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27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28.xml" ContentType="application/vnd.openxmlformats-officedocument.presentationml.notesSlid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notesSlides/notesSlide29.xml" ContentType="application/vnd.openxmlformats-officedocument.presentationml.notesSlide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notesSlides/notesSlide30.xml" ContentType="application/vnd.openxmlformats-officedocument.presentationml.notesSlide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31.xml" ContentType="application/vnd.openxmlformats-officedocument.presentationml.notesSl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32.xml" ContentType="application/vnd.openxmlformats-officedocument.presentationml.notesSl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notesSlides/notesSlide33.xml" ContentType="application/vnd.openxmlformats-officedocument.presentationml.notesSl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58"/>
  </p:notesMasterIdLst>
  <p:handoutMasterIdLst>
    <p:handoutMasterId r:id="rId59"/>
  </p:handoutMasterIdLst>
  <p:sldIdLst>
    <p:sldId id="466" r:id="rId3"/>
    <p:sldId id="561" r:id="rId4"/>
    <p:sldId id="452" r:id="rId5"/>
    <p:sldId id="532" r:id="rId6"/>
    <p:sldId id="533" r:id="rId7"/>
    <p:sldId id="553" r:id="rId8"/>
    <p:sldId id="540" r:id="rId9"/>
    <p:sldId id="541" r:id="rId10"/>
    <p:sldId id="542" r:id="rId11"/>
    <p:sldId id="543" r:id="rId12"/>
    <p:sldId id="539" r:id="rId13"/>
    <p:sldId id="536" r:id="rId14"/>
    <p:sldId id="544" r:id="rId15"/>
    <p:sldId id="546" r:id="rId16"/>
    <p:sldId id="556" r:id="rId17"/>
    <p:sldId id="554" r:id="rId18"/>
    <p:sldId id="555" r:id="rId19"/>
    <p:sldId id="566" r:id="rId20"/>
    <p:sldId id="534" r:id="rId21"/>
    <p:sldId id="531" r:id="rId22"/>
    <p:sldId id="425" r:id="rId23"/>
    <p:sldId id="426" r:id="rId24"/>
    <p:sldId id="427" r:id="rId25"/>
    <p:sldId id="428" r:id="rId26"/>
    <p:sldId id="429" r:id="rId27"/>
    <p:sldId id="537" r:id="rId28"/>
    <p:sldId id="538" r:id="rId29"/>
    <p:sldId id="430" r:id="rId30"/>
    <p:sldId id="467" r:id="rId31"/>
    <p:sldId id="431" r:id="rId32"/>
    <p:sldId id="557" r:id="rId33"/>
    <p:sldId id="503" r:id="rId34"/>
    <p:sldId id="562" r:id="rId35"/>
    <p:sldId id="565" r:id="rId36"/>
    <p:sldId id="547" r:id="rId37"/>
    <p:sldId id="545" r:id="rId38"/>
    <p:sldId id="551" r:id="rId39"/>
    <p:sldId id="549" r:id="rId40"/>
    <p:sldId id="507" r:id="rId41"/>
    <p:sldId id="508" r:id="rId42"/>
    <p:sldId id="509" r:id="rId43"/>
    <p:sldId id="510" r:id="rId44"/>
    <p:sldId id="511" r:id="rId45"/>
    <p:sldId id="512" r:id="rId46"/>
    <p:sldId id="560" r:id="rId47"/>
    <p:sldId id="477" r:id="rId48"/>
    <p:sldId id="499" r:id="rId49"/>
    <p:sldId id="552" r:id="rId50"/>
    <p:sldId id="491" r:id="rId51"/>
    <p:sldId id="559" r:id="rId52"/>
    <p:sldId id="515" r:id="rId53"/>
    <p:sldId id="433" r:id="rId54"/>
    <p:sldId id="458" r:id="rId55"/>
    <p:sldId id="516" r:id="rId56"/>
    <p:sldId id="517" r:id="rId57"/>
  </p:sldIdLst>
  <p:sldSz cx="9144000" cy="6858000" type="screen4x3"/>
  <p:notesSz cx="7102475" cy="10234613"/>
  <p:custDataLst>
    <p:tags r:id="rId61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66FF33"/>
    <a:srgbClr val="00FF00"/>
    <a:srgbClr val="33CC33"/>
    <a:srgbClr val="CB3A13"/>
    <a:srgbClr val="B3A6FE"/>
    <a:srgbClr val="D1C8DE"/>
    <a:srgbClr val="CCC1DA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89" autoAdjust="0"/>
    <p:restoredTop sz="93729" autoAdjust="0"/>
  </p:normalViewPr>
  <p:slideViewPr>
    <p:cSldViewPr>
      <p:cViewPr varScale="1">
        <p:scale>
          <a:sx n="142" d="100"/>
          <a:sy n="142" d="100"/>
        </p:scale>
        <p:origin x="-104" y="-288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63" Type="http://schemas.openxmlformats.org/officeDocument/2006/relationships/viewProps" Target="viewProps.xml"/><Relationship Id="rId64" Type="http://schemas.openxmlformats.org/officeDocument/2006/relationships/theme" Target="theme/theme1.xml"/><Relationship Id="rId65" Type="http://schemas.openxmlformats.org/officeDocument/2006/relationships/tableStyles" Target="tableStyles.xml"/><Relationship Id="rId50" Type="http://schemas.openxmlformats.org/officeDocument/2006/relationships/slide" Target="slides/slide48.xml"/><Relationship Id="rId51" Type="http://schemas.openxmlformats.org/officeDocument/2006/relationships/slide" Target="slides/slide49.xml"/><Relationship Id="rId52" Type="http://schemas.openxmlformats.org/officeDocument/2006/relationships/slide" Target="slides/slide50.xml"/><Relationship Id="rId53" Type="http://schemas.openxmlformats.org/officeDocument/2006/relationships/slide" Target="slides/slide51.xml"/><Relationship Id="rId54" Type="http://schemas.openxmlformats.org/officeDocument/2006/relationships/slide" Target="slides/slide52.xml"/><Relationship Id="rId55" Type="http://schemas.openxmlformats.org/officeDocument/2006/relationships/slide" Target="slides/slide53.xml"/><Relationship Id="rId56" Type="http://schemas.openxmlformats.org/officeDocument/2006/relationships/slide" Target="slides/slide54.xml"/><Relationship Id="rId57" Type="http://schemas.openxmlformats.org/officeDocument/2006/relationships/slide" Target="slides/slide55.xml"/><Relationship Id="rId58" Type="http://schemas.openxmlformats.org/officeDocument/2006/relationships/notesMaster" Target="notesMasters/notesMaster1.xml"/><Relationship Id="rId59" Type="http://schemas.openxmlformats.org/officeDocument/2006/relationships/handoutMaster" Target="handoutMasters/handoutMaster1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slide" Target="slides/slide43.xml"/><Relationship Id="rId46" Type="http://schemas.openxmlformats.org/officeDocument/2006/relationships/slide" Target="slides/slide44.xml"/><Relationship Id="rId47" Type="http://schemas.openxmlformats.org/officeDocument/2006/relationships/slide" Target="slides/slide45.xml"/><Relationship Id="rId48" Type="http://schemas.openxmlformats.org/officeDocument/2006/relationships/slide" Target="slides/slide46.xml"/><Relationship Id="rId49" Type="http://schemas.openxmlformats.org/officeDocument/2006/relationships/slide" Target="slides/slide4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60" Type="http://schemas.openxmlformats.org/officeDocument/2006/relationships/printerSettings" Target="printerSettings/printerSettings1.bin"/><Relationship Id="rId61" Type="http://schemas.openxmlformats.org/officeDocument/2006/relationships/tags" Target="tags/tag1.xml"/><Relationship Id="rId62" Type="http://schemas.openxmlformats.org/officeDocument/2006/relationships/presProps" Target="presProp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093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5253BB7A-AB84-447A-8A52-A6E534AB0A3F}" type="datetimeFigureOut">
              <a:rPr lang="de-DE" smtClean="0"/>
              <a:pPr/>
              <a:t>24/02/14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093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96F97FC2-EACC-4989-A7F1-799486D7DADB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33957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3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90C0CCFA-FE42-460C-A8EB-CC5209EDF7AA}" type="datetimeFigureOut">
              <a:rPr lang="de-DE" smtClean="0"/>
              <a:pPr/>
              <a:t>24/02/14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 vert="horz" lIns="99075" tIns="49538" rIns="99075" bIns="4953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3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7122273A-84D1-44AD-B2F4-5DC40384FCDA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8568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1969, man has first</a:t>
            </a:r>
            <a:r>
              <a:rPr lang="en-US" baseline="0" dirty="0" smtClean="0"/>
              <a:t> set foot on the moon, as you can see here on this picture sent around the world by NASA...</a:t>
            </a:r>
          </a:p>
          <a:p>
            <a:r>
              <a:rPr lang="en-US" baseline="0" dirty="0" smtClean="0"/>
              <a:t>Or not? Maybe it was all just a “great moon-landing hoax”, as speculated on various conspiracy-theory websites on the internet?</a:t>
            </a:r>
          </a:p>
          <a:p>
            <a:r>
              <a:rPr lang="en-US" baseline="0" dirty="0" smtClean="0"/>
              <a:t>One fascinating cryptographic question I want to study in my project is: “How can you prove that you are at a specific location?” </a:t>
            </a:r>
          </a:p>
          <a:p>
            <a:r>
              <a:rPr lang="en-US" baseline="0" dirty="0" smtClean="0"/>
              <a:t>More about it later…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3D567F-5167-4967-A8E5-D421B42FC653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2187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14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heat map of where NSA data collection is performed. Screen</a:t>
            </a:r>
            <a:r>
              <a:rPr lang="en-US" baseline="0" dirty="0" smtClean="0"/>
              <a:t>shot of the https://</a:t>
            </a:r>
            <a:r>
              <a:rPr lang="en-US" baseline="0" dirty="0" err="1" smtClean="0"/>
              <a:t>en.wikipedia.org</a:t>
            </a:r>
            <a:r>
              <a:rPr lang="en-US" baseline="0" dirty="0" smtClean="0"/>
              <a:t>/wiki/</a:t>
            </a:r>
            <a:r>
              <a:rPr lang="en-US" baseline="0" dirty="0" err="1" smtClean="0"/>
              <a:t>Boundless_Informant</a:t>
            </a:r>
            <a:r>
              <a:rPr lang="en-US" baseline="0" dirty="0" smtClean="0"/>
              <a:t> big data analysis system</a:t>
            </a:r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15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16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17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dirty="0" err="1" smtClean="0">
                <a:cs typeface="Arial" charset="0"/>
              </a:rPr>
              <a:t>when</a:t>
            </a:r>
            <a:r>
              <a:rPr lang="de-CH" sz="1200" dirty="0" smtClean="0">
                <a:cs typeface="Arial" charset="0"/>
              </a:rPr>
              <a:t>, </a:t>
            </a:r>
            <a:r>
              <a:rPr lang="de-CH" sz="1200" dirty="0" err="1" smtClean="0">
                <a:cs typeface="Arial" charset="0"/>
              </a:rPr>
              <a:t>where</a:t>
            </a:r>
            <a:r>
              <a:rPr lang="de-CH" sz="1200" dirty="0" smtClean="0">
                <a:cs typeface="Arial" charset="0"/>
              </a:rPr>
              <a:t>, </a:t>
            </a:r>
            <a:r>
              <a:rPr lang="de-CH" sz="1200" dirty="0" err="1" smtClean="0">
                <a:cs typeface="Arial" charset="0"/>
              </a:rPr>
              <a:t>with</a:t>
            </a:r>
            <a:r>
              <a:rPr lang="de-CH" sz="1200" dirty="0" smtClean="0">
                <a:cs typeface="Arial" charset="0"/>
              </a:rPr>
              <a:t> </a:t>
            </a:r>
            <a:r>
              <a:rPr lang="de-CH" sz="1200" dirty="0" err="1" smtClean="0">
                <a:cs typeface="Arial" charset="0"/>
              </a:rPr>
              <a:t>whom</a:t>
            </a:r>
            <a:r>
              <a:rPr lang="de-CH" sz="1200" dirty="0" smtClean="0">
                <a:cs typeface="Arial" charset="0"/>
              </a:rPr>
              <a:t>, </a:t>
            </a:r>
            <a:r>
              <a:rPr lang="de-CH" sz="1200" dirty="0" err="1" smtClean="0">
                <a:cs typeface="Arial" charset="0"/>
              </a:rPr>
              <a:t>how</a:t>
            </a:r>
            <a:r>
              <a:rPr lang="de-CH" sz="1200" dirty="0" smtClean="0">
                <a:cs typeface="Arial" charset="0"/>
              </a:rPr>
              <a:t> </a:t>
            </a:r>
            <a:r>
              <a:rPr lang="de-CH" sz="1200" dirty="0" err="1" smtClean="0">
                <a:cs typeface="Arial" charset="0"/>
              </a:rPr>
              <a:t>you</a:t>
            </a:r>
            <a:r>
              <a:rPr lang="de-CH" sz="1200" dirty="0" smtClean="0">
                <a:cs typeface="Arial" charset="0"/>
              </a:rPr>
              <a:t> </a:t>
            </a:r>
            <a:r>
              <a:rPr lang="de-CH" sz="1200" dirty="0" err="1" smtClean="0">
                <a:cs typeface="Arial" charset="0"/>
              </a:rPr>
              <a:t>look</a:t>
            </a:r>
            <a:r>
              <a:rPr lang="de-CH" sz="1200" dirty="0" smtClean="0">
                <a:cs typeface="Arial" charset="0"/>
              </a:rPr>
              <a:t>, </a:t>
            </a:r>
            <a:r>
              <a:rPr lang="de-CH" sz="1200" dirty="0" err="1" smtClean="0">
                <a:cs typeface="Arial" charset="0"/>
              </a:rPr>
              <a:t>websites</a:t>
            </a:r>
            <a:r>
              <a:rPr lang="de-CH" sz="1200" baseline="0" dirty="0" smtClean="0">
                <a:cs typeface="Arial" charset="0"/>
              </a:rPr>
              <a:t> </a:t>
            </a:r>
            <a:r>
              <a:rPr lang="de-CH" sz="1200" baseline="0" dirty="0" err="1" smtClean="0">
                <a:cs typeface="Arial" charset="0"/>
              </a:rPr>
              <a:t>visited</a:t>
            </a:r>
            <a:r>
              <a:rPr lang="de-CH" sz="1200" baseline="0" dirty="0" smtClean="0">
                <a:cs typeface="Arial" charset="0"/>
              </a:rPr>
              <a:t>, </a:t>
            </a:r>
            <a:r>
              <a:rPr lang="de-CH" sz="1200" baseline="0" dirty="0" err="1" smtClean="0">
                <a:cs typeface="Arial" charset="0"/>
              </a:rPr>
              <a:t>documents</a:t>
            </a:r>
            <a:r>
              <a:rPr lang="de-CH" sz="1200" baseline="0" dirty="0" smtClean="0">
                <a:cs typeface="Arial" charset="0"/>
              </a:rPr>
              <a:t> </a:t>
            </a:r>
            <a:r>
              <a:rPr lang="de-CH" sz="1200" baseline="0" dirty="0" err="1" smtClean="0">
                <a:cs typeface="Arial" charset="0"/>
              </a:rPr>
              <a:t>downloaded</a:t>
            </a:r>
            <a:r>
              <a:rPr lang="de-CH" sz="1200" baseline="0" dirty="0" smtClean="0">
                <a:cs typeface="Arial" charset="0"/>
              </a:rPr>
              <a:t>, </a:t>
            </a:r>
            <a:r>
              <a:rPr lang="de-CH" sz="1200" baseline="0" dirty="0" err="1" smtClean="0">
                <a:cs typeface="Arial" charset="0"/>
              </a:rPr>
              <a:t>pictures</a:t>
            </a:r>
            <a:r>
              <a:rPr lang="de-CH" sz="1200" baseline="0" dirty="0" smtClean="0">
                <a:cs typeface="Arial" charset="0"/>
              </a:rPr>
              <a:t> </a:t>
            </a:r>
            <a:r>
              <a:rPr lang="de-CH" sz="1200" baseline="0" dirty="0" err="1" smtClean="0">
                <a:cs typeface="Arial" charset="0"/>
              </a:rPr>
              <a:t>you</a:t>
            </a:r>
            <a:r>
              <a:rPr lang="de-CH" sz="1200" baseline="0" dirty="0" smtClean="0">
                <a:cs typeface="Arial" charset="0"/>
              </a:rPr>
              <a:t> </a:t>
            </a:r>
            <a:r>
              <a:rPr lang="de-CH" sz="1200" baseline="0" dirty="0" err="1" smtClean="0">
                <a:cs typeface="Arial" charset="0"/>
              </a:rPr>
              <a:t>posted</a:t>
            </a:r>
            <a:endParaRPr lang="de-CH" sz="1200" dirty="0" smtClean="0">
              <a:cs typeface="Arial" charset="0"/>
            </a:endParaRPr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18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pictures from an overview presentation by Michael </a:t>
            </a:r>
            <a:r>
              <a:rPr lang="en-US" dirty="0" err="1" smtClean="0"/>
              <a:t>Backes</a:t>
            </a:r>
            <a:r>
              <a:rPr lang="en-US" dirty="0" smtClean="0"/>
              <a:t>: http://</a:t>
            </a:r>
            <a:r>
              <a:rPr lang="en-US" dirty="0" err="1" smtClean="0"/>
              <a:t>www.infsec.cs.uni-saarland.de</a:t>
            </a:r>
            <a:r>
              <a:rPr lang="en-US" dirty="0" smtClean="0"/>
              <a:t>/~</a:t>
            </a:r>
            <a:r>
              <a:rPr lang="en-US" dirty="0" err="1" smtClean="0"/>
              <a:t>backes</a:t>
            </a:r>
            <a:r>
              <a:rPr lang="en-US" dirty="0" smtClean="0"/>
              <a:t>/</a:t>
            </a:r>
          </a:p>
          <a:p>
            <a:r>
              <a:rPr lang="en-US" dirty="0" smtClean="0"/>
              <a:t>http://</a:t>
            </a:r>
            <a:r>
              <a:rPr lang="en-US" dirty="0" err="1" smtClean="0"/>
              <a:t>www.zurich.ibm.com</a:t>
            </a:r>
            <a:r>
              <a:rPr lang="en-US" dirty="0" smtClean="0"/>
              <a:t>/security/publications/2004/BaPfWa2004aCryptoLibSlides.ppt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2273A-84D1-44AD-B2F4-5DC40384FCDA}" type="slidenum">
              <a:rPr lang="de-DE" smtClean="0"/>
              <a:pPr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3168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95253C-43CE-4FA5-8D1D-B63F9AFD4066}" type="slidenum">
              <a:rPr lang="en-US" smtClean="0"/>
              <a:pPr/>
              <a:t>29</a:t>
            </a:fld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only</a:t>
            </a:r>
            <a:r>
              <a:rPr lang="en-US" baseline="0" dirty="0" smtClean="0"/>
              <a:t> scattered relations to logic, I’m afraid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2273A-84D1-44AD-B2F4-5DC40384FCDA}" type="slidenum">
              <a:rPr lang="de-DE" smtClean="0"/>
              <a:pPr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61315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32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33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34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35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37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38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39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40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41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90661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classical impossibility proof by </a:t>
            </a:r>
            <a:r>
              <a:rPr lang="de-CH" sz="1200" dirty="0" smtClean="0">
                <a:solidFill>
                  <a:prstClr val="black"/>
                </a:solidFill>
                <a:cs typeface="Arial" charset="0"/>
              </a:rPr>
              <a:t>[</a:t>
            </a:r>
            <a:r>
              <a:rPr lang="en-US" sz="1200" dirty="0" err="1" smtClean="0">
                <a:solidFill>
                  <a:prstClr val="black"/>
                </a:solidFill>
                <a:cs typeface="Arial" charset="0"/>
              </a:rPr>
              <a:t>Chandran</a:t>
            </a:r>
            <a:r>
              <a:rPr lang="en-US" sz="1200" dirty="0" smtClean="0">
                <a:solidFill>
                  <a:prstClr val="black"/>
                </a:solidFill>
                <a:cs typeface="Arial" charset="0"/>
              </a:rPr>
              <a:t> </a:t>
            </a:r>
            <a:r>
              <a:rPr lang="en-US" sz="1200" dirty="0" err="1" smtClean="0">
                <a:solidFill>
                  <a:prstClr val="black"/>
                </a:solidFill>
                <a:cs typeface="Arial" charset="0"/>
              </a:rPr>
              <a:t>Goyal</a:t>
            </a:r>
            <a:r>
              <a:rPr lang="en-US" sz="1200" dirty="0" smtClean="0">
                <a:solidFill>
                  <a:prstClr val="black"/>
                </a:solidFill>
                <a:cs typeface="Arial" charset="0"/>
              </a:rPr>
              <a:t> Moriarty </a:t>
            </a:r>
            <a:r>
              <a:rPr lang="en-US" sz="1200" dirty="0" err="1" smtClean="0">
                <a:solidFill>
                  <a:prstClr val="black"/>
                </a:solidFill>
                <a:cs typeface="Arial" charset="0"/>
              </a:rPr>
              <a:t>Ostrovsky</a:t>
            </a:r>
            <a:r>
              <a:rPr lang="en-US" sz="1200" dirty="0" smtClean="0">
                <a:solidFill>
                  <a:prstClr val="black"/>
                </a:solidFill>
                <a:cs typeface="Arial" charset="0"/>
              </a:rPr>
              <a:t>:  CRYPTO </a:t>
            </a:r>
            <a:r>
              <a:rPr lang="fr-FR" sz="1200" dirty="0" smtClean="0">
                <a:solidFill>
                  <a:prstClr val="black"/>
                </a:solidFill>
                <a:cs typeface="Arial" charset="0"/>
              </a:rPr>
              <a:t>’</a:t>
            </a:r>
            <a:r>
              <a:rPr lang="en-US" sz="1200" dirty="0" smtClean="0">
                <a:solidFill>
                  <a:prstClr val="black"/>
                </a:solidFill>
                <a:cs typeface="Arial" charset="0"/>
              </a:rPr>
              <a:t>09]</a:t>
            </a:r>
          </a:p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42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7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quick</a:t>
            </a:r>
            <a:r>
              <a:rPr lang="en-US" baseline="0" dirty="0" smtClean="0"/>
              <a:t> check: please raise your hand if you have NOT seen this function before.</a:t>
            </a:r>
          </a:p>
          <a:p>
            <a:r>
              <a:rPr lang="en-US" baseline="0" dirty="0" smtClean="0"/>
              <a:t>Please raise your hand if you HAVE seen this function before.</a:t>
            </a:r>
          </a:p>
          <a:p>
            <a:r>
              <a:rPr lang="en-US" baseline="0" dirty="0" smtClean="0"/>
              <a:t>Now raise your hand if you have not raised your hand yet. For the people raising their hand now: you should seriously double-check the logic “axiom of the excluded middle”, asserting that either you HAVE seen this function before, or that you have NOT.</a:t>
            </a:r>
            <a:endParaRPr 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43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44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45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54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55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8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9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10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 encrypting</a:t>
            </a:r>
            <a:r>
              <a:rPr lang="en-US" baseline="0" dirty="0" smtClean="0"/>
              <a:t> internet traffic</a:t>
            </a:r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11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12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13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picture: http://</a:t>
            </a:r>
            <a:r>
              <a:rPr lang="en-US" dirty="0" err="1" smtClean="0"/>
              <a:t>link.springer.com</a:t>
            </a:r>
            <a:r>
              <a:rPr lang="en-US" dirty="0" smtClean="0"/>
              <a:t>/</a:t>
            </a:r>
            <a:r>
              <a:rPr lang="en-US" dirty="0" err="1" smtClean="0"/>
              <a:t>referenceworkentry</a:t>
            </a:r>
            <a:r>
              <a:rPr lang="en-US" dirty="0" smtClean="0"/>
              <a:t>/10.1007%2F978-1-4419-5906-5_210/fulltext.html#Fig2_210</a:t>
            </a:r>
          </a:p>
          <a:p>
            <a:r>
              <a:rPr lang="en-US" dirty="0" smtClean="0"/>
              <a:t>James H. Ellis, Clifford C. Cocks, Malcolm J. Williamson (from left to right)</a:t>
            </a:r>
          </a:p>
          <a:p>
            <a:endParaRPr lang="en-US" dirty="0" smtClean="0"/>
          </a:p>
          <a:p>
            <a:r>
              <a:rPr lang="en-US" dirty="0" smtClean="0"/>
              <a:t>Ralph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Merkle</a:t>
            </a:r>
            <a:r>
              <a:rPr lang="en-US" baseline="0" dirty="0" smtClean="0"/>
              <a:t>, Martin Hellman, Whitfield </a:t>
            </a:r>
            <a:r>
              <a:rPr lang="en-US" baseline="0" dirty="0" err="1" smtClean="0"/>
              <a:t>Diffie</a:t>
            </a:r>
            <a:r>
              <a:rPr lang="en-US" baseline="0" dirty="0" smtClean="0"/>
              <a:t>, (at Stanford) </a:t>
            </a:r>
          </a:p>
          <a:p>
            <a:r>
              <a:rPr lang="en-US" baseline="0" dirty="0" smtClean="0"/>
              <a:t>and Ron </a:t>
            </a:r>
            <a:r>
              <a:rPr lang="en-US" baseline="0" dirty="0" err="1" smtClean="0"/>
              <a:t>Rivest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Adi</a:t>
            </a:r>
            <a:r>
              <a:rPr lang="en-US" baseline="0" dirty="0" smtClean="0"/>
              <a:t> Shamir, Leonard </a:t>
            </a:r>
            <a:r>
              <a:rPr lang="en-US" baseline="0" dirty="0" err="1" smtClean="0"/>
              <a:t>Adleman</a:t>
            </a:r>
            <a:r>
              <a:rPr lang="en-US" baseline="0" dirty="0" smtClean="0"/>
              <a:t> (at MIT)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gif"/><Relationship Id="rId3" Type="http://schemas.openxmlformats.org/officeDocument/2006/relationships/image" Target="../media/image2.gif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285728"/>
            <a:ext cx="8572560" cy="1470025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24/02/14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43108" y="2500306"/>
            <a:ext cx="6400800" cy="71438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Clicks to edit Master subtitle style</a:t>
            </a:r>
            <a:endParaRPr lang="de-DE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24/02/14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24/02/14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24/02/14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24/02/14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24/02/14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24/02/14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24/02/14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24/02/14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24/02/14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29222"/>
          </a:xfrm>
          <a:prstGeom prst="rect">
            <a:avLst/>
          </a:prstGeom>
        </p:spPr>
        <p:txBody>
          <a:bodyPr/>
          <a:lstStyle>
            <a:lvl1pPr>
              <a:buClr>
                <a:srgbClr val="70AD1A"/>
              </a:buClr>
              <a:buSzPct val="100000"/>
              <a:buFont typeface="Wingdings" charset="2"/>
              <a:buChar char="Ø"/>
              <a:defRPr sz="2800">
                <a:latin typeface="+mn-lt"/>
              </a:defRPr>
            </a:lvl1pPr>
            <a:lvl2pPr>
              <a:buClr>
                <a:srgbClr val="F8A30E"/>
              </a:buClr>
              <a:buFont typeface="Wingdings" charset="2"/>
              <a:buChar char="Ø"/>
              <a:defRPr sz="2400">
                <a:latin typeface="+mn-lt"/>
              </a:defRPr>
            </a:lvl2pPr>
            <a:lvl3pPr>
              <a:buClr>
                <a:srgbClr val="F8A30E"/>
              </a:buClr>
              <a:buFont typeface="Wingdings" charset="2"/>
              <a:buChar char="Ø"/>
              <a:defRPr sz="2000">
                <a:latin typeface="+mn-lt"/>
              </a:defRPr>
            </a:lvl3pPr>
            <a:lvl4pPr>
              <a:buClr>
                <a:srgbClr val="F8A30E"/>
              </a:buClr>
              <a:buFont typeface="Wingdings" charset="2"/>
              <a:buChar char="Ø"/>
              <a:defRPr sz="1800">
                <a:latin typeface="+mn-lt"/>
              </a:defRPr>
            </a:lvl4pPr>
            <a:lvl5pPr>
              <a:buClr>
                <a:srgbClr val="F8A30E"/>
              </a:buClr>
              <a:buFont typeface="Wingdings" charset="2"/>
              <a:buChar char="Ø"/>
              <a:defRPr sz="1600">
                <a:latin typeface="+mn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24/02/14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5956" y="142852"/>
            <a:ext cx="7572428" cy="928694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9" name="Slide Number Placeholder 15"/>
          <p:cNvSpPr txBox="1">
            <a:spLocks/>
          </p:cNvSpPr>
          <p:nvPr userDrawn="1"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24/02/14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24/02/14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24/02/14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24/02/14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24/02/14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8596" y="1571612"/>
            <a:ext cx="4038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400">
                <a:latin typeface="Comic Sans MS" pitchFamily="66" charset="0"/>
              </a:defRPr>
            </a:lvl1pPr>
            <a:lvl2pPr>
              <a:buFontTx/>
              <a:buBlip>
                <a:blip r:embed="rId3"/>
              </a:buBlip>
              <a:defRPr sz="2000">
                <a:latin typeface="Comic Sans MS" pitchFamily="66" charset="0"/>
              </a:defRPr>
            </a:lvl2pPr>
            <a:lvl3pPr>
              <a:defRPr sz="1800">
                <a:latin typeface="Comic Sans MS" pitchFamily="66" charset="0"/>
              </a:defRPr>
            </a:lvl3pPr>
            <a:lvl4pPr>
              <a:defRPr sz="1600">
                <a:latin typeface="Comic Sans MS" pitchFamily="66" charset="0"/>
              </a:defRPr>
            </a:lvl4pPr>
            <a:lvl5pPr>
              <a:defRPr sz="1400">
                <a:latin typeface="Comic Sans MS" pitchFamily="66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24/02/14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4876" y="1571612"/>
            <a:ext cx="4038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400">
                <a:latin typeface="Comic Sans MS" pitchFamily="66" charset="0"/>
              </a:defRPr>
            </a:lvl1pPr>
            <a:lvl2pPr>
              <a:buFontTx/>
              <a:buBlip>
                <a:blip r:embed="rId3"/>
              </a:buBlip>
              <a:defRPr sz="2000">
                <a:latin typeface="Comic Sans MS" pitchFamily="66" charset="0"/>
              </a:defRPr>
            </a:lvl2pPr>
            <a:lvl3pPr>
              <a:defRPr sz="1800">
                <a:latin typeface="Comic Sans MS" pitchFamily="66" charset="0"/>
              </a:defRPr>
            </a:lvl3pPr>
            <a:lvl4pPr>
              <a:defRPr sz="1600">
                <a:latin typeface="Comic Sans MS" pitchFamily="66" charset="0"/>
              </a:defRPr>
            </a:lvl4pPr>
            <a:lvl5pPr>
              <a:defRPr sz="1400">
                <a:latin typeface="Comic Sans MS" pitchFamily="66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95536" y="142852"/>
            <a:ext cx="7572428" cy="928694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Comic Sans MS" pitchFamily="66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24/02/14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24/02/14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23528" y="142852"/>
            <a:ext cx="7572428" cy="928694"/>
          </a:xfrm>
          <a:prstGeom prst="rect">
            <a:avLst/>
          </a:prstGeom>
        </p:spPr>
        <p:txBody>
          <a:bodyPr/>
          <a:lstStyle>
            <a:lvl1pPr algn="l">
              <a:defRPr lang="en-US" sz="44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24/02/14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24/02/14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24/02/14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1B856-4A37-4E2C-BC39-5564AF927A60}" type="datetimeFigureOut">
              <a:rPr lang="de-DE" smtClean="0"/>
              <a:pPr/>
              <a:t>24/02/14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0E5AA-39C7-4B8A-8B6C-7C5389F208B5}" type="datetimeFigureOut">
              <a:rPr lang="de-DE" smtClean="0"/>
              <a:pPr/>
              <a:t>24/02/14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4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4" Type="http://schemas.openxmlformats.org/officeDocument/2006/relationships/hyperlink" Target="http://en.wikipedia.org/wiki/Advanced_Encryption_Standard" TargetMode="External"/><Relationship Id="rId5" Type="http://schemas.openxmlformats.org/officeDocument/2006/relationships/hyperlink" Target="http://en.wikipedia.org/wiki/Message_authentication_code" TargetMode="External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8" Type="http://schemas.openxmlformats.org/officeDocument/2006/relationships/image" Target="../media/image19.PNG"/><Relationship Id="rId9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4" Type="http://schemas.openxmlformats.org/officeDocument/2006/relationships/hyperlink" Target="http://en.wikipedia.org/wiki/One-time_pad" TargetMode="External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8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Public-key_cryptography" TargetMode="External"/><Relationship Id="rId4" Type="http://schemas.openxmlformats.org/officeDocument/2006/relationships/hyperlink" Target="http://en.wikipedia.org/wiki/Digital_signature" TargetMode="External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8" Type="http://schemas.openxmlformats.org/officeDocument/2006/relationships/image" Target="../media/image16.wmf"/><Relationship Id="rId9" Type="http://schemas.openxmlformats.org/officeDocument/2006/relationships/image" Target="../media/image20.png"/><Relationship Id="rId10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4" Type="http://schemas.openxmlformats.org/officeDocument/2006/relationships/hyperlink" Target="http://simonsingh.net/media/articles/maths-and-science/unsung-heroes-of-cryptography/" TargetMode="External"/><Relationship Id="rId5" Type="http://schemas.openxmlformats.org/officeDocument/2006/relationships/hyperlink" Target="https://en.wikipedia.org/wiki/Government_Communications_Headquarters" TargetMode="External"/><Relationship Id="rId6" Type="http://schemas.openxmlformats.org/officeDocument/2006/relationships/image" Target="../media/image21.png"/><Relationship Id="rId7" Type="http://schemas.openxmlformats.org/officeDocument/2006/relationships/image" Target="../media/image22.png"/><Relationship Id="rId8" Type="http://schemas.openxmlformats.org/officeDocument/2006/relationships/image" Target="../media/image23.png"/><Relationship Id="rId9" Type="http://schemas.openxmlformats.org/officeDocument/2006/relationships/image" Target="../media/image24.png"/><Relationship Id="rId10" Type="http://schemas.openxmlformats.org/officeDocument/2006/relationships/image" Target="../media/image25.png"/><Relationship Id="rId11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Edward_Snowden" TargetMode="External"/><Relationship Id="rId4" Type="http://schemas.openxmlformats.org/officeDocument/2006/relationships/hyperlink" Target="http://en.wikipedia.org/wiki/Whistleblower" TargetMode="External"/><Relationship Id="rId5" Type="http://schemas.openxmlformats.org/officeDocument/2006/relationships/hyperlink" Target="https://en.wikipedia.org/wiki/Global_surveillance_disclosures_(2013%E2%80%93present)" TargetMode="External"/><Relationship Id="rId6" Type="http://schemas.openxmlformats.org/officeDocument/2006/relationships/image" Target="../media/image25.png"/><Relationship Id="rId7" Type="http://schemas.openxmlformats.org/officeDocument/2006/relationships/image" Target="../media/image26.png"/><Relationship Id="rId8" Type="http://schemas.openxmlformats.org/officeDocument/2006/relationships/image" Target="../media/image27.png"/><Relationship Id="rId9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6" Type="http://schemas.openxmlformats.org/officeDocument/2006/relationships/image" Target="../media/image29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Cryptography_standards" TargetMode="External"/><Relationship Id="rId4" Type="http://schemas.openxmlformats.org/officeDocument/2006/relationships/image" Target="../media/image25.png"/><Relationship Id="rId5" Type="http://schemas.openxmlformats.org/officeDocument/2006/relationships/image" Target="../media/image26.png"/><Relationship Id="rId6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30.png"/><Relationship Id="rId6" Type="http://schemas.openxmlformats.org/officeDocument/2006/relationships/image" Target="../media/image31.png"/><Relationship Id="rId7" Type="http://schemas.openxmlformats.org/officeDocument/2006/relationships/image" Target="../media/image32.png"/><Relationship Id="rId8" Type="http://schemas.openxmlformats.org/officeDocument/2006/relationships/image" Target="../media/image33.png"/><Relationship Id="rId9" Type="http://schemas.openxmlformats.org/officeDocument/2006/relationships/image" Target="../media/image34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George_Orwell" TargetMode="External"/><Relationship Id="rId4" Type="http://schemas.openxmlformats.org/officeDocument/2006/relationships/hyperlink" Target="https://en.wikipedia.org/wiki/Nineteen_Eighty-Four" TargetMode="External"/><Relationship Id="rId5" Type="http://schemas.openxmlformats.org/officeDocument/2006/relationships/image" Target="../media/image25.png"/><Relationship Id="rId6" Type="http://schemas.openxmlformats.org/officeDocument/2006/relationships/image" Target="../media/image26.png"/><Relationship Id="rId7" Type="http://schemas.openxmlformats.org/officeDocument/2006/relationships/image" Target="../media/image27.png"/><Relationship Id="rId8" Type="http://schemas.openxmlformats.org/officeDocument/2006/relationships/image" Target="../media/image35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5.xml"/><Relationship Id="rId3" Type="http://schemas.openxmlformats.org/officeDocument/2006/relationships/hyperlink" Target="http://en.wikipedia.org/wiki/Dolev-Yao_mode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hyperlink" Target="http://www.nasa.gov/" TargetMode="External"/><Relationship Id="rId5" Type="http://schemas.openxmlformats.org/officeDocument/2006/relationships/image" Target="../media/image7.jpeg"/><Relationship Id="rId6" Type="http://schemas.openxmlformats.org/officeDocument/2006/relationships/hyperlink" Target="http://www.unmuseum.org/moonhoax.htm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36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4" Type="http://schemas.openxmlformats.org/officeDocument/2006/relationships/tags" Target="../tags/tag6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36.wmf"/><Relationship Id="rId7" Type="http://schemas.openxmlformats.org/officeDocument/2006/relationships/image" Target="../media/image37.png"/><Relationship Id="rId8" Type="http://schemas.openxmlformats.org/officeDocument/2006/relationships/image" Target="../media/image38.png"/><Relationship Id="rId1" Type="http://schemas.openxmlformats.org/officeDocument/2006/relationships/tags" Target="../tags/tag3.xml"/><Relationship Id="rId2" Type="http://schemas.openxmlformats.org/officeDocument/2006/relationships/tags" Target="../tags/tag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4" Type="http://schemas.openxmlformats.org/officeDocument/2006/relationships/tags" Target="../tags/tag10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7" Type="http://schemas.openxmlformats.org/officeDocument/2006/relationships/image" Target="../media/image36.wmf"/><Relationship Id="rId8" Type="http://schemas.openxmlformats.org/officeDocument/2006/relationships/image" Target="../media/image20.png"/><Relationship Id="rId9" Type="http://schemas.openxmlformats.org/officeDocument/2006/relationships/image" Target="../media/image17.png"/><Relationship Id="rId10" Type="http://schemas.openxmlformats.org/officeDocument/2006/relationships/image" Target="../media/image38.png"/><Relationship Id="rId1" Type="http://schemas.openxmlformats.org/officeDocument/2006/relationships/tags" Target="../tags/tag7.xml"/><Relationship Id="rId2" Type="http://schemas.openxmlformats.org/officeDocument/2006/relationships/tags" Target="../tags/tag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4" Type="http://schemas.openxmlformats.org/officeDocument/2006/relationships/tags" Target="../tags/tag14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7" Type="http://schemas.openxmlformats.org/officeDocument/2006/relationships/image" Target="../media/image38.png"/><Relationship Id="rId8" Type="http://schemas.openxmlformats.org/officeDocument/2006/relationships/image" Target="../media/image36.wmf"/><Relationship Id="rId9" Type="http://schemas.openxmlformats.org/officeDocument/2006/relationships/image" Target="../media/image20.png"/><Relationship Id="rId10" Type="http://schemas.openxmlformats.org/officeDocument/2006/relationships/image" Target="../media/image17.png"/><Relationship Id="rId1" Type="http://schemas.openxmlformats.org/officeDocument/2006/relationships/tags" Target="../tags/tag11.xml"/><Relationship Id="rId2" Type="http://schemas.openxmlformats.org/officeDocument/2006/relationships/tags" Target="../tags/tag12.xml"/></Relationships>
</file>

<file path=ppt/slides/_rels/slide2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7.png"/><Relationship Id="rId12" Type="http://schemas.openxmlformats.org/officeDocument/2006/relationships/image" Target="../media/image38.png"/><Relationship Id="rId13" Type="http://schemas.openxmlformats.org/officeDocument/2006/relationships/image" Target="../media/image36.wmf"/><Relationship Id="rId14" Type="http://schemas.openxmlformats.org/officeDocument/2006/relationships/image" Target="../media/image39.png"/><Relationship Id="rId15" Type="http://schemas.openxmlformats.org/officeDocument/2006/relationships/image" Target="../media/image40.png"/><Relationship Id="rId16" Type="http://schemas.openxmlformats.org/officeDocument/2006/relationships/image" Target="../media/image41.png"/><Relationship Id="rId1" Type="http://schemas.openxmlformats.org/officeDocument/2006/relationships/tags" Target="../tags/tag15.xml"/><Relationship Id="rId2" Type="http://schemas.openxmlformats.org/officeDocument/2006/relationships/tags" Target="../tags/tag16.xml"/><Relationship Id="rId3" Type="http://schemas.openxmlformats.org/officeDocument/2006/relationships/tags" Target="../tags/tag17.xml"/><Relationship Id="rId4" Type="http://schemas.openxmlformats.org/officeDocument/2006/relationships/tags" Target="../tags/tag18.xml"/><Relationship Id="rId5" Type="http://schemas.openxmlformats.org/officeDocument/2006/relationships/tags" Target="../tags/tag19.xml"/><Relationship Id="rId6" Type="http://schemas.openxmlformats.org/officeDocument/2006/relationships/tags" Target="../tags/tag20.xml"/><Relationship Id="rId7" Type="http://schemas.openxmlformats.org/officeDocument/2006/relationships/tags" Target="../tags/tag21.xml"/><Relationship Id="rId8" Type="http://schemas.openxmlformats.org/officeDocument/2006/relationships/tags" Target="../tags/tag22.xml"/><Relationship Id="rId9" Type="http://schemas.openxmlformats.org/officeDocument/2006/relationships/tags" Target="../tags/tag23.xml"/><Relationship Id="rId10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8.png"/><Relationship Id="rId12" Type="http://schemas.openxmlformats.org/officeDocument/2006/relationships/image" Target="../media/image41.png"/><Relationship Id="rId1" Type="http://schemas.openxmlformats.org/officeDocument/2006/relationships/tags" Target="../tags/tag24.xml"/><Relationship Id="rId2" Type="http://schemas.openxmlformats.org/officeDocument/2006/relationships/tags" Target="../tags/tag25.xml"/><Relationship Id="rId3" Type="http://schemas.openxmlformats.org/officeDocument/2006/relationships/tags" Target="../tags/tag26.xml"/><Relationship Id="rId4" Type="http://schemas.openxmlformats.org/officeDocument/2006/relationships/tags" Target="../tags/tag27.xml"/><Relationship Id="rId5" Type="http://schemas.openxmlformats.org/officeDocument/2006/relationships/tags" Target="../tags/tag28.xml"/><Relationship Id="rId6" Type="http://schemas.openxmlformats.org/officeDocument/2006/relationships/slideLayout" Target="../slideLayouts/slideLayout2.xml"/><Relationship Id="rId7" Type="http://schemas.openxmlformats.org/officeDocument/2006/relationships/image" Target="../media/image36.wmf"/><Relationship Id="rId8" Type="http://schemas.openxmlformats.org/officeDocument/2006/relationships/image" Target="../media/image39.png"/><Relationship Id="rId9" Type="http://schemas.openxmlformats.org/officeDocument/2006/relationships/image" Target="../media/image40.png"/><Relationship Id="rId10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7.png"/><Relationship Id="rId12" Type="http://schemas.openxmlformats.org/officeDocument/2006/relationships/image" Target="../media/image38.png"/><Relationship Id="rId13" Type="http://schemas.openxmlformats.org/officeDocument/2006/relationships/image" Target="../media/image41.png"/><Relationship Id="rId1" Type="http://schemas.openxmlformats.org/officeDocument/2006/relationships/tags" Target="../tags/tag29.xml"/><Relationship Id="rId2" Type="http://schemas.openxmlformats.org/officeDocument/2006/relationships/tags" Target="../tags/tag30.xml"/><Relationship Id="rId3" Type="http://schemas.openxmlformats.org/officeDocument/2006/relationships/tags" Target="../tags/tag31.xml"/><Relationship Id="rId4" Type="http://schemas.openxmlformats.org/officeDocument/2006/relationships/tags" Target="../tags/tag32.xml"/><Relationship Id="rId5" Type="http://schemas.openxmlformats.org/officeDocument/2006/relationships/tags" Target="../tags/tag33.xml"/><Relationship Id="rId6" Type="http://schemas.openxmlformats.org/officeDocument/2006/relationships/tags" Target="../tags/tag34.xml"/><Relationship Id="rId7" Type="http://schemas.openxmlformats.org/officeDocument/2006/relationships/slideLayout" Target="../slideLayouts/slideLayout2.xml"/><Relationship Id="rId8" Type="http://schemas.openxmlformats.org/officeDocument/2006/relationships/image" Target="../media/image36.wmf"/><Relationship Id="rId9" Type="http://schemas.openxmlformats.org/officeDocument/2006/relationships/image" Target="../media/image39.png"/><Relationship Id="rId10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4" Type="http://schemas.openxmlformats.org/officeDocument/2006/relationships/tags" Target="../tags/tag38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6.xml"/><Relationship Id="rId7" Type="http://schemas.openxmlformats.org/officeDocument/2006/relationships/image" Target="../media/image39.png"/><Relationship Id="rId8" Type="http://schemas.openxmlformats.org/officeDocument/2006/relationships/image" Target="../media/image40.png"/><Relationship Id="rId9" Type="http://schemas.openxmlformats.org/officeDocument/2006/relationships/image" Target="../media/image37.png"/><Relationship Id="rId10" Type="http://schemas.openxmlformats.org/officeDocument/2006/relationships/image" Target="../media/image38.png"/><Relationship Id="rId1" Type="http://schemas.openxmlformats.org/officeDocument/2006/relationships/tags" Target="../tags/tag35.xml"/><Relationship Id="rId2" Type="http://schemas.openxmlformats.org/officeDocument/2006/relationships/tags" Target="../tags/tag3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43.jpeg"/><Relationship Id="rId5" Type="http://schemas.openxmlformats.org/officeDocument/2006/relationships/image" Target="../media/image44.jpeg"/><Relationship Id="rId6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4" Type="http://schemas.openxmlformats.org/officeDocument/2006/relationships/image" Target="../media/image45.png"/><Relationship Id="rId5" Type="http://schemas.openxmlformats.org/officeDocument/2006/relationships/image" Target="../media/image47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4" Type="http://schemas.openxmlformats.org/officeDocument/2006/relationships/tags" Target="../tags/tag42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9.xml"/><Relationship Id="rId7" Type="http://schemas.openxmlformats.org/officeDocument/2006/relationships/image" Target="../media/image44.jpeg"/><Relationship Id="rId8" Type="http://schemas.openxmlformats.org/officeDocument/2006/relationships/image" Target="../media/image39.png"/><Relationship Id="rId9" Type="http://schemas.openxmlformats.org/officeDocument/2006/relationships/image" Target="../media/image40.png"/><Relationship Id="rId10" Type="http://schemas.openxmlformats.org/officeDocument/2006/relationships/image" Target="../media/image37.png"/><Relationship Id="rId11" Type="http://schemas.openxmlformats.org/officeDocument/2006/relationships/image" Target="../media/image38.png"/><Relationship Id="rId1" Type="http://schemas.openxmlformats.org/officeDocument/2006/relationships/tags" Target="../tags/tag39.xml"/><Relationship Id="rId2" Type="http://schemas.openxmlformats.org/officeDocument/2006/relationships/tags" Target="../tags/tag4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48.png"/><Relationship Id="rId7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48.png"/><Relationship Id="rId5" Type="http://schemas.openxmlformats.org/officeDocument/2006/relationships/image" Target="../media/image20.png"/><Relationship Id="rId6" Type="http://schemas.openxmlformats.org/officeDocument/2006/relationships/image" Target="../media/image16.wmf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48.png"/><Relationship Id="rId5" Type="http://schemas.openxmlformats.org/officeDocument/2006/relationships/image" Target="../media/image20.png"/><Relationship Id="rId6" Type="http://schemas.openxmlformats.org/officeDocument/2006/relationships/image" Target="../media/image16.wmf"/><Relationship Id="rId7" Type="http://schemas.openxmlformats.org/officeDocument/2006/relationships/image" Target="../media/image18.png"/><Relationship Id="rId8" Type="http://schemas.openxmlformats.org/officeDocument/2006/relationships/image" Target="../media/image44.jpe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49.png"/><Relationship Id="rId7" Type="http://schemas.openxmlformats.org/officeDocument/2006/relationships/image" Target="../media/image48.png"/><Relationship Id="rId8" Type="http://schemas.openxmlformats.org/officeDocument/2006/relationships/image" Target="../media/image50.png"/><Relationship Id="rId9" Type="http://schemas.openxmlformats.org/officeDocument/2006/relationships/image" Target="../media/image20.png"/><Relationship Id="rId10" Type="http://schemas.openxmlformats.org/officeDocument/2006/relationships/image" Target="../media/image51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4" Type="http://schemas.openxmlformats.org/officeDocument/2006/relationships/image" Target="../media/image16.w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4" Type="http://schemas.openxmlformats.org/officeDocument/2006/relationships/image" Target="../media/image21.png"/><Relationship Id="rId5" Type="http://schemas.openxmlformats.org/officeDocument/2006/relationships/image" Target="../media/image54.png"/><Relationship Id="rId6" Type="http://schemas.openxmlformats.org/officeDocument/2006/relationships/image" Target="../media/image55.png"/><Relationship Id="rId7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hyperlink" Target="http://simonsingh.net/books/the-code-book/" TargetMode="External"/><Relationship Id="rId5" Type="http://schemas.openxmlformats.org/officeDocument/2006/relationships/image" Target="../media/image10.png"/><Relationship Id="rId6" Type="http://schemas.openxmlformats.org/officeDocument/2006/relationships/hyperlink" Target="http://en.wikipedia.org/wiki/Scytale" TargetMode="External"/><Relationship Id="rId7" Type="http://schemas.openxmlformats.org/officeDocument/2006/relationships/hyperlink" Target="http://en.wikipedia.org/wiki/Enigma_machine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4.png"/><Relationship Id="rId12" Type="http://schemas.openxmlformats.org/officeDocument/2006/relationships/image" Target="../media/image57.png"/><Relationship Id="rId13" Type="http://schemas.openxmlformats.org/officeDocument/2006/relationships/image" Target="../media/image58.png"/><Relationship Id="rId14" Type="http://schemas.openxmlformats.org/officeDocument/2006/relationships/image" Target="../media/image59.png"/><Relationship Id="rId15" Type="http://schemas.openxmlformats.org/officeDocument/2006/relationships/image" Target="../media/image60.png"/><Relationship Id="rId16" Type="http://schemas.openxmlformats.org/officeDocument/2006/relationships/image" Target="../media/image61.emf"/><Relationship Id="rId17" Type="http://schemas.openxmlformats.org/officeDocument/2006/relationships/image" Target="../media/image55.png"/><Relationship Id="rId18" Type="http://schemas.openxmlformats.org/officeDocument/2006/relationships/image" Target="../media/image56.png"/><Relationship Id="rId1" Type="http://schemas.openxmlformats.org/officeDocument/2006/relationships/tags" Target="../tags/tag43.xml"/><Relationship Id="rId2" Type="http://schemas.openxmlformats.org/officeDocument/2006/relationships/tags" Target="../tags/tag44.xml"/><Relationship Id="rId3" Type="http://schemas.openxmlformats.org/officeDocument/2006/relationships/tags" Target="../tags/tag45.xml"/><Relationship Id="rId4" Type="http://schemas.openxmlformats.org/officeDocument/2006/relationships/tags" Target="../tags/tag46.xml"/><Relationship Id="rId5" Type="http://schemas.openxmlformats.org/officeDocument/2006/relationships/tags" Target="../tags/tag47.xml"/><Relationship Id="rId6" Type="http://schemas.openxmlformats.org/officeDocument/2006/relationships/tags" Target="../tags/tag48.xml"/><Relationship Id="rId7" Type="http://schemas.openxmlformats.org/officeDocument/2006/relationships/slideLayout" Target="../slideLayouts/slideLayout2.xml"/><Relationship Id="rId8" Type="http://schemas.openxmlformats.org/officeDocument/2006/relationships/notesSlide" Target="../notesSlides/notesSlide27.xml"/><Relationship Id="rId9" Type="http://schemas.openxmlformats.org/officeDocument/2006/relationships/image" Target="../media/image53.png"/><Relationship Id="rId10" Type="http://schemas.openxmlformats.org/officeDocument/2006/relationships/image" Target="../media/image21.png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tags" Target="../tags/tag57.xml"/><Relationship Id="rId20" Type="http://schemas.openxmlformats.org/officeDocument/2006/relationships/image" Target="../media/image63.png"/><Relationship Id="rId21" Type="http://schemas.openxmlformats.org/officeDocument/2006/relationships/image" Target="../media/image64.png"/><Relationship Id="rId22" Type="http://schemas.openxmlformats.org/officeDocument/2006/relationships/image" Target="../media/image59.png"/><Relationship Id="rId23" Type="http://schemas.openxmlformats.org/officeDocument/2006/relationships/image" Target="../media/image60.png"/><Relationship Id="rId24" Type="http://schemas.openxmlformats.org/officeDocument/2006/relationships/image" Target="../media/image57.png"/><Relationship Id="rId25" Type="http://schemas.openxmlformats.org/officeDocument/2006/relationships/image" Target="../media/image58.png"/><Relationship Id="rId26" Type="http://schemas.openxmlformats.org/officeDocument/2006/relationships/image" Target="../media/image55.png"/><Relationship Id="rId27" Type="http://schemas.openxmlformats.org/officeDocument/2006/relationships/image" Target="../media/image56.png"/><Relationship Id="rId10" Type="http://schemas.openxmlformats.org/officeDocument/2006/relationships/tags" Target="../tags/tag58.xml"/><Relationship Id="rId11" Type="http://schemas.openxmlformats.org/officeDocument/2006/relationships/tags" Target="../tags/tag59.xml"/><Relationship Id="rId12" Type="http://schemas.openxmlformats.org/officeDocument/2006/relationships/tags" Target="../tags/tag60.xml"/><Relationship Id="rId13" Type="http://schemas.openxmlformats.org/officeDocument/2006/relationships/tags" Target="../tags/tag61.xml"/><Relationship Id="rId14" Type="http://schemas.openxmlformats.org/officeDocument/2006/relationships/slideLayout" Target="../slideLayouts/slideLayout2.xml"/><Relationship Id="rId15" Type="http://schemas.openxmlformats.org/officeDocument/2006/relationships/notesSlide" Target="../notesSlides/notesSlide28.xml"/><Relationship Id="rId16" Type="http://schemas.openxmlformats.org/officeDocument/2006/relationships/image" Target="../media/image53.png"/><Relationship Id="rId17" Type="http://schemas.openxmlformats.org/officeDocument/2006/relationships/image" Target="../media/image21.png"/><Relationship Id="rId18" Type="http://schemas.openxmlformats.org/officeDocument/2006/relationships/image" Target="../media/image54.png"/><Relationship Id="rId19" Type="http://schemas.openxmlformats.org/officeDocument/2006/relationships/image" Target="../media/image62.png"/><Relationship Id="rId1" Type="http://schemas.openxmlformats.org/officeDocument/2006/relationships/tags" Target="../tags/tag49.xml"/><Relationship Id="rId2" Type="http://schemas.openxmlformats.org/officeDocument/2006/relationships/tags" Target="../tags/tag50.xml"/><Relationship Id="rId3" Type="http://schemas.openxmlformats.org/officeDocument/2006/relationships/tags" Target="../tags/tag51.xml"/><Relationship Id="rId4" Type="http://schemas.openxmlformats.org/officeDocument/2006/relationships/tags" Target="../tags/tag52.xml"/><Relationship Id="rId5" Type="http://schemas.openxmlformats.org/officeDocument/2006/relationships/tags" Target="../tags/tag53.xml"/><Relationship Id="rId6" Type="http://schemas.openxmlformats.org/officeDocument/2006/relationships/tags" Target="../tags/tag54.xml"/><Relationship Id="rId7" Type="http://schemas.openxmlformats.org/officeDocument/2006/relationships/tags" Target="../tags/tag55.xml"/><Relationship Id="rId8" Type="http://schemas.openxmlformats.org/officeDocument/2006/relationships/tags" Target="../tags/tag56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20" Type="http://schemas.openxmlformats.org/officeDocument/2006/relationships/image" Target="../media/image65.png"/><Relationship Id="rId21" Type="http://schemas.openxmlformats.org/officeDocument/2006/relationships/image" Target="../media/image59.png"/><Relationship Id="rId22" Type="http://schemas.openxmlformats.org/officeDocument/2006/relationships/image" Target="../media/image66.png"/><Relationship Id="rId23" Type="http://schemas.openxmlformats.org/officeDocument/2006/relationships/image" Target="../media/image44.jpeg"/><Relationship Id="rId10" Type="http://schemas.openxmlformats.org/officeDocument/2006/relationships/slideLayout" Target="../slideLayouts/slideLayout2.xml"/><Relationship Id="rId11" Type="http://schemas.openxmlformats.org/officeDocument/2006/relationships/notesSlide" Target="../notesSlides/notesSlide29.xml"/><Relationship Id="rId12" Type="http://schemas.openxmlformats.org/officeDocument/2006/relationships/image" Target="../media/image55.png"/><Relationship Id="rId13" Type="http://schemas.openxmlformats.org/officeDocument/2006/relationships/image" Target="../media/image56.png"/><Relationship Id="rId14" Type="http://schemas.openxmlformats.org/officeDocument/2006/relationships/image" Target="../media/image62.png"/><Relationship Id="rId15" Type="http://schemas.openxmlformats.org/officeDocument/2006/relationships/image" Target="../media/image63.png"/><Relationship Id="rId16" Type="http://schemas.openxmlformats.org/officeDocument/2006/relationships/image" Target="../media/image64.png"/><Relationship Id="rId17" Type="http://schemas.openxmlformats.org/officeDocument/2006/relationships/image" Target="../media/image57.png"/><Relationship Id="rId18" Type="http://schemas.openxmlformats.org/officeDocument/2006/relationships/image" Target="../media/image58.png"/><Relationship Id="rId19" Type="http://schemas.openxmlformats.org/officeDocument/2006/relationships/image" Target="../media/image60.png"/><Relationship Id="rId1" Type="http://schemas.openxmlformats.org/officeDocument/2006/relationships/tags" Target="../tags/tag62.xml"/><Relationship Id="rId2" Type="http://schemas.openxmlformats.org/officeDocument/2006/relationships/tags" Target="../tags/tag63.xml"/><Relationship Id="rId3" Type="http://schemas.openxmlformats.org/officeDocument/2006/relationships/tags" Target="../tags/tag64.xml"/><Relationship Id="rId4" Type="http://schemas.openxmlformats.org/officeDocument/2006/relationships/tags" Target="../tags/tag65.xml"/><Relationship Id="rId5" Type="http://schemas.openxmlformats.org/officeDocument/2006/relationships/tags" Target="../tags/tag66.xml"/><Relationship Id="rId6" Type="http://schemas.openxmlformats.org/officeDocument/2006/relationships/tags" Target="../tags/tag67.xml"/><Relationship Id="rId7" Type="http://schemas.openxmlformats.org/officeDocument/2006/relationships/tags" Target="../tags/tag68.xml"/><Relationship Id="rId8" Type="http://schemas.openxmlformats.org/officeDocument/2006/relationships/tags" Target="../tags/tag69.xml"/></Relationships>
</file>

<file path=ppt/slides/_rels/slide4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9.png"/><Relationship Id="rId12" Type="http://schemas.openxmlformats.org/officeDocument/2006/relationships/image" Target="../media/image55.png"/><Relationship Id="rId13" Type="http://schemas.openxmlformats.org/officeDocument/2006/relationships/image" Target="../media/image56.png"/><Relationship Id="rId1" Type="http://schemas.openxmlformats.org/officeDocument/2006/relationships/tags" Target="../tags/tag71.xml"/><Relationship Id="rId2" Type="http://schemas.openxmlformats.org/officeDocument/2006/relationships/tags" Target="../tags/tag72.xml"/><Relationship Id="rId3" Type="http://schemas.openxmlformats.org/officeDocument/2006/relationships/tags" Target="../tags/tag73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30.xml"/><Relationship Id="rId6" Type="http://schemas.openxmlformats.org/officeDocument/2006/relationships/image" Target="../media/image53.png"/><Relationship Id="rId7" Type="http://schemas.openxmlformats.org/officeDocument/2006/relationships/image" Target="../media/image21.png"/><Relationship Id="rId8" Type="http://schemas.openxmlformats.org/officeDocument/2006/relationships/image" Target="../media/image54.png"/><Relationship Id="rId9" Type="http://schemas.openxmlformats.org/officeDocument/2006/relationships/image" Target="../media/image67.png"/><Relationship Id="rId10" Type="http://schemas.openxmlformats.org/officeDocument/2006/relationships/image" Target="../media/image68.png"/></Relationships>
</file>

<file path=ppt/slides/_rels/slide4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1.png"/><Relationship Id="rId12" Type="http://schemas.openxmlformats.org/officeDocument/2006/relationships/image" Target="../media/image72.png"/><Relationship Id="rId13" Type="http://schemas.openxmlformats.org/officeDocument/2006/relationships/image" Target="../media/image73.png"/><Relationship Id="rId14" Type="http://schemas.openxmlformats.org/officeDocument/2006/relationships/image" Target="../media/image44.jpeg"/><Relationship Id="rId1" Type="http://schemas.openxmlformats.org/officeDocument/2006/relationships/tags" Target="../tags/tag74.xml"/><Relationship Id="rId2" Type="http://schemas.openxmlformats.org/officeDocument/2006/relationships/tags" Target="../tags/tag75.xml"/><Relationship Id="rId3" Type="http://schemas.openxmlformats.org/officeDocument/2006/relationships/tags" Target="../tags/tag76.xml"/><Relationship Id="rId4" Type="http://schemas.openxmlformats.org/officeDocument/2006/relationships/tags" Target="../tags/tag77.xml"/><Relationship Id="rId5" Type="http://schemas.openxmlformats.org/officeDocument/2006/relationships/tags" Target="../tags/tag78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31.xml"/><Relationship Id="rId8" Type="http://schemas.openxmlformats.org/officeDocument/2006/relationships/image" Target="../media/image55.png"/><Relationship Id="rId9" Type="http://schemas.openxmlformats.org/officeDocument/2006/relationships/image" Target="../media/image70.png"/><Relationship Id="rId10" Type="http://schemas.openxmlformats.org/officeDocument/2006/relationships/image" Target="../media/image56.png"/></Relationships>
</file>

<file path=ppt/slides/_rels/slide4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2.png"/><Relationship Id="rId12" Type="http://schemas.openxmlformats.org/officeDocument/2006/relationships/image" Target="../media/image73.png"/><Relationship Id="rId13" Type="http://schemas.openxmlformats.org/officeDocument/2006/relationships/image" Target="../media/image43.jpeg"/><Relationship Id="rId14" Type="http://schemas.openxmlformats.org/officeDocument/2006/relationships/image" Target="../media/image74.png"/><Relationship Id="rId1" Type="http://schemas.openxmlformats.org/officeDocument/2006/relationships/tags" Target="../tags/tag79.xml"/><Relationship Id="rId2" Type="http://schemas.openxmlformats.org/officeDocument/2006/relationships/tags" Target="../tags/tag80.xml"/><Relationship Id="rId3" Type="http://schemas.openxmlformats.org/officeDocument/2006/relationships/tags" Target="../tags/tag81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32.xml"/><Relationship Id="rId6" Type="http://schemas.openxmlformats.org/officeDocument/2006/relationships/hyperlink" Target="http://en.wikipedia.org/wiki/Quantum_entanglement" TargetMode="External"/><Relationship Id="rId7" Type="http://schemas.openxmlformats.org/officeDocument/2006/relationships/hyperlink" Target="http://en.wikipedia.org/wiki/Quantum_teleportation" TargetMode="External"/><Relationship Id="rId8" Type="http://schemas.openxmlformats.org/officeDocument/2006/relationships/image" Target="../media/image55.png"/><Relationship Id="rId9" Type="http://schemas.openxmlformats.org/officeDocument/2006/relationships/image" Target="../media/image70.png"/><Relationship Id="rId10" Type="http://schemas.openxmlformats.org/officeDocument/2006/relationships/image" Target="../media/image56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emf"/></Relationships>
</file>

<file path=ppt/slides/_rels/slide4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8.png"/><Relationship Id="rId12" Type="http://schemas.openxmlformats.org/officeDocument/2006/relationships/image" Target="../media/image19.PNG"/><Relationship Id="rId13" Type="http://schemas.openxmlformats.org/officeDocument/2006/relationships/image" Target="../media/image20.png"/><Relationship Id="rId14" Type="http://schemas.openxmlformats.org/officeDocument/2006/relationships/image" Target="../media/image25.png"/><Relationship Id="rId15" Type="http://schemas.openxmlformats.org/officeDocument/2006/relationships/image" Target="../media/image26.png"/><Relationship Id="rId16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en.wikipedia.org/wiki/History_of_cryptography" TargetMode="External"/><Relationship Id="rId3" Type="http://schemas.openxmlformats.org/officeDocument/2006/relationships/hyperlink" Target="http://en.wikipedia.org/wiki/One-time_pad" TargetMode="External"/><Relationship Id="rId4" Type="http://schemas.openxmlformats.org/officeDocument/2006/relationships/hyperlink" Target="http://en.wikipedia.org/wiki/Public-key_cryptography" TargetMode="External"/><Relationship Id="rId5" Type="http://schemas.openxmlformats.org/officeDocument/2006/relationships/hyperlink" Target="http://en.wikipedia.org/wiki/Dolev-Yao_model" TargetMode="External"/><Relationship Id="rId6" Type="http://schemas.openxmlformats.org/officeDocument/2006/relationships/hyperlink" Target="http://en.wikipedia.org/wiki/2013_mass_surveillance_disclosures" TargetMode="External"/><Relationship Id="rId7" Type="http://schemas.openxmlformats.org/officeDocument/2006/relationships/image" Target="../media/image8.png"/><Relationship Id="rId8" Type="http://schemas.openxmlformats.org/officeDocument/2006/relationships/image" Target="../media/image9.png"/><Relationship Id="rId9" Type="http://schemas.openxmlformats.org/officeDocument/2006/relationships/image" Target="../media/image16.wmf"/><Relationship Id="rId10" Type="http://schemas.openxmlformats.org/officeDocument/2006/relationships/image" Target="../media/image17.png"/></Relationships>
</file>

<file path=ppt/slides/_rels/slide4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9.png"/><Relationship Id="rId12" Type="http://schemas.openxmlformats.org/officeDocument/2006/relationships/image" Target="../media/image40.png"/><Relationship Id="rId13" Type="http://schemas.openxmlformats.org/officeDocument/2006/relationships/image" Target="../media/image37.png"/><Relationship Id="rId14" Type="http://schemas.openxmlformats.org/officeDocument/2006/relationships/image" Target="../media/image38.png"/><Relationship Id="rId15" Type="http://schemas.openxmlformats.org/officeDocument/2006/relationships/image" Target="../media/image43.jpeg"/><Relationship Id="rId16" Type="http://schemas.openxmlformats.org/officeDocument/2006/relationships/image" Target="../media/image45.png"/><Relationship Id="rId17" Type="http://schemas.openxmlformats.org/officeDocument/2006/relationships/image" Target="../media/image44.jpeg"/><Relationship Id="rId1" Type="http://schemas.openxmlformats.org/officeDocument/2006/relationships/tags" Target="../tags/tag82.xml"/><Relationship Id="rId2" Type="http://schemas.openxmlformats.org/officeDocument/2006/relationships/tags" Target="../tags/tag83.xml"/><Relationship Id="rId3" Type="http://schemas.openxmlformats.org/officeDocument/2006/relationships/tags" Target="../tags/tag84.xml"/><Relationship Id="rId4" Type="http://schemas.openxmlformats.org/officeDocument/2006/relationships/tags" Target="../tags/tag85.xml"/><Relationship Id="rId5" Type="http://schemas.openxmlformats.org/officeDocument/2006/relationships/slideLayout" Target="../slideLayouts/slideLayout2.xml"/><Relationship Id="rId6" Type="http://schemas.openxmlformats.org/officeDocument/2006/relationships/hyperlink" Target="http://en.wikipedia.org/wiki/Quantum_bit" TargetMode="External"/><Relationship Id="rId7" Type="http://schemas.openxmlformats.org/officeDocument/2006/relationships/hyperlink" Target="http://en.wikipedia.org/wiki/Quantum_computer" TargetMode="External"/><Relationship Id="rId8" Type="http://schemas.openxmlformats.org/officeDocument/2006/relationships/hyperlink" Target="http://en.wikipedia.org/wiki/No-cloning_theorem" TargetMode="External"/><Relationship Id="rId9" Type="http://schemas.openxmlformats.org/officeDocument/2006/relationships/hyperlink" Target="http://en.wikipedia.org/wiki/Quantum_entanglement" TargetMode="External"/><Relationship Id="rId10" Type="http://schemas.openxmlformats.org/officeDocument/2006/relationships/hyperlink" Target="http://en.wikipedia.org/wiki/Quantum_teleportation" TargetMode="External"/></Relationships>
</file>

<file path=ppt/slides/_rels/slide4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8.png"/><Relationship Id="rId12" Type="http://schemas.openxmlformats.org/officeDocument/2006/relationships/image" Target="../media/image20.png"/><Relationship Id="rId13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homepages.cwi.nl/~schaffne/positionbasedqcrypto.php" TargetMode="External"/><Relationship Id="rId3" Type="http://schemas.openxmlformats.org/officeDocument/2006/relationships/image" Target="../media/image53.png"/><Relationship Id="rId4" Type="http://schemas.openxmlformats.org/officeDocument/2006/relationships/image" Target="../media/image21.png"/><Relationship Id="rId5" Type="http://schemas.openxmlformats.org/officeDocument/2006/relationships/image" Target="../media/image54.png"/><Relationship Id="rId6" Type="http://schemas.openxmlformats.org/officeDocument/2006/relationships/image" Target="../media/image55.png"/><Relationship Id="rId7" Type="http://schemas.openxmlformats.org/officeDocument/2006/relationships/image" Target="../media/image56.png"/><Relationship Id="rId8" Type="http://schemas.openxmlformats.org/officeDocument/2006/relationships/hyperlink" Target="http://en.wikipedia.org/wiki/QKD" TargetMode="External"/><Relationship Id="rId9" Type="http://schemas.openxmlformats.org/officeDocument/2006/relationships/image" Target="../media/image16.wmf"/><Relationship Id="rId10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7.emf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8.png"/><Relationship Id="rId12" Type="http://schemas.openxmlformats.org/officeDocument/2006/relationships/image" Target="../media/image39.png"/><Relationship Id="rId13" Type="http://schemas.openxmlformats.org/officeDocument/2006/relationships/image" Target="../media/image40.png"/><Relationship Id="rId14" Type="http://schemas.openxmlformats.org/officeDocument/2006/relationships/image" Target="../media/image76.png"/><Relationship Id="rId1" Type="http://schemas.openxmlformats.org/officeDocument/2006/relationships/tags" Target="../tags/tag86.xml"/><Relationship Id="rId2" Type="http://schemas.openxmlformats.org/officeDocument/2006/relationships/tags" Target="../tags/tag87.xml"/><Relationship Id="rId3" Type="http://schemas.openxmlformats.org/officeDocument/2006/relationships/tags" Target="../tags/tag88.xml"/><Relationship Id="rId4" Type="http://schemas.openxmlformats.org/officeDocument/2006/relationships/tags" Target="../tags/tag89.xml"/><Relationship Id="rId5" Type="http://schemas.openxmlformats.org/officeDocument/2006/relationships/tags" Target="../tags/tag90.xml"/><Relationship Id="rId6" Type="http://schemas.openxmlformats.org/officeDocument/2006/relationships/tags" Target="../tags/tag91.xml"/><Relationship Id="rId7" Type="http://schemas.openxmlformats.org/officeDocument/2006/relationships/slideLayout" Target="../slideLayouts/slideLayout2.xml"/><Relationship Id="rId8" Type="http://schemas.openxmlformats.org/officeDocument/2006/relationships/notesSlide" Target="../notesSlides/notesSlide33.xml"/><Relationship Id="rId9" Type="http://schemas.openxmlformats.org/officeDocument/2006/relationships/image" Target="../media/image75.png"/><Relationship Id="rId10" Type="http://schemas.openxmlformats.org/officeDocument/2006/relationships/image" Target="../media/image37.png"/></Relationships>
</file>

<file path=ppt/slides/_rels/slide5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8.png"/><Relationship Id="rId12" Type="http://schemas.openxmlformats.org/officeDocument/2006/relationships/image" Target="../media/image39.png"/><Relationship Id="rId13" Type="http://schemas.openxmlformats.org/officeDocument/2006/relationships/image" Target="../media/image40.png"/><Relationship Id="rId14" Type="http://schemas.openxmlformats.org/officeDocument/2006/relationships/image" Target="../media/image77.png"/><Relationship Id="rId15" Type="http://schemas.openxmlformats.org/officeDocument/2006/relationships/image" Target="../media/image76.png"/><Relationship Id="rId1" Type="http://schemas.openxmlformats.org/officeDocument/2006/relationships/tags" Target="../tags/tag92.xml"/><Relationship Id="rId2" Type="http://schemas.openxmlformats.org/officeDocument/2006/relationships/tags" Target="../tags/tag93.xml"/><Relationship Id="rId3" Type="http://schemas.openxmlformats.org/officeDocument/2006/relationships/tags" Target="../tags/tag94.xml"/><Relationship Id="rId4" Type="http://schemas.openxmlformats.org/officeDocument/2006/relationships/tags" Target="../tags/tag95.xml"/><Relationship Id="rId5" Type="http://schemas.openxmlformats.org/officeDocument/2006/relationships/tags" Target="../tags/tag96.xml"/><Relationship Id="rId6" Type="http://schemas.openxmlformats.org/officeDocument/2006/relationships/tags" Target="../tags/tag97.xml"/><Relationship Id="rId7" Type="http://schemas.openxmlformats.org/officeDocument/2006/relationships/tags" Target="../tags/tag98.xml"/><Relationship Id="rId8" Type="http://schemas.openxmlformats.org/officeDocument/2006/relationships/slideLayout" Target="../slideLayouts/slideLayout2.xml"/><Relationship Id="rId9" Type="http://schemas.openxmlformats.org/officeDocument/2006/relationships/notesSlide" Target="../notesSlides/notesSlide34.xml"/><Relationship Id="rId10" Type="http://schemas.openxmlformats.org/officeDocument/2006/relationships/image" Target="../media/image37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4" Type="http://schemas.openxmlformats.org/officeDocument/2006/relationships/image" Target="../media/image21.png"/><Relationship Id="rId5" Type="http://schemas.openxmlformats.org/officeDocument/2006/relationships/image" Target="../media/image54.png"/><Relationship Id="rId6" Type="http://schemas.openxmlformats.org/officeDocument/2006/relationships/image" Target="../media/image55.png"/><Relationship Id="rId7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4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20.png"/><Relationship Id="rId7" Type="http://schemas.openxmlformats.org/officeDocument/2006/relationships/image" Target="../media/image16.wmf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7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571472" y="548680"/>
            <a:ext cx="8143932" cy="1152128"/>
          </a:xfrm>
        </p:spPr>
        <p:txBody>
          <a:bodyPr/>
          <a:lstStyle/>
          <a:p>
            <a:r>
              <a:rPr lang="en-US" sz="4800" dirty="0" smtClean="0">
                <a:solidFill>
                  <a:schemeClr val="tx1"/>
                </a:solidFill>
                <a:latin typeface="+mj-lt"/>
              </a:rPr>
              <a:t>Quantum Cryptography</a:t>
            </a:r>
            <a:endParaRPr lang="en-US" sz="40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8" name="Picture 43" descr="nwo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5373216"/>
            <a:ext cx="1650868" cy="1270393"/>
          </a:xfrm>
          <a:prstGeom prst="rect">
            <a:avLst/>
          </a:prstGeom>
          <a:noFill/>
        </p:spPr>
      </p:pic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611560" y="1916832"/>
            <a:ext cx="7924800" cy="2808312"/>
          </a:xfrm>
        </p:spPr>
        <p:txBody>
          <a:bodyPr>
            <a:normAutofit fontScale="92500" lnSpcReduction="10000"/>
          </a:bodyPr>
          <a:lstStyle/>
          <a:p>
            <a:r>
              <a:rPr lang="en-US" sz="3500" dirty="0" smtClean="0">
                <a:solidFill>
                  <a:schemeClr val="tx2"/>
                </a:solidFill>
              </a:rPr>
              <a:t>Christian Schaffner</a:t>
            </a:r>
          </a:p>
          <a:p>
            <a:endParaRPr lang="en-US" dirty="0" smtClean="0">
              <a:solidFill>
                <a:schemeClr val="tx2"/>
              </a:solidFill>
            </a:endParaRPr>
          </a:p>
          <a:p>
            <a:r>
              <a:rPr lang="en-US" dirty="0" smtClean="0">
                <a:solidFill>
                  <a:schemeClr val="tx2"/>
                </a:solidFill>
              </a:rPr>
              <a:t>Institute for Logic, Language and Computation (ILLC)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University of Amsterdam</a:t>
            </a:r>
          </a:p>
          <a:p>
            <a:endParaRPr lang="en-US" dirty="0" smtClean="0">
              <a:solidFill>
                <a:schemeClr val="tx2"/>
              </a:solidFill>
            </a:endParaRPr>
          </a:p>
          <a:p>
            <a:r>
              <a:rPr lang="en-US" dirty="0" smtClean="0">
                <a:solidFill>
                  <a:schemeClr val="tx2"/>
                </a:solidFill>
              </a:rPr>
              <a:t>Centrum </a:t>
            </a:r>
            <a:r>
              <a:rPr lang="en-US" dirty="0" err="1" smtClean="0">
                <a:solidFill>
                  <a:schemeClr val="tx2"/>
                </a:solidFill>
              </a:rPr>
              <a:t>Wiskunde</a:t>
            </a:r>
            <a:r>
              <a:rPr lang="en-US" dirty="0" smtClean="0">
                <a:solidFill>
                  <a:schemeClr val="tx2"/>
                </a:solidFill>
              </a:rPr>
              <a:t> &amp; </a:t>
            </a:r>
            <a:r>
              <a:rPr lang="en-US" dirty="0" err="1" smtClean="0">
                <a:solidFill>
                  <a:schemeClr val="tx2"/>
                </a:solidFill>
              </a:rPr>
              <a:t>Informatica</a:t>
            </a:r>
            <a:endParaRPr lang="en-US" dirty="0" smtClean="0">
              <a:solidFill>
                <a:schemeClr val="tx2"/>
              </a:solidFill>
            </a:endParaRPr>
          </a:p>
          <a:p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3288" y="3903670"/>
            <a:ext cx="1981200" cy="89348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652" y="3429000"/>
            <a:ext cx="1131996" cy="1224136"/>
          </a:xfrm>
          <a:prstGeom prst="rect">
            <a:avLst/>
          </a:prstGeom>
        </p:spPr>
      </p:pic>
      <p:sp>
        <p:nvSpPr>
          <p:cNvPr id="16" name="Subtitle 2"/>
          <p:cNvSpPr txBox="1">
            <a:spLocks/>
          </p:cNvSpPr>
          <p:nvPr/>
        </p:nvSpPr>
        <p:spPr>
          <a:xfrm>
            <a:off x="609600" y="5486400"/>
            <a:ext cx="4898504" cy="106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600" i="1" dirty="0" smtClean="0">
                <a:solidFill>
                  <a:schemeClr val="tx2"/>
                </a:solidFill>
              </a:rPr>
              <a:t>Amsterdam University College</a:t>
            </a:r>
          </a:p>
          <a:p>
            <a:pPr algn="l"/>
            <a:r>
              <a:rPr lang="en-US" sz="2600" i="1" dirty="0" smtClean="0">
                <a:solidFill>
                  <a:schemeClr val="tx2"/>
                </a:solidFill>
              </a:rPr>
              <a:t>Monday, 24 February 2014</a:t>
            </a:r>
            <a:endParaRPr lang="en-US" sz="2600" i="1" dirty="0">
              <a:solidFill>
                <a:schemeClr val="tx2"/>
              </a:solidFill>
            </a:endParaRPr>
          </a:p>
          <a:p>
            <a:pPr algn="l"/>
            <a:endParaRPr lang="en-US" sz="2600" dirty="0" smtClean="0">
              <a:solidFill>
                <a:schemeClr val="tx2"/>
              </a:solidFill>
            </a:endParaRPr>
          </a:p>
          <a:p>
            <a:pPr algn="l"/>
            <a:endParaRPr lang="en-US" dirty="0" smtClean="0">
              <a:solidFill>
                <a:schemeClr val="tx2"/>
              </a:solidFill>
            </a:endParaRPr>
          </a:p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50758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pPr algn="l"/>
            <a:r>
              <a:rPr lang="fr-CH" dirty="0" smtClean="0"/>
              <a:t>Problems With One-Time Pad</a:t>
            </a:r>
            <a:endParaRPr lang="en-US" dirty="0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11560" y="2564904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31867" y="2708920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77" name="TextBox 76"/>
          <p:cNvSpPr txBox="1"/>
          <p:nvPr/>
        </p:nvSpPr>
        <p:spPr>
          <a:xfrm>
            <a:off x="0" y="148478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91907" y="220486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5536" y="3789040"/>
            <a:ext cx="7704856" cy="292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The key has to be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as long as </a:t>
            </a:r>
            <a:r>
              <a:rPr lang="en-US" sz="2400" dirty="0" smtClean="0">
                <a:cs typeface="Arial" charset="0"/>
              </a:rPr>
              <a:t>the message.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The key can only be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used</a:t>
            </a:r>
            <a:r>
              <a:rPr lang="en-US" sz="2400" dirty="0" smtClean="0">
                <a:cs typeface="Arial" charset="0"/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once</a:t>
            </a:r>
            <a:r>
              <a:rPr lang="en-US" sz="2400" dirty="0">
                <a:cs typeface="Arial" charset="0"/>
              </a:rPr>
              <a:t>.</a:t>
            </a:r>
            <a:endParaRPr lang="en-US" sz="2400" dirty="0" smtClean="0">
              <a:solidFill>
                <a:srgbClr val="FF0000"/>
              </a:solidFill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In practice, other encryption schemes (such as </a:t>
            </a:r>
            <a:r>
              <a:rPr lang="en-US" sz="2400" dirty="0" smtClean="0">
                <a:cs typeface="Arial" charset="0"/>
                <a:hlinkClick r:id="rId4"/>
              </a:rPr>
              <a:t>AES</a:t>
            </a:r>
            <a:r>
              <a:rPr lang="en-US" sz="2400" dirty="0" smtClean="0">
                <a:cs typeface="Arial" charset="0"/>
              </a:rPr>
              <a:t>) are used which allow to encrypt long messages with short keys.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One-time pad does not provide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  <a:hlinkClick r:id="rId5"/>
              </a:rPr>
              <a:t>authentication</a:t>
            </a:r>
            <a:r>
              <a:rPr lang="en-US" sz="2400" dirty="0" smtClean="0">
                <a:cs typeface="Arial" charset="0"/>
              </a:rPr>
              <a:t>: </a:t>
            </a:r>
            <a:br>
              <a:rPr lang="en-US" sz="2400" dirty="0" smtClean="0">
                <a:cs typeface="Arial" charset="0"/>
              </a:rPr>
            </a:br>
            <a:r>
              <a:rPr lang="en-US" sz="2400" dirty="0" smtClean="0">
                <a:cs typeface="Arial" charset="0"/>
              </a:rPr>
              <a:t>Eve can easily flip bits in the message</a:t>
            </a: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987824" y="1700808"/>
            <a:ext cx="2195795" cy="1731698"/>
            <a:chOff x="2987824" y="1700808"/>
            <a:chExt cx="2195795" cy="1731698"/>
          </a:xfrm>
        </p:grpSpPr>
        <p:sp>
          <p:nvSpPr>
            <p:cNvPr id="518171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283968" y="2852936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38" name="Picture 37" descr="QueenOfHearts.png"/>
            <p:cNvPicPr>
              <a:picLocks noChangeAspect="1"/>
            </p:cNvPicPr>
            <p:nvPr/>
          </p:nvPicPr>
          <p:blipFill>
            <a:blip r:embed="rId7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sp>
        <p:nvSpPr>
          <p:cNvPr id="518151" name="Line 7"/>
          <p:cNvSpPr>
            <a:spLocks noChangeShapeType="1"/>
          </p:cNvSpPr>
          <p:nvPr/>
        </p:nvSpPr>
        <p:spPr bwMode="auto">
          <a:xfrm>
            <a:off x="3130550" y="1628800"/>
            <a:ext cx="2881313" cy="0"/>
          </a:xfrm>
          <a:prstGeom prst="line">
            <a:avLst/>
          </a:prstGeom>
          <a:noFill/>
          <a:ln w="76200">
            <a:solidFill>
              <a:srgbClr val="000000"/>
            </a:solidFill>
            <a:prstDash val="solid"/>
            <a:round/>
            <a:headEnd type="none"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2" name="Picture 1" descr="MC900441455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556792"/>
            <a:ext cx="864096" cy="864096"/>
          </a:xfrm>
          <a:prstGeom prst="rect">
            <a:avLst/>
          </a:prstGeom>
        </p:spPr>
      </p:pic>
      <p:pic>
        <p:nvPicPr>
          <p:cNvPr id="22" name="Picture 6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6256" y="1628800"/>
            <a:ext cx="1285425" cy="914208"/>
          </a:xfrm>
          <a:prstGeom prst="rect">
            <a:avLst/>
          </a:prstGeom>
          <a:noFill/>
        </p:spPr>
      </p:pic>
      <p:sp>
        <p:nvSpPr>
          <p:cNvPr id="29" name="TextBox 28"/>
          <p:cNvSpPr txBox="1"/>
          <p:nvPr/>
        </p:nvSpPr>
        <p:spPr>
          <a:xfrm>
            <a:off x="323528" y="1124744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 = </a:t>
            </a:r>
            <a:r>
              <a:rPr lang="en-US" b="0" dirty="0" smtClean="0">
                <a:solidFill>
                  <a:srgbClr val="0000FF"/>
                </a:solidFill>
                <a:latin typeface="Consolas"/>
                <a:cs typeface="Consolas"/>
              </a:rPr>
              <a:t>0000 1111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95536" y="3140968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948264" y="313167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131840" y="1124744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= </a:t>
            </a:r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72200" y="1124744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= 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0000FF"/>
                </a:solidFill>
                <a:latin typeface="Consolas"/>
                <a:cs typeface="Consolas"/>
              </a:rPr>
              <a:t>0000 1111</a:t>
            </a:r>
          </a:p>
        </p:txBody>
      </p:sp>
      <p:sp>
        <p:nvSpPr>
          <p:cNvPr id="34" name="AutoShape 109"/>
          <p:cNvSpPr>
            <a:spLocks noChangeArrowheads="1"/>
          </p:cNvSpPr>
          <p:nvPr/>
        </p:nvSpPr>
        <p:spPr bwMode="auto">
          <a:xfrm>
            <a:off x="4355976" y="2348880"/>
            <a:ext cx="1368152" cy="648072"/>
          </a:xfrm>
          <a:prstGeom prst="cloudCallout">
            <a:avLst>
              <a:gd name="adj1" fmla="val -68259"/>
              <a:gd name="adj2" fmla="val 35277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sz="2400" dirty="0">
                <a:latin typeface="Consolas"/>
                <a:cs typeface="Consolas"/>
              </a:rPr>
              <a:t>?</a:t>
            </a:r>
          </a:p>
        </p:txBody>
      </p:sp>
      <p:sp>
        <p:nvSpPr>
          <p:cNvPr id="23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020331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build="p" bldLvl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pPr algn="l"/>
            <a:r>
              <a:rPr lang="fr-CH" dirty="0" smtClean="0"/>
              <a:t>Symmetric-Key Cryptography</a:t>
            </a:r>
            <a:endParaRPr lang="en-US" dirty="0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11560" y="2564904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77" name="TextBox 76"/>
          <p:cNvSpPr txBox="1"/>
          <p:nvPr/>
        </p:nvSpPr>
        <p:spPr>
          <a:xfrm>
            <a:off x="0" y="148478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179512" y="3861048"/>
            <a:ext cx="8784976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Encryption insures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secrecy</a:t>
            </a:r>
            <a:r>
              <a:rPr lang="en-US" sz="2400" dirty="0" smtClean="0">
                <a:cs typeface="Arial" charset="0"/>
              </a:rPr>
              <a:t>: </a:t>
            </a:r>
            <a:br>
              <a:rPr lang="en-US" sz="2400" dirty="0" smtClean="0">
                <a:cs typeface="Arial" charset="0"/>
              </a:rPr>
            </a:br>
            <a:r>
              <a:rPr lang="en-US" sz="2400" dirty="0" smtClean="0">
                <a:cs typeface="Arial" charset="0"/>
              </a:rPr>
              <a:t>Eve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does not learn </a:t>
            </a:r>
            <a:r>
              <a:rPr lang="en-US" sz="2400" dirty="0" smtClean="0">
                <a:cs typeface="Arial" charset="0"/>
              </a:rPr>
              <a:t>the </a:t>
            </a:r>
            <a:r>
              <a:rPr lang="en-US" sz="2400" dirty="0">
                <a:cs typeface="Arial" charset="0"/>
              </a:rPr>
              <a:t>message, e.g. </a:t>
            </a:r>
            <a:r>
              <a:rPr lang="en-US" sz="2400" dirty="0">
                <a:solidFill>
                  <a:srgbClr val="0000FF"/>
                </a:solidFill>
                <a:cs typeface="Arial" charset="0"/>
                <a:hlinkClick r:id="rId4"/>
              </a:rPr>
              <a:t>one-time </a:t>
            </a:r>
            <a:r>
              <a:rPr lang="en-US" sz="2400" dirty="0" smtClean="0">
                <a:solidFill>
                  <a:srgbClr val="0000FF"/>
                </a:solidFill>
                <a:cs typeface="Arial" charset="0"/>
                <a:hlinkClick r:id="rId4"/>
              </a:rPr>
              <a:t>pad</a:t>
            </a:r>
            <a:endParaRPr lang="en-US" sz="2400" dirty="0" smtClean="0">
              <a:solidFill>
                <a:srgbClr val="0000FF"/>
              </a:solidFill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A</a:t>
            </a:r>
            <a:r>
              <a:rPr lang="en-US" sz="2400" b="0" dirty="0" smtClean="0">
                <a:cs typeface="Arial" charset="0"/>
              </a:rPr>
              <a:t>uthentication insures </a:t>
            </a:r>
            <a:r>
              <a:rPr lang="en-US" sz="2400" b="0" dirty="0" smtClean="0">
                <a:solidFill>
                  <a:srgbClr val="FF0000"/>
                </a:solidFill>
                <a:cs typeface="Arial" charset="0"/>
              </a:rPr>
              <a:t>integrity</a:t>
            </a:r>
            <a:r>
              <a:rPr lang="en-US" sz="2400" b="0" dirty="0" smtClean="0">
                <a:cs typeface="Arial" charset="0"/>
              </a:rPr>
              <a:t>: </a:t>
            </a:r>
            <a:br>
              <a:rPr lang="en-US" sz="2400" b="0" dirty="0" smtClean="0">
                <a:cs typeface="Arial" charset="0"/>
              </a:rPr>
            </a:br>
            <a:r>
              <a:rPr lang="en-US" sz="2400" b="0" dirty="0" smtClean="0">
                <a:cs typeface="Arial" charset="0"/>
              </a:rPr>
              <a:t>Eve </a:t>
            </a:r>
            <a:r>
              <a:rPr lang="en-US" sz="2400" b="0" dirty="0" smtClean="0">
                <a:solidFill>
                  <a:srgbClr val="FF0000"/>
                </a:solidFill>
                <a:cs typeface="Arial" charset="0"/>
              </a:rPr>
              <a:t>cannot alter </a:t>
            </a:r>
            <a:r>
              <a:rPr lang="en-US" sz="2400" b="0" dirty="0" smtClean="0">
                <a:cs typeface="Arial" charset="0"/>
              </a:rPr>
              <a:t>the message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General problem: players have to exchange a key to start with</a:t>
            </a:r>
            <a:endParaRPr lang="en-US" sz="2400" dirty="0">
              <a:cs typeface="Arial" charset="0"/>
            </a:endParaRP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987824" y="1700808"/>
            <a:ext cx="2195795" cy="1731698"/>
            <a:chOff x="2987824" y="1700808"/>
            <a:chExt cx="2195795" cy="1731698"/>
          </a:xfrm>
        </p:grpSpPr>
        <p:sp>
          <p:nvSpPr>
            <p:cNvPr id="518171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283968" y="2852936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38" name="Picture 37" descr="QueenOfHearts.png"/>
            <p:cNvPicPr>
              <a:picLocks noChangeAspect="1"/>
            </p:cNvPicPr>
            <p:nvPr/>
          </p:nvPicPr>
          <p:blipFill>
            <a:blip r:embed="rId6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sp>
        <p:nvSpPr>
          <p:cNvPr id="518151" name="Line 7"/>
          <p:cNvSpPr>
            <a:spLocks noChangeShapeType="1"/>
          </p:cNvSpPr>
          <p:nvPr/>
        </p:nvSpPr>
        <p:spPr bwMode="auto">
          <a:xfrm>
            <a:off x="3130550" y="1628800"/>
            <a:ext cx="2881313" cy="0"/>
          </a:xfrm>
          <a:prstGeom prst="line">
            <a:avLst/>
          </a:prstGeom>
          <a:noFill/>
          <a:ln w="76200">
            <a:solidFill>
              <a:srgbClr val="000000"/>
            </a:solidFill>
            <a:prstDash val="solid"/>
            <a:round/>
            <a:headEnd type="triangle"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2" name="Picture 1" descr="MC900441455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556792"/>
            <a:ext cx="864096" cy="864096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6876256" y="1628800"/>
            <a:ext cx="2280773" cy="1564307"/>
            <a:chOff x="6876256" y="1628800"/>
            <a:chExt cx="2280773" cy="1564307"/>
          </a:xfrm>
        </p:grpSpPr>
        <p:pic>
          <p:nvPicPr>
            <p:cNvPr id="518184" name="Picture 40" descr="BS00996_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7631867" y="2708920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8" name="TextBox 77"/>
            <p:cNvSpPr txBox="1"/>
            <p:nvPr/>
          </p:nvSpPr>
          <p:spPr>
            <a:xfrm>
              <a:off x="7991907" y="2204864"/>
              <a:ext cx="11651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Bob</a:t>
              </a:r>
              <a:endParaRPr lang="en-US" sz="2800" b="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2" name="Picture 6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876256" y="1628800"/>
              <a:ext cx="1285425" cy="914208"/>
            </a:xfrm>
            <a:prstGeom prst="rect">
              <a:avLst/>
            </a:prstGeom>
            <a:noFill/>
          </p:spPr>
        </p:pic>
      </p:grpSp>
      <p:sp>
        <p:nvSpPr>
          <p:cNvPr id="17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7304955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build="p" bldLvl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pPr algn="l"/>
            <a:r>
              <a:rPr lang="fr-CH" dirty="0" smtClean="0"/>
              <a:t>Public-Key Cryptography</a:t>
            </a:r>
            <a:endParaRPr lang="en-US" dirty="0"/>
          </a:p>
        </p:txBody>
      </p:sp>
      <p:sp>
        <p:nvSpPr>
          <p:cNvPr id="77" name="TextBox 76"/>
          <p:cNvSpPr txBox="1"/>
          <p:nvPr/>
        </p:nvSpPr>
        <p:spPr>
          <a:xfrm>
            <a:off x="0" y="148478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23528" y="3933056"/>
            <a:ext cx="8208912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>
                <a:cs typeface="Arial" charset="0"/>
              </a:rPr>
              <a:t>Solves the key-exchange </a:t>
            </a:r>
            <a:r>
              <a:rPr lang="en-US" sz="2400" dirty="0" smtClean="0">
                <a:cs typeface="Arial" charset="0"/>
              </a:rPr>
              <a:t>problem.</a:t>
            </a:r>
            <a:endParaRPr lang="en-US" sz="240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>
                <a:cs typeface="Arial" charset="0"/>
              </a:rPr>
              <a:t>Everyone can encrypt using the </a:t>
            </a:r>
            <a:r>
              <a:rPr lang="en-US" sz="2400" dirty="0">
                <a:solidFill>
                  <a:srgbClr val="0000FF"/>
                </a:solidFill>
                <a:cs typeface="Arial" charset="0"/>
                <a:hlinkClick r:id="rId3"/>
              </a:rPr>
              <a:t>public </a:t>
            </a:r>
            <a:r>
              <a:rPr lang="en-US" sz="2400" dirty="0" smtClean="0">
                <a:solidFill>
                  <a:srgbClr val="0000FF"/>
                </a:solidFill>
                <a:cs typeface="Arial" charset="0"/>
                <a:hlinkClick r:id="rId3"/>
              </a:rPr>
              <a:t>key</a:t>
            </a:r>
            <a:r>
              <a:rPr lang="en-US" sz="2400" dirty="0">
                <a:cs typeface="Arial" charset="0"/>
              </a:rPr>
              <a:t>.</a:t>
            </a:r>
            <a:endParaRPr lang="en-US" sz="2400" dirty="0">
              <a:solidFill>
                <a:srgbClr val="0000FF"/>
              </a:solidFill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>
                <a:cs typeface="Arial" charset="0"/>
              </a:rPr>
              <a:t>Only</a:t>
            </a:r>
            <a:r>
              <a:rPr lang="en-US" sz="2400" b="0" dirty="0" smtClean="0">
                <a:cs typeface="Arial" charset="0"/>
              </a:rPr>
              <a:t> the </a:t>
            </a:r>
            <a:r>
              <a:rPr lang="en-US" sz="2400" dirty="0">
                <a:cs typeface="Arial" charset="0"/>
              </a:rPr>
              <a:t>holder</a:t>
            </a:r>
            <a:r>
              <a:rPr lang="en-US" sz="2400" b="0" dirty="0" smtClean="0">
                <a:cs typeface="Arial" charset="0"/>
              </a:rPr>
              <a:t> of the </a:t>
            </a:r>
            <a:r>
              <a:rPr lang="en-US" sz="2400" b="0" dirty="0" smtClean="0">
                <a:solidFill>
                  <a:srgbClr val="FF0000"/>
                </a:solidFill>
                <a:cs typeface="Arial" charset="0"/>
              </a:rPr>
              <a:t>secret key </a:t>
            </a:r>
            <a:r>
              <a:rPr lang="en-US" sz="2400" b="0" dirty="0" smtClean="0">
                <a:cs typeface="Arial" charset="0"/>
              </a:rPr>
              <a:t>can decrypt</a:t>
            </a:r>
            <a:r>
              <a:rPr lang="en-US" sz="2400" dirty="0" smtClean="0">
                <a:cs typeface="Arial" charset="0"/>
              </a:rPr>
              <a:t>.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400" b="0" dirty="0" smtClean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  <a:hlinkClick r:id="rId4"/>
              </a:rPr>
              <a:t>Digital </a:t>
            </a:r>
            <a:r>
              <a:rPr lang="en-US" sz="2400" dirty="0">
                <a:cs typeface="Arial" charset="0"/>
                <a:hlinkClick r:id="rId4"/>
              </a:rPr>
              <a:t>signatures</a:t>
            </a:r>
            <a:r>
              <a:rPr lang="en-US" sz="2400" dirty="0">
                <a:cs typeface="Arial" charset="0"/>
              </a:rPr>
              <a:t>: Only </a:t>
            </a:r>
            <a:r>
              <a:rPr lang="en-US" sz="2400" dirty="0">
                <a:solidFill>
                  <a:srgbClr val="FF0000"/>
                </a:solidFill>
                <a:cs typeface="Arial" charset="0"/>
              </a:rPr>
              <a:t>secret-key </a:t>
            </a:r>
            <a:r>
              <a:rPr lang="en-US" sz="2400" dirty="0">
                <a:cs typeface="Arial" charset="0"/>
              </a:rPr>
              <a:t>holder can sign, but </a:t>
            </a:r>
            <a:r>
              <a:rPr lang="en-US" sz="2400" dirty="0" smtClean="0">
                <a:cs typeface="Arial" charset="0"/>
              </a:rPr>
              <a:t>everyone can verify signatures using the </a:t>
            </a:r>
            <a:r>
              <a:rPr lang="en-US" sz="2400" dirty="0" smtClean="0">
                <a:solidFill>
                  <a:srgbClr val="0000FF"/>
                </a:solidFill>
                <a:cs typeface="Arial" charset="0"/>
              </a:rPr>
              <a:t>public</a:t>
            </a:r>
            <a:r>
              <a:rPr lang="en-US" sz="2400" dirty="0">
                <a:solidFill>
                  <a:srgbClr val="0000FF"/>
                </a:solidFill>
                <a:cs typeface="Arial" charset="0"/>
              </a:rPr>
              <a:t>-key</a:t>
            </a:r>
            <a:r>
              <a:rPr lang="en-US" sz="2400" dirty="0">
                <a:cs typeface="Arial" charset="0"/>
              </a:rPr>
              <a:t>.</a:t>
            </a:r>
            <a:endParaRPr lang="en-US" sz="2400" b="0" dirty="0">
              <a:cs typeface="Arial" charset="0"/>
            </a:endParaRP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987824" y="1700808"/>
            <a:ext cx="2123787" cy="1731698"/>
            <a:chOff x="2987824" y="1700808"/>
            <a:chExt cx="2123787" cy="1731698"/>
          </a:xfrm>
        </p:grpSpPr>
        <p:sp>
          <p:nvSpPr>
            <p:cNvPr id="518171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211960" y="2492896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38" name="Picture 37" descr="QueenOfHearts.png"/>
            <p:cNvPicPr>
              <a:picLocks noChangeAspect="1"/>
            </p:cNvPicPr>
            <p:nvPr/>
          </p:nvPicPr>
          <p:blipFill>
            <a:blip r:embed="rId6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sp>
        <p:nvSpPr>
          <p:cNvPr id="518151" name="Line 7"/>
          <p:cNvSpPr>
            <a:spLocks noChangeShapeType="1"/>
          </p:cNvSpPr>
          <p:nvPr/>
        </p:nvSpPr>
        <p:spPr bwMode="auto">
          <a:xfrm>
            <a:off x="3130550" y="1628800"/>
            <a:ext cx="2881313" cy="0"/>
          </a:xfrm>
          <a:prstGeom prst="line">
            <a:avLst/>
          </a:prstGeom>
          <a:noFill/>
          <a:ln w="76200">
            <a:solidFill>
              <a:srgbClr val="000000"/>
            </a:solidFill>
            <a:prstDash val="solid"/>
            <a:round/>
            <a:headEnd type="triangle"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2" name="Picture 1" descr="MC900441455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556792"/>
            <a:ext cx="864096" cy="864096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6612094" y="2329011"/>
            <a:ext cx="2520280" cy="1152128"/>
            <a:chOff x="6612094" y="2329011"/>
            <a:chExt cx="2520280" cy="1152128"/>
          </a:xfrm>
        </p:grpSpPr>
        <p:pic>
          <p:nvPicPr>
            <p:cNvPr id="518183" name="Picture 39" descr="BS00996_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6612094" y="2996952"/>
              <a:ext cx="647700" cy="484187"/>
            </a:xfrm>
            <a:prstGeom prst="rect">
              <a:avLst/>
            </a:prstGeom>
            <a:solidFill>
              <a:srgbClr val="66FF33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518184" name="Picture 40" descr="BS00996_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6612094" y="2381855"/>
              <a:ext cx="647700" cy="484187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22" name="TextBox 21"/>
            <p:cNvSpPr txBox="1"/>
            <p:nvPr/>
          </p:nvSpPr>
          <p:spPr>
            <a:xfrm>
              <a:off x="7332174" y="2957919"/>
              <a:ext cx="1800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rgbClr val="0000FF"/>
                  </a:solidFill>
                  <a:latin typeface="Calibri"/>
                  <a:cs typeface="Arial" pitchFamily="34" charset="0"/>
                </a:rPr>
                <a:t>public key</a:t>
              </a:r>
              <a:endParaRPr lang="en-US" sz="2800" baseline="-25000" dirty="0" smtClean="0">
                <a:solidFill>
                  <a:srgbClr val="0000FF"/>
                </a:solidFill>
                <a:latin typeface="Arial"/>
                <a:cs typeface="Arial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332174" y="2329011"/>
              <a:ext cx="16561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rgbClr val="FF0000"/>
                  </a:solidFill>
                  <a:latin typeface="Calibri"/>
                  <a:cs typeface="Arial" pitchFamily="34" charset="0"/>
                </a:rPr>
                <a:t>secret key</a:t>
              </a:r>
              <a:endParaRPr lang="en-US" sz="2800" baseline="-25000" dirty="0" smtClean="0">
                <a:solidFill>
                  <a:srgbClr val="FF0000"/>
                </a:solidFill>
                <a:latin typeface="Arial"/>
                <a:cs typeface="Arial" pitchFamily="34" charset="0"/>
              </a:endParaRPr>
            </a:p>
          </p:txBody>
        </p:sp>
      </p:grpSp>
      <p:pic>
        <p:nvPicPr>
          <p:cNvPr id="24" name="Picture 39" descr="BS00996_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4499992" y="3068960"/>
            <a:ext cx="647700" cy="484187"/>
          </a:xfrm>
          <a:prstGeom prst="rect">
            <a:avLst/>
          </a:prstGeom>
          <a:solidFill>
            <a:srgbClr val="66FF33"/>
          </a:solidFill>
          <a:ln w="9525">
            <a:noFill/>
            <a:miter lim="800000"/>
            <a:headEnd/>
            <a:tailEnd/>
          </a:ln>
        </p:spPr>
      </p:pic>
      <p:pic>
        <p:nvPicPr>
          <p:cNvPr id="25" name="Picture 39" descr="BS00996_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611560" y="2636912"/>
            <a:ext cx="647700" cy="484187"/>
          </a:xfrm>
          <a:prstGeom prst="rect">
            <a:avLst/>
          </a:prstGeom>
          <a:solidFill>
            <a:srgbClr val="66FF33"/>
          </a:solidFill>
          <a:ln w="9525">
            <a:noFill/>
            <a:miter lim="800000"/>
            <a:headEnd/>
            <a:tailEnd/>
          </a:ln>
        </p:spPr>
      </p:pic>
      <p:sp>
        <p:nvSpPr>
          <p:cNvPr id="30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6588224" y="1340768"/>
            <a:ext cx="2280773" cy="1564307"/>
            <a:chOff x="6876256" y="1628800"/>
            <a:chExt cx="2280773" cy="1564307"/>
          </a:xfrm>
        </p:grpSpPr>
        <p:pic>
          <p:nvPicPr>
            <p:cNvPr id="32" name="Picture 40" descr="BS00996_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7631867" y="2708920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33" name="TextBox 32"/>
            <p:cNvSpPr txBox="1"/>
            <p:nvPr/>
          </p:nvSpPr>
          <p:spPr>
            <a:xfrm>
              <a:off x="7991907" y="2204864"/>
              <a:ext cx="11651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Bob</a:t>
              </a:r>
              <a:endParaRPr lang="en-US" sz="2800" b="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34" name="Picture 62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876256" y="1628800"/>
              <a:ext cx="1285425" cy="914208"/>
            </a:xfrm>
            <a:prstGeom prst="rect">
              <a:avLst/>
            </a:prstGeom>
            <a:noFill/>
          </p:spPr>
        </p:pic>
      </p:grpSp>
      <p:pic>
        <p:nvPicPr>
          <p:cNvPr id="35" name="Picture 39" descr="BS00996_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1403648" y="2636912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grpSp>
        <p:nvGrpSpPr>
          <p:cNvPr id="21" name="Group 35"/>
          <p:cNvGrpSpPr/>
          <p:nvPr/>
        </p:nvGrpSpPr>
        <p:grpSpPr>
          <a:xfrm>
            <a:off x="7236296" y="591071"/>
            <a:ext cx="1368152" cy="1747356"/>
            <a:chOff x="7596336" y="984196"/>
            <a:chExt cx="1368152" cy="1747356"/>
          </a:xfrm>
        </p:grpSpPr>
        <p:pic>
          <p:nvPicPr>
            <p:cNvPr id="28" name="Picture 27" descr="AliceBlue.eps"/>
            <p:cNvPicPr>
              <a:picLocks noChangeAspect="1"/>
            </p:cNvPicPr>
            <p:nvPr/>
          </p:nvPicPr>
          <p:blipFill>
            <a:blip r:embed="rId10" cstate="print"/>
            <a:srcRect b="22520"/>
            <a:stretch>
              <a:fillRect/>
            </a:stretch>
          </p:blipFill>
          <p:spPr>
            <a:xfrm flipH="1">
              <a:off x="7596336" y="984196"/>
              <a:ext cx="1135439" cy="1296144"/>
            </a:xfrm>
            <a:prstGeom prst="rect">
              <a:avLst/>
            </a:prstGeom>
          </p:spPr>
        </p:pic>
        <p:sp>
          <p:nvSpPr>
            <p:cNvPr id="29" name="TextBox 28"/>
            <p:cNvSpPr txBox="1"/>
            <p:nvPr/>
          </p:nvSpPr>
          <p:spPr>
            <a:xfrm>
              <a:off x="7596336" y="2208332"/>
              <a:ext cx="13681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cs typeface="Arial" pitchFamily="34" charset="0"/>
                </a:rPr>
                <a:t>Charlie</a:t>
              </a:r>
              <a:endParaRPr lang="en-US" sz="2800" dirty="0"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11156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build="p" bldLvl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pPr algn="l"/>
            <a:r>
              <a:rPr lang="fr-CH" dirty="0" smtClean="0"/>
              <a:t>History of Public-Key Crypto</a:t>
            </a:r>
            <a:endParaRPr lang="en-US" dirty="0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8388796" y="764704"/>
            <a:ext cx="647700" cy="484187"/>
          </a:xfrm>
          <a:prstGeom prst="rect">
            <a:avLst/>
          </a:prstGeom>
          <a:solidFill>
            <a:srgbClr val="66FF33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8388796" y="188640"/>
            <a:ext cx="647700" cy="484187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</p:pic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107504" y="1124744"/>
            <a:ext cx="8640960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>
                <a:cs typeface="Arial" charset="0"/>
              </a:rPr>
              <a:t>E</a:t>
            </a:r>
            <a:r>
              <a:rPr lang="de-CH" sz="2400" dirty="0" smtClean="0">
                <a:cs typeface="Arial" charset="0"/>
              </a:rPr>
              <a:t>arly 1970s: </a:t>
            </a:r>
            <a:r>
              <a:rPr lang="de-CH" sz="2400" dirty="0" err="1" smtClean="0">
                <a:cs typeface="Arial" charset="0"/>
                <a:hlinkClick r:id="rId4"/>
              </a:rPr>
              <a:t>invented</a:t>
            </a:r>
            <a:r>
              <a:rPr lang="de-CH" sz="2400" dirty="0" smtClean="0">
                <a:cs typeface="Arial" charset="0"/>
                <a:hlinkClick r:id="rId4"/>
              </a:rPr>
              <a:t> </a:t>
            </a:r>
            <a:r>
              <a:rPr lang="de-CH" sz="2400" dirty="0" smtClean="0">
                <a:cs typeface="Arial" charset="0"/>
              </a:rPr>
              <a:t>in </a:t>
            </a:r>
            <a:r>
              <a:rPr lang="de-CH" sz="2400" dirty="0" err="1" smtClean="0">
                <a:cs typeface="Arial" charset="0"/>
              </a:rPr>
              <a:t>the</a:t>
            </a:r>
            <a:r>
              <a:rPr lang="de-CH" sz="2400" dirty="0" smtClean="0">
                <a:cs typeface="Arial" charset="0"/>
              </a:rPr>
              <a:t> „</a:t>
            </a:r>
            <a:r>
              <a:rPr lang="de-CH" sz="2400" dirty="0" err="1" smtClean="0">
                <a:cs typeface="Arial" charset="0"/>
              </a:rPr>
              <a:t>classified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world</a:t>
            </a:r>
            <a:r>
              <a:rPr lang="de-CH" sz="2400" dirty="0" smtClean="0">
                <a:cs typeface="Arial" charset="0"/>
              </a:rPr>
              <a:t>“ </a:t>
            </a:r>
            <a:r>
              <a:rPr lang="de-CH" sz="2400" dirty="0" err="1" smtClean="0">
                <a:cs typeface="Arial" charset="0"/>
              </a:rPr>
              <a:t>at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the</a:t>
            </a:r>
            <a:r>
              <a:rPr lang="de-CH" sz="2400" dirty="0" smtClean="0">
                <a:cs typeface="Arial" charset="0"/>
              </a:rPr>
              <a:t> </a:t>
            </a:r>
            <a:br>
              <a:rPr lang="de-CH" sz="2400" dirty="0" smtClean="0">
                <a:cs typeface="Arial" charset="0"/>
              </a:rPr>
            </a:br>
            <a:r>
              <a:rPr lang="de-CH" sz="2400" dirty="0" smtClean="0"/>
              <a:t>British </a:t>
            </a:r>
            <a:r>
              <a:rPr lang="de-CH" sz="2400" dirty="0" err="1" smtClean="0">
                <a:hlinkClick r:id="rId5"/>
              </a:rPr>
              <a:t>Government</a:t>
            </a:r>
            <a:r>
              <a:rPr lang="de-CH" sz="2400" dirty="0" smtClean="0">
                <a:hlinkClick r:id="rId5"/>
              </a:rPr>
              <a:t> Communications </a:t>
            </a:r>
            <a:r>
              <a:rPr lang="de-CH" sz="2400" dirty="0">
                <a:hlinkClick r:id="rId5"/>
              </a:rPr>
              <a:t>Head </a:t>
            </a:r>
            <a:r>
              <a:rPr lang="de-CH" sz="2400" dirty="0" err="1">
                <a:hlinkClick r:id="rId5"/>
              </a:rPr>
              <a:t>Quarters</a:t>
            </a:r>
            <a:r>
              <a:rPr lang="de-CH" sz="2400" dirty="0">
                <a:hlinkClick r:id="rId5"/>
              </a:rPr>
              <a:t> </a:t>
            </a:r>
            <a:r>
              <a:rPr lang="de-CH" sz="2400" dirty="0" smtClean="0"/>
              <a:t>(GCHQ) </a:t>
            </a:r>
            <a:r>
              <a:rPr lang="de-CH" sz="2400" dirty="0" err="1" smtClean="0"/>
              <a:t>by</a:t>
            </a:r>
            <a:r>
              <a:rPr lang="de-CH" sz="2400" dirty="0" smtClean="0"/>
              <a:t> Ellis, </a:t>
            </a:r>
            <a:r>
              <a:rPr lang="de-CH" sz="2400" dirty="0" err="1" smtClean="0"/>
              <a:t>Cocks</a:t>
            </a:r>
            <a:r>
              <a:rPr lang="de-CH" sz="2400" dirty="0" smtClean="0"/>
              <a:t>, Williamson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de-CH" sz="2400" b="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de-CH" sz="2400" dirty="0" smtClean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de-CH" sz="2400" b="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de-CH" sz="2400" dirty="0" smtClean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>
                <a:cs typeface="Arial" charset="0"/>
              </a:rPr>
              <a:t>M</a:t>
            </a:r>
            <a:r>
              <a:rPr lang="de-CH" sz="2400" b="0" dirty="0" smtClean="0">
                <a:cs typeface="Arial" charset="0"/>
              </a:rPr>
              <a:t>id/</a:t>
            </a:r>
            <a:r>
              <a:rPr lang="de-CH" sz="2400" b="0" dirty="0" err="1" smtClean="0">
                <a:cs typeface="Arial" charset="0"/>
              </a:rPr>
              <a:t>late</a:t>
            </a:r>
            <a:r>
              <a:rPr lang="de-CH" sz="2400" b="0" dirty="0" smtClean="0">
                <a:cs typeface="Arial" charset="0"/>
              </a:rPr>
              <a:t> 1970s: </a:t>
            </a:r>
            <a:r>
              <a:rPr lang="de-CH" sz="2400" b="0" dirty="0" err="1" smtClean="0">
                <a:cs typeface="Arial" charset="0"/>
              </a:rPr>
              <a:t>invented</a:t>
            </a:r>
            <a:r>
              <a:rPr lang="de-CH" sz="2400" b="0" dirty="0" smtClean="0">
                <a:cs typeface="Arial" charset="0"/>
              </a:rPr>
              <a:t> in </a:t>
            </a:r>
            <a:r>
              <a:rPr lang="de-CH" sz="2400" b="0" dirty="0" err="1" smtClean="0">
                <a:cs typeface="Arial" charset="0"/>
              </a:rPr>
              <a:t>the</a:t>
            </a:r>
            <a:r>
              <a:rPr lang="de-CH" sz="2400" b="0" dirty="0" smtClean="0">
                <a:cs typeface="Arial" charset="0"/>
              </a:rPr>
              <a:t> „</a:t>
            </a:r>
            <a:r>
              <a:rPr lang="de-CH" sz="2400" b="0" dirty="0" err="1" smtClean="0">
                <a:cs typeface="Arial" charset="0"/>
              </a:rPr>
              <a:t>academic</a:t>
            </a:r>
            <a:r>
              <a:rPr lang="de-CH" sz="2400" b="0" dirty="0" smtClean="0">
                <a:cs typeface="Arial" charset="0"/>
              </a:rPr>
              <a:t> </a:t>
            </a:r>
            <a:r>
              <a:rPr lang="de-CH" sz="2400" b="0" dirty="0" err="1" smtClean="0">
                <a:cs typeface="Arial" charset="0"/>
              </a:rPr>
              <a:t>world</a:t>
            </a:r>
            <a:r>
              <a:rPr lang="de-CH" sz="2400" dirty="0" smtClean="0">
                <a:cs typeface="Arial" charset="0"/>
              </a:rPr>
              <a:t>“</a:t>
            </a:r>
            <a:br>
              <a:rPr lang="de-CH" sz="2400" dirty="0" smtClean="0">
                <a:cs typeface="Arial" charset="0"/>
              </a:rPr>
            </a:br>
            <a:r>
              <a:rPr lang="de-CH" sz="2400" dirty="0" err="1" smtClean="0">
                <a:cs typeface="Arial" charset="0"/>
              </a:rPr>
              <a:t>by</a:t>
            </a:r>
            <a:r>
              <a:rPr lang="de-CH" sz="2400" b="0" dirty="0" smtClean="0">
                <a:cs typeface="Arial" charset="0"/>
              </a:rPr>
              <a:t> Merkle, Hellman, Diffie, </a:t>
            </a:r>
            <a:r>
              <a:rPr lang="de-CH" sz="2400" b="0" dirty="0" err="1" smtClean="0">
                <a:cs typeface="Arial" charset="0"/>
              </a:rPr>
              <a:t>and</a:t>
            </a:r>
            <a:r>
              <a:rPr lang="de-CH" sz="2400" b="0" dirty="0" smtClean="0">
                <a:cs typeface="Arial" charset="0"/>
              </a:rPr>
              <a:t> </a:t>
            </a:r>
            <a:r>
              <a:rPr lang="de-CH" sz="2400" b="0" dirty="0" err="1" smtClean="0">
                <a:cs typeface="Arial" charset="0"/>
              </a:rPr>
              <a:t>Rivest</a:t>
            </a:r>
            <a:r>
              <a:rPr lang="de-CH" sz="2400" dirty="0">
                <a:cs typeface="Arial" charset="0"/>
              </a:rPr>
              <a:t>, </a:t>
            </a:r>
            <a:r>
              <a:rPr lang="de-CH" sz="2400" dirty="0" err="1" smtClean="0">
                <a:cs typeface="Arial" charset="0"/>
              </a:rPr>
              <a:t>Shamir</a:t>
            </a:r>
            <a:r>
              <a:rPr lang="de-CH" sz="2400" dirty="0" smtClean="0">
                <a:cs typeface="Arial" charset="0"/>
              </a:rPr>
              <a:t>, </a:t>
            </a:r>
            <a:r>
              <a:rPr lang="de-CH" sz="2400" dirty="0" err="1" smtClean="0">
                <a:cs typeface="Arial" charset="0"/>
              </a:rPr>
              <a:t>Adleman</a:t>
            </a:r>
            <a:r>
              <a:rPr lang="de-CH" sz="2400" dirty="0" smtClean="0">
                <a:cs typeface="Arial" charset="0"/>
              </a:rPr>
              <a:t>  </a:t>
            </a:r>
            <a:endParaRPr lang="de-CH" sz="2400" b="0" dirty="0">
              <a:cs typeface="Arial" charset="0"/>
            </a:endParaRPr>
          </a:p>
        </p:txBody>
      </p:sp>
      <p:pic>
        <p:nvPicPr>
          <p:cNvPr id="28" name="Picture 27" descr="AliceBlue.eps"/>
          <p:cNvPicPr>
            <a:picLocks noChangeAspect="1"/>
          </p:cNvPicPr>
          <p:nvPr/>
        </p:nvPicPr>
        <p:blipFill>
          <a:blip r:embed="rId6" cstate="print"/>
          <a:srcRect b="22520"/>
          <a:stretch>
            <a:fillRect/>
          </a:stretch>
        </p:blipFill>
        <p:spPr>
          <a:xfrm flipH="1">
            <a:off x="7420017" y="188640"/>
            <a:ext cx="896399" cy="99655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3568" y="2348880"/>
            <a:ext cx="3789164" cy="143778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8"/>
          <a:srcRect b="44145"/>
          <a:stretch/>
        </p:blipFill>
        <p:spPr>
          <a:xfrm>
            <a:off x="755576" y="4941168"/>
            <a:ext cx="2952328" cy="151761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9"/>
          <a:srcRect t="5967" b="18048"/>
          <a:stretch/>
        </p:blipFill>
        <p:spPr>
          <a:xfrm>
            <a:off x="4211960" y="4960955"/>
            <a:ext cx="4355976" cy="156438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60032" y="2492896"/>
            <a:ext cx="1979712" cy="89042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164288" y="2348880"/>
            <a:ext cx="1584176" cy="1584176"/>
          </a:xfrm>
          <a:prstGeom prst="rect">
            <a:avLst/>
          </a:prstGeom>
        </p:spPr>
      </p:pic>
      <p:sp>
        <p:nvSpPr>
          <p:cNvPr id="30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2074324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uiExpand="1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pPr algn="l"/>
            <a:r>
              <a:rPr lang="fr-CH" dirty="0" smtClean="0"/>
              <a:t>Politics of Cyberwar</a:t>
            </a:r>
            <a:endParaRPr lang="en-US" dirty="0"/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107504" y="1124744"/>
            <a:ext cx="72728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smtClean="0">
                <a:cs typeface="Arial" charset="0"/>
                <a:hlinkClick r:id="rId3"/>
              </a:rPr>
              <a:t>Edward Snowden</a:t>
            </a:r>
            <a:r>
              <a:rPr lang="de-CH" sz="2400" dirty="0" smtClean="0">
                <a:cs typeface="Arial" charset="0"/>
              </a:rPr>
              <a:t>, </a:t>
            </a:r>
            <a:r>
              <a:rPr lang="de-CH" sz="2400" dirty="0" err="1" smtClean="0">
                <a:cs typeface="Arial" charset="0"/>
              </a:rPr>
              <a:t>former</a:t>
            </a:r>
            <a:r>
              <a:rPr lang="de-CH" sz="2400" dirty="0" smtClean="0">
                <a:cs typeface="Arial" charset="0"/>
              </a:rPr>
              <a:t> CIA </a:t>
            </a:r>
            <a:r>
              <a:rPr lang="de-CH" sz="2400" dirty="0" err="1" smtClean="0">
                <a:cs typeface="Arial" charset="0"/>
              </a:rPr>
              <a:t>and</a:t>
            </a:r>
            <a:r>
              <a:rPr lang="de-CH" sz="2400" dirty="0" smtClean="0">
                <a:cs typeface="Arial" charset="0"/>
              </a:rPr>
              <a:t> NSA </a:t>
            </a:r>
            <a:r>
              <a:rPr lang="de-CH" sz="2400" dirty="0" err="1" smtClean="0">
                <a:cs typeface="Arial" charset="0"/>
              </a:rPr>
              <a:t>employee</a:t>
            </a:r>
            <a:r>
              <a:rPr lang="de-CH" sz="2400" dirty="0" smtClean="0">
                <a:cs typeface="Arial" charset="0"/>
              </a:rPr>
              <a:t>, </a:t>
            </a:r>
            <a:br>
              <a:rPr lang="de-CH" sz="2400" dirty="0" smtClean="0">
                <a:cs typeface="Arial" charset="0"/>
              </a:rPr>
            </a:br>
            <a:r>
              <a:rPr lang="de-CH" sz="2400" dirty="0" err="1" smtClean="0">
                <a:cs typeface="Arial" charset="0"/>
              </a:rPr>
              <a:t>now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smtClean="0">
                <a:cs typeface="Arial" charset="0"/>
                <a:hlinkClick r:id="rId4"/>
              </a:rPr>
              <a:t>whistleblower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and</a:t>
            </a:r>
            <a:r>
              <a:rPr lang="de-CH" sz="2400" dirty="0" smtClean="0">
                <a:cs typeface="Arial" charset="0"/>
              </a:rPr>
              <a:t> on (</a:t>
            </a:r>
            <a:r>
              <a:rPr lang="de-CH" sz="2400" dirty="0" err="1" smtClean="0">
                <a:cs typeface="Arial" charset="0"/>
              </a:rPr>
              <a:t>temporary</a:t>
            </a:r>
            <a:r>
              <a:rPr lang="de-CH" sz="2400" dirty="0" smtClean="0">
                <a:cs typeface="Arial" charset="0"/>
              </a:rPr>
              <a:t>) </a:t>
            </a:r>
            <a:r>
              <a:rPr lang="de-CH" sz="2400" dirty="0" err="1" smtClean="0">
                <a:cs typeface="Arial" charset="0"/>
              </a:rPr>
              <a:t>asylum</a:t>
            </a:r>
            <a:r>
              <a:rPr lang="de-CH" sz="2400" dirty="0" smtClean="0">
                <a:cs typeface="Arial" charset="0"/>
              </a:rPr>
              <a:t> in </a:t>
            </a:r>
            <a:r>
              <a:rPr lang="de-CH" sz="2400" dirty="0" err="1" smtClean="0">
                <a:cs typeface="Arial" charset="0"/>
              </a:rPr>
              <a:t>Russia</a:t>
            </a:r>
            <a:endParaRPr lang="de-CH" sz="2400" dirty="0" smtClean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err="1" smtClean="0">
                <a:cs typeface="Arial" charset="0"/>
              </a:rPr>
              <a:t>leaked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many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thousand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smtClean="0">
                <a:cs typeface="Arial" charset="0"/>
              </a:rPr>
              <a:t>top </a:t>
            </a:r>
            <a:r>
              <a:rPr lang="de-CH" sz="2400" dirty="0" err="1" smtClean="0">
                <a:cs typeface="Arial" charset="0"/>
              </a:rPr>
              <a:t>secret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documents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to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various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media</a:t>
            </a:r>
            <a:r>
              <a:rPr lang="de-CH" sz="2400" dirty="0" smtClean="0">
                <a:cs typeface="Arial" charset="0"/>
              </a:rPr>
              <a:t>, </a:t>
            </a:r>
            <a:r>
              <a:rPr lang="de-CH" sz="2400" dirty="0" err="1" smtClean="0">
                <a:cs typeface="Arial" charset="0"/>
              </a:rPr>
              <a:t>documenting</a:t>
            </a:r>
            <a:r>
              <a:rPr lang="de-CH" sz="2400" dirty="0" smtClean="0">
                <a:cs typeface="Arial" charset="0"/>
              </a:rPr>
              <a:t> a</a:t>
            </a:r>
            <a:endParaRPr lang="de-CH" sz="2400" dirty="0" smtClean="0">
              <a:cs typeface="Arial" charset="0"/>
              <a:hlinkClick r:id="rId5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smtClean="0">
                <a:cs typeface="Arial" charset="0"/>
                <a:hlinkClick r:id="rId5"/>
              </a:rPr>
              <a:t>mass surveillance programs </a:t>
            </a:r>
            <a:r>
              <a:rPr lang="de-CH" sz="2400" dirty="0" err="1" smtClean="0">
                <a:cs typeface="Arial" charset="0"/>
              </a:rPr>
              <a:t>by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secret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services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from</a:t>
            </a:r>
            <a:r>
              <a:rPr lang="de-CH" sz="2400" dirty="0" smtClean="0">
                <a:cs typeface="Arial" charset="0"/>
              </a:rPr>
              <a:t> all </a:t>
            </a:r>
            <a:r>
              <a:rPr lang="de-CH" sz="2400" dirty="0" err="1" smtClean="0">
                <a:cs typeface="Arial" charset="0"/>
              </a:rPr>
              <a:t>over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the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world</a:t>
            </a:r>
            <a:endParaRPr lang="de-CH" sz="2400" dirty="0" smtClean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de-CH" sz="2400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80112" y="260648"/>
            <a:ext cx="1728192" cy="77729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96336" y="116632"/>
            <a:ext cx="1440160" cy="1440160"/>
          </a:xfrm>
          <a:prstGeom prst="rect">
            <a:avLst/>
          </a:prstGeom>
        </p:spPr>
      </p:pic>
      <p:sp>
        <p:nvSpPr>
          <p:cNvPr id="14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52320" y="1772816"/>
            <a:ext cx="1613024" cy="194296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3568" y="4005064"/>
            <a:ext cx="6552728" cy="2784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11372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pPr algn="l"/>
            <a:r>
              <a:rPr lang="fr-CH" dirty="0" smtClean="0"/>
              <a:t>Politics of Cyberwar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112" y="260648"/>
            <a:ext cx="1728192" cy="77729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6336" y="116632"/>
            <a:ext cx="1440160" cy="1440160"/>
          </a:xfrm>
          <a:prstGeom prst="rect">
            <a:avLst/>
          </a:prstGeom>
        </p:spPr>
      </p:pic>
      <p:sp>
        <p:nvSpPr>
          <p:cNvPr id="14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52320" y="1772816"/>
            <a:ext cx="1613024" cy="194296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9512" y="1196752"/>
            <a:ext cx="7200800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698584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pPr algn="l"/>
            <a:r>
              <a:rPr lang="fr-CH" dirty="0" smtClean="0"/>
              <a:t>Politics of Cyberwar</a:t>
            </a:r>
            <a:endParaRPr lang="en-US" dirty="0"/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107504" y="980728"/>
            <a:ext cx="7632848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err="1" smtClean="0">
                <a:cs typeface="Arial" charset="0"/>
              </a:rPr>
              <a:t>Methods</a:t>
            </a:r>
            <a:r>
              <a:rPr lang="de-CH" sz="2400" dirty="0" smtClean="0">
                <a:cs typeface="Arial" charset="0"/>
              </a:rPr>
              <a:t>: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smtClean="0">
                <a:solidFill>
                  <a:srgbClr val="FF0000"/>
                </a:solidFill>
                <a:cs typeface="Arial" charset="0"/>
              </a:rPr>
              <a:t>Break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cryptography</a:t>
            </a:r>
            <a:endParaRPr lang="de-CH" sz="2400" dirty="0" smtClean="0"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Influence</a:t>
            </a:r>
            <a:r>
              <a:rPr lang="de-CH" sz="24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industrial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smtClean="0">
                <a:cs typeface="Arial" charset="0"/>
                <a:hlinkClick r:id="rId3"/>
              </a:rPr>
              <a:t>standards</a:t>
            </a:r>
            <a:endParaRPr lang="de-CH" sz="2400" dirty="0" smtClean="0"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Pressure</a:t>
            </a:r>
            <a:r>
              <a:rPr lang="de-CH" sz="24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manufacturers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to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make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insecure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devices</a:t>
            </a:r>
            <a:endParaRPr lang="de-CH" sz="2400" dirty="0" smtClean="0"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smtClean="0">
                <a:solidFill>
                  <a:srgbClr val="FF0000"/>
                </a:solidFill>
                <a:cs typeface="Arial" charset="0"/>
              </a:rPr>
              <a:t>Infiltrate </a:t>
            </a:r>
            <a:r>
              <a:rPr lang="de-CH" sz="2400" dirty="0" err="1" smtClean="0">
                <a:cs typeface="Arial" charset="0"/>
              </a:rPr>
              <a:t>hardware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and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software</a:t>
            </a:r>
            <a:r>
              <a:rPr lang="de-CH" sz="2400" dirty="0" smtClean="0">
                <a:cs typeface="Arial" charset="0"/>
              </a:rPr>
              <a:t> (</a:t>
            </a:r>
            <a:r>
              <a:rPr lang="de-CH" sz="2400" dirty="0" err="1" smtClean="0">
                <a:cs typeface="Arial" charset="0"/>
              </a:rPr>
              <a:t>communication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infrastructure</a:t>
            </a:r>
            <a:r>
              <a:rPr lang="de-CH" sz="2400" dirty="0" smtClean="0">
                <a:cs typeface="Arial" charset="0"/>
              </a:rPr>
              <a:t>, </a:t>
            </a:r>
            <a:r>
              <a:rPr lang="de-CH" sz="2400" dirty="0" err="1" smtClean="0">
                <a:cs typeface="Arial" charset="0"/>
              </a:rPr>
              <a:t>computers</a:t>
            </a:r>
            <a:r>
              <a:rPr lang="de-CH" sz="2400" dirty="0" smtClean="0">
                <a:cs typeface="Arial" charset="0"/>
              </a:rPr>
              <a:t>, </a:t>
            </a:r>
            <a:r>
              <a:rPr lang="de-CH" sz="2400" dirty="0" err="1" smtClean="0">
                <a:cs typeface="Arial" charset="0"/>
              </a:rPr>
              <a:t>smartphones</a:t>
            </a:r>
            <a:r>
              <a:rPr lang="de-CH" sz="2400" dirty="0" smtClean="0">
                <a:cs typeface="Arial" charset="0"/>
              </a:rPr>
              <a:t> etc.)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de-CH" sz="2400" dirty="0" smtClean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err="1">
                <a:solidFill>
                  <a:srgbClr val="0000FF"/>
                </a:solidFill>
                <a:cs typeface="Arial" charset="0"/>
              </a:rPr>
              <a:t>Why</a:t>
            </a:r>
            <a:r>
              <a:rPr lang="de-CH" sz="2400" dirty="0">
                <a:solidFill>
                  <a:srgbClr val="0000FF"/>
                </a:solidFill>
                <a:cs typeface="Arial" charset="0"/>
              </a:rPr>
              <a:t> </a:t>
            </a:r>
            <a:r>
              <a:rPr lang="de-CH" sz="2400" dirty="0">
                <a:cs typeface="Arial" charset="0"/>
              </a:rPr>
              <a:t>mass </a:t>
            </a:r>
            <a:r>
              <a:rPr lang="de-CH" sz="2400" dirty="0" err="1">
                <a:cs typeface="Arial" charset="0"/>
              </a:rPr>
              <a:t>surveillance</a:t>
            </a:r>
            <a:r>
              <a:rPr lang="de-CH" sz="2400" dirty="0">
                <a:cs typeface="Arial" charset="0"/>
              </a:rPr>
              <a:t>?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/>
              <a:t>Other </a:t>
            </a:r>
            <a:r>
              <a:rPr lang="de-CH" sz="2400" dirty="0" err="1"/>
              <a:t>than</a:t>
            </a:r>
            <a:r>
              <a:rPr lang="de-CH" sz="2400" dirty="0"/>
              <a:t> </a:t>
            </a:r>
            <a:r>
              <a:rPr lang="de-CH" sz="2400" dirty="0" err="1"/>
              <a:t>to</a:t>
            </a:r>
            <a:r>
              <a:rPr lang="de-CH" sz="2400" dirty="0"/>
              <a:t> </a:t>
            </a:r>
            <a:r>
              <a:rPr lang="de-CH" sz="2400" dirty="0" err="1"/>
              <a:t>combat</a:t>
            </a:r>
            <a:r>
              <a:rPr lang="de-CH" sz="2400" dirty="0"/>
              <a:t> </a:t>
            </a:r>
            <a:r>
              <a:rPr lang="de-CH" sz="2400" dirty="0" err="1"/>
              <a:t>terrorism</a:t>
            </a:r>
            <a:r>
              <a:rPr lang="de-CH" sz="2400" dirty="0"/>
              <a:t>, </a:t>
            </a:r>
            <a:r>
              <a:rPr lang="de-CH" sz="2400" dirty="0" err="1"/>
              <a:t>these</a:t>
            </a:r>
            <a:r>
              <a:rPr lang="de-CH" sz="2400" dirty="0"/>
              <a:t> </a:t>
            </a:r>
            <a:r>
              <a:rPr lang="de-CH" sz="2400" dirty="0" err="1"/>
              <a:t>surveillance</a:t>
            </a:r>
            <a:r>
              <a:rPr lang="de-CH" sz="2400" dirty="0"/>
              <a:t> </a:t>
            </a:r>
            <a:r>
              <a:rPr lang="de-CH" sz="2400" dirty="0" err="1"/>
              <a:t>programs</a:t>
            </a:r>
            <a:r>
              <a:rPr lang="de-CH" sz="2400" dirty="0"/>
              <a:t> </a:t>
            </a:r>
            <a:r>
              <a:rPr lang="de-CH" sz="2400" dirty="0" err="1"/>
              <a:t>have</a:t>
            </a:r>
            <a:r>
              <a:rPr lang="de-CH" sz="2400" dirty="0"/>
              <a:t> </a:t>
            </a:r>
            <a:r>
              <a:rPr lang="de-CH" sz="2400" dirty="0" err="1"/>
              <a:t>been</a:t>
            </a:r>
            <a:r>
              <a:rPr lang="de-CH" sz="2400" dirty="0"/>
              <a:t> </a:t>
            </a:r>
            <a:r>
              <a:rPr lang="de-CH" sz="2400" dirty="0" err="1"/>
              <a:t>employed</a:t>
            </a:r>
            <a:r>
              <a:rPr lang="de-CH" sz="2400" dirty="0"/>
              <a:t> </a:t>
            </a:r>
            <a:r>
              <a:rPr lang="de-CH" sz="2400" dirty="0" err="1"/>
              <a:t>to</a:t>
            </a:r>
            <a:r>
              <a:rPr lang="de-CH" sz="2400" dirty="0"/>
              <a:t> </a:t>
            </a:r>
            <a:r>
              <a:rPr lang="de-CH" sz="2400" dirty="0" err="1">
                <a:solidFill>
                  <a:srgbClr val="0000FF"/>
                </a:solidFill>
              </a:rPr>
              <a:t>assess</a:t>
            </a:r>
            <a:r>
              <a:rPr lang="de-CH" sz="2400" dirty="0">
                <a:solidFill>
                  <a:srgbClr val="0000FF"/>
                </a:solidFill>
              </a:rPr>
              <a:t> </a:t>
            </a:r>
            <a:r>
              <a:rPr lang="de-CH" sz="2400" dirty="0" err="1">
                <a:solidFill>
                  <a:srgbClr val="0000FF"/>
                </a:solidFill>
              </a:rPr>
              <a:t>the</a:t>
            </a:r>
            <a:r>
              <a:rPr lang="de-CH" sz="2400" dirty="0">
                <a:solidFill>
                  <a:srgbClr val="0000FF"/>
                </a:solidFill>
              </a:rPr>
              <a:t> </a:t>
            </a:r>
            <a:r>
              <a:rPr lang="de-CH" sz="2400" dirty="0" err="1">
                <a:solidFill>
                  <a:srgbClr val="0000FF"/>
                </a:solidFill>
              </a:rPr>
              <a:t>foreign</a:t>
            </a:r>
            <a:r>
              <a:rPr lang="de-CH" sz="2400" dirty="0">
                <a:solidFill>
                  <a:srgbClr val="0000FF"/>
                </a:solidFill>
              </a:rPr>
              <a:t> </a:t>
            </a:r>
            <a:r>
              <a:rPr lang="de-CH" sz="2400" dirty="0" err="1">
                <a:solidFill>
                  <a:srgbClr val="0000FF"/>
                </a:solidFill>
              </a:rPr>
              <a:t>policy</a:t>
            </a:r>
            <a:r>
              <a:rPr lang="de-CH" sz="2400" dirty="0"/>
              <a:t> </a:t>
            </a:r>
            <a:r>
              <a:rPr lang="de-CH" sz="2400" dirty="0" err="1"/>
              <a:t>and</a:t>
            </a:r>
            <a:r>
              <a:rPr lang="de-CH" sz="2400" dirty="0"/>
              <a:t> </a:t>
            </a:r>
            <a:r>
              <a:rPr lang="de-CH" sz="2400" dirty="0" err="1"/>
              <a:t>economic</a:t>
            </a:r>
            <a:r>
              <a:rPr lang="de-CH" sz="2400" dirty="0"/>
              <a:t> </a:t>
            </a:r>
            <a:r>
              <a:rPr lang="de-CH" sz="2400" dirty="0" err="1"/>
              <a:t>stability</a:t>
            </a:r>
            <a:r>
              <a:rPr lang="de-CH" sz="2400" dirty="0"/>
              <a:t> </a:t>
            </a:r>
            <a:r>
              <a:rPr lang="de-CH" sz="2400" dirty="0" err="1"/>
              <a:t>of</a:t>
            </a:r>
            <a:r>
              <a:rPr lang="de-CH" sz="2400" dirty="0"/>
              <a:t> </a:t>
            </a:r>
            <a:r>
              <a:rPr lang="de-CH" sz="2400" dirty="0" err="1"/>
              <a:t>other</a:t>
            </a:r>
            <a:r>
              <a:rPr lang="de-CH" sz="2400" dirty="0"/>
              <a:t> countries,</a:t>
            </a:r>
            <a:r>
              <a:rPr lang="de-CH" sz="2400" baseline="30000" dirty="0"/>
              <a:t> </a:t>
            </a:r>
            <a:r>
              <a:rPr lang="de-CH" sz="2400" dirty="0" err="1"/>
              <a:t>and</a:t>
            </a:r>
            <a:r>
              <a:rPr lang="de-CH" sz="2400" dirty="0"/>
              <a:t> </a:t>
            </a:r>
            <a:r>
              <a:rPr lang="de-CH" sz="2400" dirty="0" err="1"/>
              <a:t>to</a:t>
            </a:r>
            <a:r>
              <a:rPr lang="de-CH" sz="2400" dirty="0"/>
              <a:t> </a:t>
            </a:r>
            <a:r>
              <a:rPr lang="de-CH" sz="2400" dirty="0" err="1">
                <a:solidFill>
                  <a:srgbClr val="0000FF"/>
                </a:solidFill>
              </a:rPr>
              <a:t>gather</a:t>
            </a:r>
            <a:r>
              <a:rPr lang="de-CH" sz="2400" dirty="0">
                <a:solidFill>
                  <a:srgbClr val="0000FF"/>
                </a:solidFill>
              </a:rPr>
              <a:t> "</a:t>
            </a:r>
            <a:r>
              <a:rPr lang="de-CH" sz="2400" dirty="0" err="1">
                <a:solidFill>
                  <a:srgbClr val="0000FF"/>
                </a:solidFill>
              </a:rPr>
              <a:t>commercial</a:t>
            </a:r>
            <a:r>
              <a:rPr lang="de-CH" sz="2400" dirty="0">
                <a:solidFill>
                  <a:srgbClr val="0000FF"/>
                </a:solidFill>
              </a:rPr>
              <a:t> </a:t>
            </a:r>
            <a:r>
              <a:rPr lang="de-CH" sz="2400" dirty="0" err="1">
                <a:solidFill>
                  <a:srgbClr val="0000FF"/>
                </a:solidFill>
              </a:rPr>
              <a:t>secrets</a:t>
            </a:r>
            <a:r>
              <a:rPr lang="de-CH" sz="2400" dirty="0" smtClean="0">
                <a:solidFill>
                  <a:srgbClr val="0000FF"/>
                </a:solidFill>
              </a:rPr>
              <a:t>“</a:t>
            </a:r>
            <a:r>
              <a:rPr lang="de-CH" sz="2400" dirty="0" smtClean="0"/>
              <a:t>.</a:t>
            </a:r>
            <a:endParaRPr lang="de-CH" sz="2400" dirty="0">
              <a:solidFill>
                <a:srgbClr val="0000FF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0112" y="404664"/>
            <a:ext cx="1728192" cy="77729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96336" y="188640"/>
            <a:ext cx="1440160" cy="1440160"/>
          </a:xfrm>
          <a:prstGeom prst="rect">
            <a:avLst/>
          </a:prstGeom>
        </p:spPr>
      </p:pic>
      <p:sp>
        <p:nvSpPr>
          <p:cNvPr id="14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52320" y="1772816"/>
            <a:ext cx="1613024" cy="1942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718643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build="p" bldLvl="2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pPr algn="l"/>
            <a:r>
              <a:rPr lang="fr-CH" dirty="0" smtClean="0"/>
              <a:t>Why </a:t>
            </a:r>
            <a:r>
              <a:rPr lang="fr-CH" dirty="0" smtClean="0"/>
              <a:t>worry</a:t>
            </a:r>
            <a:r>
              <a:rPr lang="fr-CH" dirty="0" smtClean="0"/>
              <a:t>?</a:t>
            </a:r>
            <a:endParaRPr lang="en-US" dirty="0"/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107504" y="1196752"/>
            <a:ext cx="8280920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smtClean="0">
                <a:cs typeface="Arial" charset="0"/>
              </a:rPr>
              <a:t>„I </a:t>
            </a:r>
            <a:r>
              <a:rPr lang="de-CH" sz="2400" dirty="0" err="1" smtClean="0">
                <a:cs typeface="Arial" charset="0"/>
              </a:rPr>
              <a:t>have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nothing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to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hide</a:t>
            </a:r>
            <a:r>
              <a:rPr lang="de-CH" sz="2400" dirty="0" smtClean="0">
                <a:cs typeface="Arial" charset="0"/>
              </a:rPr>
              <a:t>“ </a:t>
            </a:r>
            <a:r>
              <a:rPr lang="de-CH" sz="2400" dirty="0" err="1" smtClean="0">
                <a:cs typeface="Arial" charset="0"/>
              </a:rPr>
              <a:t>is</a:t>
            </a:r>
            <a:r>
              <a:rPr lang="de-CH" sz="2400" dirty="0" smtClean="0">
                <a:cs typeface="Arial" charset="0"/>
              </a:rPr>
              <a:t> a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very</a:t>
            </a:r>
            <a:r>
              <a:rPr lang="de-CH" sz="2400" dirty="0" smtClean="0">
                <a:solidFill>
                  <a:srgbClr val="FF0000"/>
                </a:solidFill>
                <a:cs typeface="Arial" charset="0"/>
              </a:rPr>
              <a:t> naive </a:t>
            </a:r>
            <a:r>
              <a:rPr lang="de-CH" sz="2400" dirty="0" err="1" smtClean="0">
                <a:cs typeface="Arial" charset="0"/>
              </a:rPr>
              <a:t>reaction</a:t>
            </a:r>
            <a:r>
              <a:rPr lang="de-CH" sz="2400" dirty="0" smtClean="0">
                <a:cs typeface="Arial" charset="0"/>
              </a:rPr>
              <a:t>.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smtClean="0">
                <a:cs typeface="Arial" charset="0"/>
              </a:rPr>
              <a:t>Think </a:t>
            </a:r>
            <a:r>
              <a:rPr lang="de-CH" sz="2400" dirty="0" err="1" smtClean="0">
                <a:cs typeface="Arial" charset="0"/>
              </a:rPr>
              <a:t>about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what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your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smartphone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knows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about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you</a:t>
            </a:r>
            <a:r>
              <a:rPr lang="de-CH" sz="2400" dirty="0" smtClean="0">
                <a:cs typeface="Arial" charset="0"/>
              </a:rPr>
              <a:t>.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smtClean="0">
                <a:cs typeface="Arial" charset="0"/>
              </a:rPr>
              <a:t>Think </a:t>
            </a:r>
            <a:r>
              <a:rPr lang="de-CH" sz="2400" dirty="0" err="1" smtClean="0">
                <a:cs typeface="Arial" charset="0"/>
              </a:rPr>
              <a:t>about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what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you</a:t>
            </a:r>
            <a:r>
              <a:rPr lang="de-CH" sz="2400" dirty="0" err="1" smtClean="0">
                <a:cs typeface="Arial" charset="0"/>
              </a:rPr>
              <a:t>r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smartphone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does</a:t>
            </a:r>
            <a:r>
              <a:rPr lang="de-CH" sz="2400" dirty="0" smtClean="0">
                <a:cs typeface="Arial" charset="0"/>
              </a:rPr>
              <a:t> not </a:t>
            </a:r>
            <a:r>
              <a:rPr lang="de-CH" sz="2400" dirty="0" err="1" smtClean="0">
                <a:cs typeface="Arial" charset="0"/>
              </a:rPr>
              <a:t>know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about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you</a:t>
            </a:r>
            <a:r>
              <a:rPr lang="de-CH" sz="2400" dirty="0" smtClean="0">
                <a:cs typeface="Arial" charset="0"/>
              </a:rPr>
              <a:t>.</a:t>
            </a:r>
            <a:endParaRPr lang="de-CH" sz="2400" dirty="0" smtClean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de-CH" sz="2400" dirty="0" smtClean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de-CH" sz="2400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072" y="260648"/>
            <a:ext cx="1728192" cy="77729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6296" y="13704"/>
            <a:ext cx="1268711" cy="1268711"/>
          </a:xfrm>
          <a:prstGeom prst="rect">
            <a:avLst/>
          </a:prstGeom>
        </p:spPr>
      </p:pic>
      <p:sp>
        <p:nvSpPr>
          <p:cNvPr id="14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90713" y="2643460"/>
            <a:ext cx="9073375" cy="2578001"/>
            <a:chOff x="90713" y="2643460"/>
            <a:chExt cx="9073375" cy="2578001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95736" y="2851433"/>
              <a:ext cx="3168352" cy="2370028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895760" y="2643460"/>
              <a:ext cx="3351532" cy="252028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0713" y="2780928"/>
              <a:ext cx="3168719" cy="2382811"/>
            </a:xfrm>
            <a:prstGeom prst="rect">
              <a:avLst/>
            </a:prstGeom>
          </p:spPr>
        </p:pic>
      </p:grpSp>
      <p:pic>
        <p:nvPicPr>
          <p:cNvPr id="10" name="Picture 9" descr="Screen Shot 2014-02-24 at 12.04.23.pn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58"/>
          <a:stretch/>
        </p:blipFill>
        <p:spPr>
          <a:xfrm>
            <a:off x="366153" y="5301208"/>
            <a:ext cx="8741987" cy="932931"/>
          </a:xfrm>
          <a:prstGeom prst="rect">
            <a:avLst/>
          </a:prstGeom>
        </p:spPr>
      </p:pic>
      <p:pic>
        <p:nvPicPr>
          <p:cNvPr id="11" name="Picture 10" descr="Screen Shot 2014-02-24 at 12.10.52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6309320"/>
            <a:ext cx="4749794" cy="390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81011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pPr algn="l"/>
            <a:r>
              <a:rPr lang="fr-CH" dirty="0" smtClean="0"/>
              <a:t>Why </a:t>
            </a:r>
            <a:r>
              <a:rPr lang="fr-CH" dirty="0" smtClean="0"/>
              <a:t>worry</a:t>
            </a:r>
            <a:r>
              <a:rPr lang="fr-CH" dirty="0" smtClean="0"/>
              <a:t>?</a:t>
            </a:r>
            <a:endParaRPr lang="en-US" dirty="0"/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107504" y="1196752"/>
            <a:ext cx="7272808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smtClean="0">
                <a:cs typeface="Arial" charset="0"/>
              </a:rPr>
              <a:t>„I </a:t>
            </a:r>
            <a:r>
              <a:rPr lang="de-CH" sz="2400" dirty="0" err="1" smtClean="0">
                <a:cs typeface="Arial" charset="0"/>
              </a:rPr>
              <a:t>have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nothing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to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hide</a:t>
            </a:r>
            <a:r>
              <a:rPr lang="de-CH" sz="2400" dirty="0" smtClean="0">
                <a:cs typeface="Arial" charset="0"/>
              </a:rPr>
              <a:t>“ </a:t>
            </a:r>
            <a:r>
              <a:rPr lang="de-CH" sz="2400" dirty="0" err="1" smtClean="0">
                <a:cs typeface="Arial" charset="0"/>
              </a:rPr>
              <a:t>is</a:t>
            </a:r>
            <a:r>
              <a:rPr lang="de-CH" sz="2400" dirty="0" smtClean="0">
                <a:cs typeface="Arial" charset="0"/>
              </a:rPr>
              <a:t> a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very</a:t>
            </a:r>
            <a:r>
              <a:rPr lang="de-CH" sz="2400" dirty="0" smtClean="0">
                <a:solidFill>
                  <a:srgbClr val="FF0000"/>
                </a:solidFill>
                <a:cs typeface="Arial" charset="0"/>
              </a:rPr>
              <a:t> naive </a:t>
            </a:r>
            <a:r>
              <a:rPr lang="de-CH" sz="2400" dirty="0" err="1" smtClean="0">
                <a:cs typeface="Arial" charset="0"/>
              </a:rPr>
              <a:t>reaction</a:t>
            </a:r>
            <a:r>
              <a:rPr lang="de-CH" sz="2400" dirty="0" smtClean="0">
                <a:cs typeface="Arial" charset="0"/>
              </a:rPr>
              <a:t>.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err="1" smtClean="0">
                <a:cs typeface="Arial" charset="0"/>
              </a:rPr>
              <a:t>Everyone‘s</a:t>
            </a:r>
            <a:r>
              <a:rPr lang="de-CH" sz="2400" dirty="0" smtClean="0">
                <a:cs typeface="Arial" charset="0"/>
              </a:rPr>
              <a:t> personal </a:t>
            </a:r>
            <a:r>
              <a:rPr lang="de-CH" sz="2400" dirty="0" err="1" smtClean="0">
                <a:cs typeface="Arial" charset="0"/>
              </a:rPr>
              <a:t>privacy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is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at</a:t>
            </a:r>
            <a:r>
              <a:rPr lang="de-CH" sz="2400" dirty="0" smtClean="0">
                <a:cs typeface="Arial" charset="0"/>
              </a:rPr>
              <a:t> stake!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smtClean="0">
                <a:cs typeface="Arial" charset="0"/>
                <a:hlinkClick r:id="rId3"/>
              </a:rPr>
              <a:t>George </a:t>
            </a:r>
            <a:r>
              <a:rPr lang="de-CH" sz="2400" dirty="0" err="1" smtClean="0">
                <a:cs typeface="Arial" charset="0"/>
                <a:hlinkClick r:id="rId3"/>
              </a:rPr>
              <a:t>Orwell</a:t>
            </a:r>
            <a:r>
              <a:rPr lang="de-CH" sz="2400" dirty="0" err="1" smtClean="0">
                <a:cs typeface="Arial" charset="0"/>
              </a:rPr>
              <a:t>‘s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surveillance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state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from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his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book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smtClean="0">
                <a:cs typeface="Arial" charset="0"/>
                <a:hlinkClick r:id="rId4"/>
              </a:rPr>
              <a:t>1984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is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coming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true</a:t>
            </a:r>
            <a:r>
              <a:rPr lang="de-CH" sz="2400" dirty="0" smtClean="0">
                <a:cs typeface="Arial" charset="0"/>
              </a:rPr>
              <a:t>...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65000"/>
            </a:pPr>
            <a:endParaRPr lang="de-CH" sz="2400" dirty="0" smtClean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smtClean="0"/>
              <a:t>"</a:t>
            </a:r>
            <a:r>
              <a:rPr lang="de-CH" sz="2400" i="1" dirty="0" err="1"/>
              <a:t>They</a:t>
            </a:r>
            <a:r>
              <a:rPr lang="de-CH" sz="2400" i="1" dirty="0"/>
              <a:t> (</a:t>
            </a:r>
            <a:r>
              <a:rPr lang="de-CH" sz="2400" i="1" dirty="0" err="1"/>
              <a:t>the</a:t>
            </a:r>
            <a:r>
              <a:rPr lang="de-CH" sz="2400" i="1" dirty="0"/>
              <a:t> NSA) </a:t>
            </a:r>
            <a:r>
              <a:rPr lang="de-CH" sz="2400" i="1" dirty="0" err="1"/>
              <a:t>can</a:t>
            </a:r>
            <a:r>
              <a:rPr lang="de-CH" sz="2400" i="1" dirty="0"/>
              <a:t> </a:t>
            </a:r>
            <a:r>
              <a:rPr lang="de-CH" sz="2400" i="1" dirty="0" err="1"/>
              <a:t>use</a:t>
            </a:r>
            <a:r>
              <a:rPr lang="de-CH" sz="2400" i="1" dirty="0"/>
              <a:t> </a:t>
            </a:r>
            <a:r>
              <a:rPr lang="de-CH" sz="2400" i="1" dirty="0" err="1"/>
              <a:t>the</a:t>
            </a:r>
            <a:r>
              <a:rPr lang="de-CH" sz="2400" i="1" dirty="0"/>
              <a:t> </a:t>
            </a:r>
            <a:r>
              <a:rPr lang="de-CH" sz="2400" i="1" dirty="0" err="1"/>
              <a:t>system</a:t>
            </a:r>
            <a:r>
              <a:rPr lang="de-CH" sz="2400" i="1" dirty="0"/>
              <a:t> </a:t>
            </a:r>
            <a:r>
              <a:rPr lang="de-CH" sz="2400" i="1" dirty="0" err="1"/>
              <a:t>to</a:t>
            </a:r>
            <a:r>
              <a:rPr lang="de-CH" sz="2400" i="1" dirty="0"/>
              <a:t> </a:t>
            </a:r>
            <a:r>
              <a:rPr lang="de-CH" sz="2400" i="1" dirty="0" err="1"/>
              <a:t>go</a:t>
            </a:r>
            <a:r>
              <a:rPr lang="de-CH" sz="2400" i="1" dirty="0"/>
              <a:t> back in time </a:t>
            </a:r>
            <a:r>
              <a:rPr lang="de-CH" sz="2400" i="1" dirty="0" err="1"/>
              <a:t>and</a:t>
            </a:r>
            <a:r>
              <a:rPr lang="de-CH" sz="2400" i="1" dirty="0"/>
              <a:t> </a:t>
            </a:r>
            <a:r>
              <a:rPr lang="de-CH" sz="2400" i="1" dirty="0" err="1"/>
              <a:t>scrutinize</a:t>
            </a:r>
            <a:r>
              <a:rPr lang="de-CH" sz="2400" i="1" dirty="0"/>
              <a:t> </a:t>
            </a:r>
            <a:r>
              <a:rPr lang="de-CH" sz="2400" i="1" dirty="0" err="1"/>
              <a:t>every</a:t>
            </a:r>
            <a:r>
              <a:rPr lang="de-CH" sz="2400" i="1" dirty="0"/>
              <a:t> </a:t>
            </a:r>
            <a:r>
              <a:rPr lang="de-CH" sz="2400" i="1" dirty="0" err="1"/>
              <a:t>decision</a:t>
            </a:r>
            <a:r>
              <a:rPr lang="de-CH" sz="2400" i="1" dirty="0"/>
              <a:t> </a:t>
            </a:r>
            <a:r>
              <a:rPr lang="de-CH" sz="2400" i="1" dirty="0" err="1"/>
              <a:t>you've</a:t>
            </a:r>
            <a:r>
              <a:rPr lang="de-CH" sz="2400" i="1" dirty="0"/>
              <a:t> </a:t>
            </a:r>
            <a:r>
              <a:rPr lang="de-CH" sz="2400" i="1" dirty="0" err="1"/>
              <a:t>ever</a:t>
            </a:r>
            <a:r>
              <a:rPr lang="de-CH" sz="2400" i="1" dirty="0"/>
              <a:t> </a:t>
            </a:r>
            <a:r>
              <a:rPr lang="de-CH" sz="2400" i="1" dirty="0" err="1"/>
              <a:t>made</a:t>
            </a:r>
            <a:r>
              <a:rPr lang="de-CH" sz="2400" i="1" dirty="0"/>
              <a:t>, </a:t>
            </a:r>
            <a:r>
              <a:rPr lang="de-CH" sz="2400" i="1" dirty="0" err="1"/>
              <a:t>every</a:t>
            </a:r>
            <a:r>
              <a:rPr lang="de-CH" sz="2400" i="1" dirty="0"/>
              <a:t> </a:t>
            </a:r>
            <a:r>
              <a:rPr lang="de-CH" sz="2400" i="1" dirty="0" err="1"/>
              <a:t>friend</a:t>
            </a:r>
            <a:r>
              <a:rPr lang="de-CH" sz="2400" i="1" dirty="0"/>
              <a:t> </a:t>
            </a:r>
            <a:r>
              <a:rPr lang="de-CH" sz="2400" i="1" dirty="0" err="1"/>
              <a:t>you've</a:t>
            </a:r>
            <a:r>
              <a:rPr lang="de-CH" sz="2400" i="1" dirty="0"/>
              <a:t> </a:t>
            </a:r>
            <a:r>
              <a:rPr lang="de-CH" sz="2400" i="1" dirty="0" err="1"/>
              <a:t>ever</a:t>
            </a:r>
            <a:r>
              <a:rPr lang="de-CH" sz="2400" i="1" dirty="0"/>
              <a:t> </a:t>
            </a:r>
            <a:r>
              <a:rPr lang="de-CH" sz="2400" i="1" dirty="0" err="1"/>
              <a:t>discussed</a:t>
            </a:r>
            <a:r>
              <a:rPr lang="de-CH" sz="2400" i="1" dirty="0"/>
              <a:t> </a:t>
            </a:r>
            <a:r>
              <a:rPr lang="de-CH" sz="2400" i="1" dirty="0" err="1"/>
              <a:t>something</a:t>
            </a:r>
            <a:r>
              <a:rPr lang="de-CH" sz="2400" i="1" dirty="0"/>
              <a:t> </a:t>
            </a:r>
            <a:r>
              <a:rPr lang="de-CH" sz="2400" i="1" dirty="0" err="1"/>
              <a:t>with</a:t>
            </a:r>
            <a:r>
              <a:rPr lang="de-CH" sz="2400" i="1" dirty="0"/>
              <a:t>, </a:t>
            </a:r>
            <a:r>
              <a:rPr lang="de-CH" sz="2400" i="1" dirty="0" err="1"/>
              <a:t>and</a:t>
            </a:r>
            <a:r>
              <a:rPr lang="de-CH" sz="2400" i="1" dirty="0"/>
              <a:t> </a:t>
            </a:r>
            <a:r>
              <a:rPr lang="de-CH" sz="2400" i="1" dirty="0" err="1"/>
              <a:t>attack</a:t>
            </a:r>
            <a:r>
              <a:rPr lang="de-CH" sz="2400" i="1" dirty="0"/>
              <a:t> </a:t>
            </a:r>
            <a:r>
              <a:rPr lang="de-CH" sz="2400" i="1" dirty="0" err="1"/>
              <a:t>you</a:t>
            </a:r>
            <a:r>
              <a:rPr lang="de-CH" sz="2400" i="1" dirty="0"/>
              <a:t> on </a:t>
            </a:r>
            <a:r>
              <a:rPr lang="de-CH" sz="2400" i="1" dirty="0" err="1"/>
              <a:t>that</a:t>
            </a:r>
            <a:r>
              <a:rPr lang="de-CH" sz="2400" i="1" dirty="0"/>
              <a:t> </a:t>
            </a:r>
            <a:r>
              <a:rPr lang="de-CH" sz="2400" i="1" dirty="0" err="1"/>
              <a:t>basis</a:t>
            </a:r>
            <a:r>
              <a:rPr lang="de-CH" sz="2400" i="1" dirty="0"/>
              <a:t> </a:t>
            </a:r>
            <a:r>
              <a:rPr lang="de-CH" sz="2400" i="1" dirty="0" err="1"/>
              <a:t>to</a:t>
            </a:r>
            <a:r>
              <a:rPr lang="de-CH" sz="2400" i="1" dirty="0"/>
              <a:t> </a:t>
            </a:r>
            <a:r>
              <a:rPr lang="de-CH" sz="2400" i="1" dirty="0" err="1"/>
              <a:t>sort</a:t>
            </a:r>
            <a:r>
              <a:rPr lang="de-CH" sz="2400" i="1" dirty="0"/>
              <a:t> </a:t>
            </a:r>
            <a:r>
              <a:rPr lang="de-CH" sz="2400" i="1" dirty="0" err="1"/>
              <a:t>of</a:t>
            </a:r>
            <a:r>
              <a:rPr lang="de-CH" sz="2400" i="1" dirty="0"/>
              <a:t> </a:t>
            </a:r>
            <a:r>
              <a:rPr lang="de-CH" sz="2400" i="1" dirty="0" err="1"/>
              <a:t>derive</a:t>
            </a:r>
            <a:r>
              <a:rPr lang="de-CH" sz="2400" i="1" dirty="0"/>
              <a:t> </a:t>
            </a:r>
            <a:r>
              <a:rPr lang="de-CH" sz="2400" i="1" dirty="0" err="1"/>
              <a:t>suspicion</a:t>
            </a:r>
            <a:r>
              <a:rPr lang="de-CH" sz="2400" i="1" dirty="0"/>
              <a:t> </a:t>
            </a:r>
            <a:r>
              <a:rPr lang="de-CH" sz="2400" i="1" dirty="0" err="1"/>
              <a:t>from</a:t>
            </a:r>
            <a:r>
              <a:rPr lang="de-CH" sz="2400" i="1" dirty="0"/>
              <a:t> an </a:t>
            </a:r>
            <a:r>
              <a:rPr lang="de-CH" sz="2400" i="1" dirty="0" err="1"/>
              <a:t>innocent</a:t>
            </a:r>
            <a:r>
              <a:rPr lang="de-CH" sz="2400" i="1" dirty="0"/>
              <a:t> </a:t>
            </a:r>
            <a:r>
              <a:rPr lang="de-CH" sz="2400" i="1" dirty="0" err="1"/>
              <a:t>life</a:t>
            </a:r>
            <a:r>
              <a:rPr lang="de-CH" sz="2400" i="1" dirty="0"/>
              <a:t> </a:t>
            </a:r>
            <a:r>
              <a:rPr lang="de-CH" sz="2400" i="1" dirty="0" err="1"/>
              <a:t>and</a:t>
            </a:r>
            <a:r>
              <a:rPr lang="de-CH" sz="2400" i="1" dirty="0"/>
              <a:t> </a:t>
            </a:r>
            <a:r>
              <a:rPr lang="de-CH" sz="2400" i="1" dirty="0" err="1"/>
              <a:t>paint</a:t>
            </a:r>
            <a:r>
              <a:rPr lang="de-CH" sz="2400" i="1" dirty="0"/>
              <a:t> </a:t>
            </a:r>
            <a:r>
              <a:rPr lang="de-CH" sz="2400" i="1" dirty="0" err="1"/>
              <a:t>anyone</a:t>
            </a:r>
            <a:r>
              <a:rPr lang="de-CH" sz="2400" i="1" dirty="0"/>
              <a:t> in </a:t>
            </a:r>
            <a:r>
              <a:rPr lang="de-CH" sz="2400" i="1" dirty="0" err="1"/>
              <a:t>the</a:t>
            </a:r>
            <a:r>
              <a:rPr lang="de-CH" sz="2400" i="1" dirty="0"/>
              <a:t> </a:t>
            </a:r>
            <a:r>
              <a:rPr lang="de-CH" sz="2400" i="1" dirty="0" err="1"/>
              <a:t>context</a:t>
            </a:r>
            <a:r>
              <a:rPr lang="de-CH" sz="2400" i="1" dirty="0"/>
              <a:t> </a:t>
            </a:r>
            <a:r>
              <a:rPr lang="de-CH" sz="2400" i="1" dirty="0" err="1"/>
              <a:t>of</a:t>
            </a:r>
            <a:r>
              <a:rPr lang="de-CH" sz="2400" i="1" dirty="0"/>
              <a:t> a </a:t>
            </a:r>
            <a:r>
              <a:rPr lang="de-CH" sz="2400" i="1" dirty="0" err="1" smtClean="0"/>
              <a:t>wrongdoer</a:t>
            </a:r>
            <a:r>
              <a:rPr lang="de-CH" sz="2400" i="1" dirty="0" smtClean="0"/>
              <a:t>."</a:t>
            </a:r>
            <a:r>
              <a:rPr lang="de-CH" sz="2400" dirty="0" smtClean="0">
                <a:cs typeface="Arial" charset="0"/>
              </a:rPr>
              <a:t> – Edward </a:t>
            </a:r>
            <a:r>
              <a:rPr lang="de-CH" sz="2400" dirty="0" err="1" smtClean="0">
                <a:cs typeface="Arial" charset="0"/>
              </a:rPr>
              <a:t>Snowden</a:t>
            </a:r>
            <a:endParaRPr lang="de-CH" sz="2400" dirty="0" smtClean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de-CH" sz="2400" dirty="0" smtClean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de-CH" sz="2400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0072" y="260648"/>
            <a:ext cx="1728192" cy="77729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36296" y="13704"/>
            <a:ext cx="1268711" cy="1268711"/>
          </a:xfrm>
          <a:prstGeom prst="rect">
            <a:avLst/>
          </a:prstGeom>
        </p:spPr>
      </p:pic>
      <p:sp>
        <p:nvSpPr>
          <p:cNvPr id="14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96336" y="3933056"/>
            <a:ext cx="1134782" cy="136689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80312" y="1340768"/>
            <a:ext cx="1656184" cy="2080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901004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843" name="Rectangle 139"/>
          <p:cNvSpPr>
            <a:spLocks noGrp="1" noChangeArrowheads="1"/>
          </p:cNvSpPr>
          <p:nvPr>
            <p:ph type="title"/>
          </p:nvPr>
        </p:nvSpPr>
        <p:spPr>
          <a:xfrm>
            <a:off x="467544" y="3487"/>
            <a:ext cx="8229600" cy="905233"/>
          </a:xfrm>
          <a:noFill/>
          <a:ln/>
        </p:spPr>
        <p:txBody>
          <a:bodyPr>
            <a:normAutofit/>
          </a:bodyPr>
          <a:lstStyle/>
          <a:p>
            <a:pPr algn="l"/>
            <a:r>
              <a:rPr lang="en-US" sz="4000" dirty="0" smtClean="0"/>
              <a:t>Cryptography and Logic</a:t>
            </a:r>
            <a:endParaRPr lang="en-US" sz="4000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395536" y="4005064"/>
            <a:ext cx="8208912" cy="2664296"/>
          </a:xfrm>
        </p:spPr>
        <p:txBody>
          <a:bodyPr>
            <a:normAutofit/>
          </a:bodyPr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Cryptographic protocols for advanced tasks are built from basic building blocks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Problem: security proofs become </a:t>
            </a:r>
            <a:r>
              <a:rPr lang="en-US" sz="2600" dirty="0" smtClean="0">
                <a:solidFill>
                  <a:srgbClr val="FF0000"/>
                </a:solidFill>
                <a:cs typeface="Arial" charset="0"/>
              </a:rPr>
              <a:t>very hard to verify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Solution: </a:t>
            </a:r>
          </a:p>
          <a:p>
            <a:pPr lvl="1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200" dirty="0" smtClean="0">
                <a:solidFill>
                  <a:srgbClr val="0000FF"/>
                </a:solidFill>
                <a:cs typeface="Arial" charset="0"/>
              </a:rPr>
              <a:t>Logic provides </a:t>
            </a:r>
            <a:r>
              <a:rPr lang="en-US" sz="2200" dirty="0" smtClean="0">
                <a:solidFill>
                  <a:srgbClr val="0000FF"/>
                </a:solidFill>
                <a:cs typeface="Arial" charset="0"/>
                <a:hlinkClick r:id="rId3"/>
              </a:rPr>
              <a:t>formal methods </a:t>
            </a:r>
            <a:r>
              <a:rPr lang="en-US" sz="2200" dirty="0" smtClean="0">
                <a:cs typeface="Arial" charset="0"/>
              </a:rPr>
              <a:t>to specify tools and task</a:t>
            </a:r>
          </a:p>
          <a:p>
            <a:pPr lvl="1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200" dirty="0">
                <a:cs typeface="Arial" charset="0"/>
              </a:rPr>
              <a:t>U</a:t>
            </a:r>
            <a:r>
              <a:rPr lang="en-US" sz="2200" dirty="0" smtClean="0">
                <a:cs typeface="Arial" charset="0"/>
              </a:rPr>
              <a:t>se </a:t>
            </a:r>
            <a:r>
              <a:rPr lang="en-US" sz="2200" dirty="0" smtClean="0">
                <a:solidFill>
                  <a:srgbClr val="0000FF"/>
                </a:solidFill>
                <a:cs typeface="Arial" charset="0"/>
              </a:rPr>
              <a:t>automatic proof checkers </a:t>
            </a:r>
            <a:r>
              <a:rPr lang="en-US" sz="2200" dirty="0" smtClean="0">
                <a:cs typeface="Arial" charset="0"/>
              </a:rPr>
              <a:t>to verify security</a:t>
            </a:r>
          </a:p>
        </p:txBody>
      </p:sp>
      <p:grpSp>
        <p:nvGrpSpPr>
          <p:cNvPr id="6" name="Group 41"/>
          <p:cNvGrpSpPr>
            <a:grpSpLocks/>
          </p:cNvGrpSpPr>
          <p:nvPr/>
        </p:nvGrpSpPr>
        <p:grpSpPr bwMode="auto">
          <a:xfrm>
            <a:off x="539552" y="2348880"/>
            <a:ext cx="1008112" cy="1008112"/>
            <a:chOff x="1152" y="2160"/>
            <a:chExt cx="1056" cy="960"/>
          </a:xfrm>
        </p:grpSpPr>
        <p:sp>
          <p:nvSpPr>
            <p:cNvPr id="7" name="Rectangle 42"/>
            <p:cNvSpPr>
              <a:spLocks noChangeArrowheads="1"/>
            </p:cNvSpPr>
            <p:nvPr/>
          </p:nvSpPr>
          <p:spPr bwMode="auto">
            <a:xfrm>
              <a:off x="1152" y="2928"/>
              <a:ext cx="1056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b="1" dirty="0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Signature</a:t>
              </a:r>
              <a:endParaRPr lang="en-US" b="1" dirty="0"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8" name="Puzzle3"/>
            <p:cNvSpPr>
              <a:spLocks noEditPoints="1" noChangeArrowheads="1"/>
            </p:cNvSpPr>
            <p:nvPr/>
          </p:nvSpPr>
          <p:spPr bwMode="auto">
            <a:xfrm flipH="1">
              <a:off x="1392" y="2160"/>
              <a:ext cx="541" cy="735"/>
            </a:xfrm>
            <a:custGeom>
              <a:avLst/>
              <a:gdLst>
                <a:gd name="T0" fmla="*/ 10391 w 21600"/>
                <a:gd name="T1" fmla="*/ 15806 h 21600"/>
                <a:gd name="T2" fmla="*/ 20551 w 21600"/>
                <a:gd name="T3" fmla="*/ 21088 h 21600"/>
                <a:gd name="T4" fmla="*/ 13180 w 21600"/>
                <a:gd name="T5" fmla="*/ 13801 h 21600"/>
                <a:gd name="T6" fmla="*/ 20551 w 21600"/>
                <a:gd name="T7" fmla="*/ 7025 h 21600"/>
                <a:gd name="T8" fmla="*/ 10500 w 21600"/>
                <a:gd name="T9" fmla="*/ 52 h 21600"/>
                <a:gd name="T10" fmla="*/ 692 w 21600"/>
                <a:gd name="T11" fmla="*/ 6802 h 21600"/>
                <a:gd name="T12" fmla="*/ 8064 w 21600"/>
                <a:gd name="T13" fmla="*/ 13526 h 21600"/>
                <a:gd name="T14" fmla="*/ 692 w 21600"/>
                <a:gd name="T15" fmla="*/ 21088 h 21600"/>
                <a:gd name="T16" fmla="*/ 2273 w 21600"/>
                <a:gd name="T17" fmla="*/ 7719 h 21600"/>
                <a:gd name="T18" fmla="*/ 19149 w 21600"/>
                <a:gd name="T19" fmla="*/ 202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6625" y="20892"/>
                  </a:moveTo>
                  <a:lnTo>
                    <a:pt x="7105" y="21023"/>
                  </a:lnTo>
                  <a:lnTo>
                    <a:pt x="7513" y="21088"/>
                  </a:lnTo>
                  <a:lnTo>
                    <a:pt x="7922" y="21115"/>
                  </a:lnTo>
                  <a:lnTo>
                    <a:pt x="8242" y="21115"/>
                  </a:lnTo>
                  <a:lnTo>
                    <a:pt x="8544" y="21062"/>
                  </a:lnTo>
                  <a:lnTo>
                    <a:pt x="8810" y="20997"/>
                  </a:lnTo>
                  <a:lnTo>
                    <a:pt x="9023" y="20892"/>
                  </a:lnTo>
                  <a:lnTo>
                    <a:pt x="9148" y="20761"/>
                  </a:lnTo>
                  <a:lnTo>
                    <a:pt x="9290" y="20616"/>
                  </a:lnTo>
                  <a:lnTo>
                    <a:pt x="9361" y="20459"/>
                  </a:lnTo>
                  <a:lnTo>
                    <a:pt x="9396" y="20289"/>
                  </a:lnTo>
                  <a:lnTo>
                    <a:pt x="9396" y="20092"/>
                  </a:lnTo>
                  <a:lnTo>
                    <a:pt x="9325" y="19909"/>
                  </a:lnTo>
                  <a:lnTo>
                    <a:pt x="9219" y="19738"/>
                  </a:lnTo>
                  <a:lnTo>
                    <a:pt x="9094" y="19555"/>
                  </a:lnTo>
                  <a:lnTo>
                    <a:pt x="8917" y="19384"/>
                  </a:lnTo>
                  <a:lnTo>
                    <a:pt x="8650" y="19162"/>
                  </a:lnTo>
                  <a:lnTo>
                    <a:pt x="8437" y="18900"/>
                  </a:lnTo>
                  <a:lnTo>
                    <a:pt x="8277" y="18624"/>
                  </a:lnTo>
                  <a:lnTo>
                    <a:pt x="8135" y="18349"/>
                  </a:lnTo>
                  <a:lnTo>
                    <a:pt x="8028" y="18048"/>
                  </a:lnTo>
                  <a:lnTo>
                    <a:pt x="7993" y="17746"/>
                  </a:lnTo>
                  <a:lnTo>
                    <a:pt x="7993" y="17471"/>
                  </a:lnTo>
                  <a:lnTo>
                    <a:pt x="8028" y="17169"/>
                  </a:lnTo>
                  <a:lnTo>
                    <a:pt x="8135" y="16920"/>
                  </a:lnTo>
                  <a:lnTo>
                    <a:pt x="8277" y="16671"/>
                  </a:lnTo>
                  <a:lnTo>
                    <a:pt x="8366" y="16540"/>
                  </a:lnTo>
                  <a:lnTo>
                    <a:pt x="8473" y="16409"/>
                  </a:lnTo>
                  <a:lnTo>
                    <a:pt x="8615" y="16317"/>
                  </a:lnTo>
                  <a:lnTo>
                    <a:pt x="8739" y="16213"/>
                  </a:lnTo>
                  <a:lnTo>
                    <a:pt x="8881" y="16134"/>
                  </a:lnTo>
                  <a:lnTo>
                    <a:pt x="9059" y="16055"/>
                  </a:lnTo>
                  <a:lnTo>
                    <a:pt x="9254" y="15990"/>
                  </a:lnTo>
                  <a:lnTo>
                    <a:pt x="9432" y="15911"/>
                  </a:lnTo>
                  <a:lnTo>
                    <a:pt x="9663" y="15885"/>
                  </a:lnTo>
                  <a:lnTo>
                    <a:pt x="9876" y="15833"/>
                  </a:lnTo>
                  <a:lnTo>
                    <a:pt x="10142" y="15806"/>
                  </a:lnTo>
                  <a:lnTo>
                    <a:pt x="10391" y="15806"/>
                  </a:lnTo>
                  <a:lnTo>
                    <a:pt x="10728" y="15806"/>
                  </a:lnTo>
                  <a:lnTo>
                    <a:pt x="10995" y="15806"/>
                  </a:lnTo>
                  <a:lnTo>
                    <a:pt x="11279" y="15833"/>
                  </a:lnTo>
                  <a:lnTo>
                    <a:pt x="11546" y="15885"/>
                  </a:lnTo>
                  <a:lnTo>
                    <a:pt x="11776" y="15937"/>
                  </a:lnTo>
                  <a:lnTo>
                    <a:pt x="12025" y="15990"/>
                  </a:lnTo>
                  <a:lnTo>
                    <a:pt x="12221" y="16055"/>
                  </a:lnTo>
                  <a:lnTo>
                    <a:pt x="12434" y="16134"/>
                  </a:lnTo>
                  <a:lnTo>
                    <a:pt x="12611" y="16213"/>
                  </a:lnTo>
                  <a:lnTo>
                    <a:pt x="12771" y="16317"/>
                  </a:lnTo>
                  <a:lnTo>
                    <a:pt x="12913" y="16409"/>
                  </a:lnTo>
                  <a:lnTo>
                    <a:pt x="13038" y="16514"/>
                  </a:lnTo>
                  <a:lnTo>
                    <a:pt x="13251" y="16737"/>
                  </a:lnTo>
                  <a:lnTo>
                    <a:pt x="13428" y="16986"/>
                  </a:lnTo>
                  <a:lnTo>
                    <a:pt x="13517" y="17248"/>
                  </a:lnTo>
                  <a:lnTo>
                    <a:pt x="13588" y="17523"/>
                  </a:lnTo>
                  <a:lnTo>
                    <a:pt x="13588" y="17799"/>
                  </a:lnTo>
                  <a:lnTo>
                    <a:pt x="13517" y="18074"/>
                  </a:lnTo>
                  <a:lnTo>
                    <a:pt x="13428" y="18323"/>
                  </a:lnTo>
                  <a:lnTo>
                    <a:pt x="13286" y="18572"/>
                  </a:lnTo>
                  <a:lnTo>
                    <a:pt x="13109" y="18808"/>
                  </a:lnTo>
                  <a:lnTo>
                    <a:pt x="12878" y="19031"/>
                  </a:lnTo>
                  <a:lnTo>
                    <a:pt x="12434" y="19411"/>
                  </a:lnTo>
                  <a:lnTo>
                    <a:pt x="12132" y="19738"/>
                  </a:lnTo>
                  <a:lnTo>
                    <a:pt x="12025" y="19856"/>
                  </a:lnTo>
                  <a:lnTo>
                    <a:pt x="11919" y="20014"/>
                  </a:lnTo>
                  <a:lnTo>
                    <a:pt x="11883" y="20132"/>
                  </a:lnTo>
                  <a:lnTo>
                    <a:pt x="11883" y="20263"/>
                  </a:lnTo>
                  <a:lnTo>
                    <a:pt x="11883" y="20394"/>
                  </a:lnTo>
                  <a:lnTo>
                    <a:pt x="11954" y="20485"/>
                  </a:lnTo>
                  <a:lnTo>
                    <a:pt x="12061" y="20590"/>
                  </a:lnTo>
                  <a:lnTo>
                    <a:pt x="12185" y="20695"/>
                  </a:lnTo>
                  <a:lnTo>
                    <a:pt x="12327" y="20787"/>
                  </a:lnTo>
                  <a:lnTo>
                    <a:pt x="12540" y="20892"/>
                  </a:lnTo>
                  <a:lnTo>
                    <a:pt x="12771" y="20997"/>
                  </a:lnTo>
                  <a:lnTo>
                    <a:pt x="13073" y="21088"/>
                  </a:lnTo>
                  <a:lnTo>
                    <a:pt x="13428" y="21193"/>
                  </a:lnTo>
                  <a:lnTo>
                    <a:pt x="13873" y="21298"/>
                  </a:lnTo>
                  <a:lnTo>
                    <a:pt x="14317" y="21390"/>
                  </a:lnTo>
                  <a:lnTo>
                    <a:pt x="14778" y="21468"/>
                  </a:lnTo>
                  <a:lnTo>
                    <a:pt x="15294" y="21547"/>
                  </a:lnTo>
                  <a:lnTo>
                    <a:pt x="15809" y="21600"/>
                  </a:lnTo>
                  <a:lnTo>
                    <a:pt x="16359" y="21652"/>
                  </a:lnTo>
                  <a:lnTo>
                    <a:pt x="16875" y="21678"/>
                  </a:lnTo>
                  <a:lnTo>
                    <a:pt x="17407" y="21678"/>
                  </a:lnTo>
                  <a:lnTo>
                    <a:pt x="17958" y="21678"/>
                  </a:lnTo>
                  <a:lnTo>
                    <a:pt x="18473" y="21652"/>
                  </a:lnTo>
                  <a:lnTo>
                    <a:pt x="18953" y="21573"/>
                  </a:lnTo>
                  <a:lnTo>
                    <a:pt x="19397" y="21495"/>
                  </a:lnTo>
                  <a:lnTo>
                    <a:pt x="19841" y="21390"/>
                  </a:lnTo>
                  <a:lnTo>
                    <a:pt x="20214" y="21272"/>
                  </a:lnTo>
                  <a:lnTo>
                    <a:pt x="20551" y="21088"/>
                  </a:lnTo>
                  <a:lnTo>
                    <a:pt x="20480" y="20787"/>
                  </a:lnTo>
                  <a:lnTo>
                    <a:pt x="20409" y="20485"/>
                  </a:lnTo>
                  <a:lnTo>
                    <a:pt x="20356" y="20158"/>
                  </a:lnTo>
                  <a:lnTo>
                    <a:pt x="20356" y="19804"/>
                  </a:lnTo>
                  <a:lnTo>
                    <a:pt x="20321" y="19083"/>
                  </a:lnTo>
                  <a:lnTo>
                    <a:pt x="20356" y="18349"/>
                  </a:lnTo>
                  <a:lnTo>
                    <a:pt x="20409" y="17641"/>
                  </a:lnTo>
                  <a:lnTo>
                    <a:pt x="20480" y="17012"/>
                  </a:lnTo>
                  <a:lnTo>
                    <a:pt x="20551" y="16488"/>
                  </a:lnTo>
                  <a:lnTo>
                    <a:pt x="20551" y="16055"/>
                  </a:lnTo>
                  <a:lnTo>
                    <a:pt x="20551" y="15911"/>
                  </a:lnTo>
                  <a:lnTo>
                    <a:pt x="20445" y="15754"/>
                  </a:lnTo>
                  <a:lnTo>
                    <a:pt x="20356" y="15610"/>
                  </a:lnTo>
                  <a:lnTo>
                    <a:pt x="20178" y="15452"/>
                  </a:lnTo>
                  <a:lnTo>
                    <a:pt x="20001" y="15334"/>
                  </a:lnTo>
                  <a:lnTo>
                    <a:pt x="19770" y="15230"/>
                  </a:lnTo>
                  <a:lnTo>
                    <a:pt x="19521" y="15125"/>
                  </a:lnTo>
                  <a:lnTo>
                    <a:pt x="19290" y="15059"/>
                  </a:lnTo>
                  <a:lnTo>
                    <a:pt x="19024" y="15007"/>
                  </a:lnTo>
                  <a:lnTo>
                    <a:pt x="18740" y="14954"/>
                  </a:lnTo>
                  <a:lnTo>
                    <a:pt x="18509" y="14954"/>
                  </a:lnTo>
                  <a:lnTo>
                    <a:pt x="18225" y="14954"/>
                  </a:lnTo>
                  <a:lnTo>
                    <a:pt x="17994" y="15007"/>
                  </a:lnTo>
                  <a:lnTo>
                    <a:pt x="17763" y="15085"/>
                  </a:lnTo>
                  <a:lnTo>
                    <a:pt x="17550" y="15177"/>
                  </a:lnTo>
                  <a:lnTo>
                    <a:pt x="17372" y="15308"/>
                  </a:lnTo>
                  <a:lnTo>
                    <a:pt x="17176" y="15426"/>
                  </a:lnTo>
                  <a:lnTo>
                    <a:pt x="16928" y="15557"/>
                  </a:lnTo>
                  <a:lnTo>
                    <a:pt x="16661" y="15636"/>
                  </a:lnTo>
                  <a:lnTo>
                    <a:pt x="16359" y="15688"/>
                  </a:lnTo>
                  <a:lnTo>
                    <a:pt x="16022" y="15715"/>
                  </a:lnTo>
                  <a:lnTo>
                    <a:pt x="15667" y="15688"/>
                  </a:lnTo>
                  <a:lnTo>
                    <a:pt x="15294" y="15662"/>
                  </a:lnTo>
                  <a:lnTo>
                    <a:pt x="14956" y="15583"/>
                  </a:lnTo>
                  <a:lnTo>
                    <a:pt x="14619" y="15479"/>
                  </a:lnTo>
                  <a:lnTo>
                    <a:pt x="14281" y="15334"/>
                  </a:lnTo>
                  <a:lnTo>
                    <a:pt x="13961" y="15177"/>
                  </a:lnTo>
                  <a:lnTo>
                    <a:pt x="13695" y="14981"/>
                  </a:lnTo>
                  <a:lnTo>
                    <a:pt x="13588" y="14850"/>
                  </a:lnTo>
                  <a:lnTo>
                    <a:pt x="13482" y="14732"/>
                  </a:lnTo>
                  <a:lnTo>
                    <a:pt x="13393" y="14600"/>
                  </a:lnTo>
                  <a:lnTo>
                    <a:pt x="13322" y="14456"/>
                  </a:lnTo>
                  <a:lnTo>
                    <a:pt x="13251" y="14299"/>
                  </a:lnTo>
                  <a:lnTo>
                    <a:pt x="13215" y="14155"/>
                  </a:lnTo>
                  <a:lnTo>
                    <a:pt x="13180" y="13971"/>
                  </a:lnTo>
                  <a:lnTo>
                    <a:pt x="13180" y="13801"/>
                  </a:lnTo>
                  <a:lnTo>
                    <a:pt x="13180" y="13591"/>
                  </a:lnTo>
                  <a:lnTo>
                    <a:pt x="13215" y="13395"/>
                  </a:lnTo>
                  <a:lnTo>
                    <a:pt x="13251" y="13198"/>
                  </a:lnTo>
                  <a:lnTo>
                    <a:pt x="13322" y="13015"/>
                  </a:lnTo>
                  <a:lnTo>
                    <a:pt x="13393" y="12870"/>
                  </a:lnTo>
                  <a:lnTo>
                    <a:pt x="13482" y="12713"/>
                  </a:lnTo>
                  <a:lnTo>
                    <a:pt x="13588" y="12569"/>
                  </a:lnTo>
                  <a:lnTo>
                    <a:pt x="13730" y="12438"/>
                  </a:lnTo>
                  <a:lnTo>
                    <a:pt x="13997" y="12215"/>
                  </a:lnTo>
                  <a:lnTo>
                    <a:pt x="14334" y="12005"/>
                  </a:lnTo>
                  <a:lnTo>
                    <a:pt x="14690" y="11861"/>
                  </a:lnTo>
                  <a:lnTo>
                    <a:pt x="15063" y="11756"/>
                  </a:lnTo>
                  <a:lnTo>
                    <a:pt x="15436" y="11678"/>
                  </a:lnTo>
                  <a:lnTo>
                    <a:pt x="15809" y="11638"/>
                  </a:lnTo>
                  <a:lnTo>
                    <a:pt x="16182" y="11638"/>
                  </a:lnTo>
                  <a:lnTo>
                    <a:pt x="16555" y="11678"/>
                  </a:lnTo>
                  <a:lnTo>
                    <a:pt x="16910" y="11730"/>
                  </a:lnTo>
                  <a:lnTo>
                    <a:pt x="17248" y="11835"/>
                  </a:lnTo>
                  <a:lnTo>
                    <a:pt x="17514" y="11966"/>
                  </a:lnTo>
                  <a:lnTo>
                    <a:pt x="17763" y="12110"/>
                  </a:lnTo>
                  <a:lnTo>
                    <a:pt x="17887" y="12215"/>
                  </a:lnTo>
                  <a:lnTo>
                    <a:pt x="18065" y="12307"/>
                  </a:lnTo>
                  <a:lnTo>
                    <a:pt x="18260" y="12412"/>
                  </a:lnTo>
                  <a:lnTo>
                    <a:pt x="18438" y="12464"/>
                  </a:lnTo>
                  <a:lnTo>
                    <a:pt x="18669" y="12543"/>
                  </a:lnTo>
                  <a:lnTo>
                    <a:pt x="18882" y="12569"/>
                  </a:lnTo>
                  <a:lnTo>
                    <a:pt x="19113" y="12595"/>
                  </a:lnTo>
                  <a:lnTo>
                    <a:pt x="19361" y="12608"/>
                  </a:lnTo>
                  <a:lnTo>
                    <a:pt x="19592" y="12608"/>
                  </a:lnTo>
                  <a:lnTo>
                    <a:pt x="19841" y="12595"/>
                  </a:lnTo>
                  <a:lnTo>
                    <a:pt x="20072" y="12543"/>
                  </a:lnTo>
                  <a:lnTo>
                    <a:pt x="20321" y="12490"/>
                  </a:lnTo>
                  <a:lnTo>
                    <a:pt x="20551" y="12438"/>
                  </a:lnTo>
                  <a:lnTo>
                    <a:pt x="20800" y="12333"/>
                  </a:lnTo>
                  <a:lnTo>
                    <a:pt x="20996" y="12241"/>
                  </a:lnTo>
                  <a:lnTo>
                    <a:pt x="21244" y="12110"/>
                  </a:lnTo>
                  <a:lnTo>
                    <a:pt x="21298" y="12032"/>
                  </a:lnTo>
                  <a:lnTo>
                    <a:pt x="21404" y="11966"/>
                  </a:lnTo>
                  <a:lnTo>
                    <a:pt x="21475" y="11861"/>
                  </a:lnTo>
                  <a:lnTo>
                    <a:pt x="21511" y="11730"/>
                  </a:lnTo>
                  <a:lnTo>
                    <a:pt x="21617" y="11481"/>
                  </a:lnTo>
                  <a:lnTo>
                    <a:pt x="21653" y="11180"/>
                  </a:lnTo>
                  <a:lnTo>
                    <a:pt x="21653" y="10826"/>
                  </a:lnTo>
                  <a:lnTo>
                    <a:pt x="21653" y="10472"/>
                  </a:lnTo>
                  <a:lnTo>
                    <a:pt x="21582" y="10092"/>
                  </a:lnTo>
                  <a:lnTo>
                    <a:pt x="21511" y="9725"/>
                  </a:lnTo>
                  <a:lnTo>
                    <a:pt x="21298" y="8912"/>
                  </a:lnTo>
                  <a:lnTo>
                    <a:pt x="21067" y="8191"/>
                  </a:lnTo>
                  <a:lnTo>
                    <a:pt x="20800" y="7536"/>
                  </a:lnTo>
                  <a:lnTo>
                    <a:pt x="20551" y="7025"/>
                  </a:lnTo>
                  <a:lnTo>
                    <a:pt x="20001" y="7103"/>
                  </a:lnTo>
                  <a:lnTo>
                    <a:pt x="19432" y="7156"/>
                  </a:lnTo>
                  <a:lnTo>
                    <a:pt x="18846" y="7208"/>
                  </a:lnTo>
                  <a:lnTo>
                    <a:pt x="18225" y="7208"/>
                  </a:lnTo>
                  <a:lnTo>
                    <a:pt x="17656" y="7208"/>
                  </a:lnTo>
                  <a:lnTo>
                    <a:pt x="17070" y="7182"/>
                  </a:lnTo>
                  <a:lnTo>
                    <a:pt x="16484" y="7156"/>
                  </a:lnTo>
                  <a:lnTo>
                    <a:pt x="15986" y="7103"/>
                  </a:lnTo>
                  <a:lnTo>
                    <a:pt x="14992" y="6999"/>
                  </a:lnTo>
                  <a:lnTo>
                    <a:pt x="14210" y="6907"/>
                  </a:lnTo>
                  <a:lnTo>
                    <a:pt x="13695" y="6828"/>
                  </a:lnTo>
                  <a:lnTo>
                    <a:pt x="13517" y="6802"/>
                  </a:lnTo>
                  <a:lnTo>
                    <a:pt x="13073" y="6645"/>
                  </a:lnTo>
                  <a:lnTo>
                    <a:pt x="12700" y="6474"/>
                  </a:lnTo>
                  <a:lnTo>
                    <a:pt x="12363" y="6304"/>
                  </a:lnTo>
                  <a:lnTo>
                    <a:pt x="12132" y="6094"/>
                  </a:lnTo>
                  <a:lnTo>
                    <a:pt x="11919" y="5871"/>
                  </a:lnTo>
                  <a:lnTo>
                    <a:pt x="11776" y="5649"/>
                  </a:lnTo>
                  <a:lnTo>
                    <a:pt x="11688" y="5413"/>
                  </a:lnTo>
                  <a:lnTo>
                    <a:pt x="11617" y="5190"/>
                  </a:lnTo>
                  <a:lnTo>
                    <a:pt x="11617" y="4941"/>
                  </a:lnTo>
                  <a:lnTo>
                    <a:pt x="11652" y="4718"/>
                  </a:lnTo>
                  <a:lnTo>
                    <a:pt x="11723" y="4482"/>
                  </a:lnTo>
                  <a:lnTo>
                    <a:pt x="11812" y="4285"/>
                  </a:lnTo>
                  <a:lnTo>
                    <a:pt x="11919" y="4089"/>
                  </a:lnTo>
                  <a:lnTo>
                    <a:pt x="12096" y="3905"/>
                  </a:lnTo>
                  <a:lnTo>
                    <a:pt x="12292" y="3735"/>
                  </a:lnTo>
                  <a:lnTo>
                    <a:pt x="12505" y="3604"/>
                  </a:lnTo>
                  <a:lnTo>
                    <a:pt x="12700" y="3460"/>
                  </a:lnTo>
                  <a:lnTo>
                    <a:pt x="12878" y="3250"/>
                  </a:lnTo>
                  <a:lnTo>
                    <a:pt x="13038" y="3027"/>
                  </a:lnTo>
                  <a:lnTo>
                    <a:pt x="13180" y="2752"/>
                  </a:lnTo>
                  <a:lnTo>
                    <a:pt x="13286" y="2477"/>
                  </a:lnTo>
                  <a:lnTo>
                    <a:pt x="13322" y="2175"/>
                  </a:lnTo>
                  <a:lnTo>
                    <a:pt x="13357" y="1874"/>
                  </a:lnTo>
                  <a:lnTo>
                    <a:pt x="13286" y="1572"/>
                  </a:lnTo>
                  <a:lnTo>
                    <a:pt x="13180" y="1271"/>
                  </a:lnTo>
                  <a:lnTo>
                    <a:pt x="13038" y="983"/>
                  </a:lnTo>
                  <a:lnTo>
                    <a:pt x="12949" y="865"/>
                  </a:lnTo>
                  <a:lnTo>
                    <a:pt x="12807" y="733"/>
                  </a:lnTo>
                  <a:lnTo>
                    <a:pt x="12665" y="616"/>
                  </a:lnTo>
                  <a:lnTo>
                    <a:pt x="12505" y="511"/>
                  </a:lnTo>
                  <a:lnTo>
                    <a:pt x="12327" y="406"/>
                  </a:lnTo>
                  <a:lnTo>
                    <a:pt x="12132" y="314"/>
                  </a:lnTo>
                  <a:lnTo>
                    <a:pt x="11883" y="235"/>
                  </a:lnTo>
                  <a:lnTo>
                    <a:pt x="11652" y="183"/>
                  </a:lnTo>
                  <a:lnTo>
                    <a:pt x="11368" y="104"/>
                  </a:lnTo>
                  <a:lnTo>
                    <a:pt x="11101" y="78"/>
                  </a:lnTo>
                  <a:lnTo>
                    <a:pt x="10800" y="52"/>
                  </a:lnTo>
                  <a:lnTo>
                    <a:pt x="10444" y="52"/>
                  </a:lnTo>
                  <a:lnTo>
                    <a:pt x="10142" y="52"/>
                  </a:lnTo>
                  <a:lnTo>
                    <a:pt x="9840" y="78"/>
                  </a:lnTo>
                  <a:lnTo>
                    <a:pt x="9574" y="104"/>
                  </a:lnTo>
                  <a:lnTo>
                    <a:pt x="9325" y="157"/>
                  </a:lnTo>
                  <a:lnTo>
                    <a:pt x="9094" y="209"/>
                  </a:lnTo>
                  <a:lnTo>
                    <a:pt x="8846" y="262"/>
                  </a:lnTo>
                  <a:lnTo>
                    <a:pt x="8650" y="340"/>
                  </a:lnTo>
                  <a:lnTo>
                    <a:pt x="8437" y="432"/>
                  </a:lnTo>
                  <a:lnTo>
                    <a:pt x="8277" y="511"/>
                  </a:lnTo>
                  <a:lnTo>
                    <a:pt x="8100" y="616"/>
                  </a:lnTo>
                  <a:lnTo>
                    <a:pt x="7957" y="707"/>
                  </a:lnTo>
                  <a:lnTo>
                    <a:pt x="7833" y="838"/>
                  </a:lnTo>
                  <a:lnTo>
                    <a:pt x="7620" y="1061"/>
                  </a:lnTo>
                  <a:lnTo>
                    <a:pt x="7442" y="1336"/>
                  </a:lnTo>
                  <a:lnTo>
                    <a:pt x="7353" y="1599"/>
                  </a:lnTo>
                  <a:lnTo>
                    <a:pt x="7318" y="1900"/>
                  </a:lnTo>
                  <a:lnTo>
                    <a:pt x="7318" y="2175"/>
                  </a:lnTo>
                  <a:lnTo>
                    <a:pt x="7353" y="2450"/>
                  </a:lnTo>
                  <a:lnTo>
                    <a:pt x="7442" y="2726"/>
                  </a:lnTo>
                  <a:lnTo>
                    <a:pt x="7620" y="2975"/>
                  </a:lnTo>
                  <a:lnTo>
                    <a:pt x="7833" y="3198"/>
                  </a:lnTo>
                  <a:lnTo>
                    <a:pt x="8064" y="3433"/>
                  </a:lnTo>
                  <a:lnTo>
                    <a:pt x="8295" y="3630"/>
                  </a:lnTo>
                  <a:lnTo>
                    <a:pt x="8508" y="3853"/>
                  </a:lnTo>
                  <a:lnTo>
                    <a:pt x="8686" y="4089"/>
                  </a:lnTo>
                  <a:lnTo>
                    <a:pt x="8775" y="4312"/>
                  </a:lnTo>
                  <a:lnTo>
                    <a:pt x="8846" y="4561"/>
                  </a:lnTo>
                  <a:lnTo>
                    <a:pt x="8846" y="4810"/>
                  </a:lnTo>
                  <a:lnTo>
                    <a:pt x="8810" y="5059"/>
                  </a:lnTo>
                  <a:lnTo>
                    <a:pt x="8721" y="5295"/>
                  </a:lnTo>
                  <a:lnTo>
                    <a:pt x="8579" y="5544"/>
                  </a:lnTo>
                  <a:lnTo>
                    <a:pt x="8366" y="5766"/>
                  </a:lnTo>
                  <a:lnTo>
                    <a:pt x="8135" y="5976"/>
                  </a:lnTo>
                  <a:lnTo>
                    <a:pt x="7833" y="6199"/>
                  </a:lnTo>
                  <a:lnTo>
                    <a:pt x="7478" y="6369"/>
                  </a:lnTo>
                  <a:lnTo>
                    <a:pt x="7069" y="6527"/>
                  </a:lnTo>
                  <a:lnTo>
                    <a:pt x="6590" y="6671"/>
                  </a:lnTo>
                  <a:lnTo>
                    <a:pt x="6092" y="6802"/>
                  </a:lnTo>
                  <a:lnTo>
                    <a:pt x="5684" y="6802"/>
                  </a:lnTo>
                  <a:lnTo>
                    <a:pt x="5133" y="6802"/>
                  </a:lnTo>
                  <a:lnTo>
                    <a:pt x="4547" y="6802"/>
                  </a:lnTo>
                  <a:lnTo>
                    <a:pt x="3872" y="6802"/>
                  </a:lnTo>
                  <a:lnTo>
                    <a:pt x="3144" y="6802"/>
                  </a:lnTo>
                  <a:lnTo>
                    <a:pt x="2362" y="6802"/>
                  </a:lnTo>
                  <a:lnTo>
                    <a:pt x="1545" y="6802"/>
                  </a:lnTo>
                  <a:lnTo>
                    <a:pt x="692" y="6802"/>
                  </a:lnTo>
                  <a:lnTo>
                    <a:pt x="586" y="7234"/>
                  </a:lnTo>
                  <a:lnTo>
                    <a:pt x="461" y="7837"/>
                  </a:lnTo>
                  <a:lnTo>
                    <a:pt x="355" y="8493"/>
                  </a:lnTo>
                  <a:lnTo>
                    <a:pt x="248" y="9187"/>
                  </a:lnTo>
                  <a:lnTo>
                    <a:pt x="142" y="9869"/>
                  </a:lnTo>
                  <a:lnTo>
                    <a:pt x="106" y="10498"/>
                  </a:lnTo>
                  <a:lnTo>
                    <a:pt x="106" y="10983"/>
                  </a:lnTo>
                  <a:lnTo>
                    <a:pt x="106" y="11311"/>
                  </a:lnTo>
                  <a:lnTo>
                    <a:pt x="213" y="11481"/>
                  </a:lnTo>
                  <a:lnTo>
                    <a:pt x="319" y="11651"/>
                  </a:lnTo>
                  <a:lnTo>
                    <a:pt x="497" y="11783"/>
                  </a:lnTo>
                  <a:lnTo>
                    <a:pt x="692" y="11914"/>
                  </a:lnTo>
                  <a:lnTo>
                    <a:pt x="941" y="12032"/>
                  </a:lnTo>
                  <a:lnTo>
                    <a:pt x="1207" y="12110"/>
                  </a:lnTo>
                  <a:lnTo>
                    <a:pt x="1509" y="12189"/>
                  </a:lnTo>
                  <a:lnTo>
                    <a:pt x="1794" y="12241"/>
                  </a:lnTo>
                  <a:lnTo>
                    <a:pt x="2131" y="12267"/>
                  </a:lnTo>
                  <a:lnTo>
                    <a:pt x="2433" y="12281"/>
                  </a:lnTo>
                  <a:lnTo>
                    <a:pt x="2735" y="12267"/>
                  </a:lnTo>
                  <a:lnTo>
                    <a:pt x="3055" y="12241"/>
                  </a:lnTo>
                  <a:lnTo>
                    <a:pt x="3357" y="12189"/>
                  </a:lnTo>
                  <a:lnTo>
                    <a:pt x="3623" y="12084"/>
                  </a:lnTo>
                  <a:lnTo>
                    <a:pt x="3872" y="11979"/>
                  </a:lnTo>
                  <a:lnTo>
                    <a:pt x="4103" y="11861"/>
                  </a:lnTo>
                  <a:lnTo>
                    <a:pt x="4316" y="11704"/>
                  </a:lnTo>
                  <a:lnTo>
                    <a:pt x="4582" y="11612"/>
                  </a:lnTo>
                  <a:lnTo>
                    <a:pt x="4849" y="11533"/>
                  </a:lnTo>
                  <a:lnTo>
                    <a:pt x="5169" y="11507"/>
                  </a:lnTo>
                  <a:lnTo>
                    <a:pt x="5506" y="11481"/>
                  </a:lnTo>
                  <a:lnTo>
                    <a:pt x="5808" y="11507"/>
                  </a:lnTo>
                  <a:lnTo>
                    <a:pt x="6146" y="11560"/>
                  </a:lnTo>
                  <a:lnTo>
                    <a:pt x="6501" y="11651"/>
                  </a:lnTo>
                  <a:lnTo>
                    <a:pt x="6803" y="11783"/>
                  </a:lnTo>
                  <a:lnTo>
                    <a:pt x="7105" y="11940"/>
                  </a:lnTo>
                  <a:lnTo>
                    <a:pt x="7353" y="12110"/>
                  </a:lnTo>
                  <a:lnTo>
                    <a:pt x="7584" y="12333"/>
                  </a:lnTo>
                  <a:lnTo>
                    <a:pt x="7798" y="12595"/>
                  </a:lnTo>
                  <a:lnTo>
                    <a:pt x="7922" y="12870"/>
                  </a:lnTo>
                  <a:lnTo>
                    <a:pt x="8028" y="13198"/>
                  </a:lnTo>
                  <a:lnTo>
                    <a:pt x="8064" y="13526"/>
                  </a:lnTo>
                  <a:lnTo>
                    <a:pt x="8028" y="13775"/>
                  </a:lnTo>
                  <a:lnTo>
                    <a:pt x="7922" y="13998"/>
                  </a:lnTo>
                  <a:lnTo>
                    <a:pt x="7798" y="14220"/>
                  </a:lnTo>
                  <a:lnTo>
                    <a:pt x="7584" y="14404"/>
                  </a:lnTo>
                  <a:lnTo>
                    <a:pt x="7353" y="14574"/>
                  </a:lnTo>
                  <a:lnTo>
                    <a:pt x="7105" y="14732"/>
                  </a:lnTo>
                  <a:lnTo>
                    <a:pt x="6803" y="14850"/>
                  </a:lnTo>
                  <a:lnTo>
                    <a:pt x="6501" y="14954"/>
                  </a:lnTo>
                  <a:lnTo>
                    <a:pt x="6146" y="15033"/>
                  </a:lnTo>
                  <a:lnTo>
                    <a:pt x="5808" y="15085"/>
                  </a:lnTo>
                  <a:lnTo>
                    <a:pt x="5506" y="15085"/>
                  </a:lnTo>
                  <a:lnTo>
                    <a:pt x="5169" y="15059"/>
                  </a:lnTo>
                  <a:lnTo>
                    <a:pt x="4849" y="15007"/>
                  </a:lnTo>
                  <a:lnTo>
                    <a:pt x="4582" y="14902"/>
                  </a:lnTo>
                  <a:lnTo>
                    <a:pt x="4316" y="14784"/>
                  </a:lnTo>
                  <a:lnTo>
                    <a:pt x="4103" y="14600"/>
                  </a:lnTo>
                  <a:lnTo>
                    <a:pt x="3907" y="14430"/>
                  </a:lnTo>
                  <a:lnTo>
                    <a:pt x="3659" y="14299"/>
                  </a:lnTo>
                  <a:lnTo>
                    <a:pt x="3428" y="14194"/>
                  </a:lnTo>
                  <a:lnTo>
                    <a:pt x="3179" y="14129"/>
                  </a:lnTo>
                  <a:lnTo>
                    <a:pt x="2913" y="14102"/>
                  </a:lnTo>
                  <a:lnTo>
                    <a:pt x="2646" y="14102"/>
                  </a:lnTo>
                  <a:lnTo>
                    <a:pt x="2362" y="14129"/>
                  </a:lnTo>
                  <a:lnTo>
                    <a:pt x="2096" y="14168"/>
                  </a:lnTo>
                  <a:lnTo>
                    <a:pt x="1811" y="14273"/>
                  </a:lnTo>
                  <a:lnTo>
                    <a:pt x="1545" y="14378"/>
                  </a:lnTo>
                  <a:lnTo>
                    <a:pt x="1314" y="14496"/>
                  </a:lnTo>
                  <a:lnTo>
                    <a:pt x="1065" y="14653"/>
                  </a:lnTo>
                  <a:lnTo>
                    <a:pt x="870" y="14797"/>
                  </a:lnTo>
                  <a:lnTo>
                    <a:pt x="657" y="14981"/>
                  </a:lnTo>
                  <a:lnTo>
                    <a:pt x="497" y="15177"/>
                  </a:lnTo>
                  <a:lnTo>
                    <a:pt x="390" y="15413"/>
                  </a:lnTo>
                  <a:lnTo>
                    <a:pt x="284" y="15636"/>
                  </a:lnTo>
                  <a:lnTo>
                    <a:pt x="248" y="15911"/>
                  </a:lnTo>
                  <a:lnTo>
                    <a:pt x="284" y="16239"/>
                  </a:lnTo>
                  <a:lnTo>
                    <a:pt x="319" y="16566"/>
                  </a:lnTo>
                  <a:lnTo>
                    <a:pt x="497" y="17340"/>
                  </a:lnTo>
                  <a:lnTo>
                    <a:pt x="692" y="18152"/>
                  </a:lnTo>
                  <a:lnTo>
                    <a:pt x="799" y="18559"/>
                  </a:lnTo>
                  <a:lnTo>
                    <a:pt x="905" y="18978"/>
                  </a:lnTo>
                  <a:lnTo>
                    <a:pt x="959" y="19384"/>
                  </a:lnTo>
                  <a:lnTo>
                    <a:pt x="994" y="19791"/>
                  </a:lnTo>
                  <a:lnTo>
                    <a:pt x="994" y="20132"/>
                  </a:lnTo>
                  <a:lnTo>
                    <a:pt x="959" y="20485"/>
                  </a:lnTo>
                  <a:lnTo>
                    <a:pt x="941" y="20669"/>
                  </a:lnTo>
                  <a:lnTo>
                    <a:pt x="870" y="20813"/>
                  </a:lnTo>
                  <a:lnTo>
                    <a:pt x="799" y="20970"/>
                  </a:lnTo>
                  <a:lnTo>
                    <a:pt x="692" y="21088"/>
                  </a:lnTo>
                  <a:lnTo>
                    <a:pt x="1474" y="20997"/>
                  </a:lnTo>
                  <a:lnTo>
                    <a:pt x="2291" y="20866"/>
                  </a:lnTo>
                  <a:lnTo>
                    <a:pt x="3108" y="20787"/>
                  </a:lnTo>
                  <a:lnTo>
                    <a:pt x="3907" y="20721"/>
                  </a:lnTo>
                  <a:lnTo>
                    <a:pt x="4653" y="20695"/>
                  </a:lnTo>
                  <a:lnTo>
                    <a:pt x="5364" y="20695"/>
                  </a:lnTo>
                  <a:lnTo>
                    <a:pt x="5701" y="20721"/>
                  </a:lnTo>
                  <a:lnTo>
                    <a:pt x="6057" y="20761"/>
                  </a:lnTo>
                  <a:lnTo>
                    <a:pt x="6323" y="20813"/>
                  </a:lnTo>
                  <a:lnTo>
                    <a:pt x="6625" y="20892"/>
                  </a:lnTo>
                  <a:close/>
                </a:path>
              </a:pathLst>
            </a:custGeom>
            <a:solidFill>
              <a:schemeClr val="tx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" name="Group 44"/>
          <p:cNvGrpSpPr>
            <a:grpSpLocks/>
          </p:cNvGrpSpPr>
          <p:nvPr/>
        </p:nvGrpSpPr>
        <p:grpSpPr bwMode="auto">
          <a:xfrm>
            <a:off x="1619672" y="2708920"/>
            <a:ext cx="1656184" cy="1008112"/>
            <a:chOff x="1344" y="2880"/>
            <a:chExt cx="1680" cy="912"/>
          </a:xfrm>
        </p:grpSpPr>
        <p:sp>
          <p:nvSpPr>
            <p:cNvPr id="10" name="Rectangle 45"/>
            <p:cNvSpPr>
              <a:spLocks noChangeArrowheads="1"/>
            </p:cNvSpPr>
            <p:nvPr/>
          </p:nvSpPr>
          <p:spPr bwMode="auto">
            <a:xfrm>
              <a:off x="1344" y="3600"/>
              <a:ext cx="1680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b="1" dirty="0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Key </a:t>
              </a:r>
              <a:r>
                <a:rPr lang="en-US" b="1" dirty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establishment</a:t>
              </a:r>
            </a:p>
          </p:txBody>
        </p:sp>
        <p:sp>
          <p:nvSpPr>
            <p:cNvPr id="11" name="Puzzle2"/>
            <p:cNvSpPr>
              <a:spLocks noEditPoints="1" noChangeArrowheads="1"/>
            </p:cNvSpPr>
            <p:nvPr/>
          </p:nvSpPr>
          <p:spPr bwMode="auto">
            <a:xfrm flipH="1">
              <a:off x="1776" y="2880"/>
              <a:ext cx="864" cy="670"/>
            </a:xfrm>
            <a:custGeom>
              <a:avLst/>
              <a:gdLst>
                <a:gd name="T0" fmla="*/ 11 w 21600"/>
                <a:gd name="T1" fmla="*/ 13386 h 21600"/>
                <a:gd name="T2" fmla="*/ 4202 w 21600"/>
                <a:gd name="T3" fmla="*/ 21161 h 21600"/>
                <a:gd name="T4" fmla="*/ 10400 w 21600"/>
                <a:gd name="T5" fmla="*/ 13909 h 21600"/>
                <a:gd name="T6" fmla="*/ 16821 w 21600"/>
                <a:gd name="T7" fmla="*/ 21190 h 21600"/>
                <a:gd name="T8" fmla="*/ 21600 w 21600"/>
                <a:gd name="T9" fmla="*/ 15083 h 21600"/>
                <a:gd name="T10" fmla="*/ 16889 w 21600"/>
                <a:gd name="T11" fmla="*/ 5739 h 21600"/>
                <a:gd name="T12" fmla="*/ 10800 w 21600"/>
                <a:gd name="T13" fmla="*/ 28 h 21600"/>
                <a:gd name="T14" fmla="*/ 4202 w 21600"/>
                <a:gd name="T15" fmla="*/ 5894 h 21600"/>
                <a:gd name="T16" fmla="*/ 5388 w 21600"/>
                <a:gd name="T17" fmla="*/ 6742 h 21600"/>
                <a:gd name="T18" fmla="*/ 16177 w 21600"/>
                <a:gd name="T19" fmla="*/ 2044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4247" y="12354"/>
                  </a:moveTo>
                  <a:lnTo>
                    <a:pt x="4134" y="12468"/>
                  </a:lnTo>
                  <a:lnTo>
                    <a:pt x="4010" y="12581"/>
                  </a:lnTo>
                  <a:lnTo>
                    <a:pt x="3897" y="12637"/>
                  </a:lnTo>
                  <a:lnTo>
                    <a:pt x="3773" y="12694"/>
                  </a:lnTo>
                  <a:lnTo>
                    <a:pt x="3637" y="12694"/>
                  </a:lnTo>
                  <a:lnTo>
                    <a:pt x="3524" y="12694"/>
                  </a:lnTo>
                  <a:lnTo>
                    <a:pt x="3400" y="12665"/>
                  </a:lnTo>
                  <a:lnTo>
                    <a:pt x="3287" y="12609"/>
                  </a:lnTo>
                  <a:lnTo>
                    <a:pt x="3027" y="12496"/>
                  </a:lnTo>
                  <a:lnTo>
                    <a:pt x="2790" y="12340"/>
                  </a:lnTo>
                  <a:lnTo>
                    <a:pt x="2530" y="12142"/>
                  </a:lnTo>
                  <a:lnTo>
                    <a:pt x="2293" y="11987"/>
                  </a:lnTo>
                  <a:lnTo>
                    <a:pt x="2033" y="11817"/>
                  </a:lnTo>
                  <a:lnTo>
                    <a:pt x="1773" y="11676"/>
                  </a:lnTo>
                  <a:lnTo>
                    <a:pt x="1638" y="11662"/>
                  </a:lnTo>
                  <a:lnTo>
                    <a:pt x="1513" y="11634"/>
                  </a:lnTo>
                  <a:lnTo>
                    <a:pt x="1378" y="11634"/>
                  </a:lnTo>
                  <a:lnTo>
                    <a:pt x="1253" y="11634"/>
                  </a:lnTo>
                  <a:lnTo>
                    <a:pt x="1118" y="11662"/>
                  </a:lnTo>
                  <a:lnTo>
                    <a:pt x="971" y="11732"/>
                  </a:lnTo>
                  <a:lnTo>
                    <a:pt x="835" y="11817"/>
                  </a:lnTo>
                  <a:lnTo>
                    <a:pt x="711" y="11959"/>
                  </a:lnTo>
                  <a:lnTo>
                    <a:pt x="553" y="12086"/>
                  </a:lnTo>
                  <a:lnTo>
                    <a:pt x="429" y="12284"/>
                  </a:lnTo>
                  <a:lnTo>
                    <a:pt x="271" y="12524"/>
                  </a:lnTo>
                  <a:lnTo>
                    <a:pt x="146" y="12793"/>
                  </a:lnTo>
                  <a:lnTo>
                    <a:pt x="79" y="12962"/>
                  </a:lnTo>
                  <a:lnTo>
                    <a:pt x="33" y="13146"/>
                  </a:lnTo>
                  <a:lnTo>
                    <a:pt x="11" y="13386"/>
                  </a:lnTo>
                  <a:lnTo>
                    <a:pt x="11" y="13641"/>
                  </a:lnTo>
                  <a:lnTo>
                    <a:pt x="33" y="13881"/>
                  </a:lnTo>
                  <a:lnTo>
                    <a:pt x="101" y="14150"/>
                  </a:lnTo>
                  <a:lnTo>
                    <a:pt x="192" y="14404"/>
                  </a:lnTo>
                  <a:lnTo>
                    <a:pt x="293" y="14645"/>
                  </a:lnTo>
                  <a:lnTo>
                    <a:pt x="451" y="14857"/>
                  </a:lnTo>
                  <a:lnTo>
                    <a:pt x="621" y="15054"/>
                  </a:lnTo>
                  <a:lnTo>
                    <a:pt x="734" y="15125"/>
                  </a:lnTo>
                  <a:lnTo>
                    <a:pt x="835" y="15210"/>
                  </a:lnTo>
                  <a:lnTo>
                    <a:pt x="948" y="15267"/>
                  </a:lnTo>
                  <a:lnTo>
                    <a:pt x="1084" y="15323"/>
                  </a:lnTo>
                  <a:lnTo>
                    <a:pt x="1208" y="15351"/>
                  </a:lnTo>
                  <a:lnTo>
                    <a:pt x="1355" y="15380"/>
                  </a:lnTo>
                  <a:lnTo>
                    <a:pt x="1513" y="15380"/>
                  </a:lnTo>
                  <a:lnTo>
                    <a:pt x="1683" y="15380"/>
                  </a:lnTo>
                  <a:lnTo>
                    <a:pt x="1864" y="15351"/>
                  </a:lnTo>
                  <a:lnTo>
                    <a:pt x="2033" y="15323"/>
                  </a:lnTo>
                  <a:lnTo>
                    <a:pt x="2225" y="15238"/>
                  </a:lnTo>
                  <a:lnTo>
                    <a:pt x="2428" y="15153"/>
                  </a:lnTo>
                  <a:lnTo>
                    <a:pt x="2745" y="15026"/>
                  </a:lnTo>
                  <a:lnTo>
                    <a:pt x="3005" y="14913"/>
                  </a:lnTo>
                  <a:lnTo>
                    <a:pt x="3264" y="14828"/>
                  </a:lnTo>
                  <a:lnTo>
                    <a:pt x="3513" y="14800"/>
                  </a:lnTo>
                  <a:lnTo>
                    <a:pt x="3615" y="14828"/>
                  </a:lnTo>
                  <a:lnTo>
                    <a:pt x="3728" y="14857"/>
                  </a:lnTo>
                  <a:lnTo>
                    <a:pt x="3807" y="14913"/>
                  </a:lnTo>
                  <a:lnTo>
                    <a:pt x="3920" y="14998"/>
                  </a:lnTo>
                  <a:lnTo>
                    <a:pt x="4010" y="15097"/>
                  </a:lnTo>
                  <a:lnTo>
                    <a:pt x="4089" y="15238"/>
                  </a:lnTo>
                  <a:lnTo>
                    <a:pt x="4179" y="15408"/>
                  </a:lnTo>
                  <a:lnTo>
                    <a:pt x="4247" y="15620"/>
                  </a:lnTo>
                  <a:lnTo>
                    <a:pt x="4326" y="15860"/>
                  </a:lnTo>
                  <a:lnTo>
                    <a:pt x="4394" y="16129"/>
                  </a:lnTo>
                  <a:lnTo>
                    <a:pt x="4439" y="16440"/>
                  </a:lnTo>
                  <a:lnTo>
                    <a:pt x="4507" y="16737"/>
                  </a:lnTo>
                  <a:lnTo>
                    <a:pt x="4552" y="17090"/>
                  </a:lnTo>
                  <a:lnTo>
                    <a:pt x="4575" y="17443"/>
                  </a:lnTo>
                  <a:lnTo>
                    <a:pt x="4586" y="17825"/>
                  </a:lnTo>
                  <a:lnTo>
                    <a:pt x="4586" y="18193"/>
                  </a:lnTo>
                  <a:lnTo>
                    <a:pt x="4586" y="18574"/>
                  </a:lnTo>
                  <a:lnTo>
                    <a:pt x="4586" y="18984"/>
                  </a:lnTo>
                  <a:lnTo>
                    <a:pt x="4552" y="19366"/>
                  </a:lnTo>
                  <a:lnTo>
                    <a:pt x="4507" y="19748"/>
                  </a:lnTo>
                  <a:lnTo>
                    <a:pt x="4462" y="20129"/>
                  </a:lnTo>
                  <a:lnTo>
                    <a:pt x="4371" y="20483"/>
                  </a:lnTo>
                  <a:lnTo>
                    <a:pt x="4292" y="20836"/>
                  </a:lnTo>
                  <a:lnTo>
                    <a:pt x="4202" y="21161"/>
                  </a:lnTo>
                  <a:lnTo>
                    <a:pt x="4744" y="21161"/>
                  </a:lnTo>
                  <a:lnTo>
                    <a:pt x="5264" y="21161"/>
                  </a:lnTo>
                  <a:lnTo>
                    <a:pt x="5784" y="21161"/>
                  </a:lnTo>
                  <a:lnTo>
                    <a:pt x="6235" y="21161"/>
                  </a:lnTo>
                  <a:lnTo>
                    <a:pt x="6676" y="21161"/>
                  </a:lnTo>
                  <a:lnTo>
                    <a:pt x="7060" y="21161"/>
                  </a:lnTo>
                  <a:lnTo>
                    <a:pt x="7410" y="21161"/>
                  </a:lnTo>
                  <a:lnTo>
                    <a:pt x="7670" y="21161"/>
                  </a:lnTo>
                  <a:lnTo>
                    <a:pt x="8020" y="21020"/>
                  </a:lnTo>
                  <a:lnTo>
                    <a:pt x="8303" y="20893"/>
                  </a:lnTo>
                  <a:lnTo>
                    <a:pt x="8563" y="20695"/>
                  </a:lnTo>
                  <a:lnTo>
                    <a:pt x="8800" y="20511"/>
                  </a:lnTo>
                  <a:lnTo>
                    <a:pt x="8969" y="20285"/>
                  </a:lnTo>
                  <a:lnTo>
                    <a:pt x="9150" y="20045"/>
                  </a:lnTo>
                  <a:lnTo>
                    <a:pt x="9252" y="19804"/>
                  </a:lnTo>
                  <a:lnTo>
                    <a:pt x="9342" y="19550"/>
                  </a:lnTo>
                  <a:lnTo>
                    <a:pt x="9410" y="19281"/>
                  </a:lnTo>
                  <a:lnTo>
                    <a:pt x="9433" y="19013"/>
                  </a:lnTo>
                  <a:lnTo>
                    <a:pt x="9433" y="18744"/>
                  </a:lnTo>
                  <a:lnTo>
                    <a:pt x="9387" y="18504"/>
                  </a:lnTo>
                  <a:lnTo>
                    <a:pt x="9320" y="18221"/>
                  </a:lnTo>
                  <a:lnTo>
                    <a:pt x="9207" y="17981"/>
                  </a:lnTo>
                  <a:lnTo>
                    <a:pt x="9105" y="17740"/>
                  </a:lnTo>
                  <a:lnTo>
                    <a:pt x="8924" y="17514"/>
                  </a:lnTo>
                  <a:lnTo>
                    <a:pt x="8777" y="17274"/>
                  </a:lnTo>
                  <a:lnTo>
                    <a:pt x="8642" y="17034"/>
                  </a:lnTo>
                  <a:lnTo>
                    <a:pt x="8563" y="16765"/>
                  </a:lnTo>
                  <a:lnTo>
                    <a:pt x="8472" y="16468"/>
                  </a:lnTo>
                  <a:lnTo>
                    <a:pt x="8450" y="16157"/>
                  </a:lnTo>
                  <a:lnTo>
                    <a:pt x="8450" y="15860"/>
                  </a:lnTo>
                  <a:lnTo>
                    <a:pt x="8472" y="15563"/>
                  </a:lnTo>
                  <a:lnTo>
                    <a:pt x="8540" y="15267"/>
                  </a:lnTo>
                  <a:lnTo>
                    <a:pt x="8642" y="14998"/>
                  </a:lnTo>
                  <a:lnTo>
                    <a:pt x="8777" y="14729"/>
                  </a:lnTo>
                  <a:lnTo>
                    <a:pt x="8868" y="14616"/>
                  </a:lnTo>
                  <a:lnTo>
                    <a:pt x="8969" y="14475"/>
                  </a:lnTo>
                  <a:lnTo>
                    <a:pt x="9060" y="14376"/>
                  </a:lnTo>
                  <a:lnTo>
                    <a:pt x="9184" y="14291"/>
                  </a:lnTo>
                  <a:lnTo>
                    <a:pt x="9297" y="14206"/>
                  </a:lnTo>
                  <a:lnTo>
                    <a:pt x="9433" y="14121"/>
                  </a:lnTo>
                  <a:lnTo>
                    <a:pt x="9579" y="14051"/>
                  </a:lnTo>
                  <a:lnTo>
                    <a:pt x="9726" y="13994"/>
                  </a:lnTo>
                  <a:lnTo>
                    <a:pt x="9884" y="13938"/>
                  </a:lnTo>
                  <a:lnTo>
                    <a:pt x="10054" y="13909"/>
                  </a:lnTo>
                  <a:lnTo>
                    <a:pt x="10257" y="13881"/>
                  </a:lnTo>
                  <a:lnTo>
                    <a:pt x="10449" y="13881"/>
                  </a:lnTo>
                  <a:lnTo>
                    <a:pt x="10664" y="13881"/>
                  </a:lnTo>
                  <a:lnTo>
                    <a:pt x="10856" y="13909"/>
                  </a:lnTo>
                  <a:lnTo>
                    <a:pt x="11037" y="13966"/>
                  </a:lnTo>
                  <a:lnTo>
                    <a:pt x="11206" y="14023"/>
                  </a:lnTo>
                  <a:lnTo>
                    <a:pt x="11353" y="14093"/>
                  </a:lnTo>
                  <a:lnTo>
                    <a:pt x="11511" y="14178"/>
                  </a:lnTo>
                  <a:lnTo>
                    <a:pt x="11635" y="14263"/>
                  </a:lnTo>
                  <a:lnTo>
                    <a:pt x="11748" y="14376"/>
                  </a:lnTo>
                  <a:lnTo>
                    <a:pt x="11861" y="14475"/>
                  </a:lnTo>
                  <a:lnTo>
                    <a:pt x="11941" y="14616"/>
                  </a:lnTo>
                  <a:lnTo>
                    <a:pt x="12031" y="14758"/>
                  </a:lnTo>
                  <a:lnTo>
                    <a:pt x="12099" y="14885"/>
                  </a:lnTo>
                  <a:lnTo>
                    <a:pt x="12200" y="15210"/>
                  </a:lnTo>
                  <a:lnTo>
                    <a:pt x="12268" y="15507"/>
                  </a:lnTo>
                  <a:lnTo>
                    <a:pt x="12291" y="15832"/>
                  </a:lnTo>
                  <a:lnTo>
                    <a:pt x="12291" y="16157"/>
                  </a:lnTo>
                  <a:lnTo>
                    <a:pt x="12246" y="16482"/>
                  </a:lnTo>
                  <a:lnTo>
                    <a:pt x="12178" y="16807"/>
                  </a:lnTo>
                  <a:lnTo>
                    <a:pt x="12099" y="17090"/>
                  </a:lnTo>
                  <a:lnTo>
                    <a:pt x="12008" y="17330"/>
                  </a:lnTo>
                  <a:lnTo>
                    <a:pt x="11884" y="17542"/>
                  </a:lnTo>
                  <a:lnTo>
                    <a:pt x="11748" y="17712"/>
                  </a:lnTo>
                  <a:lnTo>
                    <a:pt x="11613" y="17839"/>
                  </a:lnTo>
                  <a:lnTo>
                    <a:pt x="11489" y="18037"/>
                  </a:lnTo>
                  <a:lnTo>
                    <a:pt x="11398" y="18221"/>
                  </a:lnTo>
                  <a:lnTo>
                    <a:pt x="11319" y="18447"/>
                  </a:lnTo>
                  <a:lnTo>
                    <a:pt x="11251" y="18659"/>
                  </a:lnTo>
                  <a:lnTo>
                    <a:pt x="11206" y="18900"/>
                  </a:lnTo>
                  <a:lnTo>
                    <a:pt x="11184" y="19154"/>
                  </a:lnTo>
                  <a:lnTo>
                    <a:pt x="11184" y="19423"/>
                  </a:lnTo>
                  <a:lnTo>
                    <a:pt x="11229" y="19663"/>
                  </a:lnTo>
                  <a:lnTo>
                    <a:pt x="11297" y="19903"/>
                  </a:lnTo>
                  <a:lnTo>
                    <a:pt x="11376" y="20158"/>
                  </a:lnTo>
                  <a:lnTo>
                    <a:pt x="11511" y="20398"/>
                  </a:lnTo>
                  <a:lnTo>
                    <a:pt x="11681" y="20610"/>
                  </a:lnTo>
                  <a:lnTo>
                    <a:pt x="11884" y="20808"/>
                  </a:lnTo>
                  <a:lnTo>
                    <a:pt x="12121" y="20992"/>
                  </a:lnTo>
                  <a:lnTo>
                    <a:pt x="12404" y="21161"/>
                  </a:lnTo>
                  <a:lnTo>
                    <a:pt x="12528" y="21190"/>
                  </a:lnTo>
                  <a:lnTo>
                    <a:pt x="12856" y="21274"/>
                  </a:lnTo>
                  <a:lnTo>
                    <a:pt x="13330" y="21373"/>
                  </a:lnTo>
                  <a:lnTo>
                    <a:pt x="13963" y="21486"/>
                  </a:lnTo>
                  <a:lnTo>
                    <a:pt x="14313" y="21543"/>
                  </a:lnTo>
                  <a:lnTo>
                    <a:pt x="14652" y="21571"/>
                  </a:lnTo>
                  <a:lnTo>
                    <a:pt x="15025" y="21600"/>
                  </a:lnTo>
                  <a:lnTo>
                    <a:pt x="15409" y="21600"/>
                  </a:lnTo>
                  <a:lnTo>
                    <a:pt x="15782" y="21600"/>
                  </a:lnTo>
                  <a:lnTo>
                    <a:pt x="16177" y="21571"/>
                  </a:lnTo>
                  <a:lnTo>
                    <a:pt x="16516" y="21486"/>
                  </a:lnTo>
                  <a:lnTo>
                    <a:pt x="16889" y="21402"/>
                  </a:lnTo>
                  <a:lnTo>
                    <a:pt x="16821" y="21190"/>
                  </a:lnTo>
                  <a:lnTo>
                    <a:pt x="16776" y="20935"/>
                  </a:lnTo>
                  <a:lnTo>
                    <a:pt x="16742" y="20667"/>
                  </a:lnTo>
                  <a:lnTo>
                    <a:pt x="16719" y="20370"/>
                  </a:lnTo>
                  <a:lnTo>
                    <a:pt x="16697" y="19719"/>
                  </a:lnTo>
                  <a:lnTo>
                    <a:pt x="16697" y="19013"/>
                  </a:lnTo>
                  <a:lnTo>
                    <a:pt x="16719" y="18306"/>
                  </a:lnTo>
                  <a:lnTo>
                    <a:pt x="16753" y="17599"/>
                  </a:lnTo>
                  <a:lnTo>
                    <a:pt x="16821" y="16949"/>
                  </a:lnTo>
                  <a:lnTo>
                    <a:pt x="16889" y="16383"/>
                  </a:lnTo>
                  <a:lnTo>
                    <a:pt x="16934" y="16129"/>
                  </a:lnTo>
                  <a:lnTo>
                    <a:pt x="17002" y="15945"/>
                  </a:lnTo>
                  <a:lnTo>
                    <a:pt x="17081" y="15790"/>
                  </a:lnTo>
                  <a:lnTo>
                    <a:pt x="17194" y="15648"/>
                  </a:lnTo>
                  <a:lnTo>
                    <a:pt x="17318" y="15563"/>
                  </a:lnTo>
                  <a:lnTo>
                    <a:pt x="17453" y="15507"/>
                  </a:lnTo>
                  <a:lnTo>
                    <a:pt x="17600" y="15450"/>
                  </a:lnTo>
                  <a:lnTo>
                    <a:pt x="17758" y="15450"/>
                  </a:lnTo>
                  <a:lnTo>
                    <a:pt x="17905" y="15479"/>
                  </a:lnTo>
                  <a:lnTo>
                    <a:pt x="18064" y="15535"/>
                  </a:lnTo>
                  <a:lnTo>
                    <a:pt x="18233" y="15620"/>
                  </a:lnTo>
                  <a:lnTo>
                    <a:pt x="18380" y="15733"/>
                  </a:lnTo>
                  <a:lnTo>
                    <a:pt x="18561" y="15832"/>
                  </a:lnTo>
                  <a:lnTo>
                    <a:pt x="18707" y="15973"/>
                  </a:lnTo>
                  <a:lnTo>
                    <a:pt x="18866" y="16129"/>
                  </a:lnTo>
                  <a:lnTo>
                    <a:pt x="18990" y="16327"/>
                  </a:lnTo>
                  <a:lnTo>
                    <a:pt x="19125" y="16482"/>
                  </a:lnTo>
                  <a:lnTo>
                    <a:pt x="19295" y="16624"/>
                  </a:lnTo>
                  <a:lnTo>
                    <a:pt x="19464" y="16737"/>
                  </a:lnTo>
                  <a:lnTo>
                    <a:pt x="19668" y="16807"/>
                  </a:lnTo>
                  <a:lnTo>
                    <a:pt x="19860" y="16836"/>
                  </a:lnTo>
                  <a:lnTo>
                    <a:pt x="20052" y="16864"/>
                  </a:lnTo>
                  <a:lnTo>
                    <a:pt x="20266" y="16836"/>
                  </a:lnTo>
                  <a:lnTo>
                    <a:pt x="20470" y="16793"/>
                  </a:lnTo>
                  <a:lnTo>
                    <a:pt x="20662" y="16708"/>
                  </a:lnTo>
                  <a:lnTo>
                    <a:pt x="20854" y="16567"/>
                  </a:lnTo>
                  <a:lnTo>
                    <a:pt x="21035" y="16412"/>
                  </a:lnTo>
                  <a:lnTo>
                    <a:pt x="21182" y="16214"/>
                  </a:lnTo>
                  <a:lnTo>
                    <a:pt x="21340" y="16002"/>
                  </a:lnTo>
                  <a:lnTo>
                    <a:pt x="21441" y="15733"/>
                  </a:lnTo>
                  <a:lnTo>
                    <a:pt x="21532" y="15436"/>
                  </a:lnTo>
                  <a:lnTo>
                    <a:pt x="21600" y="15083"/>
                  </a:lnTo>
                  <a:lnTo>
                    <a:pt x="21600" y="14885"/>
                  </a:lnTo>
                  <a:lnTo>
                    <a:pt x="21600" y="14729"/>
                  </a:lnTo>
                  <a:lnTo>
                    <a:pt x="21600" y="14531"/>
                  </a:lnTo>
                  <a:lnTo>
                    <a:pt x="21577" y="14376"/>
                  </a:lnTo>
                  <a:lnTo>
                    <a:pt x="21532" y="14206"/>
                  </a:lnTo>
                  <a:lnTo>
                    <a:pt x="21487" y="14051"/>
                  </a:lnTo>
                  <a:lnTo>
                    <a:pt x="21419" y="13909"/>
                  </a:lnTo>
                  <a:lnTo>
                    <a:pt x="21351" y="13768"/>
                  </a:lnTo>
                  <a:lnTo>
                    <a:pt x="21204" y="13500"/>
                  </a:lnTo>
                  <a:lnTo>
                    <a:pt x="21035" y="13287"/>
                  </a:lnTo>
                  <a:lnTo>
                    <a:pt x="20809" y="13090"/>
                  </a:lnTo>
                  <a:lnTo>
                    <a:pt x="20594" y="12962"/>
                  </a:lnTo>
                  <a:lnTo>
                    <a:pt x="20357" y="12821"/>
                  </a:lnTo>
                  <a:lnTo>
                    <a:pt x="20120" y="12764"/>
                  </a:lnTo>
                  <a:lnTo>
                    <a:pt x="19882" y="12708"/>
                  </a:lnTo>
                  <a:lnTo>
                    <a:pt x="19645" y="12736"/>
                  </a:lnTo>
                  <a:lnTo>
                    <a:pt x="19430" y="12793"/>
                  </a:lnTo>
                  <a:lnTo>
                    <a:pt x="19227" y="12906"/>
                  </a:lnTo>
                  <a:lnTo>
                    <a:pt x="19148" y="12962"/>
                  </a:lnTo>
                  <a:lnTo>
                    <a:pt x="19058" y="13047"/>
                  </a:lnTo>
                  <a:lnTo>
                    <a:pt x="18990" y="13146"/>
                  </a:lnTo>
                  <a:lnTo>
                    <a:pt x="18911" y="13259"/>
                  </a:lnTo>
                  <a:lnTo>
                    <a:pt x="18775" y="13471"/>
                  </a:lnTo>
                  <a:lnTo>
                    <a:pt x="18628" y="13641"/>
                  </a:lnTo>
                  <a:lnTo>
                    <a:pt x="18470" y="13740"/>
                  </a:lnTo>
                  <a:lnTo>
                    <a:pt x="18301" y="13825"/>
                  </a:lnTo>
                  <a:lnTo>
                    <a:pt x="18143" y="13853"/>
                  </a:lnTo>
                  <a:lnTo>
                    <a:pt x="17973" y="13881"/>
                  </a:lnTo>
                  <a:lnTo>
                    <a:pt x="17804" y="13853"/>
                  </a:lnTo>
                  <a:lnTo>
                    <a:pt x="17646" y="13796"/>
                  </a:lnTo>
                  <a:lnTo>
                    <a:pt x="17499" y="13726"/>
                  </a:lnTo>
                  <a:lnTo>
                    <a:pt x="17341" y="13641"/>
                  </a:lnTo>
                  <a:lnTo>
                    <a:pt x="17216" y="13528"/>
                  </a:lnTo>
                  <a:lnTo>
                    <a:pt x="17103" y="13386"/>
                  </a:lnTo>
                  <a:lnTo>
                    <a:pt x="17024" y="13259"/>
                  </a:lnTo>
                  <a:lnTo>
                    <a:pt x="16934" y="13118"/>
                  </a:lnTo>
                  <a:lnTo>
                    <a:pt x="16889" y="12991"/>
                  </a:lnTo>
                  <a:lnTo>
                    <a:pt x="16889" y="12849"/>
                  </a:lnTo>
                  <a:lnTo>
                    <a:pt x="16889" y="12383"/>
                  </a:lnTo>
                  <a:lnTo>
                    <a:pt x="16889" y="11662"/>
                  </a:lnTo>
                  <a:lnTo>
                    <a:pt x="16889" y="10701"/>
                  </a:lnTo>
                  <a:lnTo>
                    <a:pt x="16889" y="9640"/>
                  </a:lnTo>
                  <a:lnTo>
                    <a:pt x="16889" y="8566"/>
                  </a:lnTo>
                  <a:lnTo>
                    <a:pt x="16889" y="7478"/>
                  </a:lnTo>
                  <a:lnTo>
                    <a:pt x="16889" y="6502"/>
                  </a:lnTo>
                  <a:lnTo>
                    <a:pt x="16889" y="5739"/>
                  </a:lnTo>
                  <a:lnTo>
                    <a:pt x="16674" y="5894"/>
                  </a:lnTo>
                  <a:lnTo>
                    <a:pt x="16414" y="6036"/>
                  </a:lnTo>
                  <a:lnTo>
                    <a:pt x="16154" y="6177"/>
                  </a:lnTo>
                  <a:lnTo>
                    <a:pt x="15849" y="6248"/>
                  </a:lnTo>
                  <a:lnTo>
                    <a:pt x="15544" y="6304"/>
                  </a:lnTo>
                  <a:lnTo>
                    <a:pt x="15217" y="6332"/>
                  </a:lnTo>
                  <a:lnTo>
                    <a:pt x="14866" y="6361"/>
                  </a:lnTo>
                  <a:lnTo>
                    <a:pt x="14550" y="6361"/>
                  </a:lnTo>
                  <a:lnTo>
                    <a:pt x="14200" y="6332"/>
                  </a:lnTo>
                  <a:lnTo>
                    <a:pt x="13850" y="6276"/>
                  </a:lnTo>
                  <a:lnTo>
                    <a:pt x="13522" y="6219"/>
                  </a:lnTo>
                  <a:lnTo>
                    <a:pt x="13206" y="6149"/>
                  </a:lnTo>
                  <a:lnTo>
                    <a:pt x="12901" y="6064"/>
                  </a:lnTo>
                  <a:lnTo>
                    <a:pt x="12618" y="5951"/>
                  </a:lnTo>
                  <a:lnTo>
                    <a:pt x="12358" y="5838"/>
                  </a:lnTo>
                  <a:lnTo>
                    <a:pt x="12121" y="5739"/>
                  </a:lnTo>
                  <a:lnTo>
                    <a:pt x="11941" y="5626"/>
                  </a:lnTo>
                  <a:lnTo>
                    <a:pt x="11794" y="5513"/>
                  </a:lnTo>
                  <a:lnTo>
                    <a:pt x="11658" y="5414"/>
                  </a:lnTo>
                  <a:lnTo>
                    <a:pt x="11556" y="5301"/>
                  </a:lnTo>
                  <a:lnTo>
                    <a:pt x="11466" y="5187"/>
                  </a:lnTo>
                  <a:lnTo>
                    <a:pt x="11398" y="5089"/>
                  </a:lnTo>
                  <a:lnTo>
                    <a:pt x="11376" y="4947"/>
                  </a:lnTo>
                  <a:lnTo>
                    <a:pt x="11353" y="4834"/>
                  </a:lnTo>
                  <a:lnTo>
                    <a:pt x="11353" y="4707"/>
                  </a:lnTo>
                  <a:lnTo>
                    <a:pt x="11376" y="4565"/>
                  </a:lnTo>
                  <a:lnTo>
                    <a:pt x="11443" y="4410"/>
                  </a:lnTo>
                  <a:lnTo>
                    <a:pt x="11511" y="4240"/>
                  </a:lnTo>
                  <a:lnTo>
                    <a:pt x="11703" y="3887"/>
                  </a:lnTo>
                  <a:lnTo>
                    <a:pt x="11986" y="3505"/>
                  </a:lnTo>
                  <a:lnTo>
                    <a:pt x="12144" y="3265"/>
                  </a:lnTo>
                  <a:lnTo>
                    <a:pt x="12246" y="3025"/>
                  </a:lnTo>
                  <a:lnTo>
                    <a:pt x="12336" y="2756"/>
                  </a:lnTo>
                  <a:lnTo>
                    <a:pt x="12404" y="2445"/>
                  </a:lnTo>
                  <a:lnTo>
                    <a:pt x="12438" y="2176"/>
                  </a:lnTo>
                  <a:lnTo>
                    <a:pt x="12438" y="1880"/>
                  </a:lnTo>
                  <a:lnTo>
                    <a:pt x="12404" y="1583"/>
                  </a:lnTo>
                  <a:lnTo>
                    <a:pt x="12336" y="1314"/>
                  </a:lnTo>
                  <a:lnTo>
                    <a:pt x="12246" y="1046"/>
                  </a:lnTo>
                  <a:lnTo>
                    <a:pt x="12099" y="791"/>
                  </a:lnTo>
                  <a:lnTo>
                    <a:pt x="12008" y="692"/>
                  </a:lnTo>
                  <a:lnTo>
                    <a:pt x="11918" y="579"/>
                  </a:lnTo>
                  <a:lnTo>
                    <a:pt x="11816" y="466"/>
                  </a:lnTo>
                  <a:lnTo>
                    <a:pt x="11703" y="381"/>
                  </a:lnTo>
                  <a:lnTo>
                    <a:pt x="11579" y="310"/>
                  </a:lnTo>
                  <a:lnTo>
                    <a:pt x="11443" y="226"/>
                  </a:lnTo>
                  <a:lnTo>
                    <a:pt x="11297" y="169"/>
                  </a:lnTo>
                  <a:lnTo>
                    <a:pt x="11138" y="113"/>
                  </a:lnTo>
                  <a:lnTo>
                    <a:pt x="10969" y="56"/>
                  </a:lnTo>
                  <a:lnTo>
                    <a:pt x="10800" y="28"/>
                  </a:lnTo>
                  <a:lnTo>
                    <a:pt x="10619" y="28"/>
                  </a:lnTo>
                  <a:lnTo>
                    <a:pt x="10404" y="28"/>
                  </a:lnTo>
                  <a:lnTo>
                    <a:pt x="10257" y="28"/>
                  </a:lnTo>
                  <a:lnTo>
                    <a:pt x="10076" y="56"/>
                  </a:lnTo>
                  <a:lnTo>
                    <a:pt x="9952" y="84"/>
                  </a:lnTo>
                  <a:lnTo>
                    <a:pt x="9794" y="141"/>
                  </a:lnTo>
                  <a:lnTo>
                    <a:pt x="9692" y="226"/>
                  </a:lnTo>
                  <a:lnTo>
                    <a:pt x="9557" y="282"/>
                  </a:lnTo>
                  <a:lnTo>
                    <a:pt x="9455" y="381"/>
                  </a:lnTo>
                  <a:lnTo>
                    <a:pt x="9365" y="466"/>
                  </a:lnTo>
                  <a:lnTo>
                    <a:pt x="9274" y="579"/>
                  </a:lnTo>
                  <a:lnTo>
                    <a:pt x="9184" y="692"/>
                  </a:lnTo>
                  <a:lnTo>
                    <a:pt x="9128" y="791"/>
                  </a:lnTo>
                  <a:lnTo>
                    <a:pt x="9060" y="932"/>
                  </a:lnTo>
                  <a:lnTo>
                    <a:pt x="8969" y="1201"/>
                  </a:lnTo>
                  <a:lnTo>
                    <a:pt x="8913" y="1498"/>
                  </a:lnTo>
                  <a:lnTo>
                    <a:pt x="8890" y="1795"/>
                  </a:lnTo>
                  <a:lnTo>
                    <a:pt x="8890" y="2120"/>
                  </a:lnTo>
                  <a:lnTo>
                    <a:pt x="8913" y="2445"/>
                  </a:lnTo>
                  <a:lnTo>
                    <a:pt x="8969" y="2756"/>
                  </a:lnTo>
                  <a:lnTo>
                    <a:pt x="9060" y="3081"/>
                  </a:lnTo>
                  <a:lnTo>
                    <a:pt x="9173" y="3378"/>
                  </a:lnTo>
                  <a:lnTo>
                    <a:pt x="9297" y="3647"/>
                  </a:lnTo>
                  <a:lnTo>
                    <a:pt x="9466" y="3887"/>
                  </a:lnTo>
                  <a:lnTo>
                    <a:pt x="9579" y="4085"/>
                  </a:lnTo>
                  <a:lnTo>
                    <a:pt x="9670" y="4269"/>
                  </a:lnTo>
                  <a:lnTo>
                    <a:pt x="9726" y="4467"/>
                  </a:lnTo>
                  <a:lnTo>
                    <a:pt x="9771" y="4650"/>
                  </a:lnTo>
                  <a:lnTo>
                    <a:pt x="9771" y="4834"/>
                  </a:lnTo>
                  <a:lnTo>
                    <a:pt x="9749" y="5032"/>
                  </a:lnTo>
                  <a:lnTo>
                    <a:pt x="9715" y="5216"/>
                  </a:lnTo>
                  <a:lnTo>
                    <a:pt x="9625" y="5385"/>
                  </a:lnTo>
                  <a:lnTo>
                    <a:pt x="9534" y="5513"/>
                  </a:lnTo>
                  <a:lnTo>
                    <a:pt x="9410" y="5626"/>
                  </a:lnTo>
                  <a:lnTo>
                    <a:pt x="9229" y="5710"/>
                  </a:lnTo>
                  <a:lnTo>
                    <a:pt x="9060" y="5767"/>
                  </a:lnTo>
                  <a:lnTo>
                    <a:pt x="8845" y="5767"/>
                  </a:lnTo>
                  <a:lnTo>
                    <a:pt x="8585" y="5739"/>
                  </a:lnTo>
                  <a:lnTo>
                    <a:pt x="8325" y="5654"/>
                  </a:lnTo>
                  <a:lnTo>
                    <a:pt x="8020" y="5513"/>
                  </a:lnTo>
                  <a:lnTo>
                    <a:pt x="7840" y="5442"/>
                  </a:lnTo>
                  <a:lnTo>
                    <a:pt x="7648" y="5385"/>
                  </a:lnTo>
                  <a:lnTo>
                    <a:pt x="7433" y="5329"/>
                  </a:lnTo>
                  <a:lnTo>
                    <a:pt x="7241" y="5301"/>
                  </a:lnTo>
                  <a:lnTo>
                    <a:pt x="6755" y="5301"/>
                  </a:lnTo>
                  <a:lnTo>
                    <a:pt x="6281" y="5329"/>
                  </a:lnTo>
                  <a:lnTo>
                    <a:pt x="5784" y="5385"/>
                  </a:lnTo>
                  <a:lnTo>
                    <a:pt x="5264" y="5498"/>
                  </a:lnTo>
                  <a:lnTo>
                    <a:pt x="4744" y="5597"/>
                  </a:lnTo>
                  <a:lnTo>
                    <a:pt x="4247" y="5739"/>
                  </a:lnTo>
                  <a:lnTo>
                    <a:pt x="4202" y="5894"/>
                  </a:lnTo>
                  <a:lnTo>
                    <a:pt x="4202" y="6191"/>
                  </a:lnTo>
                  <a:lnTo>
                    <a:pt x="4202" y="6545"/>
                  </a:lnTo>
                  <a:lnTo>
                    <a:pt x="4225" y="6954"/>
                  </a:lnTo>
                  <a:lnTo>
                    <a:pt x="4315" y="7930"/>
                  </a:lnTo>
                  <a:lnTo>
                    <a:pt x="4394" y="9018"/>
                  </a:lnTo>
                  <a:lnTo>
                    <a:pt x="4439" y="9570"/>
                  </a:lnTo>
                  <a:lnTo>
                    <a:pt x="4462" y="10107"/>
                  </a:lnTo>
                  <a:lnTo>
                    <a:pt x="4484" y="10630"/>
                  </a:lnTo>
                  <a:lnTo>
                    <a:pt x="4507" y="11082"/>
                  </a:lnTo>
                  <a:lnTo>
                    <a:pt x="4484" y="11520"/>
                  </a:lnTo>
                  <a:lnTo>
                    <a:pt x="4439" y="11874"/>
                  </a:lnTo>
                  <a:lnTo>
                    <a:pt x="4394" y="12029"/>
                  </a:lnTo>
                  <a:lnTo>
                    <a:pt x="4349" y="12171"/>
                  </a:lnTo>
                  <a:lnTo>
                    <a:pt x="4315" y="12284"/>
                  </a:lnTo>
                  <a:lnTo>
                    <a:pt x="4247" y="12354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47"/>
          <p:cNvGrpSpPr>
            <a:grpSpLocks/>
          </p:cNvGrpSpPr>
          <p:nvPr/>
        </p:nvGrpSpPr>
        <p:grpSpPr bwMode="auto">
          <a:xfrm>
            <a:off x="2195736" y="1412776"/>
            <a:ext cx="1440160" cy="1080120"/>
            <a:chOff x="2448" y="1440"/>
            <a:chExt cx="1600" cy="1056"/>
          </a:xfrm>
        </p:grpSpPr>
        <p:sp>
          <p:nvSpPr>
            <p:cNvPr id="13" name="Rectangle 48"/>
            <p:cNvSpPr>
              <a:spLocks noChangeArrowheads="1"/>
            </p:cNvSpPr>
            <p:nvPr/>
          </p:nvSpPr>
          <p:spPr bwMode="auto">
            <a:xfrm>
              <a:off x="2448" y="2285"/>
              <a:ext cx="1600" cy="2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0000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b="1" dirty="0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Hash function</a:t>
              </a:r>
              <a:endParaRPr lang="en-US" b="1" dirty="0"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15" name="Puzzle4"/>
            <p:cNvSpPr>
              <a:spLocks noEditPoints="1" noChangeArrowheads="1"/>
            </p:cNvSpPr>
            <p:nvPr/>
          </p:nvSpPr>
          <p:spPr bwMode="auto">
            <a:xfrm flipH="1">
              <a:off x="3088" y="1440"/>
              <a:ext cx="521" cy="856"/>
            </a:xfrm>
            <a:custGeom>
              <a:avLst/>
              <a:gdLst>
                <a:gd name="T0" fmla="*/ 8307 w 21600"/>
                <a:gd name="T1" fmla="*/ 11593 h 21600"/>
                <a:gd name="T2" fmla="*/ 453 w 21600"/>
                <a:gd name="T3" fmla="*/ 16938 h 21600"/>
                <a:gd name="T4" fmla="*/ 11500 w 21600"/>
                <a:gd name="T5" fmla="*/ 21600 h 21600"/>
                <a:gd name="T6" fmla="*/ 20920 w 21600"/>
                <a:gd name="T7" fmla="*/ 16751 h 21600"/>
                <a:gd name="T8" fmla="*/ 13972 w 21600"/>
                <a:gd name="T9" fmla="*/ 10888 h 21600"/>
                <a:gd name="T10" fmla="*/ 21033 w 21600"/>
                <a:gd name="T11" fmla="*/ 4716 h 21600"/>
                <a:gd name="T12" fmla="*/ 11102 w 21600"/>
                <a:gd name="T13" fmla="*/ 11 h 21600"/>
                <a:gd name="T14" fmla="*/ 453 w 21600"/>
                <a:gd name="T15" fmla="*/ 4716 h 21600"/>
                <a:gd name="T16" fmla="*/ 2076 w 21600"/>
                <a:gd name="T17" fmla="*/ 5664 h 21600"/>
                <a:gd name="T18" fmla="*/ 20203 w 21600"/>
                <a:gd name="T19" fmla="*/ 1598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solidFill>
              <a:srgbClr val="FF0000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800" b="1">
                  <a:effectLst>
                    <a:outerShdw blurRad="38100" dist="38100" dir="2700000" algn="tl">
                      <a:srgbClr val="FFFFFF"/>
                    </a:outerShdw>
                  </a:effectLst>
                  <a:latin typeface="Comic Sans MS" charset="0"/>
                </a:rPr>
                <a:t>        </a:t>
              </a:r>
            </a:p>
          </p:txBody>
        </p:sp>
      </p:grpSp>
      <p:grpSp>
        <p:nvGrpSpPr>
          <p:cNvPr id="16" name="Group 50"/>
          <p:cNvGrpSpPr>
            <a:grpSpLocks/>
          </p:cNvGrpSpPr>
          <p:nvPr/>
        </p:nvGrpSpPr>
        <p:grpSpPr bwMode="auto">
          <a:xfrm>
            <a:off x="1115617" y="1412776"/>
            <a:ext cx="1152128" cy="864096"/>
            <a:chOff x="1632" y="1152"/>
            <a:chExt cx="1152" cy="720"/>
          </a:xfrm>
        </p:grpSpPr>
        <p:sp>
          <p:nvSpPr>
            <p:cNvPr id="17" name="Rectangle 51"/>
            <p:cNvSpPr>
              <a:spLocks noChangeArrowheads="1"/>
            </p:cNvSpPr>
            <p:nvPr/>
          </p:nvSpPr>
          <p:spPr bwMode="auto">
            <a:xfrm>
              <a:off x="1632" y="1680"/>
              <a:ext cx="115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sz="1800" b="1" dirty="0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Encryption</a:t>
              </a:r>
              <a:endParaRPr lang="en-US" sz="1800" b="1" dirty="0"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18" name="Puzzle1"/>
            <p:cNvSpPr>
              <a:spLocks noEditPoints="1" noChangeArrowheads="1"/>
            </p:cNvSpPr>
            <p:nvPr/>
          </p:nvSpPr>
          <p:spPr bwMode="auto">
            <a:xfrm flipH="1">
              <a:off x="1776" y="1152"/>
              <a:ext cx="877" cy="511"/>
            </a:xfrm>
            <a:custGeom>
              <a:avLst/>
              <a:gdLst>
                <a:gd name="T0" fmla="*/ 16740 w 21600"/>
                <a:gd name="T1" fmla="*/ 21078 h 21600"/>
                <a:gd name="T2" fmla="*/ 16976 w 21600"/>
                <a:gd name="T3" fmla="*/ 521 h 21600"/>
                <a:gd name="T4" fmla="*/ 4725 w 21600"/>
                <a:gd name="T5" fmla="*/ 856 h 21600"/>
                <a:gd name="T6" fmla="*/ 5040 w 21600"/>
                <a:gd name="T7" fmla="*/ 21004 h 21600"/>
                <a:gd name="T8" fmla="*/ 10811 w 21600"/>
                <a:gd name="T9" fmla="*/ 12885 h 21600"/>
                <a:gd name="T10" fmla="*/ 10845 w 21600"/>
                <a:gd name="T11" fmla="*/ 8714 h 21600"/>
                <a:gd name="T12" fmla="*/ 21600 w 21600"/>
                <a:gd name="T13" fmla="*/ 10000 h 21600"/>
                <a:gd name="T14" fmla="*/ 56 w 21600"/>
                <a:gd name="T15" fmla="*/ 10000 h 21600"/>
                <a:gd name="T16" fmla="*/ 6086 w 21600"/>
                <a:gd name="T17" fmla="*/ 2569 h 21600"/>
                <a:gd name="T18" fmla="*/ 16132 w 21600"/>
                <a:gd name="T19" fmla="*/ 1955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0" y="20836"/>
                  </a:moveTo>
                  <a:lnTo>
                    <a:pt x="9528" y="20836"/>
                  </a:lnTo>
                  <a:lnTo>
                    <a:pt x="9686" y="20762"/>
                  </a:lnTo>
                  <a:lnTo>
                    <a:pt x="9810" y="20687"/>
                  </a:lnTo>
                  <a:lnTo>
                    <a:pt x="9922" y="20575"/>
                  </a:lnTo>
                  <a:lnTo>
                    <a:pt x="10012" y="20426"/>
                  </a:lnTo>
                  <a:lnTo>
                    <a:pt x="10068" y="20296"/>
                  </a:lnTo>
                  <a:lnTo>
                    <a:pt x="10113" y="20110"/>
                  </a:lnTo>
                  <a:lnTo>
                    <a:pt x="10136" y="19905"/>
                  </a:lnTo>
                  <a:lnTo>
                    <a:pt x="10136" y="19682"/>
                  </a:lnTo>
                  <a:lnTo>
                    <a:pt x="10113" y="19440"/>
                  </a:lnTo>
                  <a:lnTo>
                    <a:pt x="10068" y="19142"/>
                  </a:lnTo>
                  <a:lnTo>
                    <a:pt x="10012" y="18900"/>
                  </a:lnTo>
                  <a:lnTo>
                    <a:pt x="9900" y="18620"/>
                  </a:lnTo>
                  <a:lnTo>
                    <a:pt x="9787" y="18285"/>
                  </a:lnTo>
                  <a:lnTo>
                    <a:pt x="9641" y="17968"/>
                  </a:lnTo>
                  <a:lnTo>
                    <a:pt x="9472" y="17652"/>
                  </a:lnTo>
                  <a:lnTo>
                    <a:pt x="9382" y="17466"/>
                  </a:lnTo>
                  <a:lnTo>
                    <a:pt x="9315" y="17298"/>
                  </a:lnTo>
                  <a:lnTo>
                    <a:pt x="9258" y="17112"/>
                  </a:lnTo>
                  <a:lnTo>
                    <a:pt x="9191" y="16926"/>
                  </a:lnTo>
                  <a:lnTo>
                    <a:pt x="9123" y="16535"/>
                  </a:lnTo>
                  <a:lnTo>
                    <a:pt x="9101" y="16144"/>
                  </a:lnTo>
                  <a:lnTo>
                    <a:pt x="9101" y="15753"/>
                  </a:lnTo>
                  <a:lnTo>
                    <a:pt x="9168" y="15362"/>
                  </a:lnTo>
                  <a:lnTo>
                    <a:pt x="9236" y="14971"/>
                  </a:lnTo>
                  <a:lnTo>
                    <a:pt x="9360" y="14580"/>
                  </a:lnTo>
                  <a:lnTo>
                    <a:pt x="9495" y="14244"/>
                  </a:lnTo>
                  <a:lnTo>
                    <a:pt x="9663" y="13891"/>
                  </a:lnTo>
                  <a:lnTo>
                    <a:pt x="9855" y="13611"/>
                  </a:lnTo>
                  <a:lnTo>
                    <a:pt x="10068" y="13351"/>
                  </a:lnTo>
                  <a:lnTo>
                    <a:pt x="10293" y="13146"/>
                  </a:lnTo>
                  <a:lnTo>
                    <a:pt x="10552" y="12997"/>
                  </a:lnTo>
                  <a:lnTo>
                    <a:pt x="10811" y="12885"/>
                  </a:lnTo>
                  <a:lnTo>
                    <a:pt x="11069" y="12866"/>
                  </a:lnTo>
                  <a:lnTo>
                    <a:pt x="11351" y="12885"/>
                  </a:lnTo>
                  <a:lnTo>
                    <a:pt x="11610" y="12997"/>
                  </a:lnTo>
                  <a:lnTo>
                    <a:pt x="11846" y="13183"/>
                  </a:lnTo>
                  <a:lnTo>
                    <a:pt x="12060" y="13388"/>
                  </a:lnTo>
                  <a:lnTo>
                    <a:pt x="12251" y="13648"/>
                  </a:lnTo>
                  <a:lnTo>
                    <a:pt x="12419" y="13928"/>
                  </a:lnTo>
                  <a:lnTo>
                    <a:pt x="12555" y="14244"/>
                  </a:lnTo>
                  <a:lnTo>
                    <a:pt x="12690" y="14617"/>
                  </a:lnTo>
                  <a:lnTo>
                    <a:pt x="12768" y="15008"/>
                  </a:lnTo>
                  <a:lnTo>
                    <a:pt x="12836" y="15399"/>
                  </a:lnTo>
                  <a:lnTo>
                    <a:pt x="12858" y="15753"/>
                  </a:lnTo>
                  <a:lnTo>
                    <a:pt x="12858" y="16144"/>
                  </a:lnTo>
                  <a:lnTo>
                    <a:pt x="12813" y="16535"/>
                  </a:lnTo>
                  <a:lnTo>
                    <a:pt x="12746" y="16888"/>
                  </a:lnTo>
                  <a:lnTo>
                    <a:pt x="12667" y="17224"/>
                  </a:lnTo>
                  <a:lnTo>
                    <a:pt x="12510" y="17503"/>
                  </a:lnTo>
                  <a:lnTo>
                    <a:pt x="12228" y="18043"/>
                  </a:lnTo>
                  <a:lnTo>
                    <a:pt x="11970" y="18546"/>
                  </a:lnTo>
                  <a:lnTo>
                    <a:pt x="11868" y="18751"/>
                  </a:lnTo>
                  <a:lnTo>
                    <a:pt x="11778" y="18974"/>
                  </a:lnTo>
                  <a:lnTo>
                    <a:pt x="11711" y="19179"/>
                  </a:lnTo>
                  <a:lnTo>
                    <a:pt x="11666" y="19365"/>
                  </a:lnTo>
                  <a:lnTo>
                    <a:pt x="11632" y="19570"/>
                  </a:lnTo>
                  <a:lnTo>
                    <a:pt x="11632" y="19756"/>
                  </a:lnTo>
                  <a:lnTo>
                    <a:pt x="11632" y="19942"/>
                  </a:lnTo>
                  <a:lnTo>
                    <a:pt x="11643" y="20110"/>
                  </a:lnTo>
                  <a:lnTo>
                    <a:pt x="11711" y="20296"/>
                  </a:lnTo>
                  <a:lnTo>
                    <a:pt x="11801" y="20464"/>
                  </a:lnTo>
                  <a:lnTo>
                    <a:pt x="11891" y="20650"/>
                  </a:lnTo>
                  <a:lnTo>
                    <a:pt x="12037" y="20836"/>
                  </a:lnTo>
                  <a:lnTo>
                    <a:pt x="12206" y="21004"/>
                  </a:lnTo>
                  <a:lnTo>
                    <a:pt x="12419" y="21190"/>
                  </a:lnTo>
                  <a:lnTo>
                    <a:pt x="12667" y="21320"/>
                  </a:lnTo>
                  <a:lnTo>
                    <a:pt x="12960" y="21432"/>
                  </a:lnTo>
                  <a:lnTo>
                    <a:pt x="13286" y="21544"/>
                  </a:lnTo>
                  <a:lnTo>
                    <a:pt x="13612" y="21655"/>
                  </a:lnTo>
                  <a:lnTo>
                    <a:pt x="13983" y="21693"/>
                  </a:lnTo>
                  <a:lnTo>
                    <a:pt x="14343" y="21730"/>
                  </a:lnTo>
                  <a:lnTo>
                    <a:pt x="14715" y="21730"/>
                  </a:lnTo>
                  <a:lnTo>
                    <a:pt x="15075" y="21730"/>
                  </a:lnTo>
                  <a:lnTo>
                    <a:pt x="15446" y="21655"/>
                  </a:lnTo>
                  <a:lnTo>
                    <a:pt x="15794" y="21581"/>
                  </a:lnTo>
                  <a:lnTo>
                    <a:pt x="16132" y="21432"/>
                  </a:lnTo>
                  <a:lnTo>
                    <a:pt x="16458" y="21302"/>
                  </a:lnTo>
                  <a:lnTo>
                    <a:pt x="16740" y="21078"/>
                  </a:lnTo>
                  <a:lnTo>
                    <a:pt x="16976" y="20836"/>
                  </a:lnTo>
                  <a:lnTo>
                    <a:pt x="17043" y="20650"/>
                  </a:lnTo>
                  <a:lnTo>
                    <a:pt x="17088" y="20426"/>
                  </a:lnTo>
                  <a:lnTo>
                    <a:pt x="17133" y="20222"/>
                  </a:lnTo>
                  <a:lnTo>
                    <a:pt x="17156" y="19980"/>
                  </a:lnTo>
                  <a:lnTo>
                    <a:pt x="17167" y="19477"/>
                  </a:lnTo>
                  <a:lnTo>
                    <a:pt x="17167" y="18974"/>
                  </a:lnTo>
                  <a:lnTo>
                    <a:pt x="17156" y="18397"/>
                  </a:lnTo>
                  <a:lnTo>
                    <a:pt x="17111" y="17820"/>
                  </a:lnTo>
                  <a:lnTo>
                    <a:pt x="17066" y="17261"/>
                  </a:lnTo>
                  <a:lnTo>
                    <a:pt x="16998" y="16646"/>
                  </a:lnTo>
                  <a:lnTo>
                    <a:pt x="16852" y="15511"/>
                  </a:lnTo>
                  <a:lnTo>
                    <a:pt x="16740" y="14393"/>
                  </a:lnTo>
                  <a:lnTo>
                    <a:pt x="16717" y="13928"/>
                  </a:lnTo>
                  <a:lnTo>
                    <a:pt x="16695" y="13462"/>
                  </a:lnTo>
                  <a:lnTo>
                    <a:pt x="16717" y="13071"/>
                  </a:lnTo>
                  <a:lnTo>
                    <a:pt x="16785" y="12755"/>
                  </a:lnTo>
                  <a:lnTo>
                    <a:pt x="16852" y="12419"/>
                  </a:lnTo>
                  <a:lnTo>
                    <a:pt x="16953" y="12140"/>
                  </a:lnTo>
                  <a:lnTo>
                    <a:pt x="17088" y="11898"/>
                  </a:lnTo>
                  <a:lnTo>
                    <a:pt x="17212" y="11675"/>
                  </a:lnTo>
                  <a:lnTo>
                    <a:pt x="17370" y="11470"/>
                  </a:lnTo>
                  <a:lnTo>
                    <a:pt x="17516" y="11284"/>
                  </a:lnTo>
                  <a:lnTo>
                    <a:pt x="17696" y="11135"/>
                  </a:lnTo>
                  <a:lnTo>
                    <a:pt x="17865" y="11042"/>
                  </a:lnTo>
                  <a:lnTo>
                    <a:pt x="18033" y="10930"/>
                  </a:lnTo>
                  <a:lnTo>
                    <a:pt x="18213" y="10893"/>
                  </a:lnTo>
                  <a:lnTo>
                    <a:pt x="18382" y="10893"/>
                  </a:lnTo>
                  <a:lnTo>
                    <a:pt x="18551" y="10967"/>
                  </a:lnTo>
                  <a:lnTo>
                    <a:pt x="18708" y="11042"/>
                  </a:lnTo>
                  <a:lnTo>
                    <a:pt x="18855" y="11172"/>
                  </a:lnTo>
                  <a:lnTo>
                    <a:pt x="19012" y="11358"/>
                  </a:lnTo>
                  <a:lnTo>
                    <a:pt x="19136" y="11600"/>
                  </a:lnTo>
                  <a:lnTo>
                    <a:pt x="19271" y="11861"/>
                  </a:lnTo>
                  <a:lnTo>
                    <a:pt x="19440" y="12028"/>
                  </a:lnTo>
                  <a:lnTo>
                    <a:pt x="19608" y="12177"/>
                  </a:lnTo>
                  <a:lnTo>
                    <a:pt x="19822" y="12289"/>
                  </a:lnTo>
                  <a:lnTo>
                    <a:pt x="20025" y="12289"/>
                  </a:lnTo>
                  <a:lnTo>
                    <a:pt x="20238" y="12289"/>
                  </a:lnTo>
                  <a:lnTo>
                    <a:pt x="20452" y="12215"/>
                  </a:lnTo>
                  <a:lnTo>
                    <a:pt x="20643" y="12103"/>
                  </a:lnTo>
                  <a:lnTo>
                    <a:pt x="20846" y="11973"/>
                  </a:lnTo>
                  <a:lnTo>
                    <a:pt x="21037" y="11786"/>
                  </a:lnTo>
                  <a:lnTo>
                    <a:pt x="21206" y="11563"/>
                  </a:lnTo>
                  <a:lnTo>
                    <a:pt x="21363" y="11321"/>
                  </a:lnTo>
                  <a:lnTo>
                    <a:pt x="21465" y="11079"/>
                  </a:lnTo>
                  <a:lnTo>
                    <a:pt x="21577" y="10744"/>
                  </a:lnTo>
                  <a:lnTo>
                    <a:pt x="21622" y="10427"/>
                  </a:lnTo>
                  <a:lnTo>
                    <a:pt x="21645" y="10111"/>
                  </a:lnTo>
                  <a:lnTo>
                    <a:pt x="21622" y="9608"/>
                  </a:lnTo>
                  <a:lnTo>
                    <a:pt x="21577" y="9142"/>
                  </a:lnTo>
                  <a:lnTo>
                    <a:pt x="21465" y="8751"/>
                  </a:lnTo>
                  <a:lnTo>
                    <a:pt x="21363" y="8397"/>
                  </a:lnTo>
                  <a:lnTo>
                    <a:pt x="21206" y="8062"/>
                  </a:lnTo>
                  <a:lnTo>
                    <a:pt x="21037" y="7820"/>
                  </a:lnTo>
                  <a:lnTo>
                    <a:pt x="20846" y="7597"/>
                  </a:lnTo>
                  <a:lnTo>
                    <a:pt x="20643" y="7429"/>
                  </a:lnTo>
                  <a:lnTo>
                    <a:pt x="20452" y="7317"/>
                  </a:lnTo>
                  <a:lnTo>
                    <a:pt x="20238" y="7206"/>
                  </a:lnTo>
                  <a:lnTo>
                    <a:pt x="20025" y="7168"/>
                  </a:lnTo>
                  <a:lnTo>
                    <a:pt x="19822" y="7206"/>
                  </a:lnTo>
                  <a:lnTo>
                    <a:pt x="19608" y="7243"/>
                  </a:lnTo>
                  <a:lnTo>
                    <a:pt x="19440" y="7355"/>
                  </a:lnTo>
                  <a:lnTo>
                    <a:pt x="19271" y="7504"/>
                  </a:lnTo>
                  <a:lnTo>
                    <a:pt x="19136" y="7708"/>
                  </a:lnTo>
                  <a:lnTo>
                    <a:pt x="19012" y="7895"/>
                  </a:lnTo>
                  <a:lnTo>
                    <a:pt x="18832" y="8025"/>
                  </a:lnTo>
                  <a:lnTo>
                    <a:pt x="18663" y="8174"/>
                  </a:lnTo>
                  <a:lnTo>
                    <a:pt x="18472" y="8248"/>
                  </a:lnTo>
                  <a:lnTo>
                    <a:pt x="18270" y="8286"/>
                  </a:lnTo>
                  <a:lnTo>
                    <a:pt x="18078" y="8323"/>
                  </a:lnTo>
                  <a:lnTo>
                    <a:pt x="17887" y="8323"/>
                  </a:lnTo>
                  <a:lnTo>
                    <a:pt x="17696" y="8248"/>
                  </a:lnTo>
                  <a:lnTo>
                    <a:pt x="17493" y="8174"/>
                  </a:lnTo>
                  <a:lnTo>
                    <a:pt x="17302" y="8062"/>
                  </a:lnTo>
                  <a:lnTo>
                    <a:pt x="17133" y="7969"/>
                  </a:lnTo>
                  <a:lnTo>
                    <a:pt x="16976" y="7783"/>
                  </a:lnTo>
                  <a:lnTo>
                    <a:pt x="16852" y="7597"/>
                  </a:lnTo>
                  <a:lnTo>
                    <a:pt x="16740" y="7429"/>
                  </a:lnTo>
                  <a:lnTo>
                    <a:pt x="16672" y="7168"/>
                  </a:lnTo>
                  <a:lnTo>
                    <a:pt x="16638" y="6926"/>
                  </a:lnTo>
                  <a:lnTo>
                    <a:pt x="16616" y="6498"/>
                  </a:lnTo>
                  <a:lnTo>
                    <a:pt x="16616" y="5772"/>
                  </a:lnTo>
                  <a:lnTo>
                    <a:pt x="16650" y="4915"/>
                  </a:lnTo>
                  <a:lnTo>
                    <a:pt x="16695" y="3928"/>
                  </a:lnTo>
                  <a:lnTo>
                    <a:pt x="16762" y="2960"/>
                  </a:lnTo>
                  <a:lnTo>
                    <a:pt x="16830" y="1992"/>
                  </a:lnTo>
                  <a:lnTo>
                    <a:pt x="16908" y="1173"/>
                  </a:lnTo>
                  <a:lnTo>
                    <a:pt x="16976" y="521"/>
                  </a:lnTo>
                  <a:lnTo>
                    <a:pt x="16953" y="521"/>
                  </a:lnTo>
                  <a:lnTo>
                    <a:pt x="16931" y="521"/>
                  </a:lnTo>
                  <a:lnTo>
                    <a:pt x="16267" y="484"/>
                  </a:lnTo>
                  <a:lnTo>
                    <a:pt x="15637" y="428"/>
                  </a:lnTo>
                  <a:lnTo>
                    <a:pt x="15063" y="353"/>
                  </a:lnTo>
                  <a:lnTo>
                    <a:pt x="14523" y="279"/>
                  </a:lnTo>
                  <a:lnTo>
                    <a:pt x="14040" y="167"/>
                  </a:lnTo>
                  <a:lnTo>
                    <a:pt x="13635" y="93"/>
                  </a:lnTo>
                  <a:lnTo>
                    <a:pt x="13331" y="18"/>
                  </a:lnTo>
                  <a:lnTo>
                    <a:pt x="13117" y="18"/>
                  </a:lnTo>
                  <a:lnTo>
                    <a:pt x="12982" y="18"/>
                  </a:lnTo>
                  <a:lnTo>
                    <a:pt x="12858" y="130"/>
                  </a:lnTo>
                  <a:lnTo>
                    <a:pt x="12723" y="279"/>
                  </a:lnTo>
                  <a:lnTo>
                    <a:pt x="12622" y="446"/>
                  </a:lnTo>
                  <a:lnTo>
                    <a:pt x="12510" y="670"/>
                  </a:lnTo>
                  <a:lnTo>
                    <a:pt x="12419" y="912"/>
                  </a:lnTo>
                  <a:lnTo>
                    <a:pt x="12363" y="1210"/>
                  </a:lnTo>
                  <a:lnTo>
                    <a:pt x="12318" y="1526"/>
                  </a:lnTo>
                  <a:lnTo>
                    <a:pt x="12273" y="1843"/>
                  </a:lnTo>
                  <a:lnTo>
                    <a:pt x="12251" y="2215"/>
                  </a:lnTo>
                  <a:lnTo>
                    <a:pt x="12273" y="2532"/>
                  </a:lnTo>
                  <a:lnTo>
                    <a:pt x="12318" y="2886"/>
                  </a:lnTo>
                  <a:lnTo>
                    <a:pt x="12386" y="3240"/>
                  </a:lnTo>
                  <a:lnTo>
                    <a:pt x="12464" y="3556"/>
                  </a:lnTo>
                  <a:lnTo>
                    <a:pt x="12577" y="3891"/>
                  </a:lnTo>
                  <a:lnTo>
                    <a:pt x="12746" y="4171"/>
                  </a:lnTo>
                  <a:lnTo>
                    <a:pt x="12926" y="4487"/>
                  </a:lnTo>
                  <a:lnTo>
                    <a:pt x="13050" y="4860"/>
                  </a:lnTo>
                  <a:lnTo>
                    <a:pt x="13162" y="5251"/>
                  </a:lnTo>
                  <a:lnTo>
                    <a:pt x="13218" y="5604"/>
                  </a:lnTo>
                  <a:lnTo>
                    <a:pt x="13263" y="5995"/>
                  </a:lnTo>
                  <a:lnTo>
                    <a:pt x="13241" y="6386"/>
                  </a:lnTo>
                  <a:lnTo>
                    <a:pt x="13218" y="6740"/>
                  </a:lnTo>
                  <a:lnTo>
                    <a:pt x="13139" y="7094"/>
                  </a:lnTo>
                  <a:lnTo>
                    <a:pt x="13050" y="7429"/>
                  </a:lnTo>
                  <a:lnTo>
                    <a:pt x="12903" y="7746"/>
                  </a:lnTo>
                  <a:lnTo>
                    <a:pt x="12723" y="8025"/>
                  </a:lnTo>
                  <a:lnTo>
                    <a:pt x="12532" y="8286"/>
                  </a:lnTo>
                  <a:lnTo>
                    <a:pt x="12318" y="8491"/>
                  </a:lnTo>
                  <a:lnTo>
                    <a:pt x="12060" y="8677"/>
                  </a:lnTo>
                  <a:lnTo>
                    <a:pt x="11756" y="8788"/>
                  </a:lnTo>
                  <a:lnTo>
                    <a:pt x="11452" y="8826"/>
                  </a:lnTo>
                  <a:lnTo>
                    <a:pt x="11283" y="8826"/>
                  </a:lnTo>
                  <a:lnTo>
                    <a:pt x="11126" y="8826"/>
                  </a:lnTo>
                  <a:lnTo>
                    <a:pt x="11002" y="8788"/>
                  </a:lnTo>
                  <a:lnTo>
                    <a:pt x="10845" y="8714"/>
                  </a:lnTo>
                  <a:lnTo>
                    <a:pt x="10721" y="8640"/>
                  </a:lnTo>
                  <a:lnTo>
                    <a:pt x="10608" y="8565"/>
                  </a:lnTo>
                  <a:lnTo>
                    <a:pt x="10485" y="8453"/>
                  </a:lnTo>
                  <a:lnTo>
                    <a:pt x="10372" y="8323"/>
                  </a:lnTo>
                  <a:lnTo>
                    <a:pt x="10181" y="8062"/>
                  </a:lnTo>
                  <a:lnTo>
                    <a:pt x="10035" y="7746"/>
                  </a:lnTo>
                  <a:lnTo>
                    <a:pt x="9900" y="7392"/>
                  </a:lnTo>
                  <a:lnTo>
                    <a:pt x="9787" y="7001"/>
                  </a:lnTo>
                  <a:lnTo>
                    <a:pt x="9731" y="6610"/>
                  </a:lnTo>
                  <a:lnTo>
                    <a:pt x="9686" y="6219"/>
                  </a:lnTo>
                  <a:lnTo>
                    <a:pt x="9663" y="5772"/>
                  </a:lnTo>
                  <a:lnTo>
                    <a:pt x="9686" y="5381"/>
                  </a:lnTo>
                  <a:lnTo>
                    <a:pt x="9753" y="4990"/>
                  </a:lnTo>
                  <a:lnTo>
                    <a:pt x="9832" y="4636"/>
                  </a:lnTo>
                  <a:lnTo>
                    <a:pt x="9945" y="4320"/>
                  </a:lnTo>
                  <a:lnTo>
                    <a:pt x="10068" y="4022"/>
                  </a:lnTo>
                  <a:lnTo>
                    <a:pt x="10203" y="3817"/>
                  </a:lnTo>
                  <a:lnTo>
                    <a:pt x="10316" y="3593"/>
                  </a:lnTo>
                  <a:lnTo>
                    <a:pt x="10395" y="3351"/>
                  </a:lnTo>
                  <a:lnTo>
                    <a:pt x="10462" y="3109"/>
                  </a:lnTo>
                  <a:lnTo>
                    <a:pt x="10507" y="2848"/>
                  </a:lnTo>
                  <a:lnTo>
                    <a:pt x="10530" y="2606"/>
                  </a:lnTo>
                  <a:lnTo>
                    <a:pt x="10507" y="2346"/>
                  </a:lnTo>
                  <a:lnTo>
                    <a:pt x="10462" y="2141"/>
                  </a:lnTo>
                  <a:lnTo>
                    <a:pt x="10395" y="1880"/>
                  </a:lnTo>
                  <a:lnTo>
                    <a:pt x="10293" y="1638"/>
                  </a:lnTo>
                  <a:lnTo>
                    <a:pt x="10158" y="1415"/>
                  </a:lnTo>
                  <a:lnTo>
                    <a:pt x="9967" y="1210"/>
                  </a:lnTo>
                  <a:lnTo>
                    <a:pt x="9753" y="986"/>
                  </a:lnTo>
                  <a:lnTo>
                    <a:pt x="9495" y="819"/>
                  </a:lnTo>
                  <a:lnTo>
                    <a:pt x="9191" y="670"/>
                  </a:lnTo>
                  <a:lnTo>
                    <a:pt x="8842" y="521"/>
                  </a:lnTo>
                  <a:lnTo>
                    <a:pt x="8471" y="446"/>
                  </a:lnTo>
                  <a:lnTo>
                    <a:pt x="7998" y="428"/>
                  </a:lnTo>
                  <a:lnTo>
                    <a:pt x="7413" y="428"/>
                  </a:lnTo>
                  <a:lnTo>
                    <a:pt x="6817" y="446"/>
                  </a:lnTo>
                  <a:lnTo>
                    <a:pt x="6187" y="521"/>
                  </a:lnTo>
                  <a:lnTo>
                    <a:pt x="5602" y="633"/>
                  </a:lnTo>
                  <a:lnTo>
                    <a:pt x="5107" y="744"/>
                  </a:lnTo>
                  <a:lnTo>
                    <a:pt x="4725" y="856"/>
                  </a:lnTo>
                  <a:lnTo>
                    <a:pt x="4848" y="1564"/>
                  </a:lnTo>
                  <a:lnTo>
                    <a:pt x="5028" y="2495"/>
                  </a:lnTo>
                  <a:lnTo>
                    <a:pt x="5175" y="3556"/>
                  </a:lnTo>
                  <a:lnTo>
                    <a:pt x="5298" y="4673"/>
                  </a:lnTo>
                  <a:lnTo>
                    <a:pt x="5343" y="5213"/>
                  </a:lnTo>
                  <a:lnTo>
                    <a:pt x="5388" y="5753"/>
                  </a:lnTo>
                  <a:lnTo>
                    <a:pt x="5411" y="6275"/>
                  </a:lnTo>
                  <a:lnTo>
                    <a:pt x="5411" y="6740"/>
                  </a:lnTo>
                  <a:lnTo>
                    <a:pt x="5366" y="7168"/>
                  </a:lnTo>
                  <a:lnTo>
                    <a:pt x="5321" y="7541"/>
                  </a:lnTo>
                  <a:lnTo>
                    <a:pt x="5287" y="7708"/>
                  </a:lnTo>
                  <a:lnTo>
                    <a:pt x="5242" y="7857"/>
                  </a:lnTo>
                  <a:lnTo>
                    <a:pt x="5197" y="7969"/>
                  </a:lnTo>
                  <a:lnTo>
                    <a:pt x="5130" y="8062"/>
                  </a:lnTo>
                  <a:lnTo>
                    <a:pt x="5006" y="8248"/>
                  </a:lnTo>
                  <a:lnTo>
                    <a:pt x="4848" y="8397"/>
                  </a:lnTo>
                  <a:lnTo>
                    <a:pt x="4725" y="8528"/>
                  </a:lnTo>
                  <a:lnTo>
                    <a:pt x="4567" y="8640"/>
                  </a:lnTo>
                  <a:lnTo>
                    <a:pt x="4421" y="8714"/>
                  </a:lnTo>
                  <a:lnTo>
                    <a:pt x="4263" y="8751"/>
                  </a:lnTo>
                  <a:lnTo>
                    <a:pt x="4095" y="8788"/>
                  </a:lnTo>
                  <a:lnTo>
                    <a:pt x="3948" y="8788"/>
                  </a:lnTo>
                  <a:lnTo>
                    <a:pt x="3791" y="8751"/>
                  </a:lnTo>
                  <a:lnTo>
                    <a:pt x="3667" y="8714"/>
                  </a:lnTo>
                  <a:lnTo>
                    <a:pt x="3510" y="8677"/>
                  </a:lnTo>
                  <a:lnTo>
                    <a:pt x="3386" y="8602"/>
                  </a:lnTo>
                  <a:lnTo>
                    <a:pt x="3251" y="8491"/>
                  </a:lnTo>
                  <a:lnTo>
                    <a:pt x="3127" y="8360"/>
                  </a:lnTo>
                  <a:lnTo>
                    <a:pt x="3015" y="8248"/>
                  </a:lnTo>
                  <a:lnTo>
                    <a:pt x="2925" y="8062"/>
                  </a:lnTo>
                  <a:lnTo>
                    <a:pt x="2778" y="7857"/>
                  </a:lnTo>
                  <a:lnTo>
                    <a:pt x="2610" y="7671"/>
                  </a:lnTo>
                  <a:lnTo>
                    <a:pt x="2407" y="7541"/>
                  </a:lnTo>
                  <a:lnTo>
                    <a:pt x="2171" y="7466"/>
                  </a:lnTo>
                  <a:lnTo>
                    <a:pt x="1957" y="7429"/>
                  </a:lnTo>
                  <a:lnTo>
                    <a:pt x="1698" y="7429"/>
                  </a:lnTo>
                  <a:lnTo>
                    <a:pt x="1462" y="7466"/>
                  </a:lnTo>
                  <a:lnTo>
                    <a:pt x="1226" y="7559"/>
                  </a:lnTo>
                  <a:lnTo>
                    <a:pt x="989" y="7708"/>
                  </a:lnTo>
                  <a:lnTo>
                    <a:pt x="776" y="7932"/>
                  </a:lnTo>
                  <a:lnTo>
                    <a:pt x="551" y="8211"/>
                  </a:lnTo>
                  <a:lnTo>
                    <a:pt x="382" y="8528"/>
                  </a:lnTo>
                  <a:lnTo>
                    <a:pt x="315" y="8714"/>
                  </a:lnTo>
                  <a:lnTo>
                    <a:pt x="236" y="8919"/>
                  </a:lnTo>
                  <a:lnTo>
                    <a:pt x="191" y="9142"/>
                  </a:lnTo>
                  <a:lnTo>
                    <a:pt x="123" y="9347"/>
                  </a:lnTo>
                  <a:lnTo>
                    <a:pt x="78" y="9608"/>
                  </a:lnTo>
                  <a:lnTo>
                    <a:pt x="56" y="9887"/>
                  </a:lnTo>
                  <a:lnTo>
                    <a:pt x="33" y="10185"/>
                  </a:lnTo>
                  <a:lnTo>
                    <a:pt x="33" y="10464"/>
                  </a:lnTo>
                  <a:lnTo>
                    <a:pt x="33" y="10706"/>
                  </a:lnTo>
                  <a:lnTo>
                    <a:pt x="56" y="10967"/>
                  </a:lnTo>
                  <a:lnTo>
                    <a:pt x="78" y="11172"/>
                  </a:lnTo>
                  <a:lnTo>
                    <a:pt x="123" y="11395"/>
                  </a:lnTo>
                  <a:lnTo>
                    <a:pt x="168" y="11600"/>
                  </a:lnTo>
                  <a:lnTo>
                    <a:pt x="236" y="11786"/>
                  </a:lnTo>
                  <a:lnTo>
                    <a:pt x="292" y="11973"/>
                  </a:lnTo>
                  <a:lnTo>
                    <a:pt x="382" y="12140"/>
                  </a:lnTo>
                  <a:lnTo>
                    <a:pt x="540" y="12419"/>
                  </a:lnTo>
                  <a:lnTo>
                    <a:pt x="731" y="12680"/>
                  </a:lnTo>
                  <a:lnTo>
                    <a:pt x="944" y="12866"/>
                  </a:lnTo>
                  <a:lnTo>
                    <a:pt x="1158" y="12997"/>
                  </a:lnTo>
                  <a:lnTo>
                    <a:pt x="1395" y="13108"/>
                  </a:lnTo>
                  <a:lnTo>
                    <a:pt x="1608" y="13183"/>
                  </a:lnTo>
                  <a:lnTo>
                    <a:pt x="1856" y="13183"/>
                  </a:lnTo>
                  <a:lnTo>
                    <a:pt x="2070" y="13146"/>
                  </a:lnTo>
                  <a:lnTo>
                    <a:pt x="2261" y="13071"/>
                  </a:lnTo>
                  <a:lnTo>
                    <a:pt x="2430" y="12960"/>
                  </a:lnTo>
                  <a:lnTo>
                    <a:pt x="2587" y="12792"/>
                  </a:lnTo>
                  <a:lnTo>
                    <a:pt x="2688" y="12606"/>
                  </a:lnTo>
                  <a:lnTo>
                    <a:pt x="2801" y="12419"/>
                  </a:lnTo>
                  <a:lnTo>
                    <a:pt x="2925" y="12289"/>
                  </a:lnTo>
                  <a:lnTo>
                    <a:pt x="3082" y="12177"/>
                  </a:lnTo>
                  <a:lnTo>
                    <a:pt x="3228" y="12103"/>
                  </a:lnTo>
                  <a:lnTo>
                    <a:pt x="3408" y="12103"/>
                  </a:lnTo>
                  <a:lnTo>
                    <a:pt x="3577" y="12103"/>
                  </a:lnTo>
                  <a:lnTo>
                    <a:pt x="3723" y="12177"/>
                  </a:lnTo>
                  <a:lnTo>
                    <a:pt x="3903" y="12252"/>
                  </a:lnTo>
                  <a:lnTo>
                    <a:pt x="4072" y="12364"/>
                  </a:lnTo>
                  <a:lnTo>
                    <a:pt x="4230" y="12494"/>
                  </a:lnTo>
                  <a:lnTo>
                    <a:pt x="4353" y="12643"/>
                  </a:lnTo>
                  <a:lnTo>
                    <a:pt x="4488" y="12829"/>
                  </a:lnTo>
                  <a:lnTo>
                    <a:pt x="4567" y="13034"/>
                  </a:lnTo>
                  <a:lnTo>
                    <a:pt x="4657" y="13257"/>
                  </a:lnTo>
                  <a:lnTo>
                    <a:pt x="4702" y="13462"/>
                  </a:lnTo>
                  <a:lnTo>
                    <a:pt x="4725" y="13686"/>
                  </a:lnTo>
                  <a:lnTo>
                    <a:pt x="4702" y="14282"/>
                  </a:lnTo>
                  <a:lnTo>
                    <a:pt x="4657" y="15045"/>
                  </a:lnTo>
                  <a:lnTo>
                    <a:pt x="4612" y="15976"/>
                  </a:lnTo>
                  <a:lnTo>
                    <a:pt x="4590" y="16926"/>
                  </a:lnTo>
                  <a:lnTo>
                    <a:pt x="4567" y="17968"/>
                  </a:lnTo>
                  <a:lnTo>
                    <a:pt x="4567" y="19011"/>
                  </a:lnTo>
                  <a:lnTo>
                    <a:pt x="4590" y="19514"/>
                  </a:lnTo>
                  <a:lnTo>
                    <a:pt x="4612" y="19980"/>
                  </a:lnTo>
                  <a:lnTo>
                    <a:pt x="4657" y="20426"/>
                  </a:lnTo>
                  <a:lnTo>
                    <a:pt x="4725" y="20836"/>
                  </a:lnTo>
                  <a:lnTo>
                    <a:pt x="4848" y="20929"/>
                  </a:lnTo>
                  <a:lnTo>
                    <a:pt x="5040" y="21004"/>
                  </a:lnTo>
                  <a:lnTo>
                    <a:pt x="5265" y="21078"/>
                  </a:lnTo>
                  <a:lnTo>
                    <a:pt x="5478" y="21115"/>
                  </a:lnTo>
                  <a:lnTo>
                    <a:pt x="6041" y="21115"/>
                  </a:lnTo>
                  <a:lnTo>
                    <a:pt x="6637" y="21078"/>
                  </a:lnTo>
                  <a:lnTo>
                    <a:pt x="7312" y="21004"/>
                  </a:lnTo>
                  <a:lnTo>
                    <a:pt x="7998" y="20929"/>
                  </a:lnTo>
                  <a:lnTo>
                    <a:pt x="8696" y="20855"/>
                  </a:lnTo>
                  <a:lnTo>
                    <a:pt x="9360" y="20836"/>
                  </a:lnTo>
                  <a:close/>
                </a:path>
              </a:pathLst>
            </a:custGeom>
            <a:solidFill>
              <a:schemeClr val="bg2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" name="Rectangle 53"/>
          <p:cNvSpPr>
            <a:spLocks noChangeArrowheads="1"/>
          </p:cNvSpPr>
          <p:nvPr/>
        </p:nvSpPr>
        <p:spPr bwMode="auto">
          <a:xfrm>
            <a:off x="539552" y="980728"/>
            <a:ext cx="3168352" cy="288032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/>
          <a:lstStyle/>
          <a:p>
            <a:r>
              <a:rPr lang="en-US" b="1" dirty="0">
                <a:effectLst>
                  <a:outerShdw blurRad="38100" dist="38100" dir="2700000" algn="tl">
                    <a:srgbClr val="DDDDDD"/>
                  </a:outerShdw>
                </a:effectLst>
              </a:rPr>
              <a:t>Crypto-Toolbox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3923928" y="980728"/>
            <a:ext cx="4608512" cy="2880320"/>
            <a:chOff x="3923928" y="980728"/>
            <a:chExt cx="4608512" cy="2880320"/>
          </a:xfrm>
        </p:grpSpPr>
        <p:sp>
          <p:nvSpPr>
            <p:cNvPr id="20" name="Rectangle 53"/>
            <p:cNvSpPr>
              <a:spLocks noChangeArrowheads="1"/>
            </p:cNvSpPr>
            <p:nvPr/>
          </p:nvSpPr>
          <p:spPr bwMode="auto">
            <a:xfrm>
              <a:off x="5292080" y="980728"/>
              <a:ext cx="3240360" cy="2880320"/>
            </a:xfrm>
            <a:prstGeom prst="rect">
              <a:avLst/>
            </a:prstGeom>
            <a:noFill/>
            <a:ln w="571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r>
                <a:rPr lang="en-US" b="1" dirty="0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electronic voting system</a:t>
              </a:r>
              <a:endParaRPr lang="en-US" b="1" dirty="0"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grpSp>
          <p:nvGrpSpPr>
            <p:cNvPr id="21" name="Group 22"/>
            <p:cNvGrpSpPr>
              <a:grpSpLocks/>
            </p:cNvGrpSpPr>
            <p:nvPr/>
          </p:nvGrpSpPr>
          <p:grpSpPr bwMode="auto">
            <a:xfrm>
              <a:off x="6084168" y="1412776"/>
              <a:ext cx="1728192" cy="2232248"/>
              <a:chOff x="1104" y="912"/>
              <a:chExt cx="2304" cy="3168"/>
            </a:xfrm>
          </p:grpSpPr>
          <p:grpSp>
            <p:nvGrpSpPr>
              <p:cNvPr id="22" name="Group 23"/>
              <p:cNvGrpSpPr>
                <a:grpSpLocks/>
              </p:cNvGrpSpPr>
              <p:nvPr/>
            </p:nvGrpSpPr>
            <p:grpSpPr bwMode="auto">
              <a:xfrm>
                <a:off x="1488" y="1104"/>
                <a:ext cx="288" cy="576"/>
                <a:chOff x="1488" y="912"/>
                <a:chExt cx="288" cy="576"/>
              </a:xfrm>
            </p:grpSpPr>
            <p:sp>
              <p:nvSpPr>
                <p:cNvPr id="331" name="Rectangle 24"/>
                <p:cNvSpPr>
                  <a:spLocks noChangeArrowheads="1"/>
                </p:cNvSpPr>
                <p:nvPr/>
              </p:nvSpPr>
              <p:spPr bwMode="auto">
                <a:xfrm>
                  <a:off x="1489" y="1342"/>
                  <a:ext cx="144" cy="143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32" name="Rectangle 25"/>
                <p:cNvSpPr>
                  <a:spLocks noChangeArrowheads="1"/>
                </p:cNvSpPr>
                <p:nvPr/>
              </p:nvSpPr>
              <p:spPr bwMode="auto">
                <a:xfrm>
                  <a:off x="1487" y="1197"/>
                  <a:ext cx="144" cy="145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33" name="Rectangle 26"/>
                <p:cNvSpPr>
                  <a:spLocks noChangeArrowheads="1"/>
                </p:cNvSpPr>
                <p:nvPr/>
              </p:nvSpPr>
              <p:spPr bwMode="auto">
                <a:xfrm>
                  <a:off x="1631" y="1198"/>
                  <a:ext cx="144" cy="145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34" name="Rectangle 27"/>
                <p:cNvSpPr>
                  <a:spLocks noChangeArrowheads="1"/>
                </p:cNvSpPr>
                <p:nvPr/>
              </p:nvSpPr>
              <p:spPr bwMode="auto">
                <a:xfrm>
                  <a:off x="1488" y="1054"/>
                  <a:ext cx="144" cy="143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35" name="Rectangle 28"/>
                <p:cNvSpPr>
                  <a:spLocks noChangeArrowheads="1"/>
                </p:cNvSpPr>
                <p:nvPr/>
              </p:nvSpPr>
              <p:spPr bwMode="auto">
                <a:xfrm>
                  <a:off x="1632" y="1054"/>
                  <a:ext cx="144" cy="143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36" name="Rectangle 29"/>
                <p:cNvSpPr>
                  <a:spLocks noChangeArrowheads="1"/>
                </p:cNvSpPr>
                <p:nvPr/>
              </p:nvSpPr>
              <p:spPr bwMode="auto">
                <a:xfrm>
                  <a:off x="1488" y="910"/>
                  <a:ext cx="144" cy="145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37" name="Rectangle 30"/>
                <p:cNvSpPr>
                  <a:spLocks noChangeArrowheads="1"/>
                </p:cNvSpPr>
                <p:nvPr/>
              </p:nvSpPr>
              <p:spPr bwMode="auto">
                <a:xfrm>
                  <a:off x="1632" y="909"/>
                  <a:ext cx="144" cy="145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</p:grpSp>
          <p:grpSp>
            <p:nvGrpSpPr>
              <p:cNvPr id="23" name="Group 31"/>
              <p:cNvGrpSpPr>
                <a:grpSpLocks/>
              </p:cNvGrpSpPr>
              <p:nvPr/>
            </p:nvGrpSpPr>
            <p:grpSpPr bwMode="auto">
              <a:xfrm>
                <a:off x="1392" y="1776"/>
                <a:ext cx="1728" cy="2304"/>
                <a:chOff x="1392" y="1632"/>
                <a:chExt cx="1728" cy="2304"/>
              </a:xfrm>
            </p:grpSpPr>
            <p:sp>
              <p:nvSpPr>
                <p:cNvPr id="139" name="Rectangle 32"/>
                <p:cNvSpPr>
                  <a:spLocks noChangeArrowheads="1"/>
                </p:cNvSpPr>
                <p:nvPr/>
              </p:nvSpPr>
              <p:spPr bwMode="auto">
                <a:xfrm>
                  <a:off x="1535" y="3214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40" name="Rectangle 33"/>
                <p:cNvSpPr>
                  <a:spLocks noChangeArrowheads="1"/>
                </p:cNvSpPr>
                <p:nvPr/>
              </p:nvSpPr>
              <p:spPr bwMode="auto">
                <a:xfrm>
                  <a:off x="1392" y="3215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41" name="Rectangle 34"/>
                <p:cNvSpPr>
                  <a:spLocks noChangeArrowheads="1"/>
                </p:cNvSpPr>
                <p:nvPr/>
              </p:nvSpPr>
              <p:spPr bwMode="auto">
                <a:xfrm>
                  <a:off x="1678" y="3216"/>
                  <a:ext cx="146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42" name="Rectangle 35"/>
                <p:cNvSpPr>
                  <a:spLocks noChangeArrowheads="1"/>
                </p:cNvSpPr>
                <p:nvPr/>
              </p:nvSpPr>
              <p:spPr bwMode="auto">
                <a:xfrm>
                  <a:off x="1825" y="3215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43" name="Rectangle 36"/>
                <p:cNvSpPr>
                  <a:spLocks noChangeArrowheads="1"/>
                </p:cNvSpPr>
                <p:nvPr/>
              </p:nvSpPr>
              <p:spPr bwMode="auto">
                <a:xfrm>
                  <a:off x="2112" y="3215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44" name="Rectangle 37"/>
                <p:cNvSpPr>
                  <a:spLocks noChangeArrowheads="1"/>
                </p:cNvSpPr>
                <p:nvPr/>
              </p:nvSpPr>
              <p:spPr bwMode="auto">
                <a:xfrm>
                  <a:off x="1968" y="3214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45" name="Rectangle 38"/>
                <p:cNvSpPr>
                  <a:spLocks noChangeArrowheads="1"/>
                </p:cNvSpPr>
                <p:nvPr/>
              </p:nvSpPr>
              <p:spPr bwMode="auto">
                <a:xfrm>
                  <a:off x="2256" y="3215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46" name="Rectangle 39"/>
                <p:cNvSpPr>
                  <a:spLocks noChangeArrowheads="1"/>
                </p:cNvSpPr>
                <p:nvPr/>
              </p:nvSpPr>
              <p:spPr bwMode="auto">
                <a:xfrm>
                  <a:off x="2399" y="3214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47" name="Rectangle 40"/>
                <p:cNvSpPr>
                  <a:spLocks noChangeArrowheads="1"/>
                </p:cNvSpPr>
                <p:nvPr/>
              </p:nvSpPr>
              <p:spPr bwMode="auto">
                <a:xfrm>
                  <a:off x="2689" y="3215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48" name="Rectangle 41"/>
                <p:cNvSpPr>
                  <a:spLocks noChangeArrowheads="1"/>
                </p:cNvSpPr>
                <p:nvPr/>
              </p:nvSpPr>
              <p:spPr bwMode="auto">
                <a:xfrm>
                  <a:off x="2543" y="3215"/>
                  <a:ext cx="146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49" name="Rectangle 42"/>
                <p:cNvSpPr>
                  <a:spLocks noChangeArrowheads="1"/>
                </p:cNvSpPr>
                <p:nvPr/>
              </p:nvSpPr>
              <p:spPr bwMode="auto">
                <a:xfrm>
                  <a:off x="2832" y="3214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50" name="Rectangle 43"/>
                <p:cNvSpPr>
                  <a:spLocks noChangeArrowheads="1"/>
                </p:cNvSpPr>
                <p:nvPr/>
              </p:nvSpPr>
              <p:spPr bwMode="auto">
                <a:xfrm>
                  <a:off x="2976" y="3215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51" name="Rectangle 44"/>
                <p:cNvSpPr>
                  <a:spLocks noChangeArrowheads="1"/>
                </p:cNvSpPr>
                <p:nvPr/>
              </p:nvSpPr>
              <p:spPr bwMode="auto">
                <a:xfrm>
                  <a:off x="1535" y="3070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52" name="Rectangle 45"/>
                <p:cNvSpPr>
                  <a:spLocks noChangeArrowheads="1"/>
                </p:cNvSpPr>
                <p:nvPr/>
              </p:nvSpPr>
              <p:spPr bwMode="auto">
                <a:xfrm>
                  <a:off x="1390" y="3070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53" name="Rectangle 46"/>
                <p:cNvSpPr>
                  <a:spLocks noChangeArrowheads="1"/>
                </p:cNvSpPr>
                <p:nvPr/>
              </p:nvSpPr>
              <p:spPr bwMode="auto">
                <a:xfrm>
                  <a:off x="1679" y="3069"/>
                  <a:ext cx="146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54" name="Rectangle 47"/>
                <p:cNvSpPr>
                  <a:spLocks noChangeArrowheads="1"/>
                </p:cNvSpPr>
                <p:nvPr/>
              </p:nvSpPr>
              <p:spPr bwMode="auto">
                <a:xfrm>
                  <a:off x="1823" y="3070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55" name="Rectangle 48"/>
                <p:cNvSpPr>
                  <a:spLocks noChangeArrowheads="1"/>
                </p:cNvSpPr>
                <p:nvPr/>
              </p:nvSpPr>
              <p:spPr bwMode="auto">
                <a:xfrm>
                  <a:off x="2113" y="3069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56" name="Rectangle 49"/>
                <p:cNvSpPr>
                  <a:spLocks noChangeArrowheads="1"/>
                </p:cNvSpPr>
                <p:nvPr/>
              </p:nvSpPr>
              <p:spPr bwMode="auto">
                <a:xfrm>
                  <a:off x="1968" y="3070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57" name="Rectangle 50"/>
                <p:cNvSpPr>
                  <a:spLocks noChangeArrowheads="1"/>
                </p:cNvSpPr>
                <p:nvPr/>
              </p:nvSpPr>
              <p:spPr bwMode="auto">
                <a:xfrm>
                  <a:off x="2255" y="3070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58" name="Rectangle 51"/>
                <p:cNvSpPr>
                  <a:spLocks noChangeArrowheads="1"/>
                </p:cNvSpPr>
                <p:nvPr/>
              </p:nvSpPr>
              <p:spPr bwMode="auto">
                <a:xfrm>
                  <a:off x="2399" y="3069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59" name="Rectangle 52"/>
                <p:cNvSpPr>
                  <a:spLocks noChangeArrowheads="1"/>
                </p:cNvSpPr>
                <p:nvPr/>
              </p:nvSpPr>
              <p:spPr bwMode="auto">
                <a:xfrm>
                  <a:off x="2688" y="3070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60" name="Rectangle 53"/>
                <p:cNvSpPr>
                  <a:spLocks noChangeArrowheads="1"/>
                </p:cNvSpPr>
                <p:nvPr/>
              </p:nvSpPr>
              <p:spPr bwMode="auto">
                <a:xfrm>
                  <a:off x="2543" y="3071"/>
                  <a:ext cx="146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61" name="Rectangle 54"/>
                <p:cNvSpPr>
                  <a:spLocks noChangeArrowheads="1"/>
                </p:cNvSpPr>
                <p:nvPr/>
              </p:nvSpPr>
              <p:spPr bwMode="auto">
                <a:xfrm>
                  <a:off x="2833" y="3069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62" name="Rectangle 55"/>
                <p:cNvSpPr>
                  <a:spLocks noChangeArrowheads="1"/>
                </p:cNvSpPr>
                <p:nvPr/>
              </p:nvSpPr>
              <p:spPr bwMode="auto">
                <a:xfrm>
                  <a:off x="2976" y="3070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63" name="Rectangle 56"/>
                <p:cNvSpPr>
                  <a:spLocks noChangeArrowheads="1"/>
                </p:cNvSpPr>
                <p:nvPr/>
              </p:nvSpPr>
              <p:spPr bwMode="auto">
                <a:xfrm>
                  <a:off x="1535" y="2927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64" name="Rectangle 57"/>
                <p:cNvSpPr>
                  <a:spLocks noChangeArrowheads="1"/>
                </p:cNvSpPr>
                <p:nvPr/>
              </p:nvSpPr>
              <p:spPr bwMode="auto">
                <a:xfrm>
                  <a:off x="1391" y="2926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65" name="Rectangle 58"/>
                <p:cNvSpPr>
                  <a:spLocks noChangeArrowheads="1"/>
                </p:cNvSpPr>
                <p:nvPr/>
              </p:nvSpPr>
              <p:spPr bwMode="auto">
                <a:xfrm>
                  <a:off x="1679" y="2927"/>
                  <a:ext cx="146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66" name="Rectangle 59"/>
                <p:cNvSpPr>
                  <a:spLocks noChangeArrowheads="1"/>
                </p:cNvSpPr>
                <p:nvPr/>
              </p:nvSpPr>
              <p:spPr bwMode="auto">
                <a:xfrm>
                  <a:off x="1824" y="2926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67" name="Rectangle 60"/>
                <p:cNvSpPr>
                  <a:spLocks noChangeArrowheads="1"/>
                </p:cNvSpPr>
                <p:nvPr/>
              </p:nvSpPr>
              <p:spPr bwMode="auto">
                <a:xfrm>
                  <a:off x="2113" y="2926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68" name="Rectangle 61"/>
                <p:cNvSpPr>
                  <a:spLocks noChangeArrowheads="1"/>
                </p:cNvSpPr>
                <p:nvPr/>
              </p:nvSpPr>
              <p:spPr bwMode="auto">
                <a:xfrm>
                  <a:off x="1968" y="2927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69" name="Rectangle 62"/>
                <p:cNvSpPr>
                  <a:spLocks noChangeArrowheads="1"/>
                </p:cNvSpPr>
                <p:nvPr/>
              </p:nvSpPr>
              <p:spPr bwMode="auto">
                <a:xfrm>
                  <a:off x="2255" y="2927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70" name="Rectangle 63"/>
                <p:cNvSpPr>
                  <a:spLocks noChangeArrowheads="1"/>
                </p:cNvSpPr>
                <p:nvPr/>
              </p:nvSpPr>
              <p:spPr bwMode="auto">
                <a:xfrm>
                  <a:off x="2399" y="2926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71" name="Rectangle 64"/>
                <p:cNvSpPr>
                  <a:spLocks noChangeArrowheads="1"/>
                </p:cNvSpPr>
                <p:nvPr/>
              </p:nvSpPr>
              <p:spPr bwMode="auto">
                <a:xfrm>
                  <a:off x="2688" y="2927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72" name="Rectangle 65"/>
                <p:cNvSpPr>
                  <a:spLocks noChangeArrowheads="1"/>
                </p:cNvSpPr>
                <p:nvPr/>
              </p:nvSpPr>
              <p:spPr bwMode="auto">
                <a:xfrm>
                  <a:off x="2543" y="2928"/>
                  <a:ext cx="146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73" name="Rectangle 66"/>
                <p:cNvSpPr>
                  <a:spLocks noChangeArrowheads="1"/>
                </p:cNvSpPr>
                <p:nvPr/>
              </p:nvSpPr>
              <p:spPr bwMode="auto">
                <a:xfrm>
                  <a:off x="2833" y="2926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74" name="Rectangle 67"/>
                <p:cNvSpPr>
                  <a:spLocks noChangeArrowheads="1"/>
                </p:cNvSpPr>
                <p:nvPr/>
              </p:nvSpPr>
              <p:spPr bwMode="auto">
                <a:xfrm>
                  <a:off x="2977" y="2928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75" name="Rectangle 68"/>
                <p:cNvSpPr>
                  <a:spLocks noChangeArrowheads="1"/>
                </p:cNvSpPr>
                <p:nvPr/>
              </p:nvSpPr>
              <p:spPr bwMode="auto">
                <a:xfrm>
                  <a:off x="1535" y="2782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76" name="Rectangle 69"/>
                <p:cNvSpPr>
                  <a:spLocks noChangeArrowheads="1"/>
                </p:cNvSpPr>
                <p:nvPr/>
              </p:nvSpPr>
              <p:spPr bwMode="auto">
                <a:xfrm>
                  <a:off x="1391" y="2781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77" name="Rectangle 70"/>
                <p:cNvSpPr>
                  <a:spLocks noChangeArrowheads="1"/>
                </p:cNvSpPr>
                <p:nvPr/>
              </p:nvSpPr>
              <p:spPr bwMode="auto">
                <a:xfrm>
                  <a:off x="1678" y="2781"/>
                  <a:ext cx="146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78" name="Rectangle 71"/>
                <p:cNvSpPr>
                  <a:spLocks noChangeArrowheads="1"/>
                </p:cNvSpPr>
                <p:nvPr/>
              </p:nvSpPr>
              <p:spPr bwMode="auto">
                <a:xfrm>
                  <a:off x="1824" y="2781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79" name="Rectangle 72"/>
                <p:cNvSpPr>
                  <a:spLocks noChangeArrowheads="1"/>
                </p:cNvSpPr>
                <p:nvPr/>
              </p:nvSpPr>
              <p:spPr bwMode="auto">
                <a:xfrm>
                  <a:off x="2111" y="2781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80" name="Rectangle 73"/>
                <p:cNvSpPr>
                  <a:spLocks noChangeArrowheads="1"/>
                </p:cNvSpPr>
                <p:nvPr/>
              </p:nvSpPr>
              <p:spPr bwMode="auto">
                <a:xfrm>
                  <a:off x="1968" y="2782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81" name="Rectangle 74"/>
                <p:cNvSpPr>
                  <a:spLocks noChangeArrowheads="1"/>
                </p:cNvSpPr>
                <p:nvPr/>
              </p:nvSpPr>
              <p:spPr bwMode="auto">
                <a:xfrm>
                  <a:off x="2255" y="2782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82" name="Rectangle 75"/>
                <p:cNvSpPr>
                  <a:spLocks noChangeArrowheads="1"/>
                </p:cNvSpPr>
                <p:nvPr/>
              </p:nvSpPr>
              <p:spPr bwMode="auto">
                <a:xfrm>
                  <a:off x="2400" y="2782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83" name="Rectangle 76"/>
                <p:cNvSpPr>
                  <a:spLocks noChangeArrowheads="1"/>
                </p:cNvSpPr>
                <p:nvPr/>
              </p:nvSpPr>
              <p:spPr bwMode="auto">
                <a:xfrm>
                  <a:off x="2688" y="2782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84" name="Rectangle 77"/>
                <p:cNvSpPr>
                  <a:spLocks noChangeArrowheads="1"/>
                </p:cNvSpPr>
                <p:nvPr/>
              </p:nvSpPr>
              <p:spPr bwMode="auto">
                <a:xfrm>
                  <a:off x="2542" y="2781"/>
                  <a:ext cx="146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85" name="Rectangle 78"/>
                <p:cNvSpPr>
                  <a:spLocks noChangeArrowheads="1"/>
                </p:cNvSpPr>
                <p:nvPr/>
              </p:nvSpPr>
              <p:spPr bwMode="auto">
                <a:xfrm>
                  <a:off x="2833" y="2782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86" name="Rectangle 79"/>
                <p:cNvSpPr>
                  <a:spLocks noChangeArrowheads="1"/>
                </p:cNvSpPr>
                <p:nvPr/>
              </p:nvSpPr>
              <p:spPr bwMode="auto">
                <a:xfrm>
                  <a:off x="2976" y="2781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87" name="Rectangle 80"/>
                <p:cNvSpPr>
                  <a:spLocks noChangeArrowheads="1"/>
                </p:cNvSpPr>
                <p:nvPr/>
              </p:nvSpPr>
              <p:spPr bwMode="auto">
                <a:xfrm>
                  <a:off x="1535" y="2639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88" name="Rectangle 81"/>
                <p:cNvSpPr>
                  <a:spLocks noChangeArrowheads="1"/>
                </p:cNvSpPr>
                <p:nvPr/>
              </p:nvSpPr>
              <p:spPr bwMode="auto">
                <a:xfrm>
                  <a:off x="1391" y="2638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89" name="Rectangle 82"/>
                <p:cNvSpPr>
                  <a:spLocks noChangeArrowheads="1"/>
                </p:cNvSpPr>
                <p:nvPr/>
              </p:nvSpPr>
              <p:spPr bwMode="auto">
                <a:xfrm>
                  <a:off x="1678" y="2639"/>
                  <a:ext cx="146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90" name="Rectangle 83"/>
                <p:cNvSpPr>
                  <a:spLocks noChangeArrowheads="1"/>
                </p:cNvSpPr>
                <p:nvPr/>
              </p:nvSpPr>
              <p:spPr bwMode="auto">
                <a:xfrm>
                  <a:off x="1824" y="2638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91" name="Rectangle 84"/>
                <p:cNvSpPr>
                  <a:spLocks noChangeArrowheads="1"/>
                </p:cNvSpPr>
                <p:nvPr/>
              </p:nvSpPr>
              <p:spPr bwMode="auto">
                <a:xfrm>
                  <a:off x="2111" y="2638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92" name="Rectangle 85"/>
                <p:cNvSpPr>
                  <a:spLocks noChangeArrowheads="1"/>
                </p:cNvSpPr>
                <p:nvPr/>
              </p:nvSpPr>
              <p:spPr bwMode="auto">
                <a:xfrm>
                  <a:off x="1968" y="2640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93" name="Rectangle 86"/>
                <p:cNvSpPr>
                  <a:spLocks noChangeArrowheads="1"/>
                </p:cNvSpPr>
                <p:nvPr/>
              </p:nvSpPr>
              <p:spPr bwMode="auto">
                <a:xfrm>
                  <a:off x="2256" y="2638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94" name="Rectangle 87"/>
                <p:cNvSpPr>
                  <a:spLocks noChangeArrowheads="1"/>
                </p:cNvSpPr>
                <p:nvPr/>
              </p:nvSpPr>
              <p:spPr bwMode="auto">
                <a:xfrm>
                  <a:off x="2400" y="2639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95" name="Rectangle 88"/>
                <p:cNvSpPr>
                  <a:spLocks noChangeArrowheads="1"/>
                </p:cNvSpPr>
                <p:nvPr/>
              </p:nvSpPr>
              <p:spPr bwMode="auto">
                <a:xfrm>
                  <a:off x="2689" y="2638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96" name="Rectangle 89"/>
                <p:cNvSpPr>
                  <a:spLocks noChangeArrowheads="1"/>
                </p:cNvSpPr>
                <p:nvPr/>
              </p:nvSpPr>
              <p:spPr bwMode="auto">
                <a:xfrm>
                  <a:off x="2543" y="2638"/>
                  <a:ext cx="146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97" name="Rectangle 90"/>
                <p:cNvSpPr>
                  <a:spLocks noChangeArrowheads="1"/>
                </p:cNvSpPr>
                <p:nvPr/>
              </p:nvSpPr>
              <p:spPr bwMode="auto">
                <a:xfrm>
                  <a:off x="2833" y="2639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98" name="Rectangle 91"/>
                <p:cNvSpPr>
                  <a:spLocks noChangeArrowheads="1"/>
                </p:cNvSpPr>
                <p:nvPr/>
              </p:nvSpPr>
              <p:spPr bwMode="auto">
                <a:xfrm>
                  <a:off x="2976" y="2638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99" name="Rectangle 92"/>
                <p:cNvSpPr>
                  <a:spLocks noChangeArrowheads="1"/>
                </p:cNvSpPr>
                <p:nvPr/>
              </p:nvSpPr>
              <p:spPr bwMode="auto">
                <a:xfrm>
                  <a:off x="1534" y="2493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00" name="Rectangle 93"/>
                <p:cNvSpPr>
                  <a:spLocks noChangeArrowheads="1"/>
                </p:cNvSpPr>
                <p:nvPr/>
              </p:nvSpPr>
              <p:spPr bwMode="auto">
                <a:xfrm>
                  <a:off x="1391" y="2494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01" name="Rectangle 94"/>
                <p:cNvSpPr>
                  <a:spLocks noChangeArrowheads="1"/>
                </p:cNvSpPr>
                <p:nvPr/>
              </p:nvSpPr>
              <p:spPr bwMode="auto">
                <a:xfrm>
                  <a:off x="1678" y="2494"/>
                  <a:ext cx="146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02" name="Rectangle 95"/>
                <p:cNvSpPr>
                  <a:spLocks noChangeArrowheads="1"/>
                </p:cNvSpPr>
                <p:nvPr/>
              </p:nvSpPr>
              <p:spPr bwMode="auto">
                <a:xfrm>
                  <a:off x="1824" y="2494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03" name="Rectangle 96"/>
                <p:cNvSpPr>
                  <a:spLocks noChangeArrowheads="1"/>
                </p:cNvSpPr>
                <p:nvPr/>
              </p:nvSpPr>
              <p:spPr bwMode="auto">
                <a:xfrm>
                  <a:off x="2111" y="2494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04" name="Rectangle 97"/>
                <p:cNvSpPr>
                  <a:spLocks noChangeArrowheads="1"/>
                </p:cNvSpPr>
                <p:nvPr/>
              </p:nvSpPr>
              <p:spPr bwMode="auto">
                <a:xfrm>
                  <a:off x="1967" y="2493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05" name="Rectangle 98"/>
                <p:cNvSpPr>
                  <a:spLocks noChangeArrowheads="1"/>
                </p:cNvSpPr>
                <p:nvPr/>
              </p:nvSpPr>
              <p:spPr bwMode="auto">
                <a:xfrm>
                  <a:off x="2256" y="2493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06" name="Rectangle 99"/>
                <p:cNvSpPr>
                  <a:spLocks noChangeArrowheads="1"/>
                </p:cNvSpPr>
                <p:nvPr/>
              </p:nvSpPr>
              <p:spPr bwMode="auto">
                <a:xfrm>
                  <a:off x="2398" y="2494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07" name="Rectangle 100"/>
                <p:cNvSpPr>
                  <a:spLocks noChangeArrowheads="1"/>
                </p:cNvSpPr>
                <p:nvPr/>
              </p:nvSpPr>
              <p:spPr bwMode="auto">
                <a:xfrm>
                  <a:off x="2689" y="2493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08" name="Rectangle 101"/>
                <p:cNvSpPr>
                  <a:spLocks noChangeArrowheads="1"/>
                </p:cNvSpPr>
                <p:nvPr/>
              </p:nvSpPr>
              <p:spPr bwMode="auto">
                <a:xfrm>
                  <a:off x="2543" y="2494"/>
                  <a:ext cx="146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09" name="Rectangle 102"/>
                <p:cNvSpPr>
                  <a:spLocks noChangeArrowheads="1"/>
                </p:cNvSpPr>
                <p:nvPr/>
              </p:nvSpPr>
              <p:spPr bwMode="auto">
                <a:xfrm>
                  <a:off x="2831" y="2494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10" name="Rectangle 103"/>
                <p:cNvSpPr>
                  <a:spLocks noChangeArrowheads="1"/>
                </p:cNvSpPr>
                <p:nvPr/>
              </p:nvSpPr>
              <p:spPr bwMode="auto">
                <a:xfrm>
                  <a:off x="2976" y="2493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11" name="Rectangle 104"/>
                <p:cNvSpPr>
                  <a:spLocks noChangeArrowheads="1"/>
                </p:cNvSpPr>
                <p:nvPr/>
              </p:nvSpPr>
              <p:spPr bwMode="auto">
                <a:xfrm>
                  <a:off x="1534" y="2350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12" name="Rectangle 105"/>
                <p:cNvSpPr>
                  <a:spLocks noChangeArrowheads="1"/>
                </p:cNvSpPr>
                <p:nvPr/>
              </p:nvSpPr>
              <p:spPr bwMode="auto">
                <a:xfrm>
                  <a:off x="1391" y="2351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13" name="Rectangle 106"/>
                <p:cNvSpPr>
                  <a:spLocks noChangeArrowheads="1"/>
                </p:cNvSpPr>
                <p:nvPr/>
              </p:nvSpPr>
              <p:spPr bwMode="auto">
                <a:xfrm>
                  <a:off x="1678" y="2351"/>
                  <a:ext cx="146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14" name="Rectangle 107"/>
                <p:cNvSpPr>
                  <a:spLocks noChangeArrowheads="1"/>
                </p:cNvSpPr>
                <p:nvPr/>
              </p:nvSpPr>
              <p:spPr bwMode="auto">
                <a:xfrm>
                  <a:off x="1825" y="2351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15" name="Rectangle 108"/>
                <p:cNvSpPr>
                  <a:spLocks noChangeArrowheads="1"/>
                </p:cNvSpPr>
                <p:nvPr/>
              </p:nvSpPr>
              <p:spPr bwMode="auto">
                <a:xfrm>
                  <a:off x="2111" y="2351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16" name="Rectangle 109"/>
                <p:cNvSpPr>
                  <a:spLocks noChangeArrowheads="1"/>
                </p:cNvSpPr>
                <p:nvPr/>
              </p:nvSpPr>
              <p:spPr bwMode="auto">
                <a:xfrm>
                  <a:off x="1968" y="2350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17" name="Rectangle 110"/>
                <p:cNvSpPr>
                  <a:spLocks noChangeArrowheads="1"/>
                </p:cNvSpPr>
                <p:nvPr/>
              </p:nvSpPr>
              <p:spPr bwMode="auto">
                <a:xfrm>
                  <a:off x="2256" y="2351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18" name="Rectangle 111"/>
                <p:cNvSpPr>
                  <a:spLocks noChangeArrowheads="1"/>
                </p:cNvSpPr>
                <p:nvPr/>
              </p:nvSpPr>
              <p:spPr bwMode="auto">
                <a:xfrm>
                  <a:off x="2398" y="2351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19" name="Rectangle 112"/>
                <p:cNvSpPr>
                  <a:spLocks noChangeArrowheads="1"/>
                </p:cNvSpPr>
                <p:nvPr/>
              </p:nvSpPr>
              <p:spPr bwMode="auto">
                <a:xfrm>
                  <a:off x="2689" y="2351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20" name="Rectangle 113"/>
                <p:cNvSpPr>
                  <a:spLocks noChangeArrowheads="1"/>
                </p:cNvSpPr>
                <p:nvPr/>
              </p:nvSpPr>
              <p:spPr bwMode="auto">
                <a:xfrm>
                  <a:off x="2543" y="2351"/>
                  <a:ext cx="146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21" name="Rectangle 114"/>
                <p:cNvSpPr>
                  <a:spLocks noChangeArrowheads="1"/>
                </p:cNvSpPr>
                <p:nvPr/>
              </p:nvSpPr>
              <p:spPr bwMode="auto">
                <a:xfrm>
                  <a:off x="2832" y="2349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22" name="Rectangle 115"/>
                <p:cNvSpPr>
                  <a:spLocks noChangeArrowheads="1"/>
                </p:cNvSpPr>
                <p:nvPr/>
              </p:nvSpPr>
              <p:spPr bwMode="auto">
                <a:xfrm>
                  <a:off x="2976" y="2351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23" name="Rectangle 116"/>
                <p:cNvSpPr>
                  <a:spLocks noChangeArrowheads="1"/>
                </p:cNvSpPr>
                <p:nvPr/>
              </p:nvSpPr>
              <p:spPr bwMode="auto">
                <a:xfrm>
                  <a:off x="1534" y="2205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24" name="Rectangle 117"/>
                <p:cNvSpPr>
                  <a:spLocks noChangeArrowheads="1"/>
                </p:cNvSpPr>
                <p:nvPr/>
              </p:nvSpPr>
              <p:spPr bwMode="auto">
                <a:xfrm>
                  <a:off x="1390" y="2206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25" name="Rectangle 118"/>
                <p:cNvSpPr>
                  <a:spLocks noChangeArrowheads="1"/>
                </p:cNvSpPr>
                <p:nvPr/>
              </p:nvSpPr>
              <p:spPr bwMode="auto">
                <a:xfrm>
                  <a:off x="1678" y="2207"/>
                  <a:ext cx="146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26" name="Rectangle 119"/>
                <p:cNvSpPr>
                  <a:spLocks noChangeArrowheads="1"/>
                </p:cNvSpPr>
                <p:nvPr/>
              </p:nvSpPr>
              <p:spPr bwMode="auto">
                <a:xfrm>
                  <a:off x="1823" y="2206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27" name="Rectangle 120"/>
                <p:cNvSpPr>
                  <a:spLocks noChangeArrowheads="1"/>
                </p:cNvSpPr>
                <p:nvPr/>
              </p:nvSpPr>
              <p:spPr bwMode="auto">
                <a:xfrm>
                  <a:off x="2112" y="2206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28" name="Rectangle 121"/>
                <p:cNvSpPr>
                  <a:spLocks noChangeArrowheads="1"/>
                </p:cNvSpPr>
                <p:nvPr/>
              </p:nvSpPr>
              <p:spPr bwMode="auto">
                <a:xfrm>
                  <a:off x="1968" y="2205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29" name="Rectangle 122"/>
                <p:cNvSpPr>
                  <a:spLocks noChangeArrowheads="1"/>
                </p:cNvSpPr>
                <p:nvPr/>
              </p:nvSpPr>
              <p:spPr bwMode="auto">
                <a:xfrm>
                  <a:off x="2254" y="2205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30" name="Rectangle 123"/>
                <p:cNvSpPr>
                  <a:spLocks noChangeArrowheads="1"/>
                </p:cNvSpPr>
                <p:nvPr/>
              </p:nvSpPr>
              <p:spPr bwMode="auto">
                <a:xfrm>
                  <a:off x="2399" y="2205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31" name="Rectangle 124"/>
                <p:cNvSpPr>
                  <a:spLocks noChangeArrowheads="1"/>
                </p:cNvSpPr>
                <p:nvPr/>
              </p:nvSpPr>
              <p:spPr bwMode="auto">
                <a:xfrm>
                  <a:off x="2688" y="2205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32" name="Rectangle 125"/>
                <p:cNvSpPr>
                  <a:spLocks noChangeArrowheads="1"/>
                </p:cNvSpPr>
                <p:nvPr/>
              </p:nvSpPr>
              <p:spPr bwMode="auto">
                <a:xfrm>
                  <a:off x="2543" y="2206"/>
                  <a:ext cx="146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33" name="Rectangle 126"/>
                <p:cNvSpPr>
                  <a:spLocks noChangeArrowheads="1"/>
                </p:cNvSpPr>
                <p:nvPr/>
              </p:nvSpPr>
              <p:spPr bwMode="auto">
                <a:xfrm>
                  <a:off x="2832" y="2205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34" name="Rectangle 127"/>
                <p:cNvSpPr>
                  <a:spLocks noChangeArrowheads="1"/>
                </p:cNvSpPr>
                <p:nvPr/>
              </p:nvSpPr>
              <p:spPr bwMode="auto">
                <a:xfrm>
                  <a:off x="2976" y="2206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35" name="Rectangle 128"/>
                <p:cNvSpPr>
                  <a:spLocks noChangeArrowheads="1"/>
                </p:cNvSpPr>
                <p:nvPr/>
              </p:nvSpPr>
              <p:spPr bwMode="auto">
                <a:xfrm>
                  <a:off x="1535" y="2062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36" name="Rectangle 129"/>
                <p:cNvSpPr>
                  <a:spLocks noChangeArrowheads="1"/>
                </p:cNvSpPr>
                <p:nvPr/>
              </p:nvSpPr>
              <p:spPr bwMode="auto">
                <a:xfrm>
                  <a:off x="1392" y="2064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37" name="Rectangle 130"/>
                <p:cNvSpPr>
                  <a:spLocks noChangeArrowheads="1"/>
                </p:cNvSpPr>
                <p:nvPr/>
              </p:nvSpPr>
              <p:spPr bwMode="auto">
                <a:xfrm>
                  <a:off x="1679" y="2062"/>
                  <a:ext cx="146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38" name="Rectangle 131"/>
                <p:cNvSpPr>
                  <a:spLocks noChangeArrowheads="1"/>
                </p:cNvSpPr>
                <p:nvPr/>
              </p:nvSpPr>
              <p:spPr bwMode="auto">
                <a:xfrm>
                  <a:off x="1824" y="2061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39" name="Rectangle 132"/>
                <p:cNvSpPr>
                  <a:spLocks noChangeArrowheads="1"/>
                </p:cNvSpPr>
                <p:nvPr/>
              </p:nvSpPr>
              <p:spPr bwMode="auto">
                <a:xfrm>
                  <a:off x="2112" y="2062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40" name="Rectangle 133"/>
                <p:cNvSpPr>
                  <a:spLocks noChangeArrowheads="1"/>
                </p:cNvSpPr>
                <p:nvPr/>
              </p:nvSpPr>
              <p:spPr bwMode="auto">
                <a:xfrm>
                  <a:off x="1968" y="2063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41" name="Rectangle 134"/>
                <p:cNvSpPr>
                  <a:spLocks noChangeArrowheads="1"/>
                </p:cNvSpPr>
                <p:nvPr/>
              </p:nvSpPr>
              <p:spPr bwMode="auto">
                <a:xfrm>
                  <a:off x="2255" y="2062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42" name="Rectangle 135"/>
                <p:cNvSpPr>
                  <a:spLocks noChangeArrowheads="1"/>
                </p:cNvSpPr>
                <p:nvPr/>
              </p:nvSpPr>
              <p:spPr bwMode="auto">
                <a:xfrm>
                  <a:off x="2399" y="2062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43" name="Rectangle 136"/>
                <p:cNvSpPr>
                  <a:spLocks noChangeArrowheads="1"/>
                </p:cNvSpPr>
                <p:nvPr/>
              </p:nvSpPr>
              <p:spPr bwMode="auto">
                <a:xfrm>
                  <a:off x="2688" y="2063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44" name="Rectangle 137"/>
                <p:cNvSpPr>
                  <a:spLocks noChangeArrowheads="1"/>
                </p:cNvSpPr>
                <p:nvPr/>
              </p:nvSpPr>
              <p:spPr bwMode="auto">
                <a:xfrm>
                  <a:off x="2543" y="2063"/>
                  <a:ext cx="146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45" name="Rectangle 138"/>
                <p:cNvSpPr>
                  <a:spLocks noChangeArrowheads="1"/>
                </p:cNvSpPr>
                <p:nvPr/>
              </p:nvSpPr>
              <p:spPr bwMode="auto">
                <a:xfrm>
                  <a:off x="2832" y="2062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46" name="Rectangle 139"/>
                <p:cNvSpPr>
                  <a:spLocks noChangeArrowheads="1"/>
                </p:cNvSpPr>
                <p:nvPr/>
              </p:nvSpPr>
              <p:spPr bwMode="auto">
                <a:xfrm>
                  <a:off x="2976" y="2063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47" name="Rectangle 140"/>
                <p:cNvSpPr>
                  <a:spLocks noChangeArrowheads="1"/>
                </p:cNvSpPr>
                <p:nvPr/>
              </p:nvSpPr>
              <p:spPr bwMode="auto">
                <a:xfrm>
                  <a:off x="1535" y="1918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48" name="Rectangle 141"/>
                <p:cNvSpPr>
                  <a:spLocks noChangeArrowheads="1"/>
                </p:cNvSpPr>
                <p:nvPr/>
              </p:nvSpPr>
              <p:spPr bwMode="auto">
                <a:xfrm>
                  <a:off x="1391" y="1917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49" name="Rectangle 142"/>
                <p:cNvSpPr>
                  <a:spLocks noChangeArrowheads="1"/>
                </p:cNvSpPr>
                <p:nvPr/>
              </p:nvSpPr>
              <p:spPr bwMode="auto">
                <a:xfrm>
                  <a:off x="1679" y="1918"/>
                  <a:ext cx="146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50" name="Rectangle 143"/>
                <p:cNvSpPr>
                  <a:spLocks noChangeArrowheads="1"/>
                </p:cNvSpPr>
                <p:nvPr/>
              </p:nvSpPr>
              <p:spPr bwMode="auto">
                <a:xfrm>
                  <a:off x="1824" y="1917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51" name="Rectangle 144"/>
                <p:cNvSpPr>
                  <a:spLocks noChangeArrowheads="1"/>
                </p:cNvSpPr>
                <p:nvPr/>
              </p:nvSpPr>
              <p:spPr bwMode="auto">
                <a:xfrm>
                  <a:off x="2111" y="1917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52" name="Rectangle 145"/>
                <p:cNvSpPr>
                  <a:spLocks noChangeArrowheads="1"/>
                </p:cNvSpPr>
                <p:nvPr/>
              </p:nvSpPr>
              <p:spPr bwMode="auto">
                <a:xfrm>
                  <a:off x="1968" y="1918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53" name="Rectangle 146"/>
                <p:cNvSpPr>
                  <a:spLocks noChangeArrowheads="1"/>
                </p:cNvSpPr>
                <p:nvPr/>
              </p:nvSpPr>
              <p:spPr bwMode="auto">
                <a:xfrm>
                  <a:off x="2255" y="1918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54" name="Rectangle 147"/>
                <p:cNvSpPr>
                  <a:spLocks noChangeArrowheads="1"/>
                </p:cNvSpPr>
                <p:nvPr/>
              </p:nvSpPr>
              <p:spPr bwMode="auto">
                <a:xfrm>
                  <a:off x="2399" y="1917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55" name="Rectangle 148"/>
                <p:cNvSpPr>
                  <a:spLocks noChangeArrowheads="1"/>
                </p:cNvSpPr>
                <p:nvPr/>
              </p:nvSpPr>
              <p:spPr bwMode="auto">
                <a:xfrm>
                  <a:off x="2688" y="1918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56" name="Rectangle 149"/>
                <p:cNvSpPr>
                  <a:spLocks noChangeArrowheads="1"/>
                </p:cNvSpPr>
                <p:nvPr/>
              </p:nvSpPr>
              <p:spPr bwMode="auto">
                <a:xfrm>
                  <a:off x="2543" y="1919"/>
                  <a:ext cx="146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57" name="Rectangle 150"/>
                <p:cNvSpPr>
                  <a:spLocks noChangeArrowheads="1"/>
                </p:cNvSpPr>
                <p:nvPr/>
              </p:nvSpPr>
              <p:spPr bwMode="auto">
                <a:xfrm>
                  <a:off x="2833" y="1918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58" name="Rectangle 151"/>
                <p:cNvSpPr>
                  <a:spLocks noChangeArrowheads="1"/>
                </p:cNvSpPr>
                <p:nvPr/>
              </p:nvSpPr>
              <p:spPr bwMode="auto">
                <a:xfrm>
                  <a:off x="2975" y="1918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59" name="Rectangle 152"/>
                <p:cNvSpPr>
                  <a:spLocks noChangeArrowheads="1"/>
                </p:cNvSpPr>
                <p:nvPr/>
              </p:nvSpPr>
              <p:spPr bwMode="auto">
                <a:xfrm>
                  <a:off x="1535" y="1775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60" name="Rectangle 153"/>
                <p:cNvSpPr>
                  <a:spLocks noChangeArrowheads="1"/>
                </p:cNvSpPr>
                <p:nvPr/>
              </p:nvSpPr>
              <p:spPr bwMode="auto">
                <a:xfrm>
                  <a:off x="1391" y="1774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61" name="Rectangle 154"/>
                <p:cNvSpPr>
                  <a:spLocks noChangeArrowheads="1"/>
                </p:cNvSpPr>
                <p:nvPr/>
              </p:nvSpPr>
              <p:spPr bwMode="auto">
                <a:xfrm>
                  <a:off x="1679" y="1775"/>
                  <a:ext cx="146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62" name="Rectangle 155"/>
                <p:cNvSpPr>
                  <a:spLocks noChangeArrowheads="1"/>
                </p:cNvSpPr>
                <p:nvPr/>
              </p:nvSpPr>
              <p:spPr bwMode="auto">
                <a:xfrm>
                  <a:off x="1824" y="1774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63" name="Rectangle 156"/>
                <p:cNvSpPr>
                  <a:spLocks noChangeArrowheads="1"/>
                </p:cNvSpPr>
                <p:nvPr/>
              </p:nvSpPr>
              <p:spPr bwMode="auto">
                <a:xfrm>
                  <a:off x="2113" y="1775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64" name="Rectangle 157"/>
                <p:cNvSpPr>
                  <a:spLocks noChangeArrowheads="1"/>
                </p:cNvSpPr>
                <p:nvPr/>
              </p:nvSpPr>
              <p:spPr bwMode="auto">
                <a:xfrm>
                  <a:off x="1968" y="1775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65" name="Rectangle 158"/>
                <p:cNvSpPr>
                  <a:spLocks noChangeArrowheads="1"/>
                </p:cNvSpPr>
                <p:nvPr/>
              </p:nvSpPr>
              <p:spPr bwMode="auto">
                <a:xfrm>
                  <a:off x="2255" y="1775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66" name="Rectangle 159"/>
                <p:cNvSpPr>
                  <a:spLocks noChangeArrowheads="1"/>
                </p:cNvSpPr>
                <p:nvPr/>
              </p:nvSpPr>
              <p:spPr bwMode="auto">
                <a:xfrm>
                  <a:off x="2400" y="1775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67" name="Rectangle 160"/>
                <p:cNvSpPr>
                  <a:spLocks noChangeArrowheads="1"/>
                </p:cNvSpPr>
                <p:nvPr/>
              </p:nvSpPr>
              <p:spPr bwMode="auto">
                <a:xfrm>
                  <a:off x="2689" y="1774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68" name="Rectangle 161"/>
                <p:cNvSpPr>
                  <a:spLocks noChangeArrowheads="1"/>
                </p:cNvSpPr>
                <p:nvPr/>
              </p:nvSpPr>
              <p:spPr bwMode="auto">
                <a:xfrm>
                  <a:off x="2544" y="1774"/>
                  <a:ext cx="146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69" name="Rectangle 162"/>
                <p:cNvSpPr>
                  <a:spLocks noChangeArrowheads="1"/>
                </p:cNvSpPr>
                <p:nvPr/>
              </p:nvSpPr>
              <p:spPr bwMode="auto">
                <a:xfrm>
                  <a:off x="2833" y="1775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70" name="Rectangle 163"/>
                <p:cNvSpPr>
                  <a:spLocks noChangeArrowheads="1"/>
                </p:cNvSpPr>
                <p:nvPr/>
              </p:nvSpPr>
              <p:spPr bwMode="auto">
                <a:xfrm>
                  <a:off x="2977" y="1774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71" name="Rectangle 164"/>
                <p:cNvSpPr>
                  <a:spLocks noChangeArrowheads="1"/>
                </p:cNvSpPr>
                <p:nvPr/>
              </p:nvSpPr>
              <p:spPr bwMode="auto">
                <a:xfrm>
                  <a:off x="1535" y="1630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72" name="Rectangle 165"/>
                <p:cNvSpPr>
                  <a:spLocks noChangeArrowheads="1"/>
                </p:cNvSpPr>
                <p:nvPr/>
              </p:nvSpPr>
              <p:spPr bwMode="auto">
                <a:xfrm>
                  <a:off x="1391" y="1629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73" name="Rectangle 166"/>
                <p:cNvSpPr>
                  <a:spLocks noChangeArrowheads="1"/>
                </p:cNvSpPr>
                <p:nvPr/>
              </p:nvSpPr>
              <p:spPr bwMode="auto">
                <a:xfrm>
                  <a:off x="1678" y="1630"/>
                  <a:ext cx="146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74" name="Rectangle 167"/>
                <p:cNvSpPr>
                  <a:spLocks noChangeArrowheads="1"/>
                </p:cNvSpPr>
                <p:nvPr/>
              </p:nvSpPr>
              <p:spPr bwMode="auto">
                <a:xfrm>
                  <a:off x="1824" y="1630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75" name="Rectangle 168"/>
                <p:cNvSpPr>
                  <a:spLocks noChangeArrowheads="1"/>
                </p:cNvSpPr>
                <p:nvPr/>
              </p:nvSpPr>
              <p:spPr bwMode="auto">
                <a:xfrm>
                  <a:off x="2111" y="1629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76" name="Rectangle 169"/>
                <p:cNvSpPr>
                  <a:spLocks noChangeArrowheads="1"/>
                </p:cNvSpPr>
                <p:nvPr/>
              </p:nvSpPr>
              <p:spPr bwMode="auto">
                <a:xfrm>
                  <a:off x="1968" y="1631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77" name="Rectangle 170"/>
                <p:cNvSpPr>
                  <a:spLocks noChangeArrowheads="1"/>
                </p:cNvSpPr>
                <p:nvPr/>
              </p:nvSpPr>
              <p:spPr bwMode="auto">
                <a:xfrm>
                  <a:off x="2256" y="1629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78" name="Rectangle 171"/>
                <p:cNvSpPr>
                  <a:spLocks noChangeArrowheads="1"/>
                </p:cNvSpPr>
                <p:nvPr/>
              </p:nvSpPr>
              <p:spPr bwMode="auto">
                <a:xfrm>
                  <a:off x="2400" y="1630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79" name="Rectangle 172"/>
                <p:cNvSpPr>
                  <a:spLocks noChangeArrowheads="1"/>
                </p:cNvSpPr>
                <p:nvPr/>
              </p:nvSpPr>
              <p:spPr bwMode="auto">
                <a:xfrm>
                  <a:off x="2689" y="1629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80" name="Rectangle 173"/>
                <p:cNvSpPr>
                  <a:spLocks noChangeArrowheads="1"/>
                </p:cNvSpPr>
                <p:nvPr/>
              </p:nvSpPr>
              <p:spPr bwMode="auto">
                <a:xfrm>
                  <a:off x="2542" y="1629"/>
                  <a:ext cx="146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81" name="Rectangle 174"/>
                <p:cNvSpPr>
                  <a:spLocks noChangeArrowheads="1"/>
                </p:cNvSpPr>
                <p:nvPr/>
              </p:nvSpPr>
              <p:spPr bwMode="auto">
                <a:xfrm>
                  <a:off x="2833" y="1630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82" name="Rectangle 175"/>
                <p:cNvSpPr>
                  <a:spLocks noChangeArrowheads="1"/>
                </p:cNvSpPr>
                <p:nvPr/>
              </p:nvSpPr>
              <p:spPr bwMode="auto">
                <a:xfrm>
                  <a:off x="2976" y="1629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83" name="Rectangle 176"/>
                <p:cNvSpPr>
                  <a:spLocks noChangeArrowheads="1"/>
                </p:cNvSpPr>
                <p:nvPr/>
              </p:nvSpPr>
              <p:spPr bwMode="auto">
                <a:xfrm>
                  <a:off x="1535" y="3791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84" name="Rectangle 177"/>
                <p:cNvSpPr>
                  <a:spLocks noChangeArrowheads="1"/>
                </p:cNvSpPr>
                <p:nvPr/>
              </p:nvSpPr>
              <p:spPr bwMode="auto">
                <a:xfrm>
                  <a:off x="1391" y="3790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85" name="Rectangle 178"/>
                <p:cNvSpPr>
                  <a:spLocks noChangeArrowheads="1"/>
                </p:cNvSpPr>
                <p:nvPr/>
              </p:nvSpPr>
              <p:spPr bwMode="auto">
                <a:xfrm>
                  <a:off x="2111" y="3790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86" name="Rectangle 179"/>
                <p:cNvSpPr>
                  <a:spLocks noChangeArrowheads="1"/>
                </p:cNvSpPr>
                <p:nvPr/>
              </p:nvSpPr>
              <p:spPr bwMode="auto">
                <a:xfrm>
                  <a:off x="1968" y="3791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87" name="Rectangle 180"/>
                <p:cNvSpPr>
                  <a:spLocks noChangeArrowheads="1"/>
                </p:cNvSpPr>
                <p:nvPr/>
              </p:nvSpPr>
              <p:spPr bwMode="auto">
                <a:xfrm>
                  <a:off x="2255" y="3791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88" name="Rectangle 181"/>
                <p:cNvSpPr>
                  <a:spLocks noChangeArrowheads="1"/>
                </p:cNvSpPr>
                <p:nvPr/>
              </p:nvSpPr>
              <p:spPr bwMode="auto">
                <a:xfrm>
                  <a:off x="2400" y="3791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89" name="Rectangle 182"/>
                <p:cNvSpPr>
                  <a:spLocks noChangeArrowheads="1"/>
                </p:cNvSpPr>
                <p:nvPr/>
              </p:nvSpPr>
              <p:spPr bwMode="auto">
                <a:xfrm>
                  <a:off x="2689" y="3790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90" name="Rectangle 183"/>
                <p:cNvSpPr>
                  <a:spLocks noChangeArrowheads="1"/>
                </p:cNvSpPr>
                <p:nvPr/>
              </p:nvSpPr>
              <p:spPr bwMode="auto">
                <a:xfrm>
                  <a:off x="2543" y="3790"/>
                  <a:ext cx="146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91" name="Rectangle 184"/>
                <p:cNvSpPr>
                  <a:spLocks noChangeArrowheads="1"/>
                </p:cNvSpPr>
                <p:nvPr/>
              </p:nvSpPr>
              <p:spPr bwMode="auto">
                <a:xfrm>
                  <a:off x="2833" y="3791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92" name="Rectangle 185"/>
                <p:cNvSpPr>
                  <a:spLocks noChangeArrowheads="1"/>
                </p:cNvSpPr>
                <p:nvPr/>
              </p:nvSpPr>
              <p:spPr bwMode="auto">
                <a:xfrm>
                  <a:off x="2976" y="3790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93" name="Rectangle 186"/>
                <p:cNvSpPr>
                  <a:spLocks noChangeArrowheads="1"/>
                </p:cNvSpPr>
                <p:nvPr/>
              </p:nvSpPr>
              <p:spPr bwMode="auto">
                <a:xfrm>
                  <a:off x="1533" y="3646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94" name="Rectangle 187"/>
                <p:cNvSpPr>
                  <a:spLocks noChangeArrowheads="1"/>
                </p:cNvSpPr>
                <p:nvPr/>
              </p:nvSpPr>
              <p:spPr bwMode="auto">
                <a:xfrm>
                  <a:off x="1391" y="3645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95" name="Rectangle 188"/>
                <p:cNvSpPr>
                  <a:spLocks noChangeArrowheads="1"/>
                </p:cNvSpPr>
                <p:nvPr/>
              </p:nvSpPr>
              <p:spPr bwMode="auto">
                <a:xfrm>
                  <a:off x="2111" y="3646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96" name="Rectangle 189"/>
                <p:cNvSpPr>
                  <a:spLocks noChangeArrowheads="1"/>
                </p:cNvSpPr>
                <p:nvPr/>
              </p:nvSpPr>
              <p:spPr bwMode="auto">
                <a:xfrm>
                  <a:off x="1967" y="3646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97" name="Rectangle 190"/>
                <p:cNvSpPr>
                  <a:spLocks noChangeArrowheads="1"/>
                </p:cNvSpPr>
                <p:nvPr/>
              </p:nvSpPr>
              <p:spPr bwMode="auto">
                <a:xfrm>
                  <a:off x="2256" y="3645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98" name="Rectangle 191"/>
                <p:cNvSpPr>
                  <a:spLocks noChangeArrowheads="1"/>
                </p:cNvSpPr>
                <p:nvPr/>
              </p:nvSpPr>
              <p:spPr bwMode="auto">
                <a:xfrm>
                  <a:off x="2398" y="3645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99" name="Rectangle 192"/>
                <p:cNvSpPr>
                  <a:spLocks noChangeArrowheads="1"/>
                </p:cNvSpPr>
                <p:nvPr/>
              </p:nvSpPr>
              <p:spPr bwMode="auto">
                <a:xfrm>
                  <a:off x="2689" y="3645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00" name="Rectangle 193"/>
                <p:cNvSpPr>
                  <a:spLocks noChangeArrowheads="1"/>
                </p:cNvSpPr>
                <p:nvPr/>
              </p:nvSpPr>
              <p:spPr bwMode="auto">
                <a:xfrm>
                  <a:off x="2543" y="3645"/>
                  <a:ext cx="146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01" name="Rectangle 194"/>
                <p:cNvSpPr>
                  <a:spLocks noChangeArrowheads="1"/>
                </p:cNvSpPr>
                <p:nvPr/>
              </p:nvSpPr>
              <p:spPr bwMode="auto">
                <a:xfrm>
                  <a:off x="2831" y="3646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02" name="Rectangle 195"/>
                <p:cNvSpPr>
                  <a:spLocks noChangeArrowheads="1"/>
                </p:cNvSpPr>
                <p:nvPr/>
              </p:nvSpPr>
              <p:spPr bwMode="auto">
                <a:xfrm>
                  <a:off x="2976" y="3645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03" name="Rectangle 196"/>
                <p:cNvSpPr>
                  <a:spLocks noChangeArrowheads="1"/>
                </p:cNvSpPr>
                <p:nvPr/>
              </p:nvSpPr>
              <p:spPr bwMode="auto">
                <a:xfrm>
                  <a:off x="1536" y="3502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04" name="Rectangle 197"/>
                <p:cNvSpPr>
                  <a:spLocks noChangeArrowheads="1"/>
                </p:cNvSpPr>
                <p:nvPr/>
              </p:nvSpPr>
              <p:spPr bwMode="auto">
                <a:xfrm>
                  <a:off x="1391" y="3503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05" name="Rectangle 198"/>
                <p:cNvSpPr>
                  <a:spLocks noChangeArrowheads="1"/>
                </p:cNvSpPr>
                <p:nvPr/>
              </p:nvSpPr>
              <p:spPr bwMode="auto">
                <a:xfrm>
                  <a:off x="2111" y="3503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06" name="Rectangle 199"/>
                <p:cNvSpPr>
                  <a:spLocks noChangeArrowheads="1"/>
                </p:cNvSpPr>
                <p:nvPr/>
              </p:nvSpPr>
              <p:spPr bwMode="auto">
                <a:xfrm>
                  <a:off x="1967" y="3502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07" name="Rectangle 200"/>
                <p:cNvSpPr>
                  <a:spLocks noChangeArrowheads="1"/>
                </p:cNvSpPr>
                <p:nvPr/>
              </p:nvSpPr>
              <p:spPr bwMode="auto">
                <a:xfrm>
                  <a:off x="2256" y="3502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08" name="Rectangle 201"/>
                <p:cNvSpPr>
                  <a:spLocks noChangeArrowheads="1"/>
                </p:cNvSpPr>
                <p:nvPr/>
              </p:nvSpPr>
              <p:spPr bwMode="auto">
                <a:xfrm>
                  <a:off x="2400" y="3503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09" name="Rectangle 202"/>
                <p:cNvSpPr>
                  <a:spLocks noChangeArrowheads="1"/>
                </p:cNvSpPr>
                <p:nvPr/>
              </p:nvSpPr>
              <p:spPr bwMode="auto">
                <a:xfrm>
                  <a:off x="2689" y="3502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10" name="Rectangle 203"/>
                <p:cNvSpPr>
                  <a:spLocks noChangeArrowheads="1"/>
                </p:cNvSpPr>
                <p:nvPr/>
              </p:nvSpPr>
              <p:spPr bwMode="auto">
                <a:xfrm>
                  <a:off x="2543" y="3502"/>
                  <a:ext cx="146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11" name="Rectangle 204"/>
                <p:cNvSpPr>
                  <a:spLocks noChangeArrowheads="1"/>
                </p:cNvSpPr>
                <p:nvPr/>
              </p:nvSpPr>
              <p:spPr bwMode="auto">
                <a:xfrm>
                  <a:off x="2831" y="3503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12" name="Rectangle 205"/>
                <p:cNvSpPr>
                  <a:spLocks noChangeArrowheads="1"/>
                </p:cNvSpPr>
                <p:nvPr/>
              </p:nvSpPr>
              <p:spPr bwMode="auto">
                <a:xfrm>
                  <a:off x="2976" y="3502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13" name="Rectangle 206"/>
                <p:cNvSpPr>
                  <a:spLocks noChangeArrowheads="1"/>
                </p:cNvSpPr>
                <p:nvPr/>
              </p:nvSpPr>
              <p:spPr bwMode="auto">
                <a:xfrm>
                  <a:off x="1534" y="3357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14" name="Rectangle 207"/>
                <p:cNvSpPr>
                  <a:spLocks noChangeArrowheads="1"/>
                </p:cNvSpPr>
                <p:nvPr/>
              </p:nvSpPr>
              <p:spPr bwMode="auto">
                <a:xfrm>
                  <a:off x="1391" y="3358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15" name="Rectangle 208"/>
                <p:cNvSpPr>
                  <a:spLocks noChangeArrowheads="1"/>
                </p:cNvSpPr>
                <p:nvPr/>
              </p:nvSpPr>
              <p:spPr bwMode="auto">
                <a:xfrm>
                  <a:off x="1678" y="3358"/>
                  <a:ext cx="146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16" name="Rectangle 209"/>
                <p:cNvSpPr>
                  <a:spLocks noChangeArrowheads="1"/>
                </p:cNvSpPr>
                <p:nvPr/>
              </p:nvSpPr>
              <p:spPr bwMode="auto">
                <a:xfrm>
                  <a:off x="1823" y="3358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17" name="Rectangle 210"/>
                <p:cNvSpPr>
                  <a:spLocks noChangeArrowheads="1"/>
                </p:cNvSpPr>
                <p:nvPr/>
              </p:nvSpPr>
              <p:spPr bwMode="auto">
                <a:xfrm>
                  <a:off x="2112" y="3358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18" name="Rectangle 211"/>
                <p:cNvSpPr>
                  <a:spLocks noChangeArrowheads="1"/>
                </p:cNvSpPr>
                <p:nvPr/>
              </p:nvSpPr>
              <p:spPr bwMode="auto">
                <a:xfrm>
                  <a:off x="1968" y="3357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19" name="Rectangle 212"/>
                <p:cNvSpPr>
                  <a:spLocks noChangeArrowheads="1"/>
                </p:cNvSpPr>
                <p:nvPr/>
              </p:nvSpPr>
              <p:spPr bwMode="auto">
                <a:xfrm>
                  <a:off x="2256" y="3358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20" name="Rectangle 213"/>
                <p:cNvSpPr>
                  <a:spLocks noChangeArrowheads="1"/>
                </p:cNvSpPr>
                <p:nvPr/>
              </p:nvSpPr>
              <p:spPr bwMode="auto">
                <a:xfrm>
                  <a:off x="2398" y="3358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21" name="Rectangle 214"/>
                <p:cNvSpPr>
                  <a:spLocks noChangeArrowheads="1"/>
                </p:cNvSpPr>
                <p:nvPr/>
              </p:nvSpPr>
              <p:spPr bwMode="auto">
                <a:xfrm>
                  <a:off x="2688" y="3357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22" name="Rectangle 215"/>
                <p:cNvSpPr>
                  <a:spLocks noChangeArrowheads="1"/>
                </p:cNvSpPr>
                <p:nvPr/>
              </p:nvSpPr>
              <p:spPr bwMode="auto">
                <a:xfrm>
                  <a:off x="2543" y="3358"/>
                  <a:ext cx="146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23" name="Rectangle 216"/>
                <p:cNvSpPr>
                  <a:spLocks noChangeArrowheads="1"/>
                </p:cNvSpPr>
                <p:nvPr/>
              </p:nvSpPr>
              <p:spPr bwMode="auto">
                <a:xfrm>
                  <a:off x="2832" y="3358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24" name="Rectangle 217"/>
                <p:cNvSpPr>
                  <a:spLocks noChangeArrowheads="1"/>
                </p:cNvSpPr>
                <p:nvPr/>
              </p:nvSpPr>
              <p:spPr bwMode="auto">
                <a:xfrm>
                  <a:off x="2976" y="3358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25" name="Rectangle 218"/>
                <p:cNvSpPr>
                  <a:spLocks noChangeArrowheads="1"/>
                </p:cNvSpPr>
                <p:nvPr/>
              </p:nvSpPr>
              <p:spPr bwMode="auto">
                <a:xfrm>
                  <a:off x="1824" y="3790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26" name="Rectangle 219"/>
                <p:cNvSpPr>
                  <a:spLocks noChangeArrowheads="1"/>
                </p:cNvSpPr>
                <p:nvPr/>
              </p:nvSpPr>
              <p:spPr bwMode="auto">
                <a:xfrm>
                  <a:off x="1678" y="3790"/>
                  <a:ext cx="146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27" name="Rectangle 220"/>
                <p:cNvSpPr>
                  <a:spLocks noChangeArrowheads="1"/>
                </p:cNvSpPr>
                <p:nvPr/>
              </p:nvSpPr>
              <p:spPr bwMode="auto">
                <a:xfrm>
                  <a:off x="1824" y="3646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28" name="Rectangle 221"/>
                <p:cNvSpPr>
                  <a:spLocks noChangeArrowheads="1"/>
                </p:cNvSpPr>
                <p:nvPr/>
              </p:nvSpPr>
              <p:spPr bwMode="auto">
                <a:xfrm>
                  <a:off x="1678" y="3646"/>
                  <a:ext cx="146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29" name="Rectangle 222"/>
                <p:cNvSpPr>
                  <a:spLocks noChangeArrowheads="1"/>
                </p:cNvSpPr>
                <p:nvPr/>
              </p:nvSpPr>
              <p:spPr bwMode="auto">
                <a:xfrm>
                  <a:off x="1825" y="3503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30" name="Rectangle 223"/>
                <p:cNvSpPr>
                  <a:spLocks noChangeArrowheads="1"/>
                </p:cNvSpPr>
                <p:nvPr/>
              </p:nvSpPr>
              <p:spPr bwMode="auto">
                <a:xfrm>
                  <a:off x="1678" y="3503"/>
                  <a:ext cx="146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</p:grpSp>
          <p:grpSp>
            <p:nvGrpSpPr>
              <p:cNvPr id="24" name="Group 224"/>
              <p:cNvGrpSpPr>
                <a:grpSpLocks/>
              </p:cNvGrpSpPr>
              <p:nvPr/>
            </p:nvGrpSpPr>
            <p:grpSpPr bwMode="auto">
              <a:xfrm>
                <a:off x="1536" y="1056"/>
                <a:ext cx="1440" cy="720"/>
                <a:chOff x="1536" y="912"/>
                <a:chExt cx="1440" cy="720"/>
              </a:xfrm>
            </p:grpSpPr>
            <p:sp>
              <p:nvSpPr>
                <p:cNvPr id="109" name="Rectangle 225"/>
                <p:cNvSpPr>
                  <a:spLocks noChangeArrowheads="1"/>
                </p:cNvSpPr>
                <p:nvPr/>
              </p:nvSpPr>
              <p:spPr bwMode="auto">
                <a:xfrm>
                  <a:off x="1534" y="1485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10" name="Rectangle 226"/>
                <p:cNvSpPr>
                  <a:spLocks noChangeArrowheads="1"/>
                </p:cNvSpPr>
                <p:nvPr/>
              </p:nvSpPr>
              <p:spPr bwMode="auto">
                <a:xfrm>
                  <a:off x="1678" y="1487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11" name="Rectangle 227"/>
                <p:cNvSpPr>
                  <a:spLocks noChangeArrowheads="1"/>
                </p:cNvSpPr>
                <p:nvPr/>
              </p:nvSpPr>
              <p:spPr bwMode="auto">
                <a:xfrm>
                  <a:off x="1823" y="1486"/>
                  <a:ext cx="146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12" name="Rectangle 228"/>
                <p:cNvSpPr>
                  <a:spLocks noChangeArrowheads="1"/>
                </p:cNvSpPr>
                <p:nvPr/>
              </p:nvSpPr>
              <p:spPr bwMode="auto">
                <a:xfrm>
                  <a:off x="2111" y="1487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13" name="Rectangle 229"/>
                <p:cNvSpPr>
                  <a:spLocks noChangeArrowheads="1"/>
                </p:cNvSpPr>
                <p:nvPr/>
              </p:nvSpPr>
              <p:spPr bwMode="auto">
                <a:xfrm>
                  <a:off x="1967" y="1486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14" name="Rectangle 230"/>
                <p:cNvSpPr>
                  <a:spLocks noChangeArrowheads="1"/>
                </p:cNvSpPr>
                <p:nvPr/>
              </p:nvSpPr>
              <p:spPr bwMode="auto">
                <a:xfrm>
                  <a:off x="2256" y="1486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15" name="Rectangle 231"/>
                <p:cNvSpPr>
                  <a:spLocks noChangeArrowheads="1"/>
                </p:cNvSpPr>
                <p:nvPr/>
              </p:nvSpPr>
              <p:spPr bwMode="auto">
                <a:xfrm>
                  <a:off x="2398" y="1487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16" name="Rectangle 232"/>
                <p:cNvSpPr>
                  <a:spLocks noChangeArrowheads="1"/>
                </p:cNvSpPr>
                <p:nvPr/>
              </p:nvSpPr>
              <p:spPr bwMode="auto">
                <a:xfrm>
                  <a:off x="2689" y="1486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17" name="Rectangle 233"/>
                <p:cNvSpPr>
                  <a:spLocks noChangeArrowheads="1"/>
                </p:cNvSpPr>
                <p:nvPr/>
              </p:nvSpPr>
              <p:spPr bwMode="auto">
                <a:xfrm>
                  <a:off x="2543" y="1486"/>
                  <a:ext cx="146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18" name="Rectangle 234"/>
                <p:cNvSpPr>
                  <a:spLocks noChangeArrowheads="1"/>
                </p:cNvSpPr>
                <p:nvPr/>
              </p:nvSpPr>
              <p:spPr bwMode="auto">
                <a:xfrm>
                  <a:off x="2831" y="1487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19" name="Rectangle 235"/>
                <p:cNvSpPr>
                  <a:spLocks noChangeArrowheads="1"/>
                </p:cNvSpPr>
                <p:nvPr/>
              </p:nvSpPr>
              <p:spPr bwMode="auto">
                <a:xfrm>
                  <a:off x="1678" y="1342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20" name="Rectangle 236"/>
                <p:cNvSpPr>
                  <a:spLocks noChangeArrowheads="1"/>
                </p:cNvSpPr>
                <p:nvPr/>
              </p:nvSpPr>
              <p:spPr bwMode="auto">
                <a:xfrm>
                  <a:off x="1821" y="1341"/>
                  <a:ext cx="146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21" name="Rectangle 237"/>
                <p:cNvSpPr>
                  <a:spLocks noChangeArrowheads="1"/>
                </p:cNvSpPr>
                <p:nvPr/>
              </p:nvSpPr>
              <p:spPr bwMode="auto">
                <a:xfrm>
                  <a:off x="2111" y="1342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22" name="Rectangle 238"/>
                <p:cNvSpPr>
                  <a:spLocks noChangeArrowheads="1"/>
                </p:cNvSpPr>
                <p:nvPr/>
              </p:nvSpPr>
              <p:spPr bwMode="auto">
                <a:xfrm>
                  <a:off x="1967" y="1341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23" name="Rectangle 239"/>
                <p:cNvSpPr>
                  <a:spLocks noChangeArrowheads="1"/>
                </p:cNvSpPr>
                <p:nvPr/>
              </p:nvSpPr>
              <p:spPr bwMode="auto">
                <a:xfrm>
                  <a:off x="2254" y="1341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24" name="Rectangle 240"/>
                <p:cNvSpPr>
                  <a:spLocks noChangeArrowheads="1"/>
                </p:cNvSpPr>
                <p:nvPr/>
              </p:nvSpPr>
              <p:spPr bwMode="auto">
                <a:xfrm>
                  <a:off x="2398" y="1342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25" name="Rectangle 241"/>
                <p:cNvSpPr>
                  <a:spLocks noChangeArrowheads="1"/>
                </p:cNvSpPr>
                <p:nvPr/>
              </p:nvSpPr>
              <p:spPr bwMode="auto">
                <a:xfrm>
                  <a:off x="2687" y="1341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26" name="Rectangle 242"/>
                <p:cNvSpPr>
                  <a:spLocks noChangeArrowheads="1"/>
                </p:cNvSpPr>
                <p:nvPr/>
              </p:nvSpPr>
              <p:spPr bwMode="auto">
                <a:xfrm>
                  <a:off x="2543" y="1342"/>
                  <a:ext cx="146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27" name="Rectangle 243"/>
                <p:cNvSpPr>
                  <a:spLocks noChangeArrowheads="1"/>
                </p:cNvSpPr>
                <p:nvPr/>
              </p:nvSpPr>
              <p:spPr bwMode="auto">
                <a:xfrm>
                  <a:off x="1821" y="1198"/>
                  <a:ext cx="146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28" name="Rectangle 244"/>
                <p:cNvSpPr>
                  <a:spLocks noChangeArrowheads="1"/>
                </p:cNvSpPr>
                <p:nvPr/>
              </p:nvSpPr>
              <p:spPr bwMode="auto">
                <a:xfrm>
                  <a:off x="2111" y="1199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29" name="Rectangle 245"/>
                <p:cNvSpPr>
                  <a:spLocks noChangeArrowheads="1"/>
                </p:cNvSpPr>
                <p:nvPr/>
              </p:nvSpPr>
              <p:spPr bwMode="auto">
                <a:xfrm>
                  <a:off x="1968" y="1198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30" name="Rectangle 246"/>
                <p:cNvSpPr>
                  <a:spLocks noChangeArrowheads="1"/>
                </p:cNvSpPr>
                <p:nvPr/>
              </p:nvSpPr>
              <p:spPr bwMode="auto">
                <a:xfrm>
                  <a:off x="2254" y="1198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31" name="Rectangle 247"/>
                <p:cNvSpPr>
                  <a:spLocks noChangeArrowheads="1"/>
                </p:cNvSpPr>
                <p:nvPr/>
              </p:nvSpPr>
              <p:spPr bwMode="auto">
                <a:xfrm>
                  <a:off x="2399" y="1198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32" name="Rectangle 248"/>
                <p:cNvSpPr>
                  <a:spLocks noChangeArrowheads="1"/>
                </p:cNvSpPr>
                <p:nvPr/>
              </p:nvSpPr>
              <p:spPr bwMode="auto">
                <a:xfrm>
                  <a:off x="2543" y="1199"/>
                  <a:ext cx="146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33" name="Rectangle 249"/>
                <p:cNvSpPr>
                  <a:spLocks noChangeArrowheads="1"/>
                </p:cNvSpPr>
                <p:nvPr/>
              </p:nvSpPr>
              <p:spPr bwMode="auto">
                <a:xfrm>
                  <a:off x="2111" y="1052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34" name="Rectangle 250"/>
                <p:cNvSpPr>
                  <a:spLocks noChangeArrowheads="1"/>
                </p:cNvSpPr>
                <p:nvPr/>
              </p:nvSpPr>
              <p:spPr bwMode="auto">
                <a:xfrm>
                  <a:off x="1968" y="1054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35" name="Rectangle 251"/>
                <p:cNvSpPr>
                  <a:spLocks noChangeArrowheads="1"/>
                </p:cNvSpPr>
                <p:nvPr/>
              </p:nvSpPr>
              <p:spPr bwMode="auto">
                <a:xfrm>
                  <a:off x="2255" y="1054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36" name="Rectangle 252"/>
                <p:cNvSpPr>
                  <a:spLocks noChangeArrowheads="1"/>
                </p:cNvSpPr>
                <p:nvPr/>
              </p:nvSpPr>
              <p:spPr bwMode="auto">
                <a:xfrm>
                  <a:off x="2399" y="1053"/>
                  <a:ext cx="144" cy="145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37" name="Rectangle 253"/>
                <p:cNvSpPr>
                  <a:spLocks noChangeArrowheads="1"/>
                </p:cNvSpPr>
                <p:nvPr/>
              </p:nvSpPr>
              <p:spPr bwMode="auto">
                <a:xfrm>
                  <a:off x="2111" y="910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138" name="Rectangle 254"/>
                <p:cNvSpPr>
                  <a:spLocks noChangeArrowheads="1"/>
                </p:cNvSpPr>
                <p:nvPr/>
              </p:nvSpPr>
              <p:spPr bwMode="auto">
                <a:xfrm>
                  <a:off x="2255" y="911"/>
                  <a:ext cx="144" cy="143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</p:grpSp>
          <p:grpSp>
            <p:nvGrpSpPr>
              <p:cNvPr id="25" name="Group 255"/>
              <p:cNvGrpSpPr>
                <a:grpSpLocks/>
              </p:cNvGrpSpPr>
              <p:nvPr/>
            </p:nvGrpSpPr>
            <p:grpSpPr bwMode="auto">
              <a:xfrm>
                <a:off x="1536" y="1488"/>
                <a:ext cx="1440" cy="2592"/>
                <a:chOff x="1536" y="1344"/>
                <a:chExt cx="1440" cy="2592"/>
              </a:xfrm>
            </p:grpSpPr>
            <p:grpSp>
              <p:nvGrpSpPr>
                <p:cNvPr id="57" name="Group 256"/>
                <p:cNvGrpSpPr>
                  <a:grpSpLocks/>
                </p:cNvGrpSpPr>
                <p:nvPr/>
              </p:nvGrpSpPr>
              <p:grpSpPr bwMode="auto">
                <a:xfrm>
                  <a:off x="1680" y="3504"/>
                  <a:ext cx="288" cy="432"/>
                  <a:chOff x="1680" y="3216"/>
                  <a:chExt cx="288" cy="432"/>
                </a:xfrm>
              </p:grpSpPr>
              <p:sp>
                <p:nvSpPr>
                  <p:cNvPr id="103" name="Rectangle 257"/>
                  <p:cNvSpPr>
                    <a:spLocks noChangeArrowheads="1"/>
                  </p:cNvSpPr>
                  <p:nvPr/>
                </p:nvSpPr>
                <p:spPr bwMode="auto">
                  <a:xfrm>
                    <a:off x="1678" y="3502"/>
                    <a:ext cx="146" cy="143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>
                      <a:cs typeface="+mn-cs"/>
                    </a:endParaRPr>
                  </a:p>
                </p:txBody>
              </p:sp>
              <p:sp>
                <p:nvSpPr>
                  <p:cNvPr id="104" name="Rectangle 258"/>
                  <p:cNvSpPr>
                    <a:spLocks noChangeArrowheads="1"/>
                  </p:cNvSpPr>
                  <p:nvPr/>
                </p:nvSpPr>
                <p:spPr bwMode="auto">
                  <a:xfrm>
                    <a:off x="1824" y="3502"/>
                    <a:ext cx="144" cy="143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>
                      <a:cs typeface="+mn-cs"/>
                    </a:endParaRPr>
                  </a:p>
                </p:txBody>
              </p:sp>
              <p:sp>
                <p:nvSpPr>
                  <p:cNvPr id="105" name="Rectangle 259"/>
                  <p:cNvSpPr>
                    <a:spLocks noChangeArrowheads="1"/>
                  </p:cNvSpPr>
                  <p:nvPr/>
                </p:nvSpPr>
                <p:spPr bwMode="auto">
                  <a:xfrm>
                    <a:off x="1678" y="3358"/>
                    <a:ext cx="146" cy="145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>
                      <a:cs typeface="+mn-cs"/>
                    </a:endParaRPr>
                  </a:p>
                </p:txBody>
              </p:sp>
              <p:sp>
                <p:nvSpPr>
                  <p:cNvPr id="106" name="Rectangle 260"/>
                  <p:cNvSpPr>
                    <a:spLocks noChangeArrowheads="1"/>
                  </p:cNvSpPr>
                  <p:nvPr/>
                </p:nvSpPr>
                <p:spPr bwMode="auto">
                  <a:xfrm>
                    <a:off x="1823" y="3357"/>
                    <a:ext cx="144" cy="145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>
                      <a:cs typeface="+mn-cs"/>
                    </a:endParaRPr>
                  </a:p>
                </p:txBody>
              </p:sp>
              <p:sp>
                <p:nvSpPr>
                  <p:cNvPr id="107" name="Rectangle 261"/>
                  <p:cNvSpPr>
                    <a:spLocks noChangeArrowheads="1"/>
                  </p:cNvSpPr>
                  <p:nvPr/>
                </p:nvSpPr>
                <p:spPr bwMode="auto">
                  <a:xfrm>
                    <a:off x="1678" y="3215"/>
                    <a:ext cx="146" cy="143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>
                      <a:cs typeface="+mn-cs"/>
                    </a:endParaRPr>
                  </a:p>
                </p:txBody>
              </p:sp>
              <p:sp>
                <p:nvSpPr>
                  <p:cNvPr id="108" name="Rectangle 262"/>
                  <p:cNvSpPr>
                    <a:spLocks noChangeArrowheads="1"/>
                  </p:cNvSpPr>
                  <p:nvPr/>
                </p:nvSpPr>
                <p:spPr bwMode="auto">
                  <a:xfrm>
                    <a:off x="1823" y="3214"/>
                    <a:ext cx="144" cy="143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>
                      <a:cs typeface="+mn-cs"/>
                    </a:endParaRPr>
                  </a:p>
                </p:txBody>
              </p:sp>
            </p:grpSp>
            <p:grpSp>
              <p:nvGrpSpPr>
                <p:cNvPr id="58" name="Group 263"/>
                <p:cNvGrpSpPr>
                  <a:grpSpLocks/>
                </p:cNvGrpSpPr>
                <p:nvPr/>
              </p:nvGrpSpPr>
              <p:grpSpPr bwMode="auto">
                <a:xfrm>
                  <a:off x="2112" y="2784"/>
                  <a:ext cx="288" cy="288"/>
                  <a:chOff x="2112" y="2496"/>
                  <a:chExt cx="288" cy="288"/>
                </a:xfrm>
              </p:grpSpPr>
              <p:sp>
                <p:nvSpPr>
                  <p:cNvPr id="99" name="Rectangle 264"/>
                  <p:cNvSpPr>
                    <a:spLocks noChangeArrowheads="1"/>
                  </p:cNvSpPr>
                  <p:nvPr/>
                </p:nvSpPr>
                <p:spPr bwMode="auto">
                  <a:xfrm>
                    <a:off x="2111" y="2638"/>
                    <a:ext cx="144" cy="143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>
                      <a:cs typeface="+mn-cs"/>
                    </a:endParaRPr>
                  </a:p>
                </p:txBody>
              </p:sp>
              <p:sp>
                <p:nvSpPr>
                  <p:cNvPr id="100" name="Rectangle 265"/>
                  <p:cNvSpPr>
                    <a:spLocks noChangeArrowheads="1"/>
                  </p:cNvSpPr>
                  <p:nvPr/>
                </p:nvSpPr>
                <p:spPr bwMode="auto">
                  <a:xfrm>
                    <a:off x="2255" y="2639"/>
                    <a:ext cx="144" cy="143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>
                      <a:cs typeface="+mn-cs"/>
                    </a:endParaRPr>
                  </a:p>
                </p:txBody>
              </p:sp>
              <p:sp>
                <p:nvSpPr>
                  <p:cNvPr id="101" name="Rectangle 266"/>
                  <p:cNvSpPr>
                    <a:spLocks noChangeArrowheads="1"/>
                  </p:cNvSpPr>
                  <p:nvPr/>
                </p:nvSpPr>
                <p:spPr bwMode="auto">
                  <a:xfrm>
                    <a:off x="2111" y="2493"/>
                    <a:ext cx="144" cy="145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>
                      <a:cs typeface="+mn-cs"/>
                    </a:endParaRPr>
                  </a:p>
                </p:txBody>
              </p:sp>
              <p:sp>
                <p:nvSpPr>
                  <p:cNvPr id="102" name="Rectangle 267"/>
                  <p:cNvSpPr>
                    <a:spLocks noChangeArrowheads="1"/>
                  </p:cNvSpPr>
                  <p:nvPr/>
                </p:nvSpPr>
                <p:spPr bwMode="auto">
                  <a:xfrm>
                    <a:off x="2256" y="2493"/>
                    <a:ext cx="144" cy="145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>
                      <a:cs typeface="+mn-cs"/>
                    </a:endParaRPr>
                  </a:p>
                </p:txBody>
              </p:sp>
            </p:grpSp>
            <p:grpSp>
              <p:nvGrpSpPr>
                <p:cNvPr id="59" name="Group 268"/>
                <p:cNvGrpSpPr>
                  <a:grpSpLocks/>
                </p:cNvGrpSpPr>
                <p:nvPr/>
              </p:nvGrpSpPr>
              <p:grpSpPr bwMode="auto">
                <a:xfrm>
                  <a:off x="2688" y="2784"/>
                  <a:ext cx="288" cy="288"/>
                  <a:chOff x="2688" y="2496"/>
                  <a:chExt cx="288" cy="288"/>
                </a:xfrm>
              </p:grpSpPr>
              <p:sp>
                <p:nvSpPr>
                  <p:cNvPr id="95" name="Rectangle 269"/>
                  <p:cNvSpPr>
                    <a:spLocks noChangeArrowheads="1"/>
                  </p:cNvSpPr>
                  <p:nvPr/>
                </p:nvSpPr>
                <p:spPr bwMode="auto">
                  <a:xfrm>
                    <a:off x="2687" y="2637"/>
                    <a:ext cx="144" cy="143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>
                      <a:cs typeface="+mn-cs"/>
                    </a:endParaRPr>
                  </a:p>
                </p:txBody>
              </p:sp>
              <p:sp>
                <p:nvSpPr>
                  <p:cNvPr id="96" name="Rectangle 270"/>
                  <p:cNvSpPr>
                    <a:spLocks noChangeArrowheads="1"/>
                  </p:cNvSpPr>
                  <p:nvPr/>
                </p:nvSpPr>
                <p:spPr bwMode="auto">
                  <a:xfrm>
                    <a:off x="2831" y="2638"/>
                    <a:ext cx="144" cy="143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>
                      <a:cs typeface="+mn-cs"/>
                    </a:endParaRPr>
                  </a:p>
                </p:txBody>
              </p:sp>
              <p:sp>
                <p:nvSpPr>
                  <p:cNvPr id="97" name="Rectangle 271"/>
                  <p:cNvSpPr>
                    <a:spLocks noChangeArrowheads="1"/>
                  </p:cNvSpPr>
                  <p:nvPr/>
                </p:nvSpPr>
                <p:spPr bwMode="auto">
                  <a:xfrm>
                    <a:off x="2687" y="2492"/>
                    <a:ext cx="144" cy="145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>
                      <a:cs typeface="+mn-cs"/>
                    </a:endParaRPr>
                  </a:p>
                </p:txBody>
              </p:sp>
              <p:sp>
                <p:nvSpPr>
                  <p:cNvPr id="98" name="Rectangle 272"/>
                  <p:cNvSpPr>
                    <a:spLocks noChangeArrowheads="1"/>
                  </p:cNvSpPr>
                  <p:nvPr/>
                </p:nvSpPr>
                <p:spPr bwMode="auto">
                  <a:xfrm>
                    <a:off x="2832" y="2492"/>
                    <a:ext cx="144" cy="145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>
                      <a:cs typeface="+mn-cs"/>
                    </a:endParaRPr>
                  </a:p>
                </p:txBody>
              </p:sp>
            </p:grpSp>
            <p:grpSp>
              <p:nvGrpSpPr>
                <p:cNvPr id="60" name="Group 273"/>
                <p:cNvGrpSpPr>
                  <a:grpSpLocks/>
                </p:cNvGrpSpPr>
                <p:nvPr/>
              </p:nvGrpSpPr>
              <p:grpSpPr bwMode="auto">
                <a:xfrm>
                  <a:off x="2112" y="3504"/>
                  <a:ext cx="288" cy="288"/>
                  <a:chOff x="2112" y="3216"/>
                  <a:chExt cx="288" cy="288"/>
                </a:xfrm>
              </p:grpSpPr>
              <p:sp>
                <p:nvSpPr>
                  <p:cNvPr id="91" name="Rectangle 274"/>
                  <p:cNvSpPr>
                    <a:spLocks noChangeArrowheads="1"/>
                  </p:cNvSpPr>
                  <p:nvPr/>
                </p:nvSpPr>
                <p:spPr bwMode="auto">
                  <a:xfrm>
                    <a:off x="2112" y="3358"/>
                    <a:ext cx="144" cy="143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>
                      <a:cs typeface="+mn-cs"/>
                    </a:endParaRPr>
                  </a:p>
                </p:txBody>
              </p:sp>
              <p:sp>
                <p:nvSpPr>
                  <p:cNvPr id="92" name="Rectangle 275"/>
                  <p:cNvSpPr>
                    <a:spLocks noChangeArrowheads="1"/>
                  </p:cNvSpPr>
                  <p:nvPr/>
                </p:nvSpPr>
                <p:spPr bwMode="auto">
                  <a:xfrm>
                    <a:off x="2256" y="3359"/>
                    <a:ext cx="144" cy="143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>
                      <a:cs typeface="+mn-cs"/>
                    </a:endParaRPr>
                  </a:p>
                </p:txBody>
              </p:sp>
              <p:sp>
                <p:nvSpPr>
                  <p:cNvPr id="93" name="Rectangle 276"/>
                  <p:cNvSpPr>
                    <a:spLocks noChangeArrowheads="1"/>
                  </p:cNvSpPr>
                  <p:nvPr/>
                </p:nvSpPr>
                <p:spPr bwMode="auto">
                  <a:xfrm>
                    <a:off x="2112" y="3213"/>
                    <a:ext cx="144" cy="145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>
                      <a:cs typeface="+mn-cs"/>
                    </a:endParaRPr>
                  </a:p>
                </p:txBody>
              </p:sp>
              <p:sp>
                <p:nvSpPr>
                  <p:cNvPr id="94" name="Rectangle 277"/>
                  <p:cNvSpPr>
                    <a:spLocks noChangeArrowheads="1"/>
                  </p:cNvSpPr>
                  <p:nvPr/>
                </p:nvSpPr>
                <p:spPr bwMode="auto">
                  <a:xfrm>
                    <a:off x="2256" y="3213"/>
                    <a:ext cx="144" cy="145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>
                      <a:cs typeface="+mn-cs"/>
                    </a:endParaRPr>
                  </a:p>
                </p:txBody>
              </p:sp>
            </p:grpSp>
            <p:grpSp>
              <p:nvGrpSpPr>
                <p:cNvPr id="61" name="Group 278"/>
                <p:cNvGrpSpPr>
                  <a:grpSpLocks/>
                </p:cNvGrpSpPr>
                <p:nvPr/>
              </p:nvGrpSpPr>
              <p:grpSpPr bwMode="auto">
                <a:xfrm>
                  <a:off x="2688" y="3504"/>
                  <a:ext cx="288" cy="288"/>
                  <a:chOff x="2688" y="3216"/>
                  <a:chExt cx="288" cy="288"/>
                </a:xfrm>
              </p:grpSpPr>
              <p:sp>
                <p:nvSpPr>
                  <p:cNvPr id="87" name="Rectangle 279"/>
                  <p:cNvSpPr>
                    <a:spLocks noChangeArrowheads="1"/>
                  </p:cNvSpPr>
                  <p:nvPr/>
                </p:nvSpPr>
                <p:spPr bwMode="auto">
                  <a:xfrm>
                    <a:off x="2687" y="3358"/>
                    <a:ext cx="144" cy="143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>
                      <a:cs typeface="+mn-cs"/>
                    </a:endParaRPr>
                  </a:p>
                </p:txBody>
              </p:sp>
              <p:sp>
                <p:nvSpPr>
                  <p:cNvPr id="88" name="Rectangle 280"/>
                  <p:cNvSpPr>
                    <a:spLocks noChangeArrowheads="1"/>
                  </p:cNvSpPr>
                  <p:nvPr/>
                </p:nvSpPr>
                <p:spPr bwMode="auto">
                  <a:xfrm>
                    <a:off x="2831" y="3359"/>
                    <a:ext cx="144" cy="143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>
                      <a:cs typeface="+mn-cs"/>
                    </a:endParaRPr>
                  </a:p>
                </p:txBody>
              </p:sp>
              <p:sp>
                <p:nvSpPr>
                  <p:cNvPr id="89" name="Rectangle 281"/>
                  <p:cNvSpPr>
                    <a:spLocks noChangeArrowheads="1"/>
                  </p:cNvSpPr>
                  <p:nvPr/>
                </p:nvSpPr>
                <p:spPr bwMode="auto">
                  <a:xfrm>
                    <a:off x="2687" y="3214"/>
                    <a:ext cx="144" cy="145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>
                      <a:cs typeface="+mn-cs"/>
                    </a:endParaRPr>
                  </a:p>
                </p:txBody>
              </p:sp>
              <p:sp>
                <p:nvSpPr>
                  <p:cNvPr id="90" name="Rectangle 282"/>
                  <p:cNvSpPr>
                    <a:spLocks noChangeArrowheads="1"/>
                  </p:cNvSpPr>
                  <p:nvPr/>
                </p:nvSpPr>
                <p:spPr bwMode="auto">
                  <a:xfrm>
                    <a:off x="2832" y="3213"/>
                    <a:ext cx="144" cy="145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>
                      <a:cs typeface="+mn-cs"/>
                    </a:endParaRPr>
                  </a:p>
                </p:txBody>
              </p:sp>
            </p:grpSp>
            <p:grpSp>
              <p:nvGrpSpPr>
                <p:cNvPr id="62" name="Group 283"/>
                <p:cNvGrpSpPr>
                  <a:grpSpLocks/>
                </p:cNvGrpSpPr>
                <p:nvPr/>
              </p:nvGrpSpPr>
              <p:grpSpPr bwMode="auto">
                <a:xfrm>
                  <a:off x="1536" y="2784"/>
                  <a:ext cx="288" cy="288"/>
                  <a:chOff x="2112" y="2496"/>
                  <a:chExt cx="288" cy="288"/>
                </a:xfrm>
              </p:grpSpPr>
              <p:sp>
                <p:nvSpPr>
                  <p:cNvPr id="83" name="Rectangle 284"/>
                  <p:cNvSpPr>
                    <a:spLocks noChangeArrowheads="1"/>
                  </p:cNvSpPr>
                  <p:nvPr/>
                </p:nvSpPr>
                <p:spPr bwMode="auto">
                  <a:xfrm>
                    <a:off x="2110" y="2636"/>
                    <a:ext cx="144" cy="143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>
                      <a:cs typeface="+mn-cs"/>
                    </a:endParaRPr>
                  </a:p>
                </p:txBody>
              </p:sp>
              <p:sp>
                <p:nvSpPr>
                  <p:cNvPr id="84" name="Rectangle 285"/>
                  <p:cNvSpPr>
                    <a:spLocks noChangeArrowheads="1"/>
                  </p:cNvSpPr>
                  <p:nvPr/>
                </p:nvSpPr>
                <p:spPr bwMode="auto">
                  <a:xfrm>
                    <a:off x="2254" y="2638"/>
                    <a:ext cx="144" cy="143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>
                      <a:cs typeface="+mn-cs"/>
                    </a:endParaRPr>
                  </a:p>
                </p:txBody>
              </p:sp>
              <p:sp>
                <p:nvSpPr>
                  <p:cNvPr id="85" name="Rectangle 286"/>
                  <p:cNvSpPr>
                    <a:spLocks noChangeArrowheads="1"/>
                  </p:cNvSpPr>
                  <p:nvPr/>
                </p:nvSpPr>
                <p:spPr bwMode="auto">
                  <a:xfrm>
                    <a:off x="2110" y="2492"/>
                    <a:ext cx="144" cy="145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>
                      <a:cs typeface="+mn-cs"/>
                    </a:endParaRPr>
                  </a:p>
                </p:txBody>
              </p:sp>
              <p:sp>
                <p:nvSpPr>
                  <p:cNvPr id="86" name="Rectangle 287"/>
                  <p:cNvSpPr>
                    <a:spLocks noChangeArrowheads="1"/>
                  </p:cNvSpPr>
                  <p:nvPr/>
                </p:nvSpPr>
                <p:spPr bwMode="auto">
                  <a:xfrm>
                    <a:off x="2255" y="2491"/>
                    <a:ext cx="144" cy="145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>
                      <a:cs typeface="+mn-cs"/>
                    </a:endParaRPr>
                  </a:p>
                </p:txBody>
              </p:sp>
            </p:grpSp>
            <p:grpSp>
              <p:nvGrpSpPr>
                <p:cNvPr id="63" name="Group 288"/>
                <p:cNvGrpSpPr>
                  <a:grpSpLocks/>
                </p:cNvGrpSpPr>
                <p:nvPr/>
              </p:nvGrpSpPr>
              <p:grpSpPr bwMode="auto">
                <a:xfrm>
                  <a:off x="2112" y="2064"/>
                  <a:ext cx="288" cy="288"/>
                  <a:chOff x="2112" y="2496"/>
                  <a:chExt cx="288" cy="288"/>
                </a:xfrm>
              </p:grpSpPr>
              <p:sp>
                <p:nvSpPr>
                  <p:cNvPr id="79" name="Rectangle 289"/>
                  <p:cNvSpPr>
                    <a:spLocks noChangeArrowheads="1"/>
                  </p:cNvSpPr>
                  <p:nvPr/>
                </p:nvSpPr>
                <p:spPr bwMode="auto">
                  <a:xfrm>
                    <a:off x="2110" y="2638"/>
                    <a:ext cx="144" cy="143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>
                      <a:cs typeface="+mn-cs"/>
                    </a:endParaRPr>
                  </a:p>
                </p:txBody>
              </p:sp>
              <p:sp>
                <p:nvSpPr>
                  <p:cNvPr id="80" name="Rectangle 290"/>
                  <p:cNvSpPr>
                    <a:spLocks noChangeArrowheads="1"/>
                  </p:cNvSpPr>
                  <p:nvPr/>
                </p:nvSpPr>
                <p:spPr bwMode="auto">
                  <a:xfrm>
                    <a:off x="2254" y="2639"/>
                    <a:ext cx="144" cy="143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>
                      <a:cs typeface="+mn-cs"/>
                    </a:endParaRPr>
                  </a:p>
                </p:txBody>
              </p:sp>
              <p:sp>
                <p:nvSpPr>
                  <p:cNvPr id="81" name="Rectangle 291"/>
                  <p:cNvSpPr>
                    <a:spLocks noChangeArrowheads="1"/>
                  </p:cNvSpPr>
                  <p:nvPr/>
                </p:nvSpPr>
                <p:spPr bwMode="auto">
                  <a:xfrm>
                    <a:off x="2110" y="2493"/>
                    <a:ext cx="144" cy="145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>
                      <a:cs typeface="+mn-cs"/>
                    </a:endParaRPr>
                  </a:p>
                </p:txBody>
              </p:sp>
              <p:sp>
                <p:nvSpPr>
                  <p:cNvPr id="82" name="Rectangle 292"/>
                  <p:cNvSpPr>
                    <a:spLocks noChangeArrowheads="1"/>
                  </p:cNvSpPr>
                  <p:nvPr/>
                </p:nvSpPr>
                <p:spPr bwMode="auto">
                  <a:xfrm>
                    <a:off x="2255" y="2493"/>
                    <a:ext cx="144" cy="145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>
                      <a:cs typeface="+mn-cs"/>
                    </a:endParaRPr>
                  </a:p>
                </p:txBody>
              </p:sp>
            </p:grpSp>
            <p:grpSp>
              <p:nvGrpSpPr>
                <p:cNvPr id="64" name="Group 293"/>
                <p:cNvGrpSpPr>
                  <a:grpSpLocks/>
                </p:cNvGrpSpPr>
                <p:nvPr/>
              </p:nvGrpSpPr>
              <p:grpSpPr bwMode="auto">
                <a:xfrm>
                  <a:off x="2688" y="2064"/>
                  <a:ext cx="288" cy="288"/>
                  <a:chOff x="2688" y="2496"/>
                  <a:chExt cx="288" cy="288"/>
                </a:xfrm>
              </p:grpSpPr>
              <p:sp>
                <p:nvSpPr>
                  <p:cNvPr id="75" name="Rectangle 294"/>
                  <p:cNvSpPr>
                    <a:spLocks noChangeArrowheads="1"/>
                  </p:cNvSpPr>
                  <p:nvPr/>
                </p:nvSpPr>
                <p:spPr bwMode="auto">
                  <a:xfrm>
                    <a:off x="2688" y="2637"/>
                    <a:ext cx="144" cy="143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>
                      <a:cs typeface="+mn-cs"/>
                    </a:endParaRPr>
                  </a:p>
                </p:txBody>
              </p:sp>
              <p:sp>
                <p:nvSpPr>
                  <p:cNvPr id="76" name="Rectangle 295"/>
                  <p:cNvSpPr>
                    <a:spLocks noChangeArrowheads="1"/>
                  </p:cNvSpPr>
                  <p:nvPr/>
                </p:nvSpPr>
                <p:spPr bwMode="auto">
                  <a:xfrm>
                    <a:off x="2832" y="2639"/>
                    <a:ext cx="144" cy="143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>
                      <a:cs typeface="+mn-cs"/>
                    </a:endParaRPr>
                  </a:p>
                </p:txBody>
              </p:sp>
              <p:sp>
                <p:nvSpPr>
                  <p:cNvPr id="77" name="Rectangle 296"/>
                  <p:cNvSpPr>
                    <a:spLocks noChangeArrowheads="1"/>
                  </p:cNvSpPr>
                  <p:nvPr/>
                </p:nvSpPr>
                <p:spPr bwMode="auto">
                  <a:xfrm>
                    <a:off x="2688" y="2493"/>
                    <a:ext cx="144" cy="145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>
                      <a:cs typeface="+mn-cs"/>
                    </a:endParaRPr>
                  </a:p>
                </p:txBody>
              </p:sp>
              <p:sp>
                <p:nvSpPr>
                  <p:cNvPr id="78" name="Rectangle 297"/>
                  <p:cNvSpPr>
                    <a:spLocks noChangeArrowheads="1"/>
                  </p:cNvSpPr>
                  <p:nvPr/>
                </p:nvSpPr>
                <p:spPr bwMode="auto">
                  <a:xfrm>
                    <a:off x="2833" y="2492"/>
                    <a:ext cx="144" cy="145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>
                      <a:cs typeface="+mn-cs"/>
                    </a:endParaRPr>
                  </a:p>
                </p:txBody>
              </p:sp>
            </p:grpSp>
            <p:grpSp>
              <p:nvGrpSpPr>
                <p:cNvPr id="65" name="Group 298"/>
                <p:cNvGrpSpPr>
                  <a:grpSpLocks/>
                </p:cNvGrpSpPr>
                <p:nvPr/>
              </p:nvGrpSpPr>
              <p:grpSpPr bwMode="auto">
                <a:xfrm>
                  <a:off x="1536" y="2064"/>
                  <a:ext cx="288" cy="288"/>
                  <a:chOff x="2112" y="2496"/>
                  <a:chExt cx="288" cy="288"/>
                </a:xfrm>
              </p:grpSpPr>
              <p:sp>
                <p:nvSpPr>
                  <p:cNvPr id="71" name="Rectangle 299"/>
                  <p:cNvSpPr>
                    <a:spLocks noChangeArrowheads="1"/>
                  </p:cNvSpPr>
                  <p:nvPr/>
                </p:nvSpPr>
                <p:spPr bwMode="auto">
                  <a:xfrm>
                    <a:off x="2110" y="2639"/>
                    <a:ext cx="144" cy="143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>
                      <a:cs typeface="+mn-cs"/>
                    </a:endParaRPr>
                  </a:p>
                </p:txBody>
              </p:sp>
              <p:sp>
                <p:nvSpPr>
                  <p:cNvPr id="72" name="Rectangle 300"/>
                  <p:cNvSpPr>
                    <a:spLocks noChangeArrowheads="1"/>
                  </p:cNvSpPr>
                  <p:nvPr/>
                </p:nvSpPr>
                <p:spPr bwMode="auto">
                  <a:xfrm>
                    <a:off x="2254" y="2640"/>
                    <a:ext cx="144" cy="143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>
                      <a:cs typeface="+mn-cs"/>
                    </a:endParaRPr>
                  </a:p>
                </p:txBody>
              </p:sp>
              <p:sp>
                <p:nvSpPr>
                  <p:cNvPr id="73" name="Rectangle 301"/>
                  <p:cNvSpPr>
                    <a:spLocks noChangeArrowheads="1"/>
                  </p:cNvSpPr>
                  <p:nvPr/>
                </p:nvSpPr>
                <p:spPr bwMode="auto">
                  <a:xfrm>
                    <a:off x="2110" y="2494"/>
                    <a:ext cx="144" cy="145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>
                      <a:cs typeface="+mn-cs"/>
                    </a:endParaRPr>
                  </a:p>
                </p:txBody>
              </p:sp>
              <p:sp>
                <p:nvSpPr>
                  <p:cNvPr id="74" name="Rectangle 302"/>
                  <p:cNvSpPr>
                    <a:spLocks noChangeArrowheads="1"/>
                  </p:cNvSpPr>
                  <p:nvPr/>
                </p:nvSpPr>
                <p:spPr bwMode="auto">
                  <a:xfrm>
                    <a:off x="2255" y="2494"/>
                    <a:ext cx="144" cy="145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>
                      <a:cs typeface="+mn-cs"/>
                    </a:endParaRPr>
                  </a:p>
                </p:txBody>
              </p:sp>
            </p:grpSp>
            <p:grpSp>
              <p:nvGrpSpPr>
                <p:cNvPr id="66" name="Group 303"/>
                <p:cNvGrpSpPr>
                  <a:grpSpLocks/>
                </p:cNvGrpSpPr>
                <p:nvPr/>
              </p:nvGrpSpPr>
              <p:grpSpPr bwMode="auto">
                <a:xfrm>
                  <a:off x="2112" y="1344"/>
                  <a:ext cx="288" cy="288"/>
                  <a:chOff x="2112" y="2496"/>
                  <a:chExt cx="288" cy="288"/>
                </a:xfrm>
              </p:grpSpPr>
              <p:sp>
                <p:nvSpPr>
                  <p:cNvPr id="67" name="Rectangle 304"/>
                  <p:cNvSpPr>
                    <a:spLocks noChangeArrowheads="1"/>
                  </p:cNvSpPr>
                  <p:nvPr/>
                </p:nvSpPr>
                <p:spPr bwMode="auto">
                  <a:xfrm>
                    <a:off x="2110" y="2636"/>
                    <a:ext cx="144" cy="143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>
                      <a:cs typeface="+mn-cs"/>
                    </a:endParaRPr>
                  </a:p>
                </p:txBody>
              </p:sp>
              <p:sp>
                <p:nvSpPr>
                  <p:cNvPr id="68" name="Rectangle 305"/>
                  <p:cNvSpPr>
                    <a:spLocks noChangeArrowheads="1"/>
                  </p:cNvSpPr>
                  <p:nvPr/>
                </p:nvSpPr>
                <p:spPr bwMode="auto">
                  <a:xfrm>
                    <a:off x="2254" y="2637"/>
                    <a:ext cx="144" cy="143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>
                      <a:cs typeface="+mn-cs"/>
                    </a:endParaRPr>
                  </a:p>
                </p:txBody>
              </p:sp>
              <p:sp>
                <p:nvSpPr>
                  <p:cNvPr id="69" name="Rectangle 306"/>
                  <p:cNvSpPr>
                    <a:spLocks noChangeArrowheads="1"/>
                  </p:cNvSpPr>
                  <p:nvPr/>
                </p:nvSpPr>
                <p:spPr bwMode="auto">
                  <a:xfrm>
                    <a:off x="2110" y="2492"/>
                    <a:ext cx="144" cy="145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>
                      <a:cs typeface="+mn-cs"/>
                    </a:endParaRPr>
                  </a:p>
                </p:txBody>
              </p:sp>
              <p:sp>
                <p:nvSpPr>
                  <p:cNvPr id="70" name="Rectangle 307"/>
                  <p:cNvSpPr>
                    <a:spLocks noChangeArrowheads="1"/>
                  </p:cNvSpPr>
                  <p:nvPr/>
                </p:nvSpPr>
                <p:spPr bwMode="auto">
                  <a:xfrm>
                    <a:off x="2255" y="2491"/>
                    <a:ext cx="144" cy="145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en-US">
                      <a:cs typeface="+mn-cs"/>
                    </a:endParaRPr>
                  </a:p>
                </p:txBody>
              </p:sp>
            </p:grpSp>
          </p:grpSp>
          <p:grpSp>
            <p:nvGrpSpPr>
              <p:cNvPr id="26" name="Group 308"/>
              <p:cNvGrpSpPr>
                <a:grpSpLocks/>
              </p:cNvGrpSpPr>
              <p:nvPr/>
            </p:nvGrpSpPr>
            <p:grpSpPr bwMode="auto">
              <a:xfrm>
                <a:off x="1104" y="912"/>
                <a:ext cx="2304" cy="1152"/>
                <a:chOff x="1104" y="768"/>
                <a:chExt cx="2304" cy="1152"/>
              </a:xfrm>
            </p:grpSpPr>
            <p:sp>
              <p:nvSpPr>
                <p:cNvPr id="27" name="Rectangle 309"/>
                <p:cNvSpPr>
                  <a:spLocks noChangeArrowheads="1"/>
                </p:cNvSpPr>
                <p:nvPr/>
              </p:nvSpPr>
              <p:spPr bwMode="auto">
                <a:xfrm>
                  <a:off x="1389" y="1630"/>
                  <a:ext cx="144" cy="145"/>
                </a:xfrm>
                <a:prstGeom prst="rect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8" name="Rectangle 310"/>
                <p:cNvSpPr>
                  <a:spLocks noChangeArrowheads="1"/>
                </p:cNvSpPr>
                <p:nvPr/>
              </p:nvSpPr>
              <p:spPr bwMode="auto">
                <a:xfrm>
                  <a:off x="1246" y="1774"/>
                  <a:ext cx="144" cy="143"/>
                </a:xfrm>
                <a:prstGeom prst="rect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29" name="Rectangle 311"/>
                <p:cNvSpPr>
                  <a:spLocks noChangeArrowheads="1"/>
                </p:cNvSpPr>
                <p:nvPr/>
              </p:nvSpPr>
              <p:spPr bwMode="auto">
                <a:xfrm>
                  <a:off x="1678" y="1342"/>
                  <a:ext cx="144" cy="145"/>
                </a:xfrm>
                <a:prstGeom prst="rect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0" name="Rectangle 312"/>
                <p:cNvSpPr>
                  <a:spLocks noChangeArrowheads="1"/>
                </p:cNvSpPr>
                <p:nvPr/>
              </p:nvSpPr>
              <p:spPr bwMode="auto">
                <a:xfrm>
                  <a:off x="1533" y="1487"/>
                  <a:ext cx="146" cy="143"/>
                </a:xfrm>
                <a:prstGeom prst="rect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1" name="Rectangle 313"/>
                <p:cNvSpPr>
                  <a:spLocks noChangeArrowheads="1"/>
                </p:cNvSpPr>
                <p:nvPr/>
              </p:nvSpPr>
              <p:spPr bwMode="auto">
                <a:xfrm>
                  <a:off x="1966" y="1053"/>
                  <a:ext cx="144" cy="145"/>
                </a:xfrm>
                <a:prstGeom prst="rect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2" name="Rectangle 314"/>
                <p:cNvSpPr>
                  <a:spLocks noChangeArrowheads="1"/>
                </p:cNvSpPr>
                <p:nvPr/>
              </p:nvSpPr>
              <p:spPr bwMode="auto">
                <a:xfrm>
                  <a:off x="1823" y="1199"/>
                  <a:ext cx="144" cy="143"/>
                </a:xfrm>
                <a:prstGeom prst="rect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3" name="Rectangle 315"/>
                <p:cNvSpPr>
                  <a:spLocks noChangeArrowheads="1"/>
                </p:cNvSpPr>
                <p:nvPr/>
              </p:nvSpPr>
              <p:spPr bwMode="auto">
                <a:xfrm>
                  <a:off x="2975" y="1631"/>
                  <a:ext cx="144" cy="145"/>
                </a:xfrm>
                <a:prstGeom prst="rect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4" name="Rectangle 316"/>
                <p:cNvSpPr>
                  <a:spLocks noChangeArrowheads="1"/>
                </p:cNvSpPr>
                <p:nvPr/>
              </p:nvSpPr>
              <p:spPr bwMode="auto">
                <a:xfrm>
                  <a:off x="3120" y="1775"/>
                  <a:ext cx="144" cy="143"/>
                </a:xfrm>
                <a:prstGeom prst="rect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5" name="Rectangle 317"/>
                <p:cNvSpPr>
                  <a:spLocks noChangeArrowheads="1"/>
                </p:cNvSpPr>
                <p:nvPr/>
              </p:nvSpPr>
              <p:spPr bwMode="auto">
                <a:xfrm>
                  <a:off x="2685" y="1342"/>
                  <a:ext cx="146" cy="145"/>
                </a:xfrm>
                <a:prstGeom prst="rect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6" name="Rectangle 318"/>
                <p:cNvSpPr>
                  <a:spLocks noChangeArrowheads="1"/>
                </p:cNvSpPr>
                <p:nvPr/>
              </p:nvSpPr>
              <p:spPr bwMode="auto">
                <a:xfrm>
                  <a:off x="2831" y="1487"/>
                  <a:ext cx="144" cy="143"/>
                </a:xfrm>
                <a:prstGeom prst="rect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7" name="Rectangle 319"/>
                <p:cNvSpPr>
                  <a:spLocks noChangeArrowheads="1"/>
                </p:cNvSpPr>
                <p:nvPr/>
              </p:nvSpPr>
              <p:spPr bwMode="auto">
                <a:xfrm>
                  <a:off x="2397" y="1054"/>
                  <a:ext cx="144" cy="145"/>
                </a:xfrm>
                <a:prstGeom prst="rect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8" name="Rectangle 320"/>
                <p:cNvSpPr>
                  <a:spLocks noChangeArrowheads="1"/>
                </p:cNvSpPr>
                <p:nvPr/>
              </p:nvSpPr>
              <p:spPr bwMode="auto">
                <a:xfrm>
                  <a:off x="2541" y="1198"/>
                  <a:ext cx="144" cy="143"/>
                </a:xfrm>
                <a:prstGeom prst="rect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39" name="Rectangle 321"/>
                <p:cNvSpPr>
                  <a:spLocks noChangeArrowheads="1"/>
                </p:cNvSpPr>
                <p:nvPr/>
              </p:nvSpPr>
              <p:spPr bwMode="auto">
                <a:xfrm>
                  <a:off x="2110" y="911"/>
                  <a:ext cx="144" cy="143"/>
                </a:xfrm>
                <a:prstGeom prst="rect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40" name="Rectangle 322"/>
                <p:cNvSpPr>
                  <a:spLocks noChangeArrowheads="1"/>
                </p:cNvSpPr>
                <p:nvPr/>
              </p:nvSpPr>
              <p:spPr bwMode="auto">
                <a:xfrm>
                  <a:off x="2255" y="911"/>
                  <a:ext cx="144" cy="143"/>
                </a:xfrm>
                <a:prstGeom prst="rect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41" name="Rectangle 323"/>
                <p:cNvSpPr>
                  <a:spLocks noChangeArrowheads="1"/>
                </p:cNvSpPr>
                <p:nvPr/>
              </p:nvSpPr>
              <p:spPr bwMode="auto">
                <a:xfrm>
                  <a:off x="1246" y="1630"/>
                  <a:ext cx="144" cy="145"/>
                </a:xfrm>
                <a:prstGeom prst="rect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42" name="Rectangle 324"/>
                <p:cNvSpPr>
                  <a:spLocks noChangeArrowheads="1"/>
                </p:cNvSpPr>
                <p:nvPr/>
              </p:nvSpPr>
              <p:spPr bwMode="auto">
                <a:xfrm>
                  <a:off x="1102" y="1775"/>
                  <a:ext cx="144" cy="143"/>
                </a:xfrm>
                <a:prstGeom prst="rect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43" name="Rectangle 325"/>
                <p:cNvSpPr>
                  <a:spLocks noChangeArrowheads="1"/>
                </p:cNvSpPr>
                <p:nvPr/>
              </p:nvSpPr>
              <p:spPr bwMode="auto">
                <a:xfrm>
                  <a:off x="1533" y="1343"/>
                  <a:ext cx="146" cy="145"/>
                </a:xfrm>
                <a:prstGeom prst="rect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44" name="Rectangle 326"/>
                <p:cNvSpPr>
                  <a:spLocks noChangeArrowheads="1"/>
                </p:cNvSpPr>
                <p:nvPr/>
              </p:nvSpPr>
              <p:spPr bwMode="auto">
                <a:xfrm>
                  <a:off x="1389" y="1486"/>
                  <a:ext cx="144" cy="143"/>
                </a:xfrm>
                <a:prstGeom prst="rect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45" name="Rectangle 327"/>
                <p:cNvSpPr>
                  <a:spLocks noChangeArrowheads="1"/>
                </p:cNvSpPr>
                <p:nvPr/>
              </p:nvSpPr>
              <p:spPr bwMode="auto">
                <a:xfrm>
                  <a:off x="1823" y="1054"/>
                  <a:ext cx="144" cy="145"/>
                </a:xfrm>
                <a:prstGeom prst="rect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46" name="Rectangle 328"/>
                <p:cNvSpPr>
                  <a:spLocks noChangeArrowheads="1"/>
                </p:cNvSpPr>
                <p:nvPr/>
              </p:nvSpPr>
              <p:spPr bwMode="auto">
                <a:xfrm>
                  <a:off x="1966" y="910"/>
                  <a:ext cx="144" cy="143"/>
                </a:xfrm>
                <a:prstGeom prst="rect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47" name="Rectangle 329"/>
                <p:cNvSpPr>
                  <a:spLocks noChangeArrowheads="1"/>
                </p:cNvSpPr>
                <p:nvPr/>
              </p:nvSpPr>
              <p:spPr bwMode="auto">
                <a:xfrm>
                  <a:off x="3118" y="1629"/>
                  <a:ext cx="144" cy="145"/>
                </a:xfrm>
                <a:prstGeom prst="rect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48" name="Rectangle 330"/>
                <p:cNvSpPr>
                  <a:spLocks noChangeArrowheads="1"/>
                </p:cNvSpPr>
                <p:nvPr/>
              </p:nvSpPr>
              <p:spPr bwMode="auto">
                <a:xfrm>
                  <a:off x="3262" y="1775"/>
                  <a:ext cx="144" cy="143"/>
                </a:xfrm>
                <a:prstGeom prst="rect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49" name="Rectangle 331"/>
                <p:cNvSpPr>
                  <a:spLocks noChangeArrowheads="1"/>
                </p:cNvSpPr>
                <p:nvPr/>
              </p:nvSpPr>
              <p:spPr bwMode="auto">
                <a:xfrm>
                  <a:off x="2831" y="1342"/>
                  <a:ext cx="144" cy="145"/>
                </a:xfrm>
                <a:prstGeom prst="rect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50" name="Rectangle 332"/>
                <p:cNvSpPr>
                  <a:spLocks noChangeArrowheads="1"/>
                </p:cNvSpPr>
                <p:nvPr/>
              </p:nvSpPr>
              <p:spPr bwMode="auto">
                <a:xfrm>
                  <a:off x="2975" y="1488"/>
                  <a:ext cx="144" cy="143"/>
                </a:xfrm>
                <a:prstGeom prst="rect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51" name="Rectangle 333"/>
                <p:cNvSpPr>
                  <a:spLocks noChangeArrowheads="1"/>
                </p:cNvSpPr>
                <p:nvPr/>
              </p:nvSpPr>
              <p:spPr bwMode="auto">
                <a:xfrm>
                  <a:off x="2541" y="1054"/>
                  <a:ext cx="144" cy="145"/>
                </a:xfrm>
                <a:prstGeom prst="rect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52" name="Rectangle 334"/>
                <p:cNvSpPr>
                  <a:spLocks noChangeArrowheads="1"/>
                </p:cNvSpPr>
                <p:nvPr/>
              </p:nvSpPr>
              <p:spPr bwMode="auto">
                <a:xfrm>
                  <a:off x="2685" y="1199"/>
                  <a:ext cx="146" cy="143"/>
                </a:xfrm>
                <a:prstGeom prst="rect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53" name="Rectangle 335"/>
                <p:cNvSpPr>
                  <a:spLocks noChangeArrowheads="1"/>
                </p:cNvSpPr>
                <p:nvPr/>
              </p:nvSpPr>
              <p:spPr bwMode="auto">
                <a:xfrm>
                  <a:off x="2397" y="911"/>
                  <a:ext cx="144" cy="143"/>
                </a:xfrm>
                <a:prstGeom prst="rect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54" name="Rectangle 336"/>
                <p:cNvSpPr>
                  <a:spLocks noChangeArrowheads="1"/>
                </p:cNvSpPr>
                <p:nvPr/>
              </p:nvSpPr>
              <p:spPr bwMode="auto">
                <a:xfrm>
                  <a:off x="1678" y="1199"/>
                  <a:ext cx="144" cy="143"/>
                </a:xfrm>
                <a:prstGeom prst="rect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55" name="Rectangle 337"/>
                <p:cNvSpPr>
                  <a:spLocks noChangeArrowheads="1"/>
                </p:cNvSpPr>
                <p:nvPr/>
              </p:nvSpPr>
              <p:spPr bwMode="auto">
                <a:xfrm>
                  <a:off x="2110" y="767"/>
                  <a:ext cx="144" cy="145"/>
                </a:xfrm>
                <a:prstGeom prst="rect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  <p:sp>
              <p:nvSpPr>
                <p:cNvPr id="56" name="Rectangle 338"/>
                <p:cNvSpPr>
                  <a:spLocks noChangeArrowheads="1"/>
                </p:cNvSpPr>
                <p:nvPr/>
              </p:nvSpPr>
              <p:spPr bwMode="auto">
                <a:xfrm>
                  <a:off x="2253" y="766"/>
                  <a:ext cx="144" cy="145"/>
                </a:xfrm>
                <a:prstGeom prst="rect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cs typeface="+mn-cs"/>
                  </a:endParaRPr>
                </a:p>
              </p:txBody>
            </p:sp>
          </p:grpSp>
        </p:grpSp>
        <p:sp>
          <p:nvSpPr>
            <p:cNvPr id="5" name="Right Arrow 4"/>
            <p:cNvSpPr/>
            <p:nvPr/>
          </p:nvSpPr>
          <p:spPr>
            <a:xfrm>
              <a:off x="3923928" y="1988840"/>
              <a:ext cx="1224136" cy="648072"/>
            </a:xfrm>
            <a:prstGeom prst="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9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1204181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1969: Man on the Moon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92449" y="2594898"/>
            <a:ext cx="3675587" cy="2876147"/>
          </a:xfrm>
          <a:prstGeom prst="rect">
            <a:avLst/>
          </a:prstGeom>
        </p:spPr>
      </p:pic>
      <p:sp>
        <p:nvSpPr>
          <p:cNvPr id="14" name="Rectangle 13">
            <a:hlinkClick r:id="rId4"/>
          </p:cNvPr>
          <p:cNvSpPr/>
          <p:nvPr/>
        </p:nvSpPr>
        <p:spPr>
          <a:xfrm>
            <a:off x="5564285" y="5123193"/>
            <a:ext cx="7068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</a:rPr>
              <a:t>NASA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9" name="Picture 2" descr="http://www.unmuseum.org/moonhoax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2674" y="1081841"/>
            <a:ext cx="6100861" cy="4667158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1202727" y="1987232"/>
            <a:ext cx="53700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The Great Moon</a:t>
            </a:r>
            <a:r>
              <a:rPr lang="en-US" sz="2800" kern="0" dirty="0">
                <a:solidFill>
                  <a:sysClr val="window" lastClr="FFFFFF"/>
                </a:solidFill>
              </a:rPr>
              <a:t>-</a:t>
            </a: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Landing Hoax?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5" name="Rectangle 298"/>
          <p:cNvSpPr>
            <a:spLocks noChangeArrowheads="1"/>
          </p:cNvSpPr>
          <p:nvPr/>
        </p:nvSpPr>
        <p:spPr bwMode="auto">
          <a:xfrm>
            <a:off x="302879" y="6001404"/>
            <a:ext cx="8335252" cy="711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How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can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you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prove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that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you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are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at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a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specific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location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?</a:t>
            </a:r>
            <a:endParaRPr lang="de-CH" sz="2800" b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554874" y="5676769"/>
            <a:ext cx="43237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hlinkClick r:id="rId6"/>
              </a:rPr>
              <a:t>http://www.unmuseum.org/moonhoax.htm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60316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 build="p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27584" y="620688"/>
            <a:ext cx="7572428" cy="928694"/>
          </a:xfrm>
        </p:spPr>
        <p:txBody>
          <a:bodyPr/>
          <a:lstStyle/>
          <a:p>
            <a:r>
              <a:rPr lang="en-US" sz="4000" dirty="0"/>
              <a:t>What </a:t>
            </a:r>
            <a:r>
              <a:rPr lang="en-US" sz="4000" dirty="0" smtClean="0"/>
              <a:t>will you Learn from </a:t>
            </a:r>
            <a:r>
              <a:rPr lang="en-US" sz="4000" dirty="0"/>
              <a:t>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050924" y="1628775"/>
            <a:ext cx="7625531" cy="460853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Classical Cryptography</a:t>
            </a:r>
            <a:endParaRPr lang="en-US" sz="3300" dirty="0" smtClean="0">
              <a:cs typeface="Arial" charset="0"/>
            </a:endParaRP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300" dirty="0">
                <a:cs typeface="Arial" charset="0"/>
              </a:rPr>
              <a:t>Introduction to Quantum Mechanics</a:t>
            </a: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300" dirty="0">
                <a:cs typeface="Arial" charset="0"/>
              </a:rPr>
              <a:t>Quantum Key Distribution</a:t>
            </a: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300" dirty="0" smtClean="0">
                <a:cs typeface="Arial" charset="0"/>
              </a:rPr>
              <a:t>Position</a:t>
            </a:r>
            <a:r>
              <a:rPr lang="en-US" sz="3300" dirty="0">
                <a:cs typeface="Arial" charset="0"/>
              </a:rPr>
              <a:t>-Based </a:t>
            </a:r>
            <a:r>
              <a:rPr lang="en-US" sz="3300" dirty="0" smtClean="0">
                <a:cs typeface="Arial" charset="0"/>
              </a:rPr>
              <a:t>Cryptography</a:t>
            </a:r>
            <a:endParaRPr lang="en-US" sz="3300" dirty="0">
              <a:cs typeface="Arial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971600" y="2276872"/>
            <a:ext cx="7416824" cy="86409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4925" y="620688"/>
            <a:ext cx="360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25822791"/>
      </p:ext>
    </p:extLst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6845" name="Picture 141" descr="MCj0426072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153"/>
          <p:cNvGrpSpPr>
            <a:grpSpLocks/>
          </p:cNvGrpSpPr>
          <p:nvPr/>
        </p:nvGrpSpPr>
        <p:grpSpPr bwMode="auto">
          <a:xfrm rot="2148553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56846" name="Oval 142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56847" name="Line 143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48" name="Line 144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49" name="Line 145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0" name="Line 146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1" name="Line 147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2" name="Line 148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3" name="Line 149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4" name="Line 150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5" name="Line 151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6" name="Line 152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17"/>
          <p:cNvGrpSpPr/>
          <p:nvPr/>
        </p:nvGrpSpPr>
        <p:grpSpPr>
          <a:xfrm>
            <a:off x="2903538" y="2266950"/>
            <a:ext cx="2879725" cy="2879725"/>
            <a:chOff x="2903538" y="2266950"/>
            <a:chExt cx="2879725" cy="2879725"/>
          </a:xfrm>
        </p:grpSpPr>
        <p:sp>
          <p:nvSpPr>
            <p:cNvPr id="456715" name="Oval 11"/>
            <p:cNvSpPr>
              <a:spLocks noChangeArrowheads="1"/>
            </p:cNvSpPr>
            <p:nvPr/>
          </p:nvSpPr>
          <p:spPr bwMode="auto">
            <a:xfrm>
              <a:off x="2903538" y="2266950"/>
              <a:ext cx="2879725" cy="2879725"/>
            </a:xfrm>
            <a:prstGeom prst="ellipse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6841" name="Line 137"/>
            <p:cNvSpPr>
              <a:spLocks noChangeShapeType="1"/>
            </p:cNvSpPr>
            <p:nvPr/>
          </p:nvSpPr>
          <p:spPr bwMode="auto">
            <a:xfrm rot="13500000">
              <a:off x="4613148" y="2413128"/>
              <a:ext cx="254000" cy="1477962"/>
            </a:xfrm>
            <a:prstGeom prst="line">
              <a:avLst/>
            </a:prstGeom>
            <a:noFill/>
            <a:ln w="698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456843" name="Rectangle 139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05233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/>
              <a:t>Quantum Bit: </a:t>
            </a:r>
            <a:r>
              <a:rPr lang="en-US" sz="4000" dirty="0" smtClean="0"/>
              <a:t>Polarization </a:t>
            </a:r>
            <a:r>
              <a:rPr lang="en-US" sz="4000" dirty="0"/>
              <a:t>of </a:t>
            </a:r>
            <a:r>
              <a:rPr lang="en-US" sz="4000" dirty="0" smtClean="0"/>
              <a:t>a Photon</a:t>
            </a:r>
            <a:endParaRPr lang="en-US" sz="4000" dirty="0"/>
          </a:p>
        </p:txBody>
      </p:sp>
      <p:grpSp>
        <p:nvGrpSpPr>
          <p:cNvPr id="19" name="Group 210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539552" y="1124744"/>
            <a:ext cx="3009900" cy="269875"/>
            <a:chOff x="1648" y="1285"/>
            <a:chExt cx="1896" cy="170"/>
          </a:xfrm>
        </p:grpSpPr>
        <p:sp>
          <p:nvSpPr>
            <p:cNvPr id="20" name="Text Box 211"/>
            <p:cNvSpPr txBox="1">
              <a:spLocks noChangeAspect="1" noChangeArrowheads="1"/>
            </p:cNvSpPr>
            <p:nvPr/>
          </p:nvSpPr>
          <p:spPr bwMode="auto">
            <a:xfrm>
              <a:off x="1648" y="1350"/>
              <a:ext cx="89" cy="1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5080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q</a:t>
              </a:r>
            </a:p>
          </p:txBody>
        </p:sp>
        <p:sp>
          <p:nvSpPr>
            <p:cNvPr id="21" name="Text Box 212"/>
            <p:cNvSpPr txBox="1">
              <a:spLocks noChangeAspect="1" noChangeArrowheads="1"/>
            </p:cNvSpPr>
            <p:nvPr/>
          </p:nvSpPr>
          <p:spPr bwMode="auto">
            <a:xfrm>
              <a:off x="1736" y="1350"/>
              <a:ext cx="93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u</a:t>
              </a:r>
            </a:p>
          </p:txBody>
        </p:sp>
        <p:sp>
          <p:nvSpPr>
            <p:cNvPr id="22" name="Text Box 213"/>
            <p:cNvSpPr txBox="1">
              <a:spLocks noChangeAspect="1" noChangeArrowheads="1"/>
            </p:cNvSpPr>
            <p:nvPr/>
          </p:nvSpPr>
          <p:spPr bwMode="auto">
            <a:xfrm>
              <a:off x="1830" y="1306"/>
              <a:ext cx="93" cy="1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841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b</a:t>
              </a:r>
            </a:p>
          </p:txBody>
        </p:sp>
        <p:sp>
          <p:nvSpPr>
            <p:cNvPr id="23" name="Text Box 214"/>
            <p:cNvSpPr txBox="1">
              <a:spLocks noChangeAspect="1" noChangeArrowheads="1"/>
            </p:cNvSpPr>
            <p:nvPr/>
          </p:nvSpPr>
          <p:spPr bwMode="auto">
            <a:xfrm>
              <a:off x="1923" y="1310"/>
              <a:ext cx="47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778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i</a:t>
              </a:r>
            </a:p>
          </p:txBody>
        </p:sp>
        <p:sp>
          <p:nvSpPr>
            <p:cNvPr id="24" name="Text Box 215"/>
            <p:cNvSpPr txBox="1">
              <a:spLocks noChangeAspect="1" noChangeArrowheads="1"/>
            </p:cNvSpPr>
            <p:nvPr/>
          </p:nvSpPr>
          <p:spPr bwMode="auto">
            <a:xfrm>
              <a:off x="1970" y="1319"/>
              <a:ext cx="65" cy="1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635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t</a:t>
              </a:r>
            </a:p>
          </p:txBody>
        </p:sp>
        <p:sp>
          <p:nvSpPr>
            <p:cNvPr id="25" name="Text Box 216"/>
            <p:cNvSpPr txBox="1">
              <a:spLocks noChangeAspect="1" noChangeArrowheads="1"/>
            </p:cNvSpPr>
            <p:nvPr/>
          </p:nvSpPr>
          <p:spPr bwMode="auto">
            <a:xfrm>
              <a:off x="2092" y="1350"/>
              <a:ext cx="84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a</a:t>
              </a:r>
            </a:p>
          </p:txBody>
        </p:sp>
        <p:sp>
          <p:nvSpPr>
            <p:cNvPr id="26" name="Text Box 217"/>
            <p:cNvSpPr txBox="1">
              <a:spLocks noChangeAspect="1" noChangeArrowheads="1"/>
            </p:cNvSpPr>
            <p:nvPr/>
          </p:nvSpPr>
          <p:spPr bwMode="auto">
            <a:xfrm>
              <a:off x="2176" y="1350"/>
              <a:ext cx="66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s</a:t>
              </a:r>
            </a:p>
          </p:txBody>
        </p:sp>
        <p:sp>
          <p:nvSpPr>
            <p:cNvPr id="27" name="Text Box 218"/>
            <p:cNvSpPr txBox="1">
              <a:spLocks noChangeAspect="1" noChangeArrowheads="1"/>
            </p:cNvSpPr>
            <p:nvPr/>
          </p:nvSpPr>
          <p:spPr bwMode="auto">
            <a:xfrm>
              <a:off x="2298" y="1350"/>
              <a:ext cx="93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u</a:t>
              </a:r>
            </a:p>
          </p:txBody>
        </p:sp>
        <p:sp>
          <p:nvSpPr>
            <p:cNvPr id="28" name="Text Box 219"/>
            <p:cNvSpPr txBox="1">
              <a:spLocks noChangeAspect="1" noChangeArrowheads="1"/>
            </p:cNvSpPr>
            <p:nvPr/>
          </p:nvSpPr>
          <p:spPr bwMode="auto">
            <a:xfrm>
              <a:off x="2392" y="1350"/>
              <a:ext cx="93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n</a:t>
              </a:r>
            </a:p>
          </p:txBody>
        </p:sp>
        <p:sp>
          <p:nvSpPr>
            <p:cNvPr id="29" name="Text Box 220"/>
            <p:cNvSpPr txBox="1">
              <a:spLocks noChangeAspect="1" noChangeArrowheads="1"/>
            </p:cNvSpPr>
            <p:nvPr/>
          </p:nvSpPr>
          <p:spPr bwMode="auto">
            <a:xfrm>
              <a:off x="2485" y="1310"/>
              <a:ext cx="47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778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i</a:t>
              </a:r>
            </a:p>
          </p:txBody>
        </p:sp>
        <p:sp>
          <p:nvSpPr>
            <p:cNvPr id="30" name="Text Box 221"/>
            <p:cNvSpPr txBox="1">
              <a:spLocks noChangeAspect="1" noChangeArrowheads="1"/>
            </p:cNvSpPr>
            <p:nvPr/>
          </p:nvSpPr>
          <p:spPr bwMode="auto">
            <a:xfrm>
              <a:off x="2532" y="1319"/>
              <a:ext cx="65" cy="1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635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t</a:t>
              </a:r>
            </a:p>
          </p:txBody>
        </p:sp>
        <p:sp>
          <p:nvSpPr>
            <p:cNvPr id="31" name="Text Box 222"/>
            <p:cNvSpPr txBox="1">
              <a:spLocks noChangeAspect="1" noChangeArrowheads="1"/>
            </p:cNvSpPr>
            <p:nvPr/>
          </p:nvSpPr>
          <p:spPr bwMode="auto">
            <a:xfrm>
              <a:off x="2653" y="1350"/>
              <a:ext cx="89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 dirty="0">
                  <a:latin typeface="cmr10" charset="0"/>
                </a:rPr>
                <a:t>v</a:t>
              </a:r>
            </a:p>
          </p:txBody>
        </p:sp>
        <p:sp>
          <p:nvSpPr>
            <p:cNvPr id="32" name="Text Box 223"/>
            <p:cNvSpPr txBox="1">
              <a:spLocks noChangeAspect="1" noChangeArrowheads="1"/>
            </p:cNvSpPr>
            <p:nvPr/>
          </p:nvSpPr>
          <p:spPr bwMode="auto">
            <a:xfrm>
              <a:off x="2737" y="1350"/>
              <a:ext cx="75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e</a:t>
              </a:r>
            </a:p>
          </p:txBody>
        </p:sp>
        <p:sp>
          <p:nvSpPr>
            <p:cNvPr id="33" name="Text Box 224"/>
            <p:cNvSpPr txBox="1">
              <a:spLocks noChangeAspect="1" noChangeArrowheads="1"/>
            </p:cNvSpPr>
            <p:nvPr/>
          </p:nvSpPr>
          <p:spPr bwMode="auto">
            <a:xfrm>
              <a:off x="2812" y="1350"/>
              <a:ext cx="75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 dirty="0">
                  <a:latin typeface="cmr10" charset="0"/>
                </a:rPr>
                <a:t>c</a:t>
              </a:r>
            </a:p>
          </p:txBody>
        </p:sp>
        <p:sp>
          <p:nvSpPr>
            <p:cNvPr id="34" name="Text Box 225"/>
            <p:cNvSpPr txBox="1">
              <a:spLocks noChangeAspect="1" noChangeArrowheads="1"/>
            </p:cNvSpPr>
            <p:nvPr/>
          </p:nvSpPr>
          <p:spPr bwMode="auto">
            <a:xfrm>
              <a:off x="2887" y="1319"/>
              <a:ext cx="65" cy="1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635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t</a:t>
              </a:r>
            </a:p>
          </p:txBody>
        </p:sp>
        <p:sp>
          <p:nvSpPr>
            <p:cNvPr id="35" name="Text Box 226"/>
            <p:cNvSpPr txBox="1">
              <a:spLocks noChangeAspect="1" noChangeArrowheads="1"/>
            </p:cNvSpPr>
            <p:nvPr/>
          </p:nvSpPr>
          <p:spPr bwMode="auto">
            <a:xfrm>
              <a:off x="2952" y="1350"/>
              <a:ext cx="84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o</a:t>
              </a:r>
            </a:p>
          </p:txBody>
        </p:sp>
        <p:sp>
          <p:nvSpPr>
            <p:cNvPr id="36" name="Text Box 227"/>
            <p:cNvSpPr txBox="1">
              <a:spLocks noChangeAspect="1" noChangeArrowheads="1"/>
            </p:cNvSpPr>
            <p:nvPr/>
          </p:nvSpPr>
          <p:spPr bwMode="auto">
            <a:xfrm>
              <a:off x="3037" y="1350"/>
              <a:ext cx="66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r</a:t>
              </a:r>
            </a:p>
          </p:txBody>
        </p:sp>
        <p:sp>
          <p:nvSpPr>
            <p:cNvPr id="37" name="Text Box 228"/>
            <p:cNvSpPr txBox="1">
              <a:spLocks noChangeAspect="1" noChangeArrowheads="1"/>
            </p:cNvSpPr>
            <p:nvPr/>
          </p:nvSpPr>
          <p:spPr bwMode="auto">
            <a:xfrm>
              <a:off x="3158" y="1310"/>
              <a:ext cx="47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778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i</a:t>
              </a:r>
            </a:p>
          </p:txBody>
        </p:sp>
        <p:sp>
          <p:nvSpPr>
            <p:cNvPr id="38" name="Text Box 229"/>
            <p:cNvSpPr txBox="1">
              <a:spLocks noChangeAspect="1" noChangeArrowheads="1"/>
            </p:cNvSpPr>
            <p:nvPr/>
          </p:nvSpPr>
          <p:spPr bwMode="auto">
            <a:xfrm>
              <a:off x="3205" y="1350"/>
              <a:ext cx="93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n</a:t>
              </a:r>
            </a:p>
          </p:txBody>
        </p:sp>
        <p:sp>
          <p:nvSpPr>
            <p:cNvPr id="39" name="Text Box 230"/>
            <p:cNvSpPr txBox="1">
              <a:spLocks noChangeAspect="1" noChangeArrowheads="1"/>
            </p:cNvSpPr>
            <p:nvPr/>
          </p:nvSpPr>
          <p:spPr bwMode="auto">
            <a:xfrm>
              <a:off x="3355" y="1307"/>
              <a:ext cx="122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8256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msbm10" charset="0"/>
                </a:rPr>
                <a:t>C</a:t>
              </a:r>
            </a:p>
          </p:txBody>
        </p:sp>
        <p:sp>
          <p:nvSpPr>
            <p:cNvPr id="40" name="Text Box 231"/>
            <p:cNvSpPr txBox="1">
              <a:spLocks noChangeAspect="1" noChangeArrowheads="1"/>
            </p:cNvSpPr>
            <p:nvPr/>
          </p:nvSpPr>
          <p:spPr bwMode="auto">
            <a:xfrm>
              <a:off x="3476" y="1286"/>
              <a:ext cx="67" cy="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906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500">
                  <a:latin typeface="cmr7" charset="0"/>
                </a:rPr>
                <a:t>2</a:t>
              </a:r>
            </a:p>
          </p:txBody>
        </p:sp>
        <p:sp>
          <p:nvSpPr>
            <p:cNvPr id="41" name="Rectangle 232"/>
            <p:cNvSpPr>
              <a:spLocks noChangeAspect="1" noChangeArrowheads="1"/>
            </p:cNvSpPr>
            <p:nvPr/>
          </p:nvSpPr>
          <p:spPr bwMode="auto">
            <a:xfrm>
              <a:off x="1648" y="1285"/>
              <a:ext cx="1896" cy="17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5000000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50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17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1700000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9892" name="Picture 116" descr="MCj04260720000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117"/>
          <p:cNvGrpSpPr>
            <a:grpSpLocks/>
          </p:cNvGrpSpPr>
          <p:nvPr/>
        </p:nvGrpSpPr>
        <p:grpSpPr bwMode="auto">
          <a:xfrm rot="5400000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59894" name="Oval 118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59895" name="Line 119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896" name="Line 120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897" name="Line 121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898" name="Line 122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899" name="Line 123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900" name="Line 124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901" name="Line 125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902" name="Line 126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903" name="Line 127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904" name="Line 128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59905" name="Oval 129"/>
          <p:cNvSpPr>
            <a:spLocks noChangeArrowheads="1"/>
          </p:cNvSpPr>
          <p:nvPr/>
        </p:nvSpPr>
        <p:spPr bwMode="auto">
          <a:xfrm>
            <a:off x="2903538" y="2266950"/>
            <a:ext cx="2879725" cy="2879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AutoShape 11"/>
          <p:cNvSpPr>
            <a:spLocks noChangeArrowheads="1"/>
          </p:cNvSpPr>
          <p:nvPr/>
        </p:nvSpPr>
        <p:spPr bwMode="auto">
          <a:xfrm rot="5400000">
            <a:off x="2701231" y="3643586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59787" name="AutoShape 11"/>
          <p:cNvSpPr>
            <a:spLocks noChangeArrowheads="1"/>
          </p:cNvSpPr>
          <p:nvPr/>
        </p:nvSpPr>
        <p:spPr bwMode="auto">
          <a:xfrm>
            <a:off x="2693276" y="3632200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59823" name="Line 47"/>
          <p:cNvSpPr>
            <a:spLocks noChangeShapeType="1"/>
          </p:cNvSpPr>
          <p:nvPr/>
        </p:nvSpPr>
        <p:spPr bwMode="auto">
          <a:xfrm rot="13500000" flipH="1">
            <a:off x="4558563" y="3193970"/>
            <a:ext cx="1024145" cy="1025298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59824" name="Rectangle 48"/>
          <p:cNvSpPr>
            <a:spLocks noGrp="1" noChangeArrowheads="1"/>
          </p:cNvSpPr>
          <p:nvPr>
            <p:ph type="title"/>
          </p:nvPr>
        </p:nvSpPr>
        <p:spPr>
          <a:xfrm>
            <a:off x="455956" y="142852"/>
            <a:ext cx="8436524" cy="928694"/>
          </a:xfrm>
          <a:noFill/>
          <a:ln/>
        </p:spPr>
        <p:txBody>
          <a:bodyPr/>
          <a:lstStyle/>
          <a:p>
            <a:r>
              <a:rPr lang="en-US" sz="4000" dirty="0" err="1"/>
              <a:t>Qubit</a:t>
            </a:r>
            <a:r>
              <a:rPr lang="en-US" sz="4000" dirty="0"/>
              <a:t>: </a:t>
            </a:r>
            <a:r>
              <a:rPr lang="en-US" sz="4000" dirty="0" smtClean="0"/>
              <a:t>Rectilinear/Computational </a:t>
            </a:r>
            <a:r>
              <a:rPr lang="en-US" sz="4000" dirty="0"/>
              <a:t>Basis</a:t>
            </a:r>
          </a:p>
        </p:txBody>
      </p:sp>
      <p:grpSp>
        <p:nvGrpSpPr>
          <p:cNvPr id="54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5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56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59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61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62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63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4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68" name="Group 67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66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67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70" name="Picture 69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72" name="Picture 71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pic>
        <p:nvPicPr>
          <p:cNvPr id="73" name="Picture 72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152373" y="3523256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74" name="Picture 73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208840" y="1579523"/>
            <a:ext cx="579184" cy="409317"/>
          </a:xfrm>
          <a:prstGeom prst="rect">
            <a:avLst/>
          </a:prstGeom>
          <a:noFill/>
          <a:ln/>
          <a:effectLst/>
        </p:spPr>
      </p:pic>
      <p:sp>
        <p:nvSpPr>
          <p:cNvPr id="39" name="Line 47"/>
          <p:cNvSpPr>
            <a:spLocks noChangeShapeType="1"/>
          </p:cNvSpPr>
          <p:nvPr/>
        </p:nvSpPr>
        <p:spPr bwMode="auto">
          <a:xfrm rot="13500000" flipH="1">
            <a:off x="3119315" y="3193937"/>
            <a:ext cx="1024145" cy="1025298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non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59787" grpId="0" animBg="1"/>
      <p:bldP spid="3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99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152373" y="3523256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457888" name="Picture 160" descr="MCj04260720000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161"/>
          <p:cNvGrpSpPr>
            <a:grpSpLocks/>
          </p:cNvGrpSpPr>
          <p:nvPr/>
        </p:nvGrpSpPr>
        <p:grpSpPr bwMode="auto">
          <a:xfrm rot="5400000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57890" name="Oval 162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57891" name="Line 163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2" name="Line 164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3" name="Line 165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4" name="Line 166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5" name="Line 167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6" name="Line 168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7" name="Line 169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8" name="Line 170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9" name="Line 171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00" name="Line 172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57901" name="Oval 173"/>
          <p:cNvSpPr>
            <a:spLocks noChangeArrowheads="1"/>
          </p:cNvSpPr>
          <p:nvPr/>
        </p:nvSpPr>
        <p:spPr bwMode="auto">
          <a:xfrm>
            <a:off x="2903538" y="2266950"/>
            <a:ext cx="2879725" cy="2879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7782" name="Rectangle 5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4000" dirty="0"/>
              <a:t>Detecting a </a:t>
            </a:r>
            <a:r>
              <a:rPr lang="en-US" sz="4000" dirty="0" err="1"/>
              <a:t>Qubit</a:t>
            </a:r>
            <a:endParaRPr lang="en-US" sz="4000" dirty="0"/>
          </a:p>
        </p:txBody>
      </p:sp>
      <p:grpSp>
        <p:nvGrpSpPr>
          <p:cNvPr id="7" name="Group 61"/>
          <p:cNvGrpSpPr>
            <a:grpSpLocks/>
          </p:cNvGrpSpPr>
          <p:nvPr/>
        </p:nvGrpSpPr>
        <p:grpSpPr bwMode="auto">
          <a:xfrm>
            <a:off x="7740356" y="3357071"/>
            <a:ext cx="1285425" cy="1210166"/>
            <a:chOff x="4015" y="1285"/>
            <a:chExt cx="1010" cy="965"/>
          </a:xfrm>
        </p:grpSpPr>
        <p:pic>
          <p:nvPicPr>
            <p:cNvPr id="457790" name="Picture 6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015" y="1285"/>
              <a:ext cx="1010" cy="729"/>
            </a:xfrm>
            <a:prstGeom prst="rect">
              <a:avLst/>
            </a:prstGeom>
            <a:noFill/>
          </p:spPr>
        </p:pic>
        <p:sp>
          <p:nvSpPr>
            <p:cNvPr id="457791" name="Text Box 63"/>
            <p:cNvSpPr txBox="1">
              <a:spLocks noChangeArrowheads="1"/>
            </p:cNvSpPr>
            <p:nvPr/>
          </p:nvSpPr>
          <p:spPr bwMode="auto">
            <a:xfrm>
              <a:off x="4298" y="1933"/>
              <a:ext cx="649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/>
                <a:t>Bob</a:t>
              </a:r>
              <a:endParaRPr lang="de-CH" sz="2000"/>
            </a:p>
          </p:txBody>
        </p:sp>
      </p:grpSp>
      <p:sp>
        <p:nvSpPr>
          <p:cNvPr id="57" name="AutoShape 11"/>
          <p:cNvSpPr>
            <a:spLocks noChangeArrowheads="1"/>
          </p:cNvSpPr>
          <p:nvPr/>
        </p:nvSpPr>
        <p:spPr bwMode="auto">
          <a:xfrm rot="5400000">
            <a:off x="2701231" y="3643586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58" name="AutoShape 11"/>
          <p:cNvSpPr>
            <a:spLocks noChangeArrowheads="1"/>
          </p:cNvSpPr>
          <p:nvPr/>
        </p:nvSpPr>
        <p:spPr bwMode="auto">
          <a:xfrm>
            <a:off x="2693276" y="3632200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57837" name="AutoShape 109"/>
          <p:cNvSpPr>
            <a:spLocks noChangeArrowheads="1"/>
          </p:cNvSpPr>
          <p:nvPr/>
        </p:nvSpPr>
        <p:spPr bwMode="auto">
          <a:xfrm>
            <a:off x="5796136" y="1657811"/>
            <a:ext cx="3097141" cy="1368425"/>
          </a:xfrm>
          <a:prstGeom prst="cloudCallout">
            <a:avLst>
              <a:gd name="adj1" fmla="val 29626"/>
              <a:gd name="adj2" fmla="val 61732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spcBef>
                <a:spcPct val="50000"/>
              </a:spcBef>
            </a:pPr>
            <a:r>
              <a:rPr lang="da-DK" sz="2400" dirty="0"/>
              <a:t>N</a:t>
            </a:r>
            <a:r>
              <a:rPr lang="da-DK" sz="2400" b="0" dirty="0" smtClean="0"/>
              <a:t>o </a:t>
            </a:r>
            <a:r>
              <a:rPr lang="da-DK" sz="2400" b="0" dirty="0" err="1" smtClean="0"/>
              <a:t>photons</a:t>
            </a:r>
            <a:r>
              <a:rPr lang="da-DK" sz="2400" b="0" dirty="0" smtClean="0"/>
              <a:t>: </a:t>
            </a:r>
            <a:r>
              <a:rPr lang="en-US" sz="2400" b="0" dirty="0"/>
              <a:t>0</a:t>
            </a:r>
            <a:endParaRPr lang="en-US" sz="2400" b="0" dirty="0">
              <a:solidFill>
                <a:srgbClr val="FF0000"/>
              </a:solidFill>
            </a:endParaRPr>
          </a:p>
        </p:txBody>
      </p:sp>
      <p:grpSp>
        <p:nvGrpSpPr>
          <p:cNvPr id="8" name="Group 177"/>
          <p:cNvGrpSpPr>
            <a:grpSpLocks/>
          </p:cNvGrpSpPr>
          <p:nvPr/>
        </p:nvGrpSpPr>
        <p:grpSpPr bwMode="auto">
          <a:xfrm>
            <a:off x="4572000" y="2924175"/>
            <a:ext cx="2879725" cy="2879725"/>
            <a:chOff x="3833" y="1480"/>
            <a:chExt cx="1814" cy="1814"/>
          </a:xfrm>
        </p:grpSpPr>
        <p:sp>
          <p:nvSpPr>
            <p:cNvPr id="457906" name="Oval 178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000000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57907" name="Line 179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08" name="Line 180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09" name="Line 181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0" name="Line 182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1" name="Line 183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2" name="Line 184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3" name="Line 185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4" name="Line 186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5" name="Line 187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6" name="Line 188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4" name="Group 36"/>
          <p:cNvGrpSpPr/>
          <p:nvPr/>
        </p:nvGrpSpPr>
        <p:grpSpPr>
          <a:xfrm>
            <a:off x="34925" y="2924944"/>
            <a:ext cx="1608699" cy="1728192"/>
            <a:chOff x="4139952" y="1211714"/>
            <a:chExt cx="1368152" cy="1469777"/>
          </a:xfrm>
        </p:grpSpPr>
        <p:pic>
          <p:nvPicPr>
            <p:cNvPr id="95" name="Picture 94" descr="AliceBlue.eps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flipH="1">
              <a:off x="4211960" y="1211714"/>
              <a:ext cx="1006872" cy="1026235"/>
            </a:xfrm>
            <a:prstGeom prst="rect">
              <a:avLst/>
            </a:prstGeom>
          </p:spPr>
        </p:pic>
        <p:sp>
          <p:nvSpPr>
            <p:cNvPr id="97" name="TextBox 96"/>
            <p:cNvSpPr txBox="1"/>
            <p:nvPr/>
          </p:nvSpPr>
          <p:spPr>
            <a:xfrm>
              <a:off x="4139952" y="2219826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Alice</a:t>
              </a:r>
              <a:endParaRPr lang="en-US" sz="2400" dirty="0">
                <a:cs typeface="Arial" pitchFamily="34" charset="0"/>
              </a:endParaRPr>
            </a:p>
          </p:txBody>
        </p:sp>
      </p:grpSp>
      <p:pic>
        <p:nvPicPr>
          <p:cNvPr id="101" name="Picture 100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208840" y="1579523"/>
            <a:ext cx="579184" cy="409317"/>
          </a:xfrm>
          <a:prstGeom prst="rect">
            <a:avLst/>
          </a:prstGeom>
          <a:noFill/>
          <a:ln/>
          <a:effectLst/>
        </p:spPr>
      </p:pic>
      <p:grpSp>
        <p:nvGrpSpPr>
          <p:cNvPr id="115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118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24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25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6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130" name="Picture 129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131" name="Picture 130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sp>
        <p:nvSpPr>
          <p:cNvPr id="56" name="Line 47"/>
          <p:cNvSpPr>
            <a:spLocks noChangeShapeType="1"/>
          </p:cNvSpPr>
          <p:nvPr/>
        </p:nvSpPr>
        <p:spPr bwMode="auto">
          <a:xfrm rot="13500000" flipH="1">
            <a:off x="4558563" y="3193970"/>
            <a:ext cx="1024145" cy="1025298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grpSp>
        <p:nvGrpSpPr>
          <p:cNvPr id="59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60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61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63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64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65" name="Line 47"/>
          <p:cNvSpPr>
            <a:spLocks noChangeShapeType="1"/>
          </p:cNvSpPr>
          <p:nvPr/>
        </p:nvSpPr>
        <p:spPr bwMode="auto">
          <a:xfrm rot="13500000" flipH="1">
            <a:off x="3119315" y="3193937"/>
            <a:ext cx="1024145" cy="1025298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non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783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Picture 138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152373" y="3523256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140" name="Picture 139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208840" y="1579523"/>
            <a:ext cx="579184" cy="409317"/>
          </a:xfrm>
          <a:prstGeom prst="rect">
            <a:avLst/>
          </a:prstGeom>
          <a:noFill/>
          <a:ln/>
          <a:effectLst/>
        </p:spPr>
      </p:pic>
      <p:pic>
        <p:nvPicPr>
          <p:cNvPr id="488450" name="Picture 2" descr="MCj04260720000[1]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88452" name="Oval 4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88453" name="Line 5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4" name="Line 6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5" name="Line 7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6" name="Line 8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7" name="Line 9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8" name="Line 10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9" name="Line 11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60" name="Line 12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61" name="Line 13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62" name="Line 14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88463" name="Oval 15"/>
          <p:cNvSpPr>
            <a:spLocks noChangeArrowheads="1"/>
          </p:cNvSpPr>
          <p:nvPr/>
        </p:nvSpPr>
        <p:spPr bwMode="auto">
          <a:xfrm>
            <a:off x="2903538" y="2266950"/>
            <a:ext cx="2879725" cy="2879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88508" name="Rectangle 60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da-DK" sz="4000" dirty="0"/>
              <a:t>Measuring a Qubit</a:t>
            </a:r>
            <a:endParaRPr lang="en-US" sz="4000" dirty="0"/>
          </a:p>
        </p:txBody>
      </p:sp>
      <p:grpSp>
        <p:nvGrpSpPr>
          <p:cNvPr id="7" name="Group 64"/>
          <p:cNvGrpSpPr>
            <a:grpSpLocks/>
          </p:cNvGrpSpPr>
          <p:nvPr/>
        </p:nvGrpSpPr>
        <p:grpSpPr bwMode="auto">
          <a:xfrm>
            <a:off x="7789995" y="3367104"/>
            <a:ext cx="1245972" cy="1200134"/>
            <a:chOff x="4054" y="1293"/>
            <a:chExt cx="979" cy="957"/>
          </a:xfrm>
        </p:grpSpPr>
        <p:pic>
          <p:nvPicPr>
            <p:cNvPr id="488513" name="Picture 65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054" y="1293"/>
              <a:ext cx="979" cy="707"/>
            </a:xfrm>
            <a:prstGeom prst="rect">
              <a:avLst/>
            </a:prstGeom>
            <a:noFill/>
          </p:spPr>
        </p:pic>
        <p:sp>
          <p:nvSpPr>
            <p:cNvPr id="488514" name="Text Box 66"/>
            <p:cNvSpPr txBox="1">
              <a:spLocks noChangeArrowheads="1"/>
            </p:cNvSpPr>
            <p:nvPr/>
          </p:nvSpPr>
          <p:spPr bwMode="auto">
            <a:xfrm>
              <a:off x="4298" y="1933"/>
              <a:ext cx="649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/>
                <a:t>Bob</a:t>
              </a:r>
              <a:endParaRPr lang="de-CH" sz="2000"/>
            </a:p>
          </p:txBody>
        </p:sp>
      </p:grpSp>
      <p:sp>
        <p:nvSpPr>
          <p:cNvPr id="79" name="AutoShape 11"/>
          <p:cNvSpPr>
            <a:spLocks noChangeArrowheads="1"/>
          </p:cNvSpPr>
          <p:nvPr/>
        </p:nvSpPr>
        <p:spPr bwMode="auto">
          <a:xfrm rot="5400000">
            <a:off x="2701231" y="3643586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80" name="AutoShape 11"/>
          <p:cNvSpPr>
            <a:spLocks noChangeArrowheads="1"/>
          </p:cNvSpPr>
          <p:nvPr/>
        </p:nvSpPr>
        <p:spPr bwMode="auto">
          <a:xfrm>
            <a:off x="2693276" y="3632200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88515" name="AutoShape 67"/>
          <p:cNvSpPr>
            <a:spLocks noChangeArrowheads="1"/>
          </p:cNvSpPr>
          <p:nvPr/>
        </p:nvSpPr>
        <p:spPr bwMode="auto">
          <a:xfrm>
            <a:off x="5808766" y="1672559"/>
            <a:ext cx="2996021" cy="1527841"/>
          </a:xfrm>
          <a:prstGeom prst="cloudCallout">
            <a:avLst>
              <a:gd name="adj1" fmla="val 32778"/>
              <a:gd name="adj2" fmla="val 56343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spcBef>
                <a:spcPct val="50000"/>
              </a:spcBef>
            </a:pPr>
            <a:r>
              <a:rPr lang="da-DK" sz="2400" dirty="0"/>
              <a:t>N</a:t>
            </a:r>
            <a:r>
              <a:rPr lang="da-DK" sz="2400" b="0" dirty="0" smtClean="0"/>
              <a:t>o </a:t>
            </a:r>
            <a:r>
              <a:rPr lang="da-DK" sz="2400" b="0" dirty="0" err="1" smtClean="0"/>
              <a:t>photons</a:t>
            </a:r>
            <a:r>
              <a:rPr lang="da-DK" sz="2400" b="0" dirty="0" smtClean="0"/>
              <a:t>: </a:t>
            </a:r>
            <a:r>
              <a:rPr lang="en-US" sz="2400" b="0" dirty="0"/>
              <a:t>0</a:t>
            </a:r>
            <a:br>
              <a:rPr lang="en-US" sz="2400" b="0" dirty="0"/>
            </a:br>
            <a:r>
              <a:rPr lang="en-US" sz="2400" dirty="0"/>
              <a:t>P</a:t>
            </a:r>
            <a:r>
              <a:rPr lang="en-US" sz="2400" b="0" dirty="0" smtClean="0"/>
              <a:t>hotons: </a:t>
            </a:r>
            <a:r>
              <a:rPr lang="en-US" sz="2400" b="0" dirty="0"/>
              <a:t>1</a:t>
            </a:r>
            <a:endParaRPr lang="en-US" sz="2400" b="0" dirty="0">
              <a:solidFill>
                <a:srgbClr val="FF0000"/>
              </a:solidFill>
            </a:endParaRPr>
          </a:p>
        </p:txBody>
      </p:sp>
      <p:grpSp>
        <p:nvGrpSpPr>
          <p:cNvPr id="8" name="Group 68"/>
          <p:cNvGrpSpPr>
            <a:grpSpLocks/>
          </p:cNvGrpSpPr>
          <p:nvPr/>
        </p:nvGrpSpPr>
        <p:grpSpPr bwMode="auto">
          <a:xfrm>
            <a:off x="4572000" y="2924175"/>
            <a:ext cx="2879725" cy="2879725"/>
            <a:chOff x="3833" y="1480"/>
            <a:chExt cx="1814" cy="1814"/>
          </a:xfrm>
        </p:grpSpPr>
        <p:sp>
          <p:nvSpPr>
            <p:cNvPr id="488517" name="Oval 69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88518" name="Line 70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19" name="Line 71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0" name="Line 72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1" name="Line 73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2" name="Line 74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3" name="Line 75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4" name="Line 76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5" name="Line 77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6" name="Line 78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7" name="Line 79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88551" name="Text Box 103"/>
          <p:cNvSpPr txBox="1">
            <a:spLocks noChangeArrowheads="1"/>
          </p:cNvSpPr>
          <p:nvPr/>
        </p:nvSpPr>
        <p:spPr bwMode="auto">
          <a:xfrm>
            <a:off x="5773347" y="5739458"/>
            <a:ext cx="3126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>
                <a:cs typeface="Arial" charset="0"/>
              </a:rPr>
              <a:t>with prob. 1 yields 1</a:t>
            </a:r>
            <a:endParaRPr lang="de-CH" sz="2400" b="0" dirty="0">
              <a:cs typeface="Arial" charset="0"/>
            </a:endParaRPr>
          </a:p>
        </p:txBody>
      </p:sp>
      <p:sp>
        <p:nvSpPr>
          <p:cNvPr id="488552" name="Text Box 104"/>
          <p:cNvSpPr txBox="1">
            <a:spLocks noChangeArrowheads="1"/>
          </p:cNvSpPr>
          <p:nvPr/>
        </p:nvSpPr>
        <p:spPr bwMode="auto">
          <a:xfrm>
            <a:off x="2450148" y="5388928"/>
            <a:ext cx="3816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M</a:t>
            </a:r>
            <a:r>
              <a:rPr lang="en-US" sz="2400" dirty="0" smtClean="0">
                <a:cs typeface="Arial" charset="0"/>
              </a:rPr>
              <a:t>easurement</a:t>
            </a:r>
            <a:r>
              <a:rPr lang="en-US" sz="2400" dirty="0">
                <a:cs typeface="Arial" charset="0"/>
              </a:rPr>
              <a:t>:</a:t>
            </a:r>
            <a:endParaRPr lang="de-CH" sz="2400" dirty="0">
              <a:cs typeface="Arial" charset="0"/>
            </a:endParaRPr>
          </a:p>
        </p:txBody>
      </p:sp>
      <p:sp>
        <p:nvSpPr>
          <p:cNvPr id="488553" name="Line 105"/>
          <p:cNvSpPr>
            <a:spLocks noChangeShapeType="1"/>
          </p:cNvSpPr>
          <p:nvPr/>
        </p:nvSpPr>
        <p:spPr bwMode="auto">
          <a:xfrm flipH="1" flipV="1">
            <a:off x="3602673" y="6325553"/>
            <a:ext cx="12239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88554" name="Line 106"/>
          <p:cNvSpPr>
            <a:spLocks noChangeShapeType="1"/>
          </p:cNvSpPr>
          <p:nvPr/>
        </p:nvSpPr>
        <p:spPr bwMode="auto">
          <a:xfrm flipH="1">
            <a:off x="5475923" y="6325553"/>
            <a:ext cx="1295400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121" name="Text Box 103"/>
          <p:cNvSpPr txBox="1">
            <a:spLocks noChangeArrowheads="1"/>
          </p:cNvSpPr>
          <p:nvPr/>
        </p:nvSpPr>
        <p:spPr bwMode="auto">
          <a:xfrm>
            <a:off x="5448878" y="6400800"/>
            <a:ext cx="627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 smtClean="0">
                <a:cs typeface="Arial" charset="0"/>
              </a:rPr>
              <a:t>0/1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99" name="Group 36"/>
          <p:cNvGrpSpPr/>
          <p:nvPr/>
        </p:nvGrpSpPr>
        <p:grpSpPr>
          <a:xfrm>
            <a:off x="34925" y="2924944"/>
            <a:ext cx="1608699" cy="1728192"/>
            <a:chOff x="4139952" y="1211714"/>
            <a:chExt cx="1368152" cy="1469777"/>
          </a:xfrm>
        </p:grpSpPr>
        <p:pic>
          <p:nvPicPr>
            <p:cNvPr id="105" name="Picture 104" descr="AliceBlue.eps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flipH="1">
              <a:off x="4211960" y="1211714"/>
              <a:ext cx="1006872" cy="1026235"/>
            </a:xfrm>
            <a:prstGeom prst="rect">
              <a:avLst/>
            </a:prstGeom>
          </p:spPr>
        </p:pic>
        <p:sp>
          <p:nvSpPr>
            <p:cNvPr id="111" name="TextBox 110"/>
            <p:cNvSpPr txBox="1"/>
            <p:nvPr/>
          </p:nvSpPr>
          <p:spPr>
            <a:xfrm>
              <a:off x="4139952" y="2219826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Alice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4826635" y="5912803"/>
            <a:ext cx="647700" cy="815975"/>
            <a:chOff x="4826635" y="5912803"/>
            <a:chExt cx="647700" cy="815975"/>
          </a:xfrm>
        </p:grpSpPr>
        <p:grpSp>
          <p:nvGrpSpPr>
            <p:cNvPr id="127" name="Group 126"/>
            <p:cNvGrpSpPr/>
            <p:nvPr/>
          </p:nvGrpSpPr>
          <p:grpSpPr>
            <a:xfrm>
              <a:off x="4826635" y="5912803"/>
              <a:ext cx="647700" cy="815975"/>
              <a:chOff x="4826635" y="5912803"/>
              <a:chExt cx="647700" cy="815975"/>
            </a:xfrm>
          </p:grpSpPr>
          <p:sp>
            <p:nvSpPr>
              <p:cNvPr id="488562" name="Oval 114"/>
              <p:cNvSpPr>
                <a:spLocks noChangeArrowheads="1"/>
              </p:cNvSpPr>
              <p:nvPr/>
            </p:nvSpPr>
            <p:spPr bwMode="auto">
              <a:xfrm>
                <a:off x="4931410" y="6076316"/>
                <a:ext cx="433388" cy="442913"/>
              </a:xfrm>
              <a:prstGeom prst="ellipse">
                <a:avLst/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488563" name="Rectangle 115"/>
              <p:cNvSpPr>
                <a:spLocks noChangeArrowheads="1"/>
              </p:cNvSpPr>
              <p:nvPr/>
            </p:nvSpPr>
            <p:spPr bwMode="auto">
              <a:xfrm>
                <a:off x="4904423" y="6252528"/>
                <a:ext cx="488950" cy="234950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488564" name="Line 116"/>
              <p:cNvSpPr>
                <a:spLocks noChangeShapeType="1"/>
              </p:cNvSpPr>
              <p:nvPr/>
            </p:nvSpPr>
            <p:spPr bwMode="auto">
              <a:xfrm flipV="1">
                <a:off x="5113973" y="5933441"/>
                <a:ext cx="215900" cy="28892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488565" name="Rectangle 117"/>
              <p:cNvSpPr>
                <a:spLocks noChangeArrowheads="1"/>
              </p:cNvSpPr>
              <p:nvPr/>
            </p:nvSpPr>
            <p:spPr bwMode="auto">
              <a:xfrm>
                <a:off x="4826635" y="5912803"/>
                <a:ext cx="647700" cy="815975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5" name="Group 90"/>
            <p:cNvGrpSpPr/>
            <p:nvPr/>
          </p:nvGrpSpPr>
          <p:grpSpPr>
            <a:xfrm>
              <a:off x="4932040" y="6237312"/>
              <a:ext cx="457692" cy="460694"/>
              <a:chOff x="6948264" y="2780928"/>
              <a:chExt cx="457692" cy="460694"/>
            </a:xfrm>
          </p:grpSpPr>
          <p:sp>
            <p:nvSpPr>
              <p:cNvPr id="116" name="Oval 2"/>
              <p:cNvSpPr>
                <a:spLocks noChangeArrowheads="1"/>
              </p:cNvSpPr>
              <p:nvPr/>
            </p:nvSpPr>
            <p:spPr bwMode="auto">
              <a:xfrm>
                <a:off x="6948264" y="2780928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grpSp>
            <p:nvGrpSpPr>
              <p:cNvPr id="117" name="Group 63"/>
              <p:cNvGrpSpPr/>
              <p:nvPr/>
            </p:nvGrpSpPr>
            <p:grpSpPr>
              <a:xfrm>
                <a:off x="6991697" y="2814836"/>
                <a:ext cx="360040" cy="367338"/>
                <a:chOff x="-986264" y="2827606"/>
                <a:chExt cx="360040" cy="367338"/>
              </a:xfrm>
            </p:grpSpPr>
            <p:sp>
              <p:nvSpPr>
                <p:cNvPr id="118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815273" y="2827606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9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986264" y="3003776"/>
                  <a:ext cx="360040" cy="729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</p:grpSp>
      <p:grpSp>
        <p:nvGrpSpPr>
          <p:cNvPr id="124" name="Group 28"/>
          <p:cNvGrpSpPr/>
          <p:nvPr/>
        </p:nvGrpSpPr>
        <p:grpSpPr>
          <a:xfrm>
            <a:off x="3059832" y="6093296"/>
            <a:ext cx="457692" cy="460694"/>
            <a:chOff x="4214810" y="2000240"/>
            <a:chExt cx="457692" cy="460694"/>
          </a:xfrm>
        </p:grpSpPr>
        <p:sp>
          <p:nvSpPr>
            <p:cNvPr id="12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26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28" name="Group 28"/>
          <p:cNvGrpSpPr/>
          <p:nvPr/>
        </p:nvGrpSpPr>
        <p:grpSpPr>
          <a:xfrm>
            <a:off x="6876256" y="6093296"/>
            <a:ext cx="457692" cy="460694"/>
            <a:chOff x="4214810" y="2000240"/>
            <a:chExt cx="457692" cy="460694"/>
          </a:xfrm>
        </p:grpSpPr>
        <p:sp>
          <p:nvSpPr>
            <p:cNvPr id="129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0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44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145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46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47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48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152" name="Picture 151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153" name="Picture 152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sp>
        <p:nvSpPr>
          <p:cNvPr id="78" name="Line 47"/>
          <p:cNvSpPr>
            <a:spLocks noChangeShapeType="1"/>
          </p:cNvSpPr>
          <p:nvPr/>
        </p:nvSpPr>
        <p:spPr bwMode="auto">
          <a:xfrm rot="13500000">
            <a:off x="3337628" y="2698684"/>
            <a:ext cx="2036695" cy="2036694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grpSp>
        <p:nvGrpSpPr>
          <p:cNvPr id="81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82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83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85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86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8515" grpId="0" animBg="1"/>
      <p:bldP spid="488551" grpId="0"/>
      <p:bldP spid="488552" grpId="0"/>
      <p:bldP spid="488553" grpId="0" animBg="1"/>
      <p:bldP spid="488554" grpId="0" animBg="1"/>
      <p:bldP spid="1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190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152373" y="3523256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192" name="Picture 191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208840" y="1579523"/>
            <a:ext cx="579184" cy="409317"/>
          </a:xfrm>
          <a:prstGeom prst="rect">
            <a:avLst/>
          </a:prstGeom>
          <a:noFill/>
          <a:ln/>
          <a:effectLst/>
        </p:spPr>
      </p:pic>
      <p:pic>
        <p:nvPicPr>
          <p:cNvPr id="462023" name="Picture 199" descr="MCj04260720000[1]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200"/>
          <p:cNvGrpSpPr>
            <a:grpSpLocks/>
          </p:cNvGrpSpPr>
          <p:nvPr/>
        </p:nvGrpSpPr>
        <p:grpSpPr bwMode="auto">
          <a:xfrm rot="2148553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62025" name="Oval 201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62026" name="Line 202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7" name="Line 203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8" name="Line 204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9" name="Line 205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0" name="Line 206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1" name="Line 207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2" name="Line 208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3" name="Line 209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4" name="Line 210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5" name="Line 211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61867" name="Rectangle 4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4000" dirty="0" smtClean="0"/>
              <a:t>Diagonal/</a:t>
            </a:r>
            <a:r>
              <a:rPr lang="en-US" sz="4000" dirty="0" err="1" smtClean="0"/>
              <a:t>Hadamard</a:t>
            </a:r>
            <a:r>
              <a:rPr lang="en-US" sz="4000" dirty="0" smtClean="0"/>
              <a:t> </a:t>
            </a:r>
            <a:r>
              <a:rPr lang="en-US" sz="4000" dirty="0"/>
              <a:t>Basis</a:t>
            </a:r>
          </a:p>
        </p:txBody>
      </p:sp>
      <p:sp>
        <p:nvSpPr>
          <p:cNvPr id="461929" name="Oval 105"/>
          <p:cNvSpPr>
            <a:spLocks noChangeArrowheads="1"/>
          </p:cNvSpPr>
          <p:nvPr/>
        </p:nvSpPr>
        <p:spPr bwMode="auto">
          <a:xfrm>
            <a:off x="2905125" y="2265363"/>
            <a:ext cx="2879725" cy="2879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1934" name="Line 110"/>
          <p:cNvSpPr>
            <a:spLocks noChangeShapeType="1"/>
          </p:cNvSpPr>
          <p:nvPr/>
        </p:nvSpPr>
        <p:spPr bwMode="auto">
          <a:xfrm flipH="1" flipV="1">
            <a:off x="4356100" y="2708275"/>
            <a:ext cx="974725" cy="3175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8" name="AutoShape 11"/>
          <p:cNvSpPr>
            <a:spLocks noChangeArrowheads="1"/>
          </p:cNvSpPr>
          <p:nvPr/>
        </p:nvSpPr>
        <p:spPr bwMode="auto">
          <a:xfrm rot="5400000">
            <a:off x="2701231" y="3643586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103" name="AutoShape 11"/>
          <p:cNvSpPr>
            <a:spLocks noChangeArrowheads="1"/>
          </p:cNvSpPr>
          <p:nvPr/>
        </p:nvSpPr>
        <p:spPr bwMode="auto">
          <a:xfrm>
            <a:off x="2693276" y="3632200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96" name="AutoShape 11"/>
          <p:cNvSpPr>
            <a:spLocks noChangeArrowheads="1"/>
          </p:cNvSpPr>
          <p:nvPr/>
        </p:nvSpPr>
        <p:spPr bwMode="auto">
          <a:xfrm rot="2697395">
            <a:off x="2690059" y="3639823"/>
            <a:ext cx="3311525" cy="146050"/>
          </a:xfrm>
          <a:prstGeom prst="leftRightArrow">
            <a:avLst>
              <a:gd name="adj1" fmla="val 48834"/>
              <a:gd name="adj2" fmla="val 103182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61933" name="Line 109"/>
          <p:cNvSpPr>
            <a:spLocks noChangeShapeType="1"/>
          </p:cNvSpPr>
          <p:nvPr/>
        </p:nvSpPr>
        <p:spPr bwMode="auto">
          <a:xfrm flipH="1">
            <a:off x="5364163" y="2692400"/>
            <a:ext cx="1587" cy="1023938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7" name="AutoShape 11"/>
          <p:cNvSpPr>
            <a:spLocks noChangeArrowheads="1"/>
          </p:cNvSpPr>
          <p:nvPr/>
        </p:nvSpPr>
        <p:spPr bwMode="auto">
          <a:xfrm rot="18897395">
            <a:off x="2687074" y="3639626"/>
            <a:ext cx="3311525" cy="146050"/>
          </a:xfrm>
          <a:prstGeom prst="leftRightArrow">
            <a:avLst>
              <a:gd name="adj1" fmla="val 48818"/>
              <a:gd name="adj2" fmla="val 103182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61962" name="Line 138"/>
          <p:cNvSpPr>
            <a:spLocks noChangeShapeType="1"/>
          </p:cNvSpPr>
          <p:nvPr/>
        </p:nvSpPr>
        <p:spPr bwMode="auto">
          <a:xfrm rot="13500000">
            <a:off x="4342415" y="2255406"/>
            <a:ext cx="11106" cy="2904238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61973" name="Text Box 149"/>
          <p:cNvSpPr txBox="1">
            <a:spLocks noChangeArrowheads="1"/>
          </p:cNvSpPr>
          <p:nvPr/>
        </p:nvSpPr>
        <p:spPr bwMode="auto">
          <a:xfrm>
            <a:off x="5406455" y="5745163"/>
            <a:ext cx="30738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/>
              <a:t>with prob. ½ yields 0</a:t>
            </a:r>
            <a:endParaRPr lang="en-US" b="0" dirty="0"/>
          </a:p>
        </p:txBody>
      </p:sp>
      <p:sp>
        <p:nvSpPr>
          <p:cNvPr id="461975" name="Line 151"/>
          <p:cNvSpPr>
            <a:spLocks noChangeShapeType="1"/>
          </p:cNvSpPr>
          <p:nvPr/>
        </p:nvSpPr>
        <p:spPr bwMode="auto">
          <a:xfrm flipH="1">
            <a:off x="3283969" y="6238875"/>
            <a:ext cx="7921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61976" name="Line 152"/>
          <p:cNvSpPr>
            <a:spLocks noChangeShapeType="1"/>
          </p:cNvSpPr>
          <p:nvPr/>
        </p:nvSpPr>
        <p:spPr bwMode="auto">
          <a:xfrm flipH="1">
            <a:off x="4723831" y="6237288"/>
            <a:ext cx="5746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61977" name="Text Box 153"/>
          <p:cNvSpPr txBox="1">
            <a:spLocks noChangeArrowheads="1"/>
          </p:cNvSpPr>
          <p:nvPr/>
        </p:nvSpPr>
        <p:spPr bwMode="auto">
          <a:xfrm>
            <a:off x="5406456" y="6246813"/>
            <a:ext cx="307381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/>
              <a:t>with prob. ½ yields 1</a:t>
            </a:r>
            <a:endParaRPr lang="en-US" b="0" dirty="0"/>
          </a:p>
        </p:txBody>
      </p:sp>
      <p:grpSp>
        <p:nvGrpSpPr>
          <p:cNvPr id="23" name="Group 248"/>
          <p:cNvGrpSpPr>
            <a:grpSpLocks/>
          </p:cNvGrpSpPr>
          <p:nvPr/>
        </p:nvGrpSpPr>
        <p:grpSpPr bwMode="auto">
          <a:xfrm>
            <a:off x="4787900" y="2997200"/>
            <a:ext cx="2592388" cy="2592388"/>
            <a:chOff x="3833" y="1480"/>
            <a:chExt cx="1814" cy="1814"/>
          </a:xfrm>
        </p:grpSpPr>
        <p:sp>
          <p:nvSpPr>
            <p:cNvPr id="462073" name="Oval 249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B2B2B2">
                <a:alpha val="7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62074" name="Line 250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75" name="Line 251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76" name="Line 252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77" name="Line 253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78" name="Line 254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79" name="Line 255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80" name="Line 256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81" name="Line 257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82" name="Line 258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83" name="Line 259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62084" name="Text Box 260"/>
          <p:cNvSpPr txBox="1">
            <a:spLocks noChangeArrowheads="1"/>
          </p:cNvSpPr>
          <p:nvPr/>
        </p:nvSpPr>
        <p:spPr bwMode="auto">
          <a:xfrm>
            <a:off x="2347344" y="5300663"/>
            <a:ext cx="246062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Measurement:</a:t>
            </a:r>
            <a:endParaRPr lang="de-CH" sz="2400" dirty="0">
              <a:cs typeface="Arial" charset="0"/>
            </a:endParaRPr>
          </a:p>
        </p:txBody>
      </p:sp>
      <p:sp>
        <p:nvSpPr>
          <p:cNvPr id="129" name="Text Box 103"/>
          <p:cNvSpPr txBox="1">
            <a:spLocks noChangeArrowheads="1"/>
          </p:cNvSpPr>
          <p:nvPr/>
        </p:nvSpPr>
        <p:spPr bwMode="auto">
          <a:xfrm>
            <a:off x="4652486" y="6400800"/>
            <a:ext cx="627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 smtClean="0">
                <a:cs typeface="Arial" charset="0"/>
              </a:rPr>
              <a:t>0/1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147" name="Group 146"/>
          <p:cNvGrpSpPr/>
          <p:nvPr/>
        </p:nvGrpSpPr>
        <p:grpSpPr>
          <a:xfrm>
            <a:off x="5292080" y="1700808"/>
            <a:ext cx="457692" cy="460694"/>
            <a:chOff x="4427984" y="692696"/>
            <a:chExt cx="457692" cy="460694"/>
          </a:xfrm>
        </p:grpSpPr>
        <p:sp>
          <p:nvSpPr>
            <p:cNvPr id="142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45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46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48" name="Group 28"/>
          <p:cNvGrpSpPr/>
          <p:nvPr/>
        </p:nvGrpSpPr>
        <p:grpSpPr>
          <a:xfrm>
            <a:off x="6156176" y="1700808"/>
            <a:ext cx="457692" cy="460694"/>
            <a:chOff x="4214810" y="2000240"/>
            <a:chExt cx="457692" cy="460694"/>
          </a:xfrm>
        </p:grpSpPr>
        <p:sp>
          <p:nvSpPr>
            <p:cNvPr id="149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0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51" name="Group 28"/>
          <p:cNvGrpSpPr/>
          <p:nvPr/>
        </p:nvGrpSpPr>
        <p:grpSpPr>
          <a:xfrm>
            <a:off x="7596336" y="1744170"/>
            <a:ext cx="457692" cy="460694"/>
            <a:chOff x="4214810" y="2000240"/>
            <a:chExt cx="457692" cy="460694"/>
          </a:xfrm>
        </p:grpSpPr>
        <p:sp>
          <p:nvSpPr>
            <p:cNvPr id="152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3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54" name="Group 28"/>
          <p:cNvGrpSpPr/>
          <p:nvPr/>
        </p:nvGrpSpPr>
        <p:grpSpPr>
          <a:xfrm>
            <a:off x="2699792" y="6021288"/>
            <a:ext cx="457692" cy="460694"/>
            <a:chOff x="4214810" y="2000240"/>
            <a:chExt cx="457692" cy="460694"/>
          </a:xfrm>
        </p:grpSpPr>
        <p:sp>
          <p:nvSpPr>
            <p:cNvPr id="15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6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4067944" y="5853385"/>
            <a:ext cx="647700" cy="815975"/>
            <a:chOff x="4826635" y="5912803"/>
            <a:chExt cx="647700" cy="815975"/>
          </a:xfrm>
        </p:grpSpPr>
        <p:grpSp>
          <p:nvGrpSpPr>
            <p:cNvPr id="163" name="Group 126"/>
            <p:cNvGrpSpPr/>
            <p:nvPr/>
          </p:nvGrpSpPr>
          <p:grpSpPr>
            <a:xfrm>
              <a:off x="4826635" y="5912803"/>
              <a:ext cx="647700" cy="815975"/>
              <a:chOff x="4826635" y="5912803"/>
              <a:chExt cx="647700" cy="815975"/>
            </a:xfrm>
          </p:grpSpPr>
          <p:sp>
            <p:nvSpPr>
              <p:cNvPr id="169" name="Oval 114"/>
              <p:cNvSpPr>
                <a:spLocks noChangeArrowheads="1"/>
              </p:cNvSpPr>
              <p:nvPr/>
            </p:nvSpPr>
            <p:spPr bwMode="auto">
              <a:xfrm>
                <a:off x="4931410" y="6076316"/>
                <a:ext cx="433388" cy="442913"/>
              </a:xfrm>
              <a:prstGeom prst="ellipse">
                <a:avLst/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70" name="Rectangle 115"/>
              <p:cNvSpPr>
                <a:spLocks noChangeArrowheads="1"/>
              </p:cNvSpPr>
              <p:nvPr/>
            </p:nvSpPr>
            <p:spPr bwMode="auto">
              <a:xfrm>
                <a:off x="4904423" y="6252528"/>
                <a:ext cx="488950" cy="234950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71" name="Line 116"/>
              <p:cNvSpPr>
                <a:spLocks noChangeShapeType="1"/>
              </p:cNvSpPr>
              <p:nvPr/>
            </p:nvSpPr>
            <p:spPr bwMode="auto">
              <a:xfrm flipV="1">
                <a:off x="5113973" y="5933441"/>
                <a:ext cx="215900" cy="28892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172" name="Rectangle 117"/>
              <p:cNvSpPr>
                <a:spLocks noChangeArrowheads="1"/>
              </p:cNvSpPr>
              <p:nvPr/>
            </p:nvSpPr>
            <p:spPr bwMode="auto">
              <a:xfrm>
                <a:off x="4826635" y="5912803"/>
                <a:ext cx="647700" cy="815975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4" name="Group 90"/>
            <p:cNvGrpSpPr/>
            <p:nvPr/>
          </p:nvGrpSpPr>
          <p:grpSpPr>
            <a:xfrm>
              <a:off x="4932040" y="6237312"/>
              <a:ext cx="457692" cy="460694"/>
              <a:chOff x="6948264" y="2780928"/>
              <a:chExt cx="457692" cy="460694"/>
            </a:xfrm>
          </p:grpSpPr>
          <p:sp>
            <p:nvSpPr>
              <p:cNvPr id="165" name="Oval 2"/>
              <p:cNvSpPr>
                <a:spLocks noChangeArrowheads="1"/>
              </p:cNvSpPr>
              <p:nvPr/>
            </p:nvSpPr>
            <p:spPr bwMode="auto">
              <a:xfrm>
                <a:off x="6948264" y="2780928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grpSp>
            <p:nvGrpSpPr>
              <p:cNvPr id="166" name="Group 63"/>
              <p:cNvGrpSpPr/>
              <p:nvPr/>
            </p:nvGrpSpPr>
            <p:grpSpPr>
              <a:xfrm>
                <a:off x="6991697" y="2814836"/>
                <a:ext cx="360040" cy="367338"/>
                <a:chOff x="-986264" y="2827606"/>
                <a:chExt cx="360040" cy="367338"/>
              </a:xfrm>
            </p:grpSpPr>
            <p:sp>
              <p:nvSpPr>
                <p:cNvPr id="167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815273" y="2827606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68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986264" y="3003776"/>
                  <a:ext cx="360040" cy="729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</p:grpSp>
      <p:grpSp>
        <p:nvGrpSpPr>
          <p:cNvPr id="173" name="Group 172"/>
          <p:cNvGrpSpPr/>
          <p:nvPr/>
        </p:nvGrpSpPr>
        <p:grpSpPr>
          <a:xfrm>
            <a:off x="8388424" y="5733256"/>
            <a:ext cx="457692" cy="460694"/>
            <a:chOff x="7597837" y="2707419"/>
            <a:chExt cx="457692" cy="460694"/>
          </a:xfrm>
        </p:grpSpPr>
        <p:sp>
          <p:nvSpPr>
            <p:cNvPr id="174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75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82" name="Group 28"/>
          <p:cNvGrpSpPr/>
          <p:nvPr/>
        </p:nvGrpSpPr>
        <p:grpSpPr>
          <a:xfrm>
            <a:off x="8388424" y="6237312"/>
            <a:ext cx="457692" cy="460694"/>
            <a:chOff x="4214810" y="2000240"/>
            <a:chExt cx="457692" cy="460694"/>
          </a:xfrm>
        </p:grpSpPr>
        <p:sp>
          <p:nvSpPr>
            <p:cNvPr id="183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84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189" name="Picture 188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772816"/>
            <a:ext cx="579184" cy="374525"/>
          </a:xfrm>
          <a:prstGeom prst="rect">
            <a:avLst/>
          </a:prstGeom>
          <a:noFill/>
          <a:ln/>
          <a:effectLst/>
        </p:spPr>
      </p:pic>
      <p:pic>
        <p:nvPicPr>
          <p:cNvPr id="190" name="Picture 189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72400" y="1772816"/>
            <a:ext cx="578502" cy="374084"/>
          </a:xfrm>
          <a:prstGeom prst="rect">
            <a:avLst/>
          </a:prstGeom>
          <a:noFill/>
          <a:ln/>
          <a:effectLst/>
        </p:spPr>
      </p:pic>
      <p:pic>
        <p:nvPicPr>
          <p:cNvPr id="193" name="Picture 192" descr="TP_tmp.emf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580112" y="2204864"/>
            <a:ext cx="579184" cy="374525"/>
          </a:xfrm>
          <a:prstGeom prst="rect">
            <a:avLst/>
          </a:prstGeom>
          <a:noFill/>
          <a:ln/>
          <a:effectLst/>
        </p:spPr>
      </p:pic>
      <p:pic>
        <p:nvPicPr>
          <p:cNvPr id="194" name="Picture 193" descr="TP_tmp.emf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580112" y="4797152"/>
            <a:ext cx="578502" cy="374084"/>
          </a:xfrm>
          <a:prstGeom prst="rect">
            <a:avLst/>
          </a:prstGeom>
          <a:noFill/>
          <a:ln/>
          <a:effectLst/>
        </p:spPr>
      </p:pic>
      <p:grpSp>
        <p:nvGrpSpPr>
          <p:cNvPr id="198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199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200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201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202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206" name="Picture 205" descr="TP_tmp.emf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207" name="Picture 206" descr="TP_tmp.emf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grpSp>
        <p:nvGrpSpPr>
          <p:cNvPr id="104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10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6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108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9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899592" y="5726500"/>
            <a:ext cx="1584176" cy="1014868"/>
            <a:chOff x="899592" y="5726500"/>
            <a:chExt cx="1584176" cy="1014868"/>
          </a:xfrm>
        </p:grpSpPr>
        <p:sp>
          <p:nvSpPr>
            <p:cNvPr id="91" name="Text Box 149"/>
            <p:cNvSpPr txBox="1">
              <a:spLocks noChangeArrowheads="1"/>
            </p:cNvSpPr>
            <p:nvPr/>
          </p:nvSpPr>
          <p:spPr bwMode="auto">
            <a:xfrm>
              <a:off x="2195736" y="6021288"/>
              <a:ext cx="28803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2400" b="0" dirty="0" smtClean="0"/>
                <a:t>=</a:t>
              </a:r>
              <a:endParaRPr lang="en-US" b="0" dirty="0"/>
            </a:p>
          </p:txBody>
        </p:sp>
        <p:pic>
          <p:nvPicPr>
            <p:cNvPr id="5" name="Picture 4" descr="TP_tmp.png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62680" y="5827154"/>
              <a:ext cx="1152704" cy="914214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  <p:grpSp>
          <p:nvGrpSpPr>
            <p:cNvPr id="92" name="Group 91"/>
            <p:cNvGrpSpPr/>
            <p:nvPr/>
          </p:nvGrpSpPr>
          <p:grpSpPr>
            <a:xfrm>
              <a:off x="899592" y="5726500"/>
              <a:ext cx="457692" cy="460694"/>
              <a:chOff x="7597837" y="2707419"/>
              <a:chExt cx="457692" cy="460694"/>
            </a:xfrm>
          </p:grpSpPr>
          <p:sp>
            <p:nvSpPr>
              <p:cNvPr id="93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4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95" name="Group 28"/>
            <p:cNvGrpSpPr/>
            <p:nvPr/>
          </p:nvGrpSpPr>
          <p:grpSpPr>
            <a:xfrm>
              <a:off x="1763688" y="5726500"/>
              <a:ext cx="457692" cy="460694"/>
              <a:chOff x="4214810" y="2000240"/>
              <a:chExt cx="457692" cy="460694"/>
            </a:xfrm>
          </p:grpSpPr>
          <p:sp>
            <p:nvSpPr>
              <p:cNvPr id="99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00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934" grpId="0" animBg="1"/>
      <p:bldP spid="96" grpId="0" animBg="1"/>
      <p:bldP spid="461933" grpId="0" animBg="1"/>
      <p:bldP spid="97" grpId="0" animBg="1"/>
      <p:bldP spid="461973" grpId="0"/>
      <p:bldP spid="461975" grpId="0" animBg="1"/>
      <p:bldP spid="461976" grpId="0" animBg="1"/>
      <p:bldP spid="461977" grpId="0"/>
      <p:bldP spid="462084" grpId="0"/>
      <p:bldP spid="12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2023" name="Picture 199" descr="MCj04260720000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200"/>
          <p:cNvGrpSpPr>
            <a:grpSpLocks/>
          </p:cNvGrpSpPr>
          <p:nvPr/>
        </p:nvGrpSpPr>
        <p:grpSpPr bwMode="auto">
          <a:xfrm rot="5400000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62025" name="Oval 201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62026" name="Line 202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7" name="Line 203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8" name="Line 204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9" name="Line 205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0" name="Line 206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1" name="Line 207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2" name="Line 208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3" name="Line 209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4" name="Line 210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5" name="Line 211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61867" name="Rectangle 4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4000" dirty="0" smtClean="0"/>
              <a:t>Measuring Collapses the State</a:t>
            </a:r>
            <a:endParaRPr lang="en-US" sz="4000" dirty="0"/>
          </a:p>
        </p:txBody>
      </p:sp>
      <p:grpSp>
        <p:nvGrpSpPr>
          <p:cNvPr id="3" name="Group 2"/>
          <p:cNvGrpSpPr/>
          <p:nvPr/>
        </p:nvGrpSpPr>
        <p:grpSpPr>
          <a:xfrm>
            <a:off x="1691680" y="1772816"/>
            <a:ext cx="3314742" cy="3315485"/>
            <a:chOff x="2690059" y="2056888"/>
            <a:chExt cx="3314742" cy="3315485"/>
          </a:xfrm>
        </p:grpSpPr>
        <p:sp>
          <p:nvSpPr>
            <p:cNvPr id="461929" name="Oval 105"/>
            <p:cNvSpPr>
              <a:spLocks noChangeArrowheads="1"/>
            </p:cNvSpPr>
            <p:nvPr/>
          </p:nvSpPr>
          <p:spPr bwMode="auto">
            <a:xfrm>
              <a:off x="2905125" y="2265363"/>
              <a:ext cx="2879725" cy="2879725"/>
            </a:xfrm>
            <a:prstGeom prst="ellipse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8" name="AutoShape 11"/>
            <p:cNvSpPr>
              <a:spLocks noChangeArrowheads="1"/>
            </p:cNvSpPr>
            <p:nvPr/>
          </p:nvSpPr>
          <p:spPr bwMode="auto">
            <a:xfrm rot="5400000">
              <a:off x="2701231" y="3643586"/>
              <a:ext cx="3311525" cy="146050"/>
            </a:xfrm>
            <a:prstGeom prst="leftRightArrow">
              <a:avLst>
                <a:gd name="adj1" fmla="val 48872"/>
                <a:gd name="adj2" fmla="val 103182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03" name="AutoShape 11"/>
            <p:cNvSpPr>
              <a:spLocks noChangeArrowheads="1"/>
            </p:cNvSpPr>
            <p:nvPr/>
          </p:nvSpPr>
          <p:spPr bwMode="auto">
            <a:xfrm>
              <a:off x="2693276" y="3632200"/>
              <a:ext cx="3311525" cy="146050"/>
            </a:xfrm>
            <a:prstGeom prst="leftRightArrow">
              <a:avLst>
                <a:gd name="adj1" fmla="val 48872"/>
                <a:gd name="adj2" fmla="val 103182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6" name="AutoShape 11"/>
            <p:cNvSpPr>
              <a:spLocks noChangeArrowheads="1"/>
            </p:cNvSpPr>
            <p:nvPr/>
          </p:nvSpPr>
          <p:spPr bwMode="auto">
            <a:xfrm rot="2697395">
              <a:off x="2690059" y="3639823"/>
              <a:ext cx="3311525" cy="146050"/>
            </a:xfrm>
            <a:prstGeom prst="leftRightArrow">
              <a:avLst>
                <a:gd name="adj1" fmla="val 48834"/>
                <a:gd name="adj2" fmla="val 103182"/>
              </a:avLst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7" name="AutoShape 11"/>
            <p:cNvSpPr>
              <a:spLocks noChangeArrowheads="1"/>
            </p:cNvSpPr>
            <p:nvPr/>
          </p:nvSpPr>
          <p:spPr bwMode="auto">
            <a:xfrm rot="18897395">
              <a:off x="2687074" y="3639626"/>
              <a:ext cx="3311525" cy="146050"/>
            </a:xfrm>
            <a:prstGeom prst="leftRightArrow">
              <a:avLst>
                <a:gd name="adj1" fmla="val 48818"/>
                <a:gd name="adj2" fmla="val 103182"/>
              </a:avLst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</p:grpSp>
      <p:sp>
        <p:nvSpPr>
          <p:cNvPr id="461973" name="Text Box 149"/>
          <p:cNvSpPr txBox="1">
            <a:spLocks noChangeArrowheads="1"/>
          </p:cNvSpPr>
          <p:nvPr/>
        </p:nvSpPr>
        <p:spPr bwMode="auto">
          <a:xfrm>
            <a:off x="5406455" y="5745163"/>
            <a:ext cx="30738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/>
              <a:t>with prob. ½ yields 0</a:t>
            </a:r>
            <a:endParaRPr lang="en-US" b="0" dirty="0"/>
          </a:p>
        </p:txBody>
      </p:sp>
      <p:sp>
        <p:nvSpPr>
          <p:cNvPr id="461975" name="Line 151"/>
          <p:cNvSpPr>
            <a:spLocks noChangeShapeType="1"/>
          </p:cNvSpPr>
          <p:nvPr/>
        </p:nvSpPr>
        <p:spPr bwMode="auto">
          <a:xfrm flipH="1">
            <a:off x="3283969" y="6238875"/>
            <a:ext cx="7921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61976" name="Line 152"/>
          <p:cNvSpPr>
            <a:spLocks noChangeShapeType="1"/>
          </p:cNvSpPr>
          <p:nvPr/>
        </p:nvSpPr>
        <p:spPr bwMode="auto">
          <a:xfrm flipH="1">
            <a:off x="4723831" y="6237288"/>
            <a:ext cx="5746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61977" name="Text Box 153"/>
          <p:cNvSpPr txBox="1">
            <a:spLocks noChangeArrowheads="1"/>
          </p:cNvSpPr>
          <p:nvPr/>
        </p:nvSpPr>
        <p:spPr bwMode="auto">
          <a:xfrm>
            <a:off x="5406456" y="6246813"/>
            <a:ext cx="307381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/>
              <a:t>with prob. ½ yields 1</a:t>
            </a:r>
            <a:endParaRPr lang="en-US" b="0" dirty="0"/>
          </a:p>
        </p:txBody>
      </p:sp>
      <p:sp>
        <p:nvSpPr>
          <p:cNvPr id="462084" name="Text Box 260"/>
          <p:cNvSpPr txBox="1">
            <a:spLocks noChangeArrowheads="1"/>
          </p:cNvSpPr>
          <p:nvPr/>
        </p:nvSpPr>
        <p:spPr bwMode="auto">
          <a:xfrm>
            <a:off x="2347344" y="5300663"/>
            <a:ext cx="246062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Measurement:</a:t>
            </a:r>
            <a:endParaRPr lang="de-CH" sz="2400" dirty="0">
              <a:cs typeface="Arial" charset="0"/>
            </a:endParaRPr>
          </a:p>
        </p:txBody>
      </p:sp>
      <p:sp>
        <p:nvSpPr>
          <p:cNvPr id="129" name="Text Box 103"/>
          <p:cNvSpPr txBox="1">
            <a:spLocks noChangeArrowheads="1"/>
          </p:cNvSpPr>
          <p:nvPr/>
        </p:nvSpPr>
        <p:spPr bwMode="auto">
          <a:xfrm>
            <a:off x="4652486" y="6400800"/>
            <a:ext cx="627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 smtClean="0">
                <a:cs typeface="Arial" charset="0"/>
              </a:rPr>
              <a:t>0/1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147" name="Group 146"/>
          <p:cNvGrpSpPr/>
          <p:nvPr/>
        </p:nvGrpSpPr>
        <p:grpSpPr>
          <a:xfrm>
            <a:off x="5292080" y="1700808"/>
            <a:ext cx="457692" cy="460694"/>
            <a:chOff x="4427984" y="692696"/>
            <a:chExt cx="457692" cy="460694"/>
          </a:xfrm>
        </p:grpSpPr>
        <p:sp>
          <p:nvSpPr>
            <p:cNvPr id="142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45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46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48" name="Group 28"/>
          <p:cNvGrpSpPr/>
          <p:nvPr/>
        </p:nvGrpSpPr>
        <p:grpSpPr>
          <a:xfrm>
            <a:off x="6156176" y="1700808"/>
            <a:ext cx="457692" cy="460694"/>
            <a:chOff x="4214810" y="2000240"/>
            <a:chExt cx="457692" cy="460694"/>
          </a:xfrm>
        </p:grpSpPr>
        <p:sp>
          <p:nvSpPr>
            <p:cNvPr id="149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0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51" name="Group 28"/>
          <p:cNvGrpSpPr/>
          <p:nvPr/>
        </p:nvGrpSpPr>
        <p:grpSpPr>
          <a:xfrm>
            <a:off x="7596336" y="1744170"/>
            <a:ext cx="457692" cy="460694"/>
            <a:chOff x="4214810" y="2000240"/>
            <a:chExt cx="457692" cy="460694"/>
          </a:xfrm>
        </p:grpSpPr>
        <p:sp>
          <p:nvSpPr>
            <p:cNvPr id="152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3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54" name="Group 28"/>
          <p:cNvGrpSpPr/>
          <p:nvPr/>
        </p:nvGrpSpPr>
        <p:grpSpPr>
          <a:xfrm>
            <a:off x="2699792" y="6021288"/>
            <a:ext cx="457692" cy="460694"/>
            <a:chOff x="4214810" y="2000240"/>
            <a:chExt cx="457692" cy="460694"/>
          </a:xfrm>
        </p:grpSpPr>
        <p:sp>
          <p:nvSpPr>
            <p:cNvPr id="15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6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4067944" y="5853385"/>
            <a:ext cx="647700" cy="815975"/>
            <a:chOff x="4826635" y="5912803"/>
            <a:chExt cx="647700" cy="815975"/>
          </a:xfrm>
        </p:grpSpPr>
        <p:grpSp>
          <p:nvGrpSpPr>
            <p:cNvPr id="163" name="Group 126"/>
            <p:cNvGrpSpPr/>
            <p:nvPr/>
          </p:nvGrpSpPr>
          <p:grpSpPr>
            <a:xfrm>
              <a:off x="4826635" y="5912803"/>
              <a:ext cx="647700" cy="815975"/>
              <a:chOff x="4826635" y="5912803"/>
              <a:chExt cx="647700" cy="815975"/>
            </a:xfrm>
          </p:grpSpPr>
          <p:sp>
            <p:nvSpPr>
              <p:cNvPr id="169" name="Oval 114"/>
              <p:cNvSpPr>
                <a:spLocks noChangeArrowheads="1"/>
              </p:cNvSpPr>
              <p:nvPr/>
            </p:nvSpPr>
            <p:spPr bwMode="auto">
              <a:xfrm>
                <a:off x="4931410" y="6076316"/>
                <a:ext cx="433388" cy="442913"/>
              </a:xfrm>
              <a:prstGeom prst="ellipse">
                <a:avLst/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70" name="Rectangle 115"/>
              <p:cNvSpPr>
                <a:spLocks noChangeArrowheads="1"/>
              </p:cNvSpPr>
              <p:nvPr/>
            </p:nvSpPr>
            <p:spPr bwMode="auto">
              <a:xfrm>
                <a:off x="4904423" y="6252528"/>
                <a:ext cx="488950" cy="234950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71" name="Line 116"/>
              <p:cNvSpPr>
                <a:spLocks noChangeShapeType="1"/>
              </p:cNvSpPr>
              <p:nvPr/>
            </p:nvSpPr>
            <p:spPr bwMode="auto">
              <a:xfrm flipV="1">
                <a:off x="5113973" y="5933441"/>
                <a:ext cx="215900" cy="28892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172" name="Rectangle 117"/>
              <p:cNvSpPr>
                <a:spLocks noChangeArrowheads="1"/>
              </p:cNvSpPr>
              <p:nvPr/>
            </p:nvSpPr>
            <p:spPr bwMode="auto">
              <a:xfrm>
                <a:off x="4826635" y="5912803"/>
                <a:ext cx="647700" cy="815975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4" name="Group 90"/>
            <p:cNvGrpSpPr/>
            <p:nvPr/>
          </p:nvGrpSpPr>
          <p:grpSpPr>
            <a:xfrm>
              <a:off x="4932040" y="6237312"/>
              <a:ext cx="457692" cy="460694"/>
              <a:chOff x="6948264" y="2780928"/>
              <a:chExt cx="457692" cy="460694"/>
            </a:xfrm>
          </p:grpSpPr>
          <p:sp>
            <p:nvSpPr>
              <p:cNvPr id="165" name="Oval 2"/>
              <p:cNvSpPr>
                <a:spLocks noChangeArrowheads="1"/>
              </p:cNvSpPr>
              <p:nvPr/>
            </p:nvSpPr>
            <p:spPr bwMode="auto">
              <a:xfrm>
                <a:off x="6948264" y="2780928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grpSp>
            <p:nvGrpSpPr>
              <p:cNvPr id="166" name="Group 63"/>
              <p:cNvGrpSpPr/>
              <p:nvPr/>
            </p:nvGrpSpPr>
            <p:grpSpPr>
              <a:xfrm>
                <a:off x="6991697" y="2814836"/>
                <a:ext cx="360040" cy="367338"/>
                <a:chOff x="-986264" y="2827606"/>
                <a:chExt cx="360040" cy="367338"/>
              </a:xfrm>
            </p:grpSpPr>
            <p:sp>
              <p:nvSpPr>
                <p:cNvPr id="167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815273" y="2827606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68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986264" y="3003776"/>
                  <a:ext cx="360040" cy="729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</p:grpSp>
      <p:grpSp>
        <p:nvGrpSpPr>
          <p:cNvPr id="173" name="Group 172"/>
          <p:cNvGrpSpPr/>
          <p:nvPr/>
        </p:nvGrpSpPr>
        <p:grpSpPr>
          <a:xfrm>
            <a:off x="8388424" y="5733256"/>
            <a:ext cx="457692" cy="460694"/>
            <a:chOff x="7597837" y="2707419"/>
            <a:chExt cx="457692" cy="460694"/>
          </a:xfrm>
        </p:grpSpPr>
        <p:sp>
          <p:nvSpPr>
            <p:cNvPr id="174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75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82" name="Group 28"/>
          <p:cNvGrpSpPr/>
          <p:nvPr/>
        </p:nvGrpSpPr>
        <p:grpSpPr>
          <a:xfrm>
            <a:off x="8388424" y="6237312"/>
            <a:ext cx="457692" cy="460694"/>
            <a:chOff x="4214810" y="2000240"/>
            <a:chExt cx="457692" cy="460694"/>
          </a:xfrm>
        </p:grpSpPr>
        <p:sp>
          <p:nvSpPr>
            <p:cNvPr id="183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84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189" name="Picture 188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772816"/>
            <a:ext cx="579184" cy="374525"/>
          </a:xfrm>
          <a:prstGeom prst="rect">
            <a:avLst/>
          </a:prstGeom>
          <a:noFill/>
          <a:ln/>
          <a:effectLst/>
        </p:spPr>
      </p:pic>
      <p:pic>
        <p:nvPicPr>
          <p:cNvPr id="190" name="Picture 189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72400" y="1772816"/>
            <a:ext cx="578502" cy="374084"/>
          </a:xfrm>
          <a:prstGeom prst="rect">
            <a:avLst/>
          </a:prstGeom>
          <a:noFill/>
          <a:ln/>
          <a:effectLst/>
        </p:spPr>
      </p:pic>
      <p:grpSp>
        <p:nvGrpSpPr>
          <p:cNvPr id="198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199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200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201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202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206" name="Picture 205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207" name="Picture 206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grpSp>
        <p:nvGrpSpPr>
          <p:cNvPr id="104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10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6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108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9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140" name="Line 47"/>
          <p:cNvSpPr>
            <a:spLocks noChangeShapeType="1"/>
          </p:cNvSpPr>
          <p:nvPr/>
        </p:nvSpPr>
        <p:spPr bwMode="auto">
          <a:xfrm rot="13500000" flipH="1">
            <a:off x="2311067" y="2343357"/>
            <a:ext cx="2176575" cy="2158513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161" name="Text Box 149"/>
          <p:cNvSpPr txBox="1">
            <a:spLocks noChangeArrowheads="1"/>
          </p:cNvSpPr>
          <p:nvPr/>
        </p:nvSpPr>
        <p:spPr bwMode="auto">
          <a:xfrm>
            <a:off x="2195736" y="6021288"/>
            <a:ext cx="2880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 smtClean="0"/>
              <a:t>=</a:t>
            </a:r>
            <a:endParaRPr lang="en-US" b="0" dirty="0"/>
          </a:p>
        </p:txBody>
      </p:sp>
      <p:grpSp>
        <p:nvGrpSpPr>
          <p:cNvPr id="176" name="Group 175"/>
          <p:cNvGrpSpPr/>
          <p:nvPr/>
        </p:nvGrpSpPr>
        <p:grpSpPr>
          <a:xfrm>
            <a:off x="899592" y="5726500"/>
            <a:ext cx="1321788" cy="1014868"/>
            <a:chOff x="899592" y="5726500"/>
            <a:chExt cx="1321788" cy="1014868"/>
          </a:xfrm>
        </p:grpSpPr>
        <p:pic>
          <p:nvPicPr>
            <p:cNvPr id="177" name="Picture 176" descr="TP_tmp.pn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62680" y="5827154"/>
              <a:ext cx="1152704" cy="914214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  <p:grpSp>
          <p:nvGrpSpPr>
            <p:cNvPr id="178" name="Group 177"/>
            <p:cNvGrpSpPr/>
            <p:nvPr/>
          </p:nvGrpSpPr>
          <p:grpSpPr>
            <a:xfrm>
              <a:off x="899592" y="5726500"/>
              <a:ext cx="457692" cy="460694"/>
              <a:chOff x="7597837" y="2707419"/>
              <a:chExt cx="457692" cy="460694"/>
            </a:xfrm>
          </p:grpSpPr>
          <p:sp>
            <p:nvSpPr>
              <p:cNvPr id="185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86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79" name="Group 28"/>
            <p:cNvGrpSpPr/>
            <p:nvPr/>
          </p:nvGrpSpPr>
          <p:grpSpPr>
            <a:xfrm>
              <a:off x="1763688" y="5726500"/>
              <a:ext cx="457692" cy="460694"/>
              <a:chOff x="4214810" y="2000240"/>
              <a:chExt cx="457692" cy="460694"/>
            </a:xfrm>
          </p:grpSpPr>
          <p:sp>
            <p:nvSpPr>
              <p:cNvPr id="18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81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19" name="Group 177"/>
          <p:cNvGrpSpPr>
            <a:grpSpLocks/>
          </p:cNvGrpSpPr>
          <p:nvPr/>
        </p:nvGrpSpPr>
        <p:grpSpPr bwMode="auto">
          <a:xfrm>
            <a:off x="3563888" y="2709515"/>
            <a:ext cx="2879725" cy="2879725"/>
            <a:chOff x="3833" y="1480"/>
            <a:chExt cx="1814" cy="1814"/>
          </a:xfrm>
        </p:grpSpPr>
        <p:sp>
          <p:nvSpPr>
            <p:cNvPr id="133" name="Oval 178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000000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134" name="Line 179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5" name="Line 180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6" name="Line 181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7" name="Line 182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8" name="Line 183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9" name="Line 184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87" name="Line 185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88" name="Line 186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95" name="Line 187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96" name="Line 188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2851486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2023" name="Picture 199" descr="MCj04260720000[1]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200"/>
          <p:cNvGrpSpPr>
            <a:grpSpLocks/>
          </p:cNvGrpSpPr>
          <p:nvPr/>
        </p:nvGrpSpPr>
        <p:grpSpPr bwMode="auto">
          <a:xfrm rot="5400000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62025" name="Oval 201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62026" name="Line 202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7" name="Line 203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8" name="Line 204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9" name="Line 205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0" name="Line 206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1" name="Line 207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2" name="Line 208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3" name="Line 209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4" name="Line 210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5" name="Line 211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61867" name="Rectangle 4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4000" dirty="0"/>
              <a:t>Measuring Collapses the State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691680" y="1772816"/>
            <a:ext cx="3314742" cy="3315485"/>
            <a:chOff x="2690059" y="2056888"/>
            <a:chExt cx="3314742" cy="3315485"/>
          </a:xfrm>
        </p:grpSpPr>
        <p:sp>
          <p:nvSpPr>
            <p:cNvPr id="461929" name="Oval 105"/>
            <p:cNvSpPr>
              <a:spLocks noChangeArrowheads="1"/>
            </p:cNvSpPr>
            <p:nvPr/>
          </p:nvSpPr>
          <p:spPr bwMode="auto">
            <a:xfrm>
              <a:off x="2905125" y="2265363"/>
              <a:ext cx="2879725" cy="2879725"/>
            </a:xfrm>
            <a:prstGeom prst="ellipse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8" name="AutoShape 11"/>
            <p:cNvSpPr>
              <a:spLocks noChangeArrowheads="1"/>
            </p:cNvSpPr>
            <p:nvPr/>
          </p:nvSpPr>
          <p:spPr bwMode="auto">
            <a:xfrm rot="5400000">
              <a:off x="2701231" y="3643586"/>
              <a:ext cx="3311525" cy="146050"/>
            </a:xfrm>
            <a:prstGeom prst="leftRightArrow">
              <a:avLst>
                <a:gd name="adj1" fmla="val 48872"/>
                <a:gd name="adj2" fmla="val 103182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03" name="AutoShape 11"/>
            <p:cNvSpPr>
              <a:spLocks noChangeArrowheads="1"/>
            </p:cNvSpPr>
            <p:nvPr/>
          </p:nvSpPr>
          <p:spPr bwMode="auto">
            <a:xfrm>
              <a:off x="2693276" y="3632200"/>
              <a:ext cx="3311525" cy="146050"/>
            </a:xfrm>
            <a:prstGeom prst="leftRightArrow">
              <a:avLst>
                <a:gd name="adj1" fmla="val 48872"/>
                <a:gd name="adj2" fmla="val 103182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6" name="AutoShape 11"/>
            <p:cNvSpPr>
              <a:spLocks noChangeArrowheads="1"/>
            </p:cNvSpPr>
            <p:nvPr/>
          </p:nvSpPr>
          <p:spPr bwMode="auto">
            <a:xfrm rot="2697395">
              <a:off x="2690059" y="3639823"/>
              <a:ext cx="3311525" cy="146050"/>
            </a:xfrm>
            <a:prstGeom prst="leftRightArrow">
              <a:avLst>
                <a:gd name="adj1" fmla="val 48834"/>
                <a:gd name="adj2" fmla="val 103182"/>
              </a:avLst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7" name="AutoShape 11"/>
            <p:cNvSpPr>
              <a:spLocks noChangeArrowheads="1"/>
            </p:cNvSpPr>
            <p:nvPr/>
          </p:nvSpPr>
          <p:spPr bwMode="auto">
            <a:xfrm rot="18897395">
              <a:off x="2687074" y="3639626"/>
              <a:ext cx="3311525" cy="146050"/>
            </a:xfrm>
            <a:prstGeom prst="leftRightArrow">
              <a:avLst>
                <a:gd name="adj1" fmla="val 48818"/>
                <a:gd name="adj2" fmla="val 103182"/>
              </a:avLst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5292080" y="1700808"/>
            <a:ext cx="457692" cy="460694"/>
            <a:chOff x="4427984" y="692696"/>
            <a:chExt cx="457692" cy="460694"/>
          </a:xfrm>
        </p:grpSpPr>
        <p:sp>
          <p:nvSpPr>
            <p:cNvPr id="142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45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46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48" name="Group 28"/>
          <p:cNvGrpSpPr/>
          <p:nvPr/>
        </p:nvGrpSpPr>
        <p:grpSpPr>
          <a:xfrm>
            <a:off x="6156176" y="1700808"/>
            <a:ext cx="457692" cy="460694"/>
            <a:chOff x="4214810" y="2000240"/>
            <a:chExt cx="457692" cy="460694"/>
          </a:xfrm>
        </p:grpSpPr>
        <p:sp>
          <p:nvSpPr>
            <p:cNvPr id="149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0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51" name="Group 28"/>
          <p:cNvGrpSpPr/>
          <p:nvPr/>
        </p:nvGrpSpPr>
        <p:grpSpPr>
          <a:xfrm>
            <a:off x="7596336" y="1744170"/>
            <a:ext cx="457692" cy="460694"/>
            <a:chOff x="4214810" y="2000240"/>
            <a:chExt cx="457692" cy="460694"/>
          </a:xfrm>
        </p:grpSpPr>
        <p:sp>
          <p:nvSpPr>
            <p:cNvPr id="152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3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189" name="Picture 188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772816"/>
            <a:ext cx="579184" cy="374525"/>
          </a:xfrm>
          <a:prstGeom prst="rect">
            <a:avLst/>
          </a:prstGeom>
          <a:noFill/>
          <a:ln/>
          <a:effectLst/>
        </p:spPr>
      </p:pic>
      <p:pic>
        <p:nvPicPr>
          <p:cNvPr id="190" name="Picture 189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72400" y="1772816"/>
            <a:ext cx="578502" cy="374084"/>
          </a:xfrm>
          <a:prstGeom prst="rect">
            <a:avLst/>
          </a:prstGeom>
          <a:noFill/>
          <a:ln/>
          <a:effectLst/>
        </p:spPr>
      </p:pic>
      <p:grpSp>
        <p:nvGrpSpPr>
          <p:cNvPr id="198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199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200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201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202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206" name="Picture 205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207" name="Picture 206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grpSp>
        <p:nvGrpSpPr>
          <p:cNvPr id="104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10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6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108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9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140" name="Line 47"/>
          <p:cNvSpPr>
            <a:spLocks noChangeShapeType="1"/>
          </p:cNvSpPr>
          <p:nvPr/>
        </p:nvSpPr>
        <p:spPr bwMode="auto">
          <a:xfrm rot="13500000" flipH="1">
            <a:off x="2311067" y="2343357"/>
            <a:ext cx="2176575" cy="2158513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4355976" y="5784816"/>
            <a:ext cx="1681828" cy="1014868"/>
            <a:chOff x="4355976" y="5784816"/>
            <a:chExt cx="1681828" cy="1014868"/>
          </a:xfrm>
        </p:grpSpPr>
        <p:sp>
          <p:nvSpPr>
            <p:cNvPr id="161" name="Text Box 149"/>
            <p:cNvSpPr txBox="1">
              <a:spLocks noChangeArrowheads="1"/>
            </p:cNvSpPr>
            <p:nvPr/>
          </p:nvSpPr>
          <p:spPr bwMode="auto">
            <a:xfrm>
              <a:off x="4355976" y="6061418"/>
              <a:ext cx="28803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2400" b="0" dirty="0" smtClean="0"/>
                <a:t>=</a:t>
              </a:r>
              <a:endParaRPr lang="en-US" b="0" dirty="0"/>
            </a:p>
          </p:txBody>
        </p:sp>
        <p:grpSp>
          <p:nvGrpSpPr>
            <p:cNvPr id="176" name="Group 175"/>
            <p:cNvGrpSpPr/>
            <p:nvPr/>
          </p:nvGrpSpPr>
          <p:grpSpPr>
            <a:xfrm>
              <a:off x="4716016" y="5784816"/>
              <a:ext cx="1321788" cy="1014868"/>
              <a:chOff x="899592" y="5726500"/>
              <a:chExt cx="1321788" cy="1014868"/>
            </a:xfrm>
          </p:grpSpPr>
          <p:pic>
            <p:nvPicPr>
              <p:cNvPr id="177" name="Picture 176" descr="TP_tmp.png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1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962680" y="5827154"/>
                <a:ext cx="1152704" cy="914214"/>
              </a:xfrm>
              <a:prstGeom prst="rect">
                <a:avLst/>
              </a:prstGeom>
              <a:noFill/>
              <a:ln/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>
                        <a:alpha val="0"/>
                      </a:srgbClr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31F19639-BCED-4a60-ADC4-E9642A236FB7}">
                  <a14:hiddenScene3d xmlns:a14="http://schemas.microsoft.com/office/drawing/2010/main">
                    <a:camera prst="orthographicFront">
                      <a:rot lat="0" lon="0" rev="0"/>
                    </a:camera>
                    <a:lightRig rig="threePt" dir="t">
                      <a:rot lat="0" lon="0" rev="0"/>
                    </a:lightRig>
                  </a14:hiddenScene3d>
                </a:ext>
                <a:ext uri="{E45631CC-5BF2-4c18-A39C-3461C7D3F71A}">
                  <a14:hiddenSp3d xmlns:a14="http://schemas.microsoft.com/office/drawing/2010/main" extrusionH="457200">
                    <a:contourClr>
                      <a:srgbClr val="000000"/>
                    </a:contourClr>
                  </a14:hiddenSp3d>
                </a:ex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grpSp>
            <p:nvGrpSpPr>
              <p:cNvPr id="178" name="Group 177"/>
              <p:cNvGrpSpPr/>
              <p:nvPr/>
            </p:nvGrpSpPr>
            <p:grpSpPr>
              <a:xfrm>
                <a:off x="899592" y="5726500"/>
                <a:ext cx="457692" cy="460694"/>
                <a:chOff x="7597837" y="2707419"/>
                <a:chExt cx="457692" cy="460694"/>
              </a:xfrm>
            </p:grpSpPr>
            <p:sp>
              <p:nvSpPr>
                <p:cNvPr id="185" name="Oval 2"/>
                <p:cNvSpPr>
                  <a:spLocks noChangeArrowheads="1"/>
                </p:cNvSpPr>
                <p:nvPr/>
              </p:nvSpPr>
              <p:spPr bwMode="auto">
                <a:xfrm>
                  <a:off x="7597837" y="2707419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86" name="Line 5"/>
                <p:cNvSpPr>
                  <a:spLocks noChangeShapeType="1"/>
                </p:cNvSpPr>
                <p:nvPr/>
              </p:nvSpPr>
              <p:spPr bwMode="auto">
                <a:xfrm rot="5400000">
                  <a:off x="7827188" y="2754097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79" name="Group 28"/>
              <p:cNvGrpSpPr/>
              <p:nvPr/>
            </p:nvGrpSpPr>
            <p:grpSpPr>
              <a:xfrm>
                <a:off x="1763688" y="5726500"/>
                <a:ext cx="457692" cy="460694"/>
                <a:chOff x="4214810" y="2000240"/>
                <a:chExt cx="457692" cy="460694"/>
              </a:xfrm>
            </p:grpSpPr>
            <p:sp>
              <p:nvSpPr>
                <p:cNvPr id="180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81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</p:grpSp>
      <p:grpSp>
        <p:nvGrpSpPr>
          <p:cNvPr id="95" name="Group 137"/>
          <p:cNvGrpSpPr>
            <a:grpSpLocks/>
          </p:cNvGrpSpPr>
          <p:nvPr/>
        </p:nvGrpSpPr>
        <p:grpSpPr bwMode="auto">
          <a:xfrm rot="2700000">
            <a:off x="2432107" y="2225211"/>
            <a:ext cx="2879725" cy="2879725"/>
            <a:chOff x="3833" y="1480"/>
            <a:chExt cx="1814" cy="1814"/>
          </a:xfrm>
        </p:grpSpPr>
        <p:sp>
          <p:nvSpPr>
            <p:cNvPr id="99" name="Oval 138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DDDDDD">
                <a:alpha val="70000"/>
              </a:srgbClr>
            </a:solidFill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100" name="Line 139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01" name="Line 140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02" name="Line 141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0" name="Line 142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1" name="Line 143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2" name="Line 144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3" name="Line 145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4" name="Line 146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5" name="Line 147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6" name="Line 148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2771800" y="2348880"/>
            <a:ext cx="3314742" cy="3315485"/>
            <a:chOff x="2900328" y="2420887"/>
            <a:chExt cx="3314742" cy="3315485"/>
          </a:xfrm>
        </p:grpSpPr>
        <p:grpSp>
          <p:nvGrpSpPr>
            <p:cNvPr id="118" name="Group 117"/>
            <p:cNvGrpSpPr/>
            <p:nvPr/>
          </p:nvGrpSpPr>
          <p:grpSpPr>
            <a:xfrm>
              <a:off x="2900328" y="2420887"/>
              <a:ext cx="3314742" cy="3315485"/>
              <a:chOff x="2690059" y="2056888"/>
              <a:chExt cx="3314742" cy="3315485"/>
            </a:xfrm>
          </p:grpSpPr>
          <p:sp>
            <p:nvSpPr>
              <p:cNvPr id="121" name="Oval 105"/>
              <p:cNvSpPr>
                <a:spLocks noChangeArrowheads="1"/>
              </p:cNvSpPr>
              <p:nvPr/>
            </p:nvSpPr>
            <p:spPr bwMode="auto">
              <a:xfrm>
                <a:off x="2905125" y="2265363"/>
                <a:ext cx="2879725" cy="2879725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2" name="AutoShape 11"/>
              <p:cNvSpPr>
                <a:spLocks noChangeArrowheads="1"/>
              </p:cNvSpPr>
              <p:nvPr/>
            </p:nvSpPr>
            <p:spPr bwMode="auto">
              <a:xfrm rot="5400000">
                <a:off x="2701231" y="3643586"/>
                <a:ext cx="3311525" cy="146050"/>
              </a:xfrm>
              <a:prstGeom prst="leftRightArrow">
                <a:avLst>
                  <a:gd name="adj1" fmla="val 48872"/>
                  <a:gd name="adj2" fmla="val 103182"/>
                </a:avLst>
              </a:prstGeom>
              <a:solidFill>
                <a:srgbClr val="FFFF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23" name="AutoShape 11"/>
              <p:cNvSpPr>
                <a:spLocks noChangeArrowheads="1"/>
              </p:cNvSpPr>
              <p:nvPr/>
            </p:nvSpPr>
            <p:spPr bwMode="auto">
              <a:xfrm>
                <a:off x="2693276" y="3632200"/>
                <a:ext cx="3311525" cy="146050"/>
              </a:xfrm>
              <a:prstGeom prst="leftRightArrow">
                <a:avLst>
                  <a:gd name="adj1" fmla="val 48872"/>
                  <a:gd name="adj2" fmla="val 103182"/>
                </a:avLst>
              </a:prstGeom>
              <a:solidFill>
                <a:srgbClr val="FFFF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24" name="AutoShape 11"/>
              <p:cNvSpPr>
                <a:spLocks noChangeArrowheads="1"/>
              </p:cNvSpPr>
              <p:nvPr/>
            </p:nvSpPr>
            <p:spPr bwMode="auto">
              <a:xfrm rot="2697395">
                <a:off x="2690059" y="3639823"/>
                <a:ext cx="3311525" cy="146050"/>
              </a:xfrm>
              <a:prstGeom prst="leftRightArrow">
                <a:avLst>
                  <a:gd name="adj1" fmla="val 48834"/>
                  <a:gd name="adj2" fmla="val 103182"/>
                </a:avLst>
              </a:prstGeom>
              <a:solidFill>
                <a:srgbClr val="FF00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25" name="AutoShape 11"/>
              <p:cNvSpPr>
                <a:spLocks noChangeArrowheads="1"/>
              </p:cNvSpPr>
              <p:nvPr/>
            </p:nvSpPr>
            <p:spPr bwMode="auto">
              <a:xfrm rot="18897395">
                <a:off x="2687074" y="3639626"/>
                <a:ext cx="3311525" cy="146050"/>
              </a:xfrm>
              <a:prstGeom prst="leftRightArrow">
                <a:avLst>
                  <a:gd name="adj1" fmla="val 48818"/>
                  <a:gd name="adj2" fmla="val 103182"/>
                </a:avLst>
              </a:prstGeom>
              <a:solidFill>
                <a:srgbClr val="FF00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</p:grpSp>
        <p:sp>
          <p:nvSpPr>
            <p:cNvPr id="120" name="Line 47"/>
            <p:cNvSpPr>
              <a:spLocks noChangeShapeType="1"/>
            </p:cNvSpPr>
            <p:nvPr/>
          </p:nvSpPr>
          <p:spPr bwMode="auto">
            <a:xfrm rot="13500000">
              <a:off x="4535997" y="2624715"/>
              <a:ext cx="0" cy="2953206"/>
            </a:xfrm>
            <a:prstGeom prst="line">
              <a:avLst/>
            </a:prstGeom>
            <a:noFill/>
            <a:ln w="69850">
              <a:solidFill>
                <a:schemeClr val="tx1"/>
              </a:solidFill>
              <a:round/>
              <a:headEnd type="triangle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126" name="Group 248"/>
          <p:cNvGrpSpPr>
            <a:grpSpLocks/>
          </p:cNvGrpSpPr>
          <p:nvPr/>
        </p:nvGrpSpPr>
        <p:grpSpPr bwMode="auto">
          <a:xfrm>
            <a:off x="3779912" y="2924944"/>
            <a:ext cx="2880320" cy="2880320"/>
            <a:chOff x="3833" y="1480"/>
            <a:chExt cx="1814" cy="1814"/>
          </a:xfrm>
        </p:grpSpPr>
        <p:sp>
          <p:nvSpPr>
            <p:cNvPr id="127" name="Oval 249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B2B2B2">
                <a:alpha val="7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128" name="Line 250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0" name="Line 251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1" name="Line 252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2" name="Line 253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41" name="Line 254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43" name="Line 255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44" name="Line 256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57" name="Line 257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58" name="Line 258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59" name="Line 259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14" name="Group 213"/>
          <p:cNvGrpSpPr/>
          <p:nvPr/>
        </p:nvGrpSpPr>
        <p:grpSpPr>
          <a:xfrm>
            <a:off x="539552" y="6061903"/>
            <a:ext cx="457692" cy="460694"/>
            <a:chOff x="7597837" y="2707419"/>
            <a:chExt cx="457692" cy="460694"/>
          </a:xfrm>
        </p:grpSpPr>
        <p:sp>
          <p:nvSpPr>
            <p:cNvPr id="215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216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217" name="Text Box 149"/>
          <p:cNvSpPr txBox="1">
            <a:spLocks noChangeArrowheads="1"/>
          </p:cNvSpPr>
          <p:nvPr/>
        </p:nvSpPr>
        <p:spPr bwMode="auto">
          <a:xfrm>
            <a:off x="1115616" y="6061418"/>
            <a:ext cx="2880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 smtClean="0"/>
              <a:t>=</a:t>
            </a:r>
            <a:endParaRPr lang="en-US" b="0" dirty="0"/>
          </a:p>
        </p:txBody>
      </p:sp>
      <p:grpSp>
        <p:nvGrpSpPr>
          <p:cNvPr id="7" name="Group 6"/>
          <p:cNvGrpSpPr/>
          <p:nvPr/>
        </p:nvGrpSpPr>
        <p:grpSpPr>
          <a:xfrm>
            <a:off x="1475656" y="5784816"/>
            <a:ext cx="1321788" cy="1014868"/>
            <a:chOff x="1475656" y="5726500"/>
            <a:chExt cx="1321788" cy="1014868"/>
          </a:xfrm>
        </p:grpSpPr>
        <p:pic>
          <p:nvPicPr>
            <p:cNvPr id="205" name="Picture 204" descr="TP_tmp.pn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38744" y="5827154"/>
              <a:ext cx="1152704" cy="914214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  <p:grpSp>
          <p:nvGrpSpPr>
            <p:cNvPr id="218" name="Group 28"/>
            <p:cNvGrpSpPr/>
            <p:nvPr/>
          </p:nvGrpSpPr>
          <p:grpSpPr>
            <a:xfrm>
              <a:off x="2339752" y="5726500"/>
              <a:ext cx="457692" cy="460694"/>
              <a:chOff x="4214810" y="2000240"/>
              <a:chExt cx="457692" cy="460694"/>
            </a:xfrm>
          </p:grpSpPr>
          <p:sp>
            <p:nvSpPr>
              <p:cNvPr id="219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20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21" name="Group 28"/>
            <p:cNvGrpSpPr/>
            <p:nvPr/>
          </p:nvGrpSpPr>
          <p:grpSpPr>
            <a:xfrm>
              <a:off x="1475656" y="5726500"/>
              <a:ext cx="457692" cy="460694"/>
              <a:chOff x="4214810" y="2000240"/>
              <a:chExt cx="457692" cy="460694"/>
            </a:xfrm>
          </p:grpSpPr>
          <p:sp>
            <p:nvSpPr>
              <p:cNvPr id="222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23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0" name="Group 9"/>
          <p:cNvGrpSpPr/>
          <p:nvPr/>
        </p:nvGrpSpPr>
        <p:grpSpPr>
          <a:xfrm>
            <a:off x="2987824" y="6061903"/>
            <a:ext cx="1249780" cy="460694"/>
            <a:chOff x="2987824" y="6061903"/>
            <a:chExt cx="1249780" cy="460694"/>
          </a:xfrm>
        </p:grpSpPr>
        <p:grpSp>
          <p:nvGrpSpPr>
            <p:cNvPr id="154" name="Group 28"/>
            <p:cNvGrpSpPr/>
            <p:nvPr/>
          </p:nvGrpSpPr>
          <p:grpSpPr>
            <a:xfrm>
              <a:off x="3779912" y="6061903"/>
              <a:ext cx="457692" cy="460694"/>
              <a:chOff x="4214810" y="2000240"/>
              <a:chExt cx="457692" cy="460694"/>
            </a:xfrm>
          </p:grpSpPr>
          <p:sp>
            <p:nvSpPr>
              <p:cNvPr id="155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56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cxnSp>
          <p:nvCxnSpPr>
            <p:cNvPr id="5" name="Straight Arrow Connector 4"/>
            <p:cNvCxnSpPr/>
            <p:nvPr/>
          </p:nvCxnSpPr>
          <p:spPr>
            <a:xfrm>
              <a:off x="2987824" y="6292250"/>
              <a:ext cx="504056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/>
          <p:cNvGrpSpPr/>
          <p:nvPr/>
        </p:nvGrpSpPr>
        <p:grpSpPr>
          <a:xfrm>
            <a:off x="6300192" y="6061903"/>
            <a:ext cx="1249780" cy="460694"/>
            <a:chOff x="6300192" y="6061903"/>
            <a:chExt cx="1249780" cy="460694"/>
          </a:xfrm>
        </p:grpSpPr>
        <p:cxnSp>
          <p:nvCxnSpPr>
            <p:cNvPr id="228" name="Straight Arrow Connector 227"/>
            <p:cNvCxnSpPr/>
            <p:nvPr/>
          </p:nvCxnSpPr>
          <p:spPr>
            <a:xfrm>
              <a:off x="6300192" y="6292250"/>
              <a:ext cx="504056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9" name="Group 28"/>
            <p:cNvGrpSpPr/>
            <p:nvPr/>
          </p:nvGrpSpPr>
          <p:grpSpPr>
            <a:xfrm>
              <a:off x="7092280" y="6061903"/>
              <a:ext cx="457692" cy="460694"/>
              <a:chOff x="4214810" y="2000240"/>
              <a:chExt cx="457692" cy="460694"/>
            </a:xfrm>
          </p:grpSpPr>
          <p:sp>
            <p:nvSpPr>
              <p:cNvPr id="23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31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81529603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3554413" y="3595688"/>
            <a:ext cx="865187" cy="792162"/>
            <a:chOff x="2148" y="2341"/>
            <a:chExt cx="545" cy="499"/>
          </a:xfrm>
        </p:grpSpPr>
        <p:sp>
          <p:nvSpPr>
            <p:cNvPr id="341003" name="Oval 11"/>
            <p:cNvSpPr>
              <a:spLocks noChangeArrowheads="1"/>
            </p:cNvSpPr>
            <p:nvPr/>
          </p:nvSpPr>
          <p:spPr bwMode="auto">
            <a:xfrm>
              <a:off x="2239" y="2432"/>
              <a:ext cx="363" cy="3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 useBgFill="1">
          <p:nvSpPr>
            <p:cNvPr id="341004" name="Rectangle 12"/>
            <p:cNvSpPr>
              <a:spLocks noChangeArrowheads="1"/>
            </p:cNvSpPr>
            <p:nvPr/>
          </p:nvSpPr>
          <p:spPr bwMode="auto">
            <a:xfrm>
              <a:off x="2148" y="2568"/>
              <a:ext cx="545" cy="272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 b="1">
                <a:cs typeface="Arial" charset="0"/>
              </a:endParaRPr>
            </a:p>
          </p:txBody>
        </p:sp>
        <p:sp>
          <p:nvSpPr>
            <p:cNvPr id="341005" name="Line 13"/>
            <p:cNvSpPr>
              <a:spLocks noChangeShapeType="1"/>
            </p:cNvSpPr>
            <p:nvPr/>
          </p:nvSpPr>
          <p:spPr bwMode="auto">
            <a:xfrm flipV="1">
              <a:off x="2420" y="2341"/>
              <a:ext cx="136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Autofit/>
          </a:bodyPr>
          <a:lstStyle/>
          <a:p>
            <a:r>
              <a:rPr lang="en-US" sz="4000" dirty="0"/>
              <a:t>Quantum </a:t>
            </a:r>
            <a:r>
              <a:rPr lang="en-US" sz="4000" dirty="0" smtClean="0"/>
              <a:t>Mechanics </a:t>
            </a:r>
            <a:endParaRPr lang="en-US" sz="4000" dirty="0"/>
          </a:p>
        </p:txBody>
      </p:sp>
      <p:sp>
        <p:nvSpPr>
          <p:cNvPr id="341010" name="Text Box 18"/>
          <p:cNvSpPr txBox="1">
            <a:spLocks noChangeArrowheads="1"/>
          </p:cNvSpPr>
          <p:nvPr/>
        </p:nvSpPr>
        <p:spPr bwMode="auto">
          <a:xfrm>
            <a:off x="3636963" y="3021013"/>
            <a:ext cx="3816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>
                <a:cs typeface="Arial" charset="0"/>
              </a:rPr>
              <a:t>with prob. 1 yields 1</a:t>
            </a:r>
            <a:endParaRPr lang="de-CH" sz="2400" b="0" dirty="0">
              <a:cs typeface="Arial" charset="0"/>
            </a:endParaRPr>
          </a:p>
        </p:txBody>
      </p:sp>
      <p:sp>
        <p:nvSpPr>
          <p:cNvPr id="341013" name="Text Box 21"/>
          <p:cNvSpPr txBox="1">
            <a:spLocks noChangeArrowheads="1"/>
          </p:cNvSpPr>
          <p:nvPr/>
        </p:nvSpPr>
        <p:spPr bwMode="auto">
          <a:xfrm>
            <a:off x="539750" y="2924175"/>
            <a:ext cx="3816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Measurements:</a:t>
            </a:r>
            <a:endParaRPr lang="de-CH" sz="2400" dirty="0">
              <a:cs typeface="Arial" charset="0"/>
            </a:endParaRPr>
          </a:p>
        </p:txBody>
      </p:sp>
      <p:sp>
        <p:nvSpPr>
          <p:cNvPr id="341014" name="Rectangle 22"/>
          <p:cNvSpPr>
            <a:spLocks noChangeArrowheads="1"/>
          </p:cNvSpPr>
          <p:nvPr/>
        </p:nvSpPr>
        <p:spPr bwMode="auto">
          <a:xfrm>
            <a:off x="3563938" y="3524250"/>
            <a:ext cx="865187" cy="1008063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1015" name="Line 23"/>
          <p:cNvSpPr>
            <a:spLocks noChangeShapeType="1"/>
          </p:cNvSpPr>
          <p:nvPr/>
        </p:nvSpPr>
        <p:spPr bwMode="auto">
          <a:xfrm flipH="1">
            <a:off x="1763713" y="4029075"/>
            <a:ext cx="18002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016" name="Line 24"/>
          <p:cNvSpPr>
            <a:spLocks noChangeShapeType="1"/>
          </p:cNvSpPr>
          <p:nvPr/>
        </p:nvSpPr>
        <p:spPr bwMode="auto">
          <a:xfrm flipH="1">
            <a:off x="4429125" y="4029075"/>
            <a:ext cx="22320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022" name="Text Box 30"/>
          <p:cNvSpPr txBox="1">
            <a:spLocks noChangeArrowheads="1"/>
          </p:cNvSpPr>
          <p:nvPr/>
        </p:nvSpPr>
        <p:spPr bwMode="auto">
          <a:xfrm>
            <a:off x="1905000" y="1052736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latin typeface="cmr10" pitchFamily="34" charset="0"/>
                <a:cs typeface="Arial" charset="0"/>
              </a:rPr>
              <a:t>+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smtClean="0">
                <a:cs typeface="Arial" charset="0"/>
              </a:rPr>
              <a:t> </a:t>
            </a:r>
            <a:r>
              <a:rPr lang="en-US" sz="2400" b="0" dirty="0" smtClean="0">
                <a:cs typeface="Arial" charset="0"/>
              </a:rPr>
              <a:t>basis</a:t>
            </a:r>
            <a:endParaRPr lang="de-CH" sz="2400" b="0" dirty="0">
              <a:cs typeface="Arial" charset="0"/>
            </a:endParaRPr>
          </a:p>
        </p:txBody>
      </p:sp>
      <p:sp>
        <p:nvSpPr>
          <p:cNvPr id="341028" name="Text Box 36"/>
          <p:cNvSpPr txBox="1">
            <a:spLocks noChangeArrowheads="1"/>
          </p:cNvSpPr>
          <p:nvPr/>
        </p:nvSpPr>
        <p:spPr bwMode="auto">
          <a:xfrm>
            <a:off x="1905000" y="2060575"/>
            <a:ext cx="1730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latin typeface="cmsy10" pitchFamily="34" charset="0"/>
                <a:cs typeface="Arial" charset="0"/>
              </a:rPr>
              <a:t>£ </a:t>
            </a:r>
            <a:r>
              <a:rPr lang="en-US" sz="2400" b="0" dirty="0">
                <a:cs typeface="Arial" charset="0"/>
              </a:rPr>
              <a:t>basis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15" name="Group 139"/>
          <p:cNvGrpSpPr>
            <a:grpSpLocks/>
          </p:cNvGrpSpPr>
          <p:nvPr/>
        </p:nvGrpSpPr>
        <p:grpSpPr bwMode="auto">
          <a:xfrm>
            <a:off x="3562350" y="5099052"/>
            <a:ext cx="865188" cy="792163"/>
            <a:chOff x="2154" y="1933"/>
            <a:chExt cx="545" cy="499"/>
          </a:xfrm>
        </p:grpSpPr>
        <p:sp>
          <p:nvSpPr>
            <p:cNvPr id="341132" name="Oval 140"/>
            <p:cNvSpPr>
              <a:spLocks noChangeArrowheads="1"/>
            </p:cNvSpPr>
            <p:nvPr/>
          </p:nvSpPr>
          <p:spPr bwMode="auto">
            <a:xfrm>
              <a:off x="2245" y="2024"/>
              <a:ext cx="363" cy="3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 useBgFill="1">
          <p:nvSpPr>
            <p:cNvPr id="341133" name="Rectangle 141"/>
            <p:cNvSpPr>
              <a:spLocks noChangeArrowheads="1"/>
            </p:cNvSpPr>
            <p:nvPr/>
          </p:nvSpPr>
          <p:spPr bwMode="auto">
            <a:xfrm>
              <a:off x="2154" y="2160"/>
              <a:ext cx="545" cy="272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 b="1">
                <a:latin typeface="cmsy10" pitchFamily="34" charset="0"/>
                <a:cs typeface="Arial" charset="0"/>
              </a:endParaRPr>
            </a:p>
          </p:txBody>
        </p:sp>
        <p:sp>
          <p:nvSpPr>
            <p:cNvPr id="341134" name="Line 142"/>
            <p:cNvSpPr>
              <a:spLocks noChangeShapeType="1"/>
            </p:cNvSpPr>
            <p:nvPr/>
          </p:nvSpPr>
          <p:spPr bwMode="auto">
            <a:xfrm flipV="1">
              <a:off x="2426" y="1933"/>
              <a:ext cx="136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341139" name="Line 147"/>
          <p:cNvSpPr>
            <a:spLocks noChangeShapeType="1"/>
          </p:cNvSpPr>
          <p:nvPr/>
        </p:nvSpPr>
        <p:spPr bwMode="auto">
          <a:xfrm rot="10800000">
            <a:off x="1408113" y="5157788"/>
            <a:ext cx="0" cy="574675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med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140" name="Text Box 148"/>
          <p:cNvSpPr txBox="1">
            <a:spLocks noChangeArrowheads="1"/>
          </p:cNvSpPr>
          <p:nvPr/>
        </p:nvSpPr>
        <p:spPr bwMode="auto">
          <a:xfrm>
            <a:off x="5075238" y="4941888"/>
            <a:ext cx="3600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>
                <a:cs typeface="Arial" charset="0"/>
              </a:rPr>
              <a:t>with prob. ½ yields 0</a:t>
            </a:r>
          </a:p>
        </p:txBody>
      </p:sp>
      <p:sp>
        <p:nvSpPr>
          <p:cNvPr id="341141" name="Rectangle 149"/>
          <p:cNvSpPr>
            <a:spLocks noChangeArrowheads="1"/>
          </p:cNvSpPr>
          <p:nvPr/>
        </p:nvSpPr>
        <p:spPr bwMode="auto">
          <a:xfrm>
            <a:off x="3562350" y="5011738"/>
            <a:ext cx="865188" cy="1008062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1142" name="Line 150"/>
          <p:cNvSpPr>
            <a:spLocks noChangeShapeType="1"/>
          </p:cNvSpPr>
          <p:nvPr/>
        </p:nvSpPr>
        <p:spPr bwMode="auto">
          <a:xfrm flipH="1">
            <a:off x="1762125" y="5516563"/>
            <a:ext cx="18002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143" name="Line 151"/>
          <p:cNvSpPr>
            <a:spLocks noChangeShapeType="1"/>
          </p:cNvSpPr>
          <p:nvPr/>
        </p:nvSpPr>
        <p:spPr bwMode="auto">
          <a:xfrm flipH="1">
            <a:off x="4427538" y="5516563"/>
            <a:ext cx="5746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144" name="Text Box 152"/>
          <p:cNvSpPr txBox="1">
            <a:spLocks noChangeArrowheads="1"/>
          </p:cNvSpPr>
          <p:nvPr/>
        </p:nvSpPr>
        <p:spPr bwMode="auto">
          <a:xfrm>
            <a:off x="5075238" y="5661025"/>
            <a:ext cx="3600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>
                <a:cs typeface="Arial" charset="0"/>
              </a:rPr>
              <a:t>with prob. ½ yields 1</a:t>
            </a:r>
          </a:p>
        </p:txBody>
      </p:sp>
      <p:sp>
        <p:nvSpPr>
          <p:cNvPr id="90" name="Text Box 103"/>
          <p:cNvSpPr txBox="1">
            <a:spLocks noChangeArrowheads="1"/>
          </p:cNvSpPr>
          <p:nvPr/>
        </p:nvSpPr>
        <p:spPr bwMode="auto">
          <a:xfrm>
            <a:off x="4401765" y="4129548"/>
            <a:ext cx="627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 smtClean="0">
                <a:cs typeface="Arial" charset="0"/>
              </a:rPr>
              <a:t>0/1</a:t>
            </a:r>
            <a:endParaRPr lang="de-CH" sz="2400" b="0" dirty="0">
              <a:cs typeface="Arial" charset="0"/>
            </a:endParaRPr>
          </a:p>
        </p:txBody>
      </p:sp>
      <p:sp>
        <p:nvSpPr>
          <p:cNvPr id="91" name="Text Box 103"/>
          <p:cNvSpPr txBox="1">
            <a:spLocks noChangeArrowheads="1"/>
          </p:cNvSpPr>
          <p:nvPr/>
        </p:nvSpPr>
        <p:spPr bwMode="auto">
          <a:xfrm>
            <a:off x="4416513" y="5678133"/>
            <a:ext cx="627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 smtClean="0">
                <a:cs typeface="Arial" charset="0"/>
              </a:rPr>
              <a:t>0/1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92" name="Group 28"/>
          <p:cNvGrpSpPr/>
          <p:nvPr/>
        </p:nvGrpSpPr>
        <p:grpSpPr>
          <a:xfrm>
            <a:off x="6300192" y="908760"/>
            <a:ext cx="720000" cy="720000"/>
            <a:chOff x="4214810" y="2000240"/>
            <a:chExt cx="457692" cy="460694"/>
          </a:xfrm>
        </p:grpSpPr>
        <p:sp>
          <p:nvSpPr>
            <p:cNvPr id="93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94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3851919" y="908760"/>
            <a:ext cx="720000" cy="720000"/>
            <a:chOff x="7597837" y="2707419"/>
            <a:chExt cx="457692" cy="460694"/>
          </a:xfrm>
        </p:grpSpPr>
        <p:sp>
          <p:nvSpPr>
            <p:cNvPr id="96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97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98" name="Group 90"/>
          <p:cNvGrpSpPr/>
          <p:nvPr/>
        </p:nvGrpSpPr>
        <p:grpSpPr>
          <a:xfrm>
            <a:off x="971600" y="908720"/>
            <a:ext cx="720080" cy="720080"/>
            <a:chOff x="6948264" y="2780928"/>
            <a:chExt cx="457692" cy="460694"/>
          </a:xfrm>
        </p:grpSpPr>
        <p:sp>
          <p:nvSpPr>
            <p:cNvPr id="99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00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01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2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03" name="Group 102"/>
          <p:cNvGrpSpPr/>
          <p:nvPr/>
        </p:nvGrpSpPr>
        <p:grpSpPr>
          <a:xfrm>
            <a:off x="971600" y="1916832"/>
            <a:ext cx="720000" cy="720000"/>
            <a:chOff x="4427984" y="692696"/>
            <a:chExt cx="457692" cy="460694"/>
          </a:xfrm>
        </p:grpSpPr>
        <p:sp>
          <p:nvSpPr>
            <p:cNvPr id="104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5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06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07" name="Group 28"/>
          <p:cNvGrpSpPr/>
          <p:nvPr/>
        </p:nvGrpSpPr>
        <p:grpSpPr>
          <a:xfrm>
            <a:off x="3851920" y="1916832"/>
            <a:ext cx="720000" cy="720000"/>
            <a:chOff x="4214810" y="2000240"/>
            <a:chExt cx="457692" cy="460694"/>
          </a:xfrm>
        </p:grpSpPr>
        <p:sp>
          <p:nvSpPr>
            <p:cNvPr id="108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9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0" name="Group 28"/>
          <p:cNvGrpSpPr/>
          <p:nvPr/>
        </p:nvGrpSpPr>
        <p:grpSpPr>
          <a:xfrm>
            <a:off x="6300192" y="1916832"/>
            <a:ext cx="720000" cy="720000"/>
            <a:chOff x="4214810" y="2000240"/>
            <a:chExt cx="457692" cy="460694"/>
          </a:xfrm>
        </p:grpSpPr>
        <p:sp>
          <p:nvSpPr>
            <p:cNvPr id="111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2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6" name="Group 28"/>
          <p:cNvGrpSpPr/>
          <p:nvPr/>
        </p:nvGrpSpPr>
        <p:grpSpPr>
          <a:xfrm>
            <a:off x="899672" y="3645024"/>
            <a:ext cx="720000" cy="720000"/>
            <a:chOff x="4214810" y="2000240"/>
            <a:chExt cx="457692" cy="460694"/>
          </a:xfrm>
        </p:grpSpPr>
        <p:sp>
          <p:nvSpPr>
            <p:cNvPr id="117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8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9" name="Group 28"/>
          <p:cNvGrpSpPr/>
          <p:nvPr/>
        </p:nvGrpSpPr>
        <p:grpSpPr>
          <a:xfrm>
            <a:off x="6804248" y="3717032"/>
            <a:ext cx="720000" cy="720000"/>
            <a:chOff x="4214810" y="2000240"/>
            <a:chExt cx="457692" cy="460694"/>
          </a:xfrm>
        </p:grpSpPr>
        <p:sp>
          <p:nvSpPr>
            <p:cNvPr id="120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21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22" name="Group 90"/>
          <p:cNvGrpSpPr/>
          <p:nvPr/>
        </p:nvGrpSpPr>
        <p:grpSpPr>
          <a:xfrm>
            <a:off x="3753624" y="3974640"/>
            <a:ext cx="504000" cy="504000"/>
            <a:chOff x="6948264" y="2780928"/>
            <a:chExt cx="457692" cy="460694"/>
          </a:xfrm>
        </p:grpSpPr>
        <p:sp>
          <p:nvSpPr>
            <p:cNvPr id="123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24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25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6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27" name="Group 28"/>
          <p:cNvGrpSpPr/>
          <p:nvPr/>
        </p:nvGrpSpPr>
        <p:grpSpPr>
          <a:xfrm>
            <a:off x="899592" y="5157192"/>
            <a:ext cx="720000" cy="720000"/>
            <a:chOff x="4214810" y="2000240"/>
            <a:chExt cx="457692" cy="460694"/>
          </a:xfrm>
        </p:grpSpPr>
        <p:sp>
          <p:nvSpPr>
            <p:cNvPr id="128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29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3757108" y="5460464"/>
            <a:ext cx="504000" cy="504000"/>
            <a:chOff x="4427984" y="692696"/>
            <a:chExt cx="457692" cy="460694"/>
          </a:xfrm>
        </p:grpSpPr>
        <p:sp>
          <p:nvSpPr>
            <p:cNvPr id="131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2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33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34" name="Group 28"/>
          <p:cNvGrpSpPr/>
          <p:nvPr/>
        </p:nvGrpSpPr>
        <p:grpSpPr>
          <a:xfrm>
            <a:off x="8028384" y="4725144"/>
            <a:ext cx="720000" cy="720000"/>
            <a:chOff x="4214810" y="2000240"/>
            <a:chExt cx="457692" cy="460694"/>
          </a:xfrm>
        </p:grpSpPr>
        <p:sp>
          <p:nvSpPr>
            <p:cNvPr id="13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6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37" name="Group 28"/>
          <p:cNvGrpSpPr/>
          <p:nvPr/>
        </p:nvGrpSpPr>
        <p:grpSpPr>
          <a:xfrm>
            <a:off x="8028384" y="5661248"/>
            <a:ext cx="720000" cy="720000"/>
            <a:chOff x="4214810" y="2000240"/>
            <a:chExt cx="457692" cy="460694"/>
          </a:xfrm>
        </p:grpSpPr>
        <p:sp>
          <p:nvSpPr>
            <p:cNvPr id="138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9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143" name="Picture 142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932040" y="2060848"/>
            <a:ext cx="690067" cy="446227"/>
          </a:xfrm>
          <a:prstGeom prst="rect">
            <a:avLst/>
          </a:prstGeom>
          <a:noFill/>
          <a:ln/>
          <a:effectLst/>
        </p:spPr>
      </p:pic>
      <p:pic>
        <p:nvPicPr>
          <p:cNvPr id="144" name="Picture 143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345631" y="2076843"/>
            <a:ext cx="690067" cy="446227"/>
          </a:xfrm>
          <a:prstGeom prst="rect">
            <a:avLst/>
          </a:prstGeom>
          <a:noFill/>
          <a:ln/>
          <a:effectLst/>
        </p:spPr>
      </p:pic>
      <p:pic>
        <p:nvPicPr>
          <p:cNvPr id="145" name="Picture 144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932040" y="1124744"/>
            <a:ext cx="690067" cy="487680"/>
          </a:xfrm>
          <a:prstGeom prst="rect">
            <a:avLst/>
          </a:prstGeom>
          <a:noFill/>
          <a:ln/>
          <a:effectLst/>
        </p:spPr>
      </p:pic>
      <p:pic>
        <p:nvPicPr>
          <p:cNvPr id="146" name="Picture 145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345631" y="1095400"/>
            <a:ext cx="690067" cy="487680"/>
          </a:xfrm>
          <a:prstGeom prst="rect">
            <a:avLst/>
          </a:prstGeom>
          <a:noFill/>
          <a:ln/>
          <a:effectLst/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1010" grpId="0"/>
      <p:bldP spid="341013" grpId="0"/>
      <p:bldP spid="341014" grpId="0" animBg="1"/>
      <p:bldP spid="341015" grpId="0" animBg="1"/>
      <p:bldP spid="341016" grpId="0" animBg="1"/>
      <p:bldP spid="341140" grpId="0"/>
      <p:bldP spid="341141" grpId="0" animBg="1"/>
      <p:bldP spid="341142" grpId="0" animBg="1"/>
      <p:bldP spid="341143" grpId="0" animBg="1"/>
      <p:bldP spid="341144" grpId="0"/>
      <p:bldP spid="90" grpId="0"/>
      <p:bldP spid="9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>
            <a:spLocks noChangeArrowheads="1"/>
          </p:cNvSpPr>
          <p:nvPr/>
        </p:nvSpPr>
        <p:spPr bwMode="auto">
          <a:xfrm>
            <a:off x="426816" y="2865130"/>
            <a:ext cx="7889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dirty="0" smtClean="0">
                <a:latin typeface="+mj-lt"/>
                <a:cs typeface="Arial" charset="0"/>
              </a:rPr>
              <a:t>Wonderland of  Quantum Mechanics</a:t>
            </a:r>
            <a:endParaRPr lang="en-US" sz="4000" dirty="0">
              <a:latin typeface="+mj-lt"/>
              <a:cs typeface="Arial" charset="0"/>
            </a:endParaRPr>
          </a:p>
        </p:txBody>
      </p:sp>
      <p:pic>
        <p:nvPicPr>
          <p:cNvPr id="4" name="Picture 2" descr="C:\Users\buhrman\Documents\ca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16632"/>
            <a:ext cx="2767012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startrek-bea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3645024"/>
            <a:ext cx="2016224" cy="2976331"/>
          </a:xfrm>
          <a:prstGeom prst="rect">
            <a:avLst/>
          </a:prstGeom>
          <a:noFill/>
        </p:spPr>
      </p:pic>
      <p:pic>
        <p:nvPicPr>
          <p:cNvPr id="6" name="Picture 9" descr="dolly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789040"/>
            <a:ext cx="1878371" cy="1728191"/>
          </a:xfrm>
          <a:prstGeom prst="rect">
            <a:avLst/>
          </a:prstGeom>
          <a:noFill/>
        </p:spPr>
      </p:pic>
      <p:grpSp>
        <p:nvGrpSpPr>
          <p:cNvPr id="3" name="Group 2"/>
          <p:cNvGrpSpPr/>
          <p:nvPr/>
        </p:nvGrpSpPr>
        <p:grpSpPr>
          <a:xfrm>
            <a:off x="2627784" y="5589240"/>
            <a:ext cx="3744416" cy="1008062"/>
            <a:chOff x="395536" y="4509120"/>
            <a:chExt cx="3744416" cy="1008062"/>
          </a:xfrm>
        </p:grpSpPr>
        <p:sp>
          <p:nvSpPr>
            <p:cNvPr id="7" name="Oval 54"/>
            <p:cNvSpPr>
              <a:spLocks noChangeArrowheads="1"/>
            </p:cNvSpPr>
            <p:nvPr/>
          </p:nvSpPr>
          <p:spPr bwMode="auto">
            <a:xfrm rot="16200000">
              <a:off x="1763713" y="3140943"/>
              <a:ext cx="1008062" cy="3744416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8" name="Oval 56"/>
            <p:cNvSpPr>
              <a:spLocks noChangeArrowheads="1"/>
            </p:cNvSpPr>
            <p:nvPr/>
          </p:nvSpPr>
          <p:spPr bwMode="auto">
            <a:xfrm rot="16200000">
              <a:off x="1285825" y="4652789"/>
              <a:ext cx="719138" cy="720725"/>
            </a:xfrm>
            <a:prstGeom prst="ellipse">
              <a:avLst/>
            </a:prstGeom>
            <a:solidFill>
              <a:srgbClr val="66FF3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CH">
                <a:solidFill>
                  <a:schemeClr val="lt1"/>
                </a:solidFill>
              </a:endParaRPr>
            </a:p>
          </p:txBody>
        </p:sp>
        <p:sp>
          <p:nvSpPr>
            <p:cNvPr id="9" name="Line 57"/>
            <p:cNvSpPr>
              <a:spLocks noChangeShapeType="1"/>
            </p:cNvSpPr>
            <p:nvPr/>
          </p:nvSpPr>
          <p:spPr bwMode="auto">
            <a:xfrm rot="5400000">
              <a:off x="1645394" y="4725020"/>
              <a:ext cx="0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0" name="Line 58"/>
            <p:cNvSpPr>
              <a:spLocks noChangeShapeType="1"/>
            </p:cNvSpPr>
            <p:nvPr/>
          </p:nvSpPr>
          <p:spPr bwMode="auto">
            <a:xfrm rot="10800000">
              <a:off x="1645394" y="4725020"/>
              <a:ext cx="0" cy="57626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1" name="Line 59"/>
            <p:cNvSpPr>
              <a:spLocks noChangeShapeType="1"/>
            </p:cNvSpPr>
            <p:nvPr/>
          </p:nvSpPr>
          <p:spPr bwMode="auto">
            <a:xfrm rot="8100000">
              <a:off x="1643806" y="4726607"/>
              <a:ext cx="1588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2" name="Line 60"/>
            <p:cNvSpPr>
              <a:spLocks noChangeShapeType="1"/>
            </p:cNvSpPr>
            <p:nvPr/>
          </p:nvSpPr>
          <p:spPr bwMode="auto">
            <a:xfrm rot="13500000">
              <a:off x="1645394" y="4728195"/>
              <a:ext cx="1588" cy="576263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3" name="Oval 92"/>
            <p:cNvSpPr>
              <a:spLocks noChangeArrowheads="1"/>
            </p:cNvSpPr>
            <p:nvPr/>
          </p:nvSpPr>
          <p:spPr bwMode="auto">
            <a:xfrm rot="16200000">
              <a:off x="2556296" y="4652789"/>
              <a:ext cx="719138" cy="720725"/>
            </a:xfrm>
            <a:prstGeom prst="ellipse">
              <a:avLst/>
            </a:prstGeom>
            <a:solidFill>
              <a:srgbClr val="66FF3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CH">
                <a:solidFill>
                  <a:schemeClr val="lt1"/>
                </a:solidFill>
              </a:endParaRPr>
            </a:p>
          </p:txBody>
        </p:sp>
        <p:sp>
          <p:nvSpPr>
            <p:cNvPr id="14" name="Line 93"/>
            <p:cNvSpPr>
              <a:spLocks noChangeShapeType="1"/>
            </p:cNvSpPr>
            <p:nvPr/>
          </p:nvSpPr>
          <p:spPr bwMode="auto">
            <a:xfrm rot="5400000">
              <a:off x="2915865" y="4725020"/>
              <a:ext cx="0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5" name="Line 94"/>
            <p:cNvSpPr>
              <a:spLocks noChangeShapeType="1"/>
            </p:cNvSpPr>
            <p:nvPr/>
          </p:nvSpPr>
          <p:spPr bwMode="auto">
            <a:xfrm rot="10800000">
              <a:off x="2915865" y="4725020"/>
              <a:ext cx="0" cy="57626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6" name="Line 95"/>
            <p:cNvSpPr>
              <a:spLocks noChangeShapeType="1"/>
            </p:cNvSpPr>
            <p:nvPr/>
          </p:nvSpPr>
          <p:spPr bwMode="auto">
            <a:xfrm rot="8100000">
              <a:off x="2914277" y="4726607"/>
              <a:ext cx="1588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7" name="Line 96"/>
            <p:cNvSpPr>
              <a:spLocks noChangeShapeType="1"/>
            </p:cNvSpPr>
            <p:nvPr/>
          </p:nvSpPr>
          <p:spPr bwMode="auto">
            <a:xfrm rot="13500000">
              <a:off x="2915865" y="4728195"/>
              <a:ext cx="1588" cy="576263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</p:grpSp>
      <p:pic>
        <p:nvPicPr>
          <p:cNvPr id="20" name="Picture 9" descr="dolly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5736" y="3789040"/>
            <a:ext cx="1878371" cy="1728191"/>
          </a:xfrm>
          <a:prstGeom prst="rect">
            <a:avLst/>
          </a:prstGeom>
          <a:noFill/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6" cstate="print"/>
          <a:srcRect l="14066" t="19770" r="13287" b="12626"/>
          <a:stretch/>
        </p:blipFill>
        <p:spPr>
          <a:xfrm>
            <a:off x="4427984" y="476672"/>
            <a:ext cx="3096344" cy="1988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660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3568" y="476672"/>
            <a:ext cx="7572428" cy="928694"/>
          </a:xfrm>
        </p:spPr>
        <p:txBody>
          <a:bodyPr/>
          <a:lstStyle/>
          <a:p>
            <a:r>
              <a:rPr lang="en-US" sz="4000" dirty="0" smtClean="0"/>
              <a:t>What will you learn from 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618876" y="1484759"/>
            <a:ext cx="7625531" cy="4608537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300">
                <a:cs typeface="Arial" charset="0"/>
              </a:defRPr>
            </a:lvl1pPr>
            <a:lvl2pPr marL="742950" indent="-285750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2400"/>
            </a:lvl2pPr>
            <a:lvl3pPr marL="1143000" indent="-228600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2000"/>
            </a:lvl3pPr>
            <a:lvl4pPr marL="1600200" indent="-228600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</a:lvl4pPr>
            <a:lvl5pPr marL="2057400" indent="-228600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16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>
              <a:lnSpc>
                <a:spcPct val="130000"/>
              </a:lnSpc>
            </a:pPr>
            <a:r>
              <a:rPr lang="fr-CH" dirty="0" smtClean="0"/>
              <a:t>Classical Cryptography</a:t>
            </a:r>
          </a:p>
          <a:p>
            <a:pPr>
              <a:lnSpc>
                <a:spcPct val="130000"/>
              </a:lnSpc>
            </a:pPr>
            <a:r>
              <a:rPr lang="fr-CH" dirty="0" smtClean="0"/>
              <a:t>Introduction to Quantum Mechanics</a:t>
            </a:r>
            <a:endParaRPr lang="fr-CH" dirty="0"/>
          </a:p>
          <a:p>
            <a:pPr>
              <a:lnSpc>
                <a:spcPct val="130000"/>
              </a:lnSpc>
            </a:pPr>
            <a:r>
              <a:rPr lang="fr-CH" dirty="0" smtClean="0"/>
              <a:t>Quantum Key Distribution</a:t>
            </a:r>
          </a:p>
          <a:p>
            <a:pPr>
              <a:lnSpc>
                <a:spcPct val="130000"/>
              </a:lnSpc>
            </a:pPr>
            <a:r>
              <a:rPr lang="fr-CH" dirty="0" smtClean="0"/>
              <a:t>Position-Based Cryptography</a:t>
            </a: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39552" y="1628800"/>
            <a:ext cx="7416824" cy="64807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4925" y="620688"/>
            <a:ext cx="360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pic>
        <p:nvPicPr>
          <p:cNvPr id="8" name="Picture 2" descr="http://www.unmuseum.org/moonhoa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2876" y="4581128"/>
            <a:ext cx="2635588" cy="2016224"/>
          </a:xfrm>
          <a:prstGeom prst="rect">
            <a:avLst/>
          </a:prstGeom>
          <a:noFill/>
        </p:spPr>
      </p:pic>
    </p:spTree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Content Placeholder 1"/>
          <p:cNvSpPr txBox="1">
            <a:spLocks/>
          </p:cNvSpPr>
          <p:nvPr/>
        </p:nvSpPr>
        <p:spPr>
          <a:xfrm>
            <a:off x="395536" y="836712"/>
            <a:ext cx="8429684" cy="5904656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>
                <a:cs typeface="Arial" charset="0"/>
              </a:rPr>
              <a:t>[</a:t>
            </a:r>
            <a:r>
              <a:rPr lang="en-US" sz="2600" dirty="0" err="1" smtClean="0">
                <a:cs typeface="Arial" charset="0"/>
              </a:rPr>
              <a:t>Shor</a:t>
            </a:r>
            <a:r>
              <a:rPr lang="en-US" sz="2600" dirty="0" smtClean="0">
                <a:cs typeface="Arial" charset="0"/>
              </a:rPr>
              <a:t> ’</a:t>
            </a:r>
            <a:r>
              <a:rPr lang="en-US" sz="2600" dirty="0">
                <a:cs typeface="Arial" charset="0"/>
              </a:rPr>
              <a:t>94] </a:t>
            </a:r>
            <a:r>
              <a:rPr lang="en-US" sz="2600" dirty="0" smtClean="0">
                <a:cs typeface="Arial" charset="0"/>
              </a:rPr>
              <a:t>Efficient </a:t>
            </a:r>
            <a:r>
              <a:rPr lang="en-US" sz="2600" dirty="0">
                <a:cs typeface="Arial" charset="0"/>
              </a:rPr>
              <a:t>quantum algorithm for factoring </a:t>
            </a:r>
            <a:r>
              <a:rPr lang="en-US" sz="2600" dirty="0" smtClean="0">
                <a:cs typeface="Arial" charset="0"/>
              </a:rPr>
              <a:t>which breaks </a:t>
            </a:r>
            <a:r>
              <a:rPr lang="en-US" sz="2600" dirty="0">
                <a:cs typeface="Arial" charset="0"/>
              </a:rPr>
              <a:t>public-key cryptography (RSA)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>
                <a:cs typeface="Arial" charset="0"/>
              </a:rPr>
              <a:t>[</a:t>
            </a:r>
            <a:r>
              <a:rPr lang="en-US" sz="2600" dirty="0" smtClean="0">
                <a:cs typeface="Arial" charset="0"/>
              </a:rPr>
              <a:t>Grover ’</a:t>
            </a:r>
            <a:r>
              <a:rPr lang="en-US" sz="2600" dirty="0">
                <a:cs typeface="Arial" charset="0"/>
              </a:rPr>
              <a:t>96</a:t>
            </a:r>
            <a:r>
              <a:rPr lang="en-US" sz="2600" dirty="0" smtClean="0">
                <a:cs typeface="Arial" charset="0"/>
              </a:rPr>
              <a:t>] Fast </a:t>
            </a:r>
            <a:r>
              <a:rPr lang="en-US" sz="2600" dirty="0">
                <a:cs typeface="Arial" charset="0"/>
              </a:rPr>
              <a:t>quantum search </a:t>
            </a:r>
            <a:r>
              <a:rPr lang="en-US" sz="2600" dirty="0" smtClean="0">
                <a:cs typeface="Arial" charset="0"/>
              </a:rPr>
              <a:t>algorithm</a:t>
            </a:r>
            <a:endParaRPr lang="en-US" sz="26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Possible to build in theory, no fundamental theoretical obstacles have been found yet.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 smtClean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 smtClean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 smtClean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Canadian company “D-Wave” claims to have build one. Did they? 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Autofit/>
          </a:bodyPr>
          <a:lstStyle/>
          <a:p>
            <a:r>
              <a:rPr lang="en-US" sz="4000" dirty="0" smtClean="0"/>
              <a:t>Quantum Computer</a:t>
            </a:r>
            <a:endParaRPr lang="en-US" sz="4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3284984"/>
            <a:ext cx="3024336" cy="2016224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4" cstate="print"/>
          <a:srcRect l="-8679" t="-1545" r="-1535" b="-1498"/>
          <a:stretch/>
        </p:blipFill>
        <p:spPr>
          <a:xfrm>
            <a:off x="3851920" y="3429000"/>
            <a:ext cx="2828444" cy="1824689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92280" y="3356992"/>
            <a:ext cx="1584176" cy="184327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366797" y="3864069"/>
            <a:ext cx="4092947" cy="1460099"/>
            <a:chOff x="2366797" y="3864069"/>
            <a:chExt cx="4092947" cy="1460099"/>
          </a:xfrm>
        </p:grpSpPr>
        <p:grpSp>
          <p:nvGrpSpPr>
            <p:cNvPr id="16" name="Group 75"/>
            <p:cNvGrpSpPr/>
            <p:nvPr/>
          </p:nvGrpSpPr>
          <p:grpSpPr>
            <a:xfrm>
              <a:off x="2366797" y="3864069"/>
              <a:ext cx="4092947" cy="1460099"/>
              <a:chOff x="2366797" y="3864069"/>
              <a:chExt cx="4092947" cy="1460099"/>
            </a:xfrm>
          </p:grpSpPr>
          <p:sp>
            <p:nvSpPr>
              <p:cNvPr id="341142" name="Line 150"/>
              <p:cNvSpPr>
                <a:spLocks noChangeShapeType="1"/>
              </p:cNvSpPr>
              <p:nvPr/>
            </p:nvSpPr>
            <p:spPr bwMode="auto">
              <a:xfrm flipH="1">
                <a:off x="2366797" y="4557242"/>
                <a:ext cx="877836" cy="66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91" name="Rectangle 22"/>
              <p:cNvSpPr>
                <a:spLocks noChangeArrowheads="1"/>
              </p:cNvSpPr>
              <p:nvPr/>
            </p:nvSpPr>
            <p:spPr bwMode="auto">
              <a:xfrm>
                <a:off x="3254214" y="3864069"/>
                <a:ext cx="2305928" cy="1460099"/>
              </a:xfrm>
              <a:prstGeom prst="rect">
                <a:avLst/>
              </a:prstGeom>
              <a:noFill/>
              <a:ln w="38100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3" name="Line 150"/>
              <p:cNvSpPr>
                <a:spLocks noChangeShapeType="1"/>
              </p:cNvSpPr>
              <p:nvPr/>
            </p:nvSpPr>
            <p:spPr bwMode="auto">
              <a:xfrm flipH="1">
                <a:off x="5581908" y="4925951"/>
                <a:ext cx="877836" cy="66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106" name="Line 150"/>
              <p:cNvSpPr>
                <a:spLocks noChangeShapeType="1"/>
              </p:cNvSpPr>
              <p:nvPr/>
            </p:nvSpPr>
            <p:spPr bwMode="auto">
              <a:xfrm flipH="1">
                <a:off x="5567159" y="4114790"/>
                <a:ext cx="877836" cy="66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pic>
          <p:nvPicPr>
            <p:cNvPr id="67" name="Picture 9" descr="dolly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779912" y="3970435"/>
              <a:ext cx="1368152" cy="1258765"/>
            </a:xfrm>
            <a:prstGeom prst="rect">
              <a:avLst/>
            </a:prstGeom>
            <a:noFill/>
          </p:spPr>
        </p:pic>
      </p:grpSp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Autofit/>
          </a:bodyPr>
          <a:lstStyle/>
          <a:p>
            <a:r>
              <a:rPr lang="en-US" sz="4000" dirty="0" smtClean="0"/>
              <a:t>No-Cloning Theorem</a:t>
            </a:r>
            <a:endParaRPr lang="en-US" sz="4000" dirty="0"/>
          </a:p>
        </p:txBody>
      </p:sp>
      <p:sp>
        <p:nvSpPr>
          <p:cNvPr id="341139" name="Line 147"/>
          <p:cNvSpPr>
            <a:spLocks noChangeShapeType="1"/>
          </p:cNvSpPr>
          <p:nvPr/>
        </p:nvSpPr>
        <p:spPr bwMode="auto">
          <a:xfrm rot="10800000">
            <a:off x="1408113" y="5157788"/>
            <a:ext cx="0" cy="574675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med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grpSp>
        <p:nvGrpSpPr>
          <p:cNvPr id="13" name="Group 97"/>
          <p:cNvGrpSpPr/>
          <p:nvPr/>
        </p:nvGrpSpPr>
        <p:grpSpPr>
          <a:xfrm>
            <a:off x="1476007" y="4154891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41146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0" name="Text Box 21"/>
            <p:cNvSpPr txBox="1">
              <a:spLocks noChangeArrowheads="1"/>
            </p:cNvSpPr>
            <p:nvPr/>
          </p:nvSpPr>
          <p:spPr bwMode="auto">
            <a:xfrm>
              <a:off x="117393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grpSp>
        <p:nvGrpSpPr>
          <p:cNvPr id="14" name="Group 98"/>
          <p:cNvGrpSpPr/>
          <p:nvPr/>
        </p:nvGrpSpPr>
        <p:grpSpPr>
          <a:xfrm>
            <a:off x="6593658" y="3697691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0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01" name="Text Box 21"/>
            <p:cNvSpPr txBox="1">
              <a:spLocks noChangeArrowheads="1"/>
            </p:cNvSpPr>
            <p:nvPr/>
          </p:nvSpPr>
          <p:spPr bwMode="auto">
            <a:xfrm>
              <a:off x="117393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grpSp>
        <p:nvGrpSpPr>
          <p:cNvPr id="15" name="Group 101"/>
          <p:cNvGrpSpPr/>
          <p:nvPr/>
        </p:nvGrpSpPr>
        <p:grpSpPr>
          <a:xfrm>
            <a:off x="6623155" y="4553097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3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04" name="Text Box 21"/>
            <p:cNvSpPr txBox="1">
              <a:spLocks noChangeArrowheads="1"/>
            </p:cNvSpPr>
            <p:nvPr/>
          </p:nvSpPr>
          <p:spPr bwMode="auto">
            <a:xfrm>
              <a:off x="117393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grpSp>
        <p:nvGrpSpPr>
          <p:cNvPr id="17" name="Group 74"/>
          <p:cNvGrpSpPr/>
          <p:nvPr/>
        </p:nvGrpSpPr>
        <p:grpSpPr>
          <a:xfrm>
            <a:off x="2771801" y="3429000"/>
            <a:ext cx="5184576" cy="2232248"/>
            <a:chOff x="2809127" y="3501009"/>
            <a:chExt cx="3326202" cy="2232248"/>
          </a:xfrm>
        </p:grpSpPr>
        <p:sp>
          <p:nvSpPr>
            <p:cNvPr id="92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105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80" name="Group 28"/>
          <p:cNvGrpSpPr/>
          <p:nvPr/>
        </p:nvGrpSpPr>
        <p:grpSpPr>
          <a:xfrm>
            <a:off x="2699792" y="1052736"/>
            <a:ext cx="720000" cy="720000"/>
            <a:chOff x="4214810" y="2000240"/>
            <a:chExt cx="457692" cy="460694"/>
          </a:xfrm>
        </p:grpSpPr>
        <p:sp>
          <p:nvSpPr>
            <p:cNvPr id="81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82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539552" y="980728"/>
            <a:ext cx="720000" cy="720000"/>
            <a:chOff x="7597837" y="2707419"/>
            <a:chExt cx="457692" cy="460694"/>
          </a:xfrm>
        </p:grpSpPr>
        <p:sp>
          <p:nvSpPr>
            <p:cNvPr id="114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5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6" name="Group 28"/>
          <p:cNvGrpSpPr/>
          <p:nvPr/>
        </p:nvGrpSpPr>
        <p:grpSpPr>
          <a:xfrm>
            <a:off x="539553" y="1988800"/>
            <a:ext cx="720000" cy="720000"/>
            <a:chOff x="4214810" y="2000240"/>
            <a:chExt cx="457692" cy="460694"/>
          </a:xfrm>
        </p:grpSpPr>
        <p:sp>
          <p:nvSpPr>
            <p:cNvPr id="117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8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9" name="Group 28"/>
          <p:cNvGrpSpPr/>
          <p:nvPr/>
        </p:nvGrpSpPr>
        <p:grpSpPr>
          <a:xfrm>
            <a:off x="2699792" y="1988840"/>
            <a:ext cx="720000" cy="720000"/>
            <a:chOff x="4214810" y="2000240"/>
            <a:chExt cx="457692" cy="460694"/>
          </a:xfrm>
        </p:grpSpPr>
        <p:sp>
          <p:nvSpPr>
            <p:cNvPr id="120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21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22" name="Group 10"/>
          <p:cNvGrpSpPr>
            <a:grpSpLocks/>
          </p:cNvGrpSpPr>
          <p:nvPr/>
        </p:nvGrpSpPr>
        <p:grpSpPr bwMode="auto">
          <a:xfrm>
            <a:off x="5651028" y="2060278"/>
            <a:ext cx="865187" cy="792162"/>
            <a:chOff x="2148" y="2341"/>
            <a:chExt cx="545" cy="499"/>
          </a:xfrm>
        </p:grpSpPr>
        <p:sp>
          <p:nvSpPr>
            <p:cNvPr id="123" name="Oval 11"/>
            <p:cNvSpPr>
              <a:spLocks noChangeArrowheads="1"/>
            </p:cNvSpPr>
            <p:nvPr/>
          </p:nvSpPr>
          <p:spPr bwMode="auto">
            <a:xfrm>
              <a:off x="2239" y="2432"/>
              <a:ext cx="363" cy="3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 useBgFill="1">
          <p:nvSpPr>
            <p:cNvPr id="124" name="Rectangle 12"/>
            <p:cNvSpPr>
              <a:spLocks noChangeArrowheads="1"/>
            </p:cNvSpPr>
            <p:nvPr/>
          </p:nvSpPr>
          <p:spPr bwMode="auto">
            <a:xfrm>
              <a:off x="2148" y="2568"/>
              <a:ext cx="545" cy="272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 b="1">
                <a:cs typeface="Arial" charset="0"/>
              </a:endParaRPr>
            </a:p>
          </p:txBody>
        </p:sp>
        <p:sp>
          <p:nvSpPr>
            <p:cNvPr id="125" name="Line 13"/>
            <p:cNvSpPr>
              <a:spLocks noChangeShapeType="1"/>
            </p:cNvSpPr>
            <p:nvPr/>
          </p:nvSpPr>
          <p:spPr bwMode="auto">
            <a:xfrm flipV="1">
              <a:off x="2420" y="2341"/>
              <a:ext cx="136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126" name="Rectangle 22"/>
          <p:cNvSpPr>
            <a:spLocks noChangeArrowheads="1"/>
          </p:cNvSpPr>
          <p:nvPr/>
        </p:nvSpPr>
        <p:spPr bwMode="auto">
          <a:xfrm>
            <a:off x="5660553" y="1988840"/>
            <a:ext cx="865187" cy="1008063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27" name="Group 139"/>
          <p:cNvGrpSpPr>
            <a:grpSpLocks/>
          </p:cNvGrpSpPr>
          <p:nvPr/>
        </p:nvGrpSpPr>
        <p:grpSpPr bwMode="auto">
          <a:xfrm>
            <a:off x="6947172" y="2075584"/>
            <a:ext cx="865188" cy="792163"/>
            <a:chOff x="2154" y="1933"/>
            <a:chExt cx="545" cy="499"/>
          </a:xfrm>
        </p:grpSpPr>
        <p:sp>
          <p:nvSpPr>
            <p:cNvPr id="128" name="Oval 140"/>
            <p:cNvSpPr>
              <a:spLocks noChangeArrowheads="1"/>
            </p:cNvSpPr>
            <p:nvPr/>
          </p:nvSpPr>
          <p:spPr bwMode="auto">
            <a:xfrm>
              <a:off x="2245" y="2024"/>
              <a:ext cx="363" cy="3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 useBgFill="1">
          <p:nvSpPr>
            <p:cNvPr id="129" name="Rectangle 141"/>
            <p:cNvSpPr>
              <a:spLocks noChangeArrowheads="1"/>
            </p:cNvSpPr>
            <p:nvPr/>
          </p:nvSpPr>
          <p:spPr bwMode="auto">
            <a:xfrm>
              <a:off x="2154" y="2160"/>
              <a:ext cx="545" cy="272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 b="1">
                <a:latin typeface="cmsy10" pitchFamily="34" charset="0"/>
                <a:cs typeface="Arial" charset="0"/>
              </a:endParaRPr>
            </a:p>
          </p:txBody>
        </p:sp>
        <p:sp>
          <p:nvSpPr>
            <p:cNvPr id="130" name="Line 142"/>
            <p:cNvSpPr>
              <a:spLocks noChangeShapeType="1"/>
            </p:cNvSpPr>
            <p:nvPr/>
          </p:nvSpPr>
          <p:spPr bwMode="auto">
            <a:xfrm flipV="1">
              <a:off x="2426" y="1933"/>
              <a:ext cx="136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131" name="Rectangle 149"/>
          <p:cNvSpPr>
            <a:spLocks noChangeArrowheads="1"/>
          </p:cNvSpPr>
          <p:nvPr/>
        </p:nvSpPr>
        <p:spPr bwMode="auto">
          <a:xfrm>
            <a:off x="6947172" y="1988270"/>
            <a:ext cx="865188" cy="1008062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32" name="Group 90"/>
          <p:cNvGrpSpPr/>
          <p:nvPr/>
        </p:nvGrpSpPr>
        <p:grpSpPr>
          <a:xfrm>
            <a:off x="5850239" y="2439230"/>
            <a:ext cx="504000" cy="504000"/>
            <a:chOff x="6948264" y="2780928"/>
            <a:chExt cx="457692" cy="460694"/>
          </a:xfrm>
        </p:grpSpPr>
        <p:sp>
          <p:nvSpPr>
            <p:cNvPr id="133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34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35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36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37" name="Group 136"/>
          <p:cNvGrpSpPr/>
          <p:nvPr/>
        </p:nvGrpSpPr>
        <p:grpSpPr>
          <a:xfrm>
            <a:off x="7141930" y="2436996"/>
            <a:ext cx="504000" cy="504000"/>
            <a:chOff x="4427984" y="692696"/>
            <a:chExt cx="457692" cy="460694"/>
          </a:xfrm>
        </p:grpSpPr>
        <p:sp>
          <p:nvSpPr>
            <p:cNvPr id="138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9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40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141" name="Picture 140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475656" y="2132856"/>
            <a:ext cx="690067" cy="446227"/>
          </a:xfrm>
          <a:prstGeom prst="rect">
            <a:avLst/>
          </a:prstGeom>
          <a:noFill/>
          <a:ln/>
          <a:effectLst/>
        </p:spPr>
      </p:pic>
      <p:pic>
        <p:nvPicPr>
          <p:cNvPr id="142" name="Picture 141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707904" y="2148851"/>
            <a:ext cx="690067" cy="446227"/>
          </a:xfrm>
          <a:prstGeom prst="rect">
            <a:avLst/>
          </a:prstGeom>
          <a:noFill/>
          <a:ln/>
          <a:effectLst/>
        </p:spPr>
      </p:pic>
      <p:pic>
        <p:nvPicPr>
          <p:cNvPr id="143" name="Picture 142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475656" y="1196752"/>
            <a:ext cx="690067" cy="487680"/>
          </a:xfrm>
          <a:prstGeom prst="rect">
            <a:avLst/>
          </a:prstGeom>
          <a:noFill/>
          <a:ln/>
          <a:effectLst/>
        </p:spPr>
      </p:pic>
      <p:pic>
        <p:nvPicPr>
          <p:cNvPr id="144" name="Picture 143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707904" y="1167408"/>
            <a:ext cx="690067" cy="487680"/>
          </a:xfrm>
          <a:prstGeom prst="rect">
            <a:avLst/>
          </a:prstGeom>
          <a:noFill/>
          <a:ln/>
          <a:effectLst/>
        </p:spPr>
      </p:pic>
      <p:sp>
        <p:nvSpPr>
          <p:cNvPr id="59" name="Content Placeholder 1"/>
          <p:cNvSpPr txBox="1">
            <a:spLocks/>
          </p:cNvSpPr>
          <p:nvPr/>
        </p:nvSpPr>
        <p:spPr>
          <a:xfrm>
            <a:off x="4932040" y="1124744"/>
            <a:ext cx="2880320" cy="64807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en-US" sz="2400" dirty="0">
                <a:cs typeface="Arial" charset="0"/>
              </a:rPr>
              <a:t>Q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uantum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operations: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64" name="Rectangle 22"/>
          <p:cNvSpPr>
            <a:spLocks noChangeArrowheads="1"/>
          </p:cNvSpPr>
          <p:nvPr/>
        </p:nvSpPr>
        <p:spPr bwMode="auto">
          <a:xfrm>
            <a:off x="7884368" y="980728"/>
            <a:ext cx="649188" cy="719262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5" name="Content Placeholder 1"/>
          <p:cNvSpPr txBox="1">
            <a:spLocks/>
          </p:cNvSpPr>
          <p:nvPr/>
        </p:nvSpPr>
        <p:spPr>
          <a:xfrm>
            <a:off x="7956376" y="923838"/>
            <a:ext cx="648072" cy="792088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U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66" name="Text Box 21"/>
          <p:cNvSpPr txBox="1">
            <a:spLocks noChangeArrowheads="1"/>
          </p:cNvSpPr>
          <p:nvPr/>
        </p:nvSpPr>
        <p:spPr bwMode="auto">
          <a:xfrm>
            <a:off x="683568" y="5877272"/>
            <a:ext cx="65527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dirty="0" smtClean="0">
                <a:cs typeface="Arial" charset="0"/>
              </a:rPr>
              <a:t>Proof: copying is a </a:t>
            </a:r>
            <a:r>
              <a:rPr lang="en-US" sz="2800" dirty="0" smtClean="0">
                <a:solidFill>
                  <a:srgbClr val="0000FF"/>
                </a:solidFill>
                <a:cs typeface="Arial" charset="0"/>
              </a:rPr>
              <a:t>non-linear operation</a:t>
            </a:r>
            <a:endParaRPr lang="de-CH" sz="2800" dirty="0">
              <a:solidFill>
                <a:srgbClr val="0000FF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6137595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7 C -0.08577 0.07523 -0.17153 0.15069 -0.1941 0.22662 C -0.21667 0.30254 -0.14479 0.41759 -0.1349 0.45555 " pathEditMode="relative" ptsTypes="aaA">
                                      <p:cBhvr>
                                        <p:cTn id="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48148E-6 C 0.09149 0.09283 0.18316 0.18588 0.2 0.26296 C 0.21667 0.34051 0.15885 0.40232 0.10087 0.46435 " pathEditMode="relative" ptsTypes="aaA">
                                      <p:cBhvr>
                                        <p:cTn id="10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81481E-6 C -0.06128 0.07453 -0.12239 0.1493 -0.14496 0.20208 C -0.16753 0.25486 -0.15139 0.28564 -0.13507 0.31666 " pathEditMode="relative" ptsTypes="aaA">
                                      <p:cBhvr>
                                        <p:cTn id="12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259E-6 C 0.06476 0.06852 0.12951 0.13704 0.14653 0.18982 C 0.16354 0.2426 0.13299 0.27963 0.10243 0.31667 " pathEditMode="relative" ptsTypes="aaA">
                                      <p:cBhvr>
                                        <p:cTn id="14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Key Distribution (QKD)</a:t>
            </a:r>
            <a:endParaRPr lang="en-US" dirty="0"/>
          </a:p>
        </p:txBody>
      </p:sp>
      <p:sp>
        <p:nvSpPr>
          <p:cNvPr id="518150" name="Line 6"/>
          <p:cNvSpPr>
            <a:spLocks noChangeShapeType="1"/>
          </p:cNvSpPr>
          <p:nvPr/>
        </p:nvSpPr>
        <p:spPr bwMode="auto">
          <a:xfrm>
            <a:off x="3130550" y="1989138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52" name="Line 8"/>
          <p:cNvSpPr>
            <a:spLocks noChangeShapeType="1"/>
          </p:cNvSpPr>
          <p:nvPr/>
        </p:nvSpPr>
        <p:spPr bwMode="auto">
          <a:xfrm>
            <a:off x="3130550" y="2276475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95801" y="346102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38283" y="340201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518185" name="Freeform 41"/>
          <p:cNvSpPr>
            <a:spLocks/>
          </p:cNvSpPr>
          <p:nvPr/>
        </p:nvSpPr>
        <p:spPr bwMode="auto">
          <a:xfrm rot="563765">
            <a:off x="930329" y="2583391"/>
            <a:ext cx="303212" cy="77470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8186" name="Freeform 42"/>
          <p:cNvSpPr>
            <a:spLocks/>
          </p:cNvSpPr>
          <p:nvPr/>
        </p:nvSpPr>
        <p:spPr bwMode="auto">
          <a:xfrm>
            <a:off x="7816337" y="2598123"/>
            <a:ext cx="217488" cy="73025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870155" y="106188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78878" y="2329716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085303" y="3923072"/>
            <a:ext cx="899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Eve</a:t>
            </a: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6626" y="4797152"/>
            <a:ext cx="856786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err="1" smtClean="0">
                <a:cs typeface="Arial" charset="0"/>
              </a:rPr>
              <a:t>Offers</a:t>
            </a:r>
            <a:r>
              <a:rPr lang="de-CH" sz="2400" dirty="0" smtClean="0">
                <a:cs typeface="Arial" charset="0"/>
              </a:rPr>
              <a:t> an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quantum</a:t>
            </a:r>
            <a:r>
              <a:rPr lang="de-CH" sz="24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solution</a:t>
            </a:r>
            <a:r>
              <a:rPr lang="de-CH" sz="24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to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the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key</a:t>
            </a:r>
            <a:r>
              <a:rPr lang="de-CH" sz="2400" dirty="0" smtClean="0">
                <a:cs typeface="Arial" charset="0"/>
              </a:rPr>
              <a:t>-exchange </a:t>
            </a:r>
            <a:r>
              <a:rPr lang="de-CH" sz="2400" dirty="0" err="1" smtClean="0">
                <a:cs typeface="Arial" charset="0"/>
              </a:rPr>
              <a:t>problem</a:t>
            </a:r>
            <a:endParaRPr lang="de-CH" sz="2400" dirty="0" smtClean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err="1" smtClean="0">
                <a:cs typeface="Arial" charset="0"/>
              </a:rPr>
              <a:t>Puts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the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players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into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the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starting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position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to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use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symmetric-key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cryptography</a:t>
            </a:r>
            <a:r>
              <a:rPr lang="de-CH" sz="2400" dirty="0" smtClean="0">
                <a:cs typeface="Arial" charset="0"/>
              </a:rPr>
              <a:t> (</a:t>
            </a:r>
            <a:r>
              <a:rPr lang="de-CH" sz="2400" dirty="0" err="1" smtClean="0">
                <a:cs typeface="Arial" charset="0"/>
              </a:rPr>
              <a:t>encryption</a:t>
            </a:r>
            <a:r>
              <a:rPr lang="de-CH" sz="2400" dirty="0" smtClean="0">
                <a:cs typeface="Arial" charset="0"/>
              </a:rPr>
              <a:t>, </a:t>
            </a:r>
            <a:r>
              <a:rPr lang="de-CH" sz="2400" dirty="0" err="1" smtClean="0">
                <a:cs typeface="Arial" charset="0"/>
              </a:rPr>
              <a:t>authentication</a:t>
            </a:r>
            <a:r>
              <a:rPr lang="de-CH" sz="2400" dirty="0" smtClean="0">
                <a:cs typeface="Arial" charset="0"/>
              </a:rPr>
              <a:t> etc.).</a:t>
            </a:r>
            <a:endParaRPr lang="de-CH" sz="2400" b="0" dirty="0">
              <a:cs typeface="Arial" charset="0"/>
            </a:endParaRP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pic>
        <p:nvPicPr>
          <p:cNvPr id="38" name="Picture 37" descr="QueenOfHearts.png"/>
          <p:cNvPicPr>
            <a:picLocks noChangeAspect="1"/>
          </p:cNvPicPr>
          <p:nvPr/>
        </p:nvPicPr>
        <p:blipFill>
          <a:blip r:embed="rId5" cstate="print"/>
          <a:srcRect l="6597" r="7636"/>
          <a:stretch>
            <a:fillRect/>
          </a:stretch>
        </p:blipFill>
        <p:spPr>
          <a:xfrm>
            <a:off x="3707904" y="2780928"/>
            <a:ext cx="1280649" cy="1083626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3130550" y="1096098"/>
            <a:ext cx="2881313" cy="532702"/>
            <a:chOff x="3130550" y="1096098"/>
            <a:chExt cx="2881313" cy="532702"/>
          </a:xfrm>
        </p:grpSpPr>
        <p:sp>
          <p:nvSpPr>
            <p:cNvPr id="518151" name="Line 7"/>
            <p:cNvSpPr>
              <a:spLocks noChangeShapeType="1"/>
            </p:cNvSpPr>
            <p:nvPr/>
          </p:nvSpPr>
          <p:spPr bwMode="auto">
            <a:xfrm>
              <a:off x="3130550" y="1628800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grpSp>
          <p:nvGrpSpPr>
            <p:cNvPr id="39" name="Group 28"/>
            <p:cNvGrpSpPr/>
            <p:nvPr/>
          </p:nvGrpSpPr>
          <p:grpSpPr>
            <a:xfrm>
              <a:off x="3419872" y="1096098"/>
              <a:ext cx="457692" cy="460694"/>
              <a:chOff x="4214810" y="2000240"/>
              <a:chExt cx="457692" cy="460694"/>
            </a:xfrm>
          </p:grpSpPr>
          <p:sp>
            <p:nvSpPr>
              <p:cNvPr id="4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1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2" name="Group 28"/>
            <p:cNvGrpSpPr/>
            <p:nvPr/>
          </p:nvGrpSpPr>
          <p:grpSpPr>
            <a:xfrm>
              <a:off x="4343154" y="1096098"/>
              <a:ext cx="457692" cy="460694"/>
              <a:chOff x="4214810" y="2000240"/>
              <a:chExt cx="457692" cy="460694"/>
            </a:xfrm>
          </p:grpSpPr>
          <p:sp>
            <p:nvSpPr>
              <p:cNvPr id="4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4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5" name="Group 28"/>
            <p:cNvGrpSpPr/>
            <p:nvPr/>
          </p:nvGrpSpPr>
          <p:grpSpPr>
            <a:xfrm>
              <a:off x="3881513" y="1096098"/>
              <a:ext cx="457692" cy="460694"/>
              <a:chOff x="4214810" y="2000240"/>
              <a:chExt cx="457692" cy="460694"/>
            </a:xfrm>
          </p:grpSpPr>
          <p:sp>
            <p:nvSpPr>
              <p:cNvPr id="46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7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8" name="Group 133"/>
            <p:cNvGrpSpPr/>
            <p:nvPr/>
          </p:nvGrpSpPr>
          <p:grpSpPr>
            <a:xfrm>
              <a:off x="5266436" y="1096098"/>
              <a:ext cx="457692" cy="460694"/>
              <a:chOff x="7597837" y="2707419"/>
              <a:chExt cx="457692" cy="460694"/>
            </a:xfrm>
          </p:grpSpPr>
          <p:sp>
            <p:nvSpPr>
              <p:cNvPr id="49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0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51" name="Group 28"/>
            <p:cNvGrpSpPr/>
            <p:nvPr/>
          </p:nvGrpSpPr>
          <p:grpSpPr>
            <a:xfrm>
              <a:off x="4804795" y="1096098"/>
              <a:ext cx="457692" cy="460694"/>
              <a:chOff x="4214810" y="2000240"/>
              <a:chExt cx="457692" cy="460694"/>
            </a:xfrm>
          </p:grpSpPr>
          <p:sp>
            <p:nvSpPr>
              <p:cNvPr id="52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3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sp>
        <p:nvSpPr>
          <p:cNvPr id="37" name="Content Placeholder 1"/>
          <p:cNvSpPr txBox="1">
            <a:spLocks/>
          </p:cNvSpPr>
          <p:nvPr/>
        </p:nvSpPr>
        <p:spPr>
          <a:xfrm>
            <a:off x="467544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dirty="0" smtClean="0">
                <a:cs typeface="Arial" charset="0"/>
              </a:rPr>
              <a:t>Bennett Brassard 84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 r="50930"/>
          <a:stretch>
            <a:fillRect/>
          </a:stretch>
        </p:blipFill>
        <p:spPr bwMode="auto">
          <a:xfrm>
            <a:off x="8244408" y="-1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6" cstate="print"/>
          <a:srcRect l="49070"/>
          <a:stretch>
            <a:fillRect/>
          </a:stretch>
        </p:blipFill>
        <p:spPr bwMode="auto">
          <a:xfrm>
            <a:off x="7236296" y="0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6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1556792"/>
            <a:ext cx="1285425" cy="914208"/>
          </a:xfrm>
          <a:prstGeom prst="rect">
            <a:avLst/>
          </a:prstGeom>
          <a:noFill/>
        </p:spPr>
      </p:pic>
      <p:sp>
        <p:nvSpPr>
          <p:cNvPr id="56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23528" y="3861048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7199819" y="3861048"/>
            <a:ext cx="1691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61" name="AutoShape 109"/>
          <p:cNvSpPr>
            <a:spLocks noChangeArrowheads="1"/>
          </p:cNvSpPr>
          <p:nvPr/>
        </p:nvSpPr>
        <p:spPr bwMode="auto">
          <a:xfrm>
            <a:off x="4932040" y="2708920"/>
            <a:ext cx="1368152" cy="648072"/>
          </a:xfrm>
          <a:prstGeom prst="cloudCallout">
            <a:avLst>
              <a:gd name="adj1" fmla="val -68259"/>
              <a:gd name="adj2" fmla="val 35277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sz="2400" dirty="0">
                <a:latin typeface="Consolas"/>
                <a:cs typeface="Consolas"/>
              </a:rPr>
              <a:t>?</a:t>
            </a:r>
          </a:p>
        </p:txBody>
      </p:sp>
      <p:sp>
        <p:nvSpPr>
          <p:cNvPr id="62" name="Line 6"/>
          <p:cNvSpPr>
            <a:spLocks noChangeShapeType="1"/>
          </p:cNvSpPr>
          <p:nvPr/>
        </p:nvSpPr>
        <p:spPr bwMode="auto">
          <a:xfrm>
            <a:off x="3130550" y="2564904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71" name="Line 27"/>
          <p:cNvSpPr>
            <a:spLocks noChangeShapeType="1"/>
          </p:cNvSpPr>
          <p:nvPr/>
        </p:nvSpPr>
        <p:spPr bwMode="auto">
          <a:xfrm flipV="1">
            <a:off x="4232786" y="1700808"/>
            <a:ext cx="267205" cy="1027644"/>
          </a:xfrm>
          <a:prstGeom prst="line">
            <a:avLst/>
          </a:prstGeom>
          <a:noFill/>
          <a:ln w="57150" cap="rnd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241728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8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18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8150" grpId="0" animBg="1"/>
      <p:bldP spid="518152" grpId="0" animBg="1"/>
      <p:bldP spid="518185" grpId="0" animBg="1"/>
      <p:bldP spid="518186" grpId="0" animBg="1"/>
      <p:bldP spid="79" grpId="0"/>
      <p:bldP spid="80" grpId="0" build="p"/>
      <p:bldP spid="57" grpId="0"/>
      <p:bldP spid="60" grpId="0"/>
      <p:bldP spid="61" grpId="0" animBg="1"/>
      <p:bldP spid="62" grpId="0" animBg="1"/>
      <p:bldP spid="51817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9" name="Group 204"/>
          <p:cNvGrpSpPr/>
          <p:nvPr/>
        </p:nvGrpSpPr>
        <p:grpSpPr>
          <a:xfrm>
            <a:off x="5002957" y="2132781"/>
            <a:ext cx="865187" cy="792163"/>
            <a:chOff x="5177248" y="2526481"/>
            <a:chExt cx="865187" cy="792163"/>
          </a:xfrm>
        </p:grpSpPr>
        <p:sp>
          <p:nvSpPr>
            <p:cNvPr id="290" name="Oval 91"/>
            <p:cNvSpPr>
              <a:spLocks noChangeArrowheads="1"/>
            </p:cNvSpPr>
            <p:nvPr/>
          </p:nvSpPr>
          <p:spPr bwMode="auto">
            <a:xfrm>
              <a:off x="5321710" y="2670944"/>
              <a:ext cx="576262" cy="5762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>
                <a:cs typeface="Arial" charset="0"/>
              </a:endParaRPr>
            </a:p>
          </p:txBody>
        </p:sp>
        <p:sp useBgFill="1">
          <p:nvSpPr>
            <p:cNvPr id="291" name="Rectangle 92"/>
            <p:cNvSpPr>
              <a:spLocks noChangeArrowheads="1"/>
            </p:cNvSpPr>
            <p:nvPr/>
          </p:nvSpPr>
          <p:spPr bwMode="auto">
            <a:xfrm>
              <a:off x="5177248" y="2886844"/>
              <a:ext cx="865187" cy="431800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>
                <a:cs typeface="Arial" charset="0"/>
              </a:endParaRPr>
            </a:p>
          </p:txBody>
        </p:sp>
        <p:sp>
          <p:nvSpPr>
            <p:cNvPr id="292" name="Line 93"/>
            <p:cNvSpPr>
              <a:spLocks noChangeShapeType="1"/>
            </p:cNvSpPr>
            <p:nvPr/>
          </p:nvSpPr>
          <p:spPr bwMode="auto">
            <a:xfrm flipV="1">
              <a:off x="5609048" y="2526481"/>
              <a:ext cx="215900" cy="2889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Key Distribution (QKD)</a:t>
            </a:r>
            <a:endParaRPr lang="en-US" dirty="0"/>
          </a:p>
        </p:txBody>
      </p:sp>
      <p:sp>
        <p:nvSpPr>
          <p:cNvPr id="518150" name="Line 6"/>
          <p:cNvSpPr>
            <a:spLocks noChangeShapeType="1"/>
          </p:cNvSpPr>
          <p:nvPr/>
        </p:nvSpPr>
        <p:spPr bwMode="auto">
          <a:xfrm>
            <a:off x="3562599" y="3285679"/>
            <a:ext cx="1513457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-36512" y="1484784"/>
            <a:ext cx="1059740" cy="1080120"/>
          </a:xfrm>
          <a:prstGeom prst="rect">
            <a:avLst/>
          </a:prstGeom>
        </p:spPr>
      </p:pic>
      <p:sp>
        <p:nvSpPr>
          <p:cNvPr id="37" name="Content Placeholder 1"/>
          <p:cNvSpPr txBox="1">
            <a:spLocks/>
          </p:cNvSpPr>
          <p:nvPr/>
        </p:nvSpPr>
        <p:spPr>
          <a:xfrm>
            <a:off x="467544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dirty="0" smtClean="0">
                <a:cs typeface="Arial" charset="0"/>
              </a:rPr>
              <a:t>Bennett Brassard 84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r="50930"/>
          <a:stretch>
            <a:fillRect/>
          </a:stretch>
        </p:blipFill>
        <p:spPr bwMode="auto">
          <a:xfrm>
            <a:off x="8244408" y="-1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4" cstate="print"/>
          <a:srcRect l="49070"/>
          <a:stretch>
            <a:fillRect/>
          </a:stretch>
        </p:blipFill>
        <p:spPr bwMode="auto">
          <a:xfrm>
            <a:off x="7236296" y="0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6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28384" y="1650696"/>
            <a:ext cx="1285425" cy="914208"/>
          </a:xfrm>
          <a:prstGeom prst="rect">
            <a:avLst/>
          </a:prstGeom>
          <a:noFill/>
        </p:spPr>
      </p:pic>
      <p:sp>
        <p:nvSpPr>
          <p:cNvPr id="56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5" name="Line 7"/>
          <p:cNvSpPr>
            <a:spLocks noChangeShapeType="1"/>
          </p:cNvSpPr>
          <p:nvPr/>
        </p:nvSpPr>
        <p:spPr bwMode="auto">
          <a:xfrm>
            <a:off x="3655205" y="1556792"/>
            <a:ext cx="1546381" cy="0"/>
          </a:xfrm>
          <a:prstGeom prst="line">
            <a:avLst/>
          </a:prstGeom>
          <a:noFill/>
          <a:ln w="38100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223" name="Rectangle 298"/>
          <p:cNvSpPr>
            <a:spLocks noChangeArrowheads="1"/>
          </p:cNvSpPr>
          <p:nvPr/>
        </p:nvSpPr>
        <p:spPr bwMode="auto">
          <a:xfrm>
            <a:off x="1007710" y="2379053"/>
            <a:ext cx="2260147" cy="47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de-CH" sz="2800" b="0" dirty="0" smtClean="0">
                <a:latin typeface="Arial" pitchFamily="34" charset="0"/>
                <a:cs typeface="Arial" pitchFamily="34" charset="0"/>
              </a:rPr>
              <a:t>0  1   1   1   0</a:t>
            </a:r>
            <a:r>
              <a:rPr lang="de-CH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de-CH" sz="2800" b="0" baseline="-250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5" name="Rectangle 298"/>
          <p:cNvSpPr>
            <a:spLocks noChangeArrowheads="1"/>
          </p:cNvSpPr>
          <p:nvPr/>
        </p:nvSpPr>
        <p:spPr bwMode="auto">
          <a:xfrm>
            <a:off x="5750406" y="2380987"/>
            <a:ext cx="2536723" cy="47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de-CH" sz="28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 </a:t>
            </a:r>
            <a:r>
              <a:rPr lang="de-CH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de-CH" sz="28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de-CH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de-CH" sz="2800" b="0" dirty="0" smtClean="0">
                <a:latin typeface="Arial" pitchFamily="34" charset="0"/>
                <a:cs typeface="Arial" pitchFamily="34" charset="0"/>
              </a:rPr>
              <a:t>1   1   0</a:t>
            </a:r>
            <a:endParaRPr lang="de-CH" sz="2800" b="0" baseline="-250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971600" y="1312122"/>
            <a:ext cx="2304256" cy="460694"/>
            <a:chOff x="971600" y="1268760"/>
            <a:chExt cx="2304256" cy="460694"/>
          </a:xfrm>
        </p:grpSpPr>
        <p:grpSp>
          <p:nvGrpSpPr>
            <p:cNvPr id="265" name="Group 28"/>
            <p:cNvGrpSpPr/>
            <p:nvPr/>
          </p:nvGrpSpPr>
          <p:grpSpPr>
            <a:xfrm>
              <a:off x="971600" y="1268760"/>
              <a:ext cx="457692" cy="460694"/>
              <a:chOff x="4214810" y="2000240"/>
              <a:chExt cx="457692" cy="460694"/>
            </a:xfrm>
          </p:grpSpPr>
          <p:sp>
            <p:nvSpPr>
              <p:cNvPr id="278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9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6" name="Group 28"/>
            <p:cNvGrpSpPr/>
            <p:nvPr/>
          </p:nvGrpSpPr>
          <p:grpSpPr>
            <a:xfrm>
              <a:off x="1894882" y="1268760"/>
              <a:ext cx="457692" cy="460694"/>
              <a:chOff x="4214810" y="2000240"/>
              <a:chExt cx="457692" cy="460694"/>
            </a:xfrm>
          </p:grpSpPr>
          <p:sp>
            <p:nvSpPr>
              <p:cNvPr id="276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7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7" name="Group 28"/>
            <p:cNvGrpSpPr/>
            <p:nvPr/>
          </p:nvGrpSpPr>
          <p:grpSpPr>
            <a:xfrm>
              <a:off x="1433241" y="1268760"/>
              <a:ext cx="457692" cy="460694"/>
              <a:chOff x="4214810" y="2000240"/>
              <a:chExt cx="457692" cy="460694"/>
            </a:xfrm>
          </p:grpSpPr>
          <p:sp>
            <p:nvSpPr>
              <p:cNvPr id="274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5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8" name="Group 133"/>
            <p:cNvGrpSpPr/>
            <p:nvPr/>
          </p:nvGrpSpPr>
          <p:grpSpPr>
            <a:xfrm>
              <a:off x="2818164" y="1268760"/>
              <a:ext cx="457692" cy="460694"/>
              <a:chOff x="7597837" y="2707419"/>
              <a:chExt cx="457692" cy="460694"/>
            </a:xfrm>
          </p:grpSpPr>
          <p:sp>
            <p:nvSpPr>
              <p:cNvPr id="272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3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9" name="Group 28"/>
            <p:cNvGrpSpPr/>
            <p:nvPr/>
          </p:nvGrpSpPr>
          <p:grpSpPr>
            <a:xfrm>
              <a:off x="2356523" y="1268760"/>
              <a:ext cx="457692" cy="460694"/>
              <a:chOff x="4214810" y="2000240"/>
              <a:chExt cx="457692" cy="460694"/>
            </a:xfrm>
          </p:grpSpPr>
          <p:sp>
            <p:nvSpPr>
              <p:cNvPr id="27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1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5688148" y="1844824"/>
            <a:ext cx="2338859" cy="460694"/>
            <a:chOff x="5688148" y="1844824"/>
            <a:chExt cx="2338859" cy="460694"/>
          </a:xfrm>
        </p:grpSpPr>
        <p:grpSp>
          <p:nvGrpSpPr>
            <p:cNvPr id="4" name="Group 3"/>
            <p:cNvGrpSpPr/>
            <p:nvPr/>
          </p:nvGrpSpPr>
          <p:grpSpPr>
            <a:xfrm>
              <a:off x="7096322" y="1844824"/>
              <a:ext cx="457692" cy="460694"/>
              <a:chOff x="2818164" y="1844824"/>
              <a:chExt cx="457692" cy="460694"/>
            </a:xfrm>
          </p:grpSpPr>
          <p:sp>
            <p:nvSpPr>
              <p:cNvPr id="301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02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12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13" name="Group 312"/>
            <p:cNvGrpSpPr/>
            <p:nvPr/>
          </p:nvGrpSpPr>
          <p:grpSpPr>
            <a:xfrm>
              <a:off x="6156176" y="1844824"/>
              <a:ext cx="457692" cy="460694"/>
              <a:chOff x="971600" y="1844824"/>
              <a:chExt cx="457692" cy="460694"/>
            </a:xfrm>
          </p:grpSpPr>
          <p:sp>
            <p:nvSpPr>
              <p:cNvPr id="314" name="Oval 2"/>
              <p:cNvSpPr>
                <a:spLocks noChangeArrowheads="1"/>
              </p:cNvSpPr>
              <p:nvPr/>
            </p:nvSpPr>
            <p:spPr bwMode="auto">
              <a:xfrm>
                <a:off x="971600" y="1844824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15" name="Line 5"/>
              <p:cNvSpPr>
                <a:spLocks noChangeShapeType="1"/>
              </p:cNvSpPr>
              <p:nvPr/>
            </p:nvSpPr>
            <p:spPr bwMode="auto">
              <a:xfrm rot="2700000">
                <a:off x="998668" y="2064818"/>
                <a:ext cx="393884" cy="803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16" name="Line 5"/>
              <p:cNvSpPr>
                <a:spLocks noChangeShapeType="1"/>
              </p:cNvSpPr>
              <p:nvPr/>
            </p:nvSpPr>
            <p:spPr bwMode="auto">
              <a:xfrm rot="8100000">
                <a:off x="997377" y="2064843"/>
                <a:ext cx="396468" cy="7984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17" name="Group 316"/>
            <p:cNvGrpSpPr/>
            <p:nvPr/>
          </p:nvGrpSpPr>
          <p:grpSpPr>
            <a:xfrm>
              <a:off x="6624204" y="1844824"/>
              <a:ext cx="457692" cy="460694"/>
              <a:chOff x="971600" y="1844824"/>
              <a:chExt cx="457692" cy="460694"/>
            </a:xfrm>
          </p:grpSpPr>
          <p:sp>
            <p:nvSpPr>
              <p:cNvPr id="318" name="Oval 2"/>
              <p:cNvSpPr>
                <a:spLocks noChangeArrowheads="1"/>
              </p:cNvSpPr>
              <p:nvPr/>
            </p:nvSpPr>
            <p:spPr bwMode="auto">
              <a:xfrm>
                <a:off x="971600" y="1844824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19" name="Line 5"/>
              <p:cNvSpPr>
                <a:spLocks noChangeShapeType="1"/>
              </p:cNvSpPr>
              <p:nvPr/>
            </p:nvSpPr>
            <p:spPr bwMode="auto">
              <a:xfrm rot="2700000">
                <a:off x="998668" y="2064818"/>
                <a:ext cx="393884" cy="803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0" name="Line 5"/>
              <p:cNvSpPr>
                <a:spLocks noChangeShapeType="1"/>
              </p:cNvSpPr>
              <p:nvPr/>
            </p:nvSpPr>
            <p:spPr bwMode="auto">
              <a:xfrm rot="8100000">
                <a:off x="997377" y="2064843"/>
                <a:ext cx="396468" cy="7984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21" name="Group 320"/>
            <p:cNvGrpSpPr/>
            <p:nvPr/>
          </p:nvGrpSpPr>
          <p:grpSpPr>
            <a:xfrm>
              <a:off x="5688148" y="1844824"/>
              <a:ext cx="457692" cy="460694"/>
              <a:chOff x="2818164" y="1844824"/>
              <a:chExt cx="457692" cy="460694"/>
            </a:xfrm>
          </p:grpSpPr>
          <p:sp>
            <p:nvSpPr>
              <p:cNvPr id="322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23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4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25" name="Group 324"/>
            <p:cNvGrpSpPr/>
            <p:nvPr/>
          </p:nvGrpSpPr>
          <p:grpSpPr>
            <a:xfrm>
              <a:off x="7569315" y="1844824"/>
              <a:ext cx="457692" cy="460694"/>
              <a:chOff x="2818164" y="1844824"/>
              <a:chExt cx="457692" cy="460694"/>
            </a:xfrm>
          </p:grpSpPr>
          <p:sp>
            <p:nvSpPr>
              <p:cNvPr id="326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27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8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971600" y="1844824"/>
            <a:ext cx="2302879" cy="460694"/>
            <a:chOff x="971600" y="1844824"/>
            <a:chExt cx="2302879" cy="460694"/>
          </a:xfrm>
        </p:grpSpPr>
        <p:sp>
          <p:nvSpPr>
            <p:cNvPr id="305" name="Oval 2"/>
            <p:cNvSpPr>
              <a:spLocks noChangeArrowheads="1"/>
            </p:cNvSpPr>
            <p:nvPr/>
          </p:nvSpPr>
          <p:spPr bwMode="auto">
            <a:xfrm>
              <a:off x="1894882" y="1844824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306" name="Line 5"/>
            <p:cNvSpPr>
              <a:spLocks noChangeShapeType="1"/>
            </p:cNvSpPr>
            <p:nvPr/>
          </p:nvSpPr>
          <p:spPr bwMode="auto">
            <a:xfrm rot="8100000">
              <a:off x="2124233" y="1891502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303" name="Oval 2"/>
            <p:cNvSpPr>
              <a:spLocks noChangeArrowheads="1"/>
            </p:cNvSpPr>
            <p:nvPr/>
          </p:nvSpPr>
          <p:spPr bwMode="auto">
            <a:xfrm>
              <a:off x="1433241" y="1844824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304" name="Line 5"/>
            <p:cNvSpPr>
              <a:spLocks noChangeShapeType="1"/>
            </p:cNvSpPr>
            <p:nvPr/>
          </p:nvSpPr>
          <p:spPr bwMode="auto">
            <a:xfrm rot="10800000">
              <a:off x="1662592" y="1891502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299" name="Oval 2"/>
            <p:cNvSpPr>
              <a:spLocks noChangeArrowheads="1"/>
            </p:cNvSpPr>
            <p:nvPr/>
          </p:nvSpPr>
          <p:spPr bwMode="auto">
            <a:xfrm>
              <a:off x="2356523" y="1844824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300" name="Line 5"/>
            <p:cNvSpPr>
              <a:spLocks noChangeShapeType="1"/>
            </p:cNvSpPr>
            <p:nvPr/>
          </p:nvSpPr>
          <p:spPr bwMode="auto">
            <a:xfrm rot="10800000">
              <a:off x="2585874" y="1891502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971600" y="1844824"/>
              <a:ext cx="457692" cy="460694"/>
              <a:chOff x="971600" y="1844824"/>
              <a:chExt cx="457692" cy="460694"/>
            </a:xfrm>
          </p:grpSpPr>
          <p:sp>
            <p:nvSpPr>
              <p:cNvPr id="307" name="Oval 2"/>
              <p:cNvSpPr>
                <a:spLocks noChangeArrowheads="1"/>
              </p:cNvSpPr>
              <p:nvPr/>
            </p:nvSpPr>
            <p:spPr bwMode="auto">
              <a:xfrm>
                <a:off x="971600" y="1844824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87" name="Line 5"/>
              <p:cNvSpPr>
                <a:spLocks noChangeShapeType="1"/>
              </p:cNvSpPr>
              <p:nvPr/>
            </p:nvSpPr>
            <p:spPr bwMode="auto">
              <a:xfrm rot="2700000">
                <a:off x="998668" y="2064818"/>
                <a:ext cx="393884" cy="803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288" name="Line 5"/>
              <p:cNvSpPr>
                <a:spLocks noChangeShapeType="1"/>
              </p:cNvSpPr>
              <p:nvPr/>
            </p:nvSpPr>
            <p:spPr bwMode="auto">
              <a:xfrm rot="8100000">
                <a:off x="997377" y="2064843"/>
                <a:ext cx="396468" cy="7984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sp>
          <p:nvSpPr>
            <p:cNvPr id="284" name="Line 5"/>
            <p:cNvSpPr>
              <a:spLocks noChangeShapeType="1"/>
            </p:cNvSpPr>
            <p:nvPr/>
          </p:nvSpPr>
          <p:spPr bwMode="auto">
            <a:xfrm rot="10800000">
              <a:off x="1466649" y="2060848"/>
              <a:ext cx="396468" cy="7984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310" name="Line 5"/>
            <p:cNvSpPr>
              <a:spLocks noChangeShapeType="1"/>
            </p:cNvSpPr>
            <p:nvPr/>
          </p:nvSpPr>
          <p:spPr bwMode="auto">
            <a:xfrm rot="8100000">
              <a:off x="1924522" y="2073850"/>
              <a:ext cx="396468" cy="7984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311" name="Line 5"/>
            <p:cNvSpPr>
              <a:spLocks noChangeShapeType="1"/>
            </p:cNvSpPr>
            <p:nvPr/>
          </p:nvSpPr>
          <p:spPr bwMode="auto">
            <a:xfrm rot="10800000">
              <a:off x="2384739" y="2060848"/>
              <a:ext cx="396468" cy="7984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329" name="Group 328"/>
            <p:cNvGrpSpPr/>
            <p:nvPr/>
          </p:nvGrpSpPr>
          <p:grpSpPr>
            <a:xfrm>
              <a:off x="2816787" y="1844824"/>
              <a:ext cx="457692" cy="460694"/>
              <a:chOff x="2818164" y="1844824"/>
              <a:chExt cx="457692" cy="460694"/>
            </a:xfrm>
          </p:grpSpPr>
          <p:sp>
            <p:nvSpPr>
              <p:cNvPr id="330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31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32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333" name="Group 74"/>
          <p:cNvGrpSpPr/>
          <p:nvPr/>
        </p:nvGrpSpPr>
        <p:grpSpPr>
          <a:xfrm rot="5400000">
            <a:off x="4644007" y="2420890"/>
            <a:ext cx="2592289" cy="288032"/>
            <a:chOff x="2809127" y="3501009"/>
            <a:chExt cx="3326202" cy="2232248"/>
          </a:xfrm>
        </p:grpSpPr>
        <p:sp>
          <p:nvSpPr>
            <p:cNvPr id="334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35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336" name="Group 74"/>
          <p:cNvGrpSpPr/>
          <p:nvPr/>
        </p:nvGrpSpPr>
        <p:grpSpPr>
          <a:xfrm rot="5400000">
            <a:off x="5148063" y="2420891"/>
            <a:ext cx="2592289" cy="288032"/>
            <a:chOff x="2809127" y="3501009"/>
            <a:chExt cx="3326202" cy="2232248"/>
          </a:xfrm>
        </p:grpSpPr>
        <p:sp>
          <p:nvSpPr>
            <p:cNvPr id="337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38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339" name="Line 8"/>
          <p:cNvSpPr>
            <a:spLocks noChangeShapeType="1"/>
          </p:cNvSpPr>
          <p:nvPr/>
        </p:nvSpPr>
        <p:spPr bwMode="auto">
          <a:xfrm>
            <a:off x="3562599" y="3573016"/>
            <a:ext cx="1513457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683568" y="4240643"/>
            <a:ext cx="7848872" cy="1717929"/>
            <a:chOff x="683568" y="4240643"/>
            <a:chExt cx="7848872" cy="1717929"/>
          </a:xfrm>
        </p:grpSpPr>
        <p:pic>
          <p:nvPicPr>
            <p:cNvPr id="340" name="Picture 39" descr="BS00996_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795801" y="5118275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341" name="Picture 40" descr="BS00996_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7638283" y="5059265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342" name="Freeform 41"/>
            <p:cNvSpPr>
              <a:spLocks/>
            </p:cNvSpPr>
            <p:nvPr/>
          </p:nvSpPr>
          <p:spPr bwMode="auto">
            <a:xfrm rot="563765">
              <a:off x="930329" y="4240643"/>
              <a:ext cx="303212" cy="774700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121" y="121"/>
                </a:cxn>
                <a:cxn ang="0">
                  <a:pos x="7" y="215"/>
                </a:cxn>
                <a:cxn ang="0">
                  <a:pos x="81" y="349"/>
                </a:cxn>
                <a:cxn ang="0">
                  <a:pos x="87" y="551"/>
                </a:cxn>
              </a:cxnLst>
              <a:rect l="0" t="0" r="r" b="b"/>
              <a:pathLst>
                <a:path w="132" h="551">
                  <a:moveTo>
                    <a:pt x="74" y="0"/>
                  </a:moveTo>
                  <a:cubicBezTo>
                    <a:pt x="82" y="20"/>
                    <a:pt x="132" y="85"/>
                    <a:pt x="121" y="121"/>
                  </a:cubicBezTo>
                  <a:cubicBezTo>
                    <a:pt x="110" y="157"/>
                    <a:pt x="14" y="177"/>
                    <a:pt x="7" y="215"/>
                  </a:cubicBezTo>
                  <a:cubicBezTo>
                    <a:pt x="0" y="253"/>
                    <a:pt x="68" y="293"/>
                    <a:pt x="81" y="349"/>
                  </a:cubicBezTo>
                  <a:cubicBezTo>
                    <a:pt x="94" y="405"/>
                    <a:pt x="86" y="509"/>
                    <a:pt x="87" y="551"/>
                  </a:cubicBezTo>
                </a:path>
              </a:pathLst>
            </a:cu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3" name="Freeform 42"/>
            <p:cNvSpPr>
              <a:spLocks/>
            </p:cNvSpPr>
            <p:nvPr/>
          </p:nvSpPr>
          <p:spPr bwMode="auto">
            <a:xfrm>
              <a:off x="7816337" y="4255375"/>
              <a:ext cx="217488" cy="730250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121" y="121"/>
                </a:cxn>
                <a:cxn ang="0">
                  <a:pos x="7" y="215"/>
                </a:cxn>
                <a:cxn ang="0">
                  <a:pos x="81" y="349"/>
                </a:cxn>
                <a:cxn ang="0">
                  <a:pos x="87" y="551"/>
                </a:cxn>
              </a:cxnLst>
              <a:rect l="0" t="0" r="r" b="b"/>
              <a:pathLst>
                <a:path w="132" h="551">
                  <a:moveTo>
                    <a:pt x="74" y="0"/>
                  </a:moveTo>
                  <a:cubicBezTo>
                    <a:pt x="82" y="20"/>
                    <a:pt x="132" y="85"/>
                    <a:pt x="121" y="121"/>
                  </a:cubicBezTo>
                  <a:cubicBezTo>
                    <a:pt x="110" y="157"/>
                    <a:pt x="14" y="177"/>
                    <a:pt x="7" y="215"/>
                  </a:cubicBezTo>
                  <a:cubicBezTo>
                    <a:pt x="0" y="253"/>
                    <a:pt x="68" y="293"/>
                    <a:pt x="81" y="349"/>
                  </a:cubicBezTo>
                  <a:cubicBezTo>
                    <a:pt x="94" y="405"/>
                    <a:pt x="86" y="509"/>
                    <a:pt x="87" y="551"/>
                  </a:cubicBezTo>
                </a:path>
              </a:pathLst>
            </a:cu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4" name="TextBox 343"/>
            <p:cNvSpPr txBox="1"/>
            <p:nvPr/>
          </p:nvSpPr>
          <p:spPr>
            <a:xfrm>
              <a:off x="683568" y="5589240"/>
              <a:ext cx="9361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 smtClean="0">
                  <a:latin typeface="Consolas"/>
                  <a:cs typeface="Consolas"/>
                </a:rPr>
                <a:t>110</a:t>
              </a:r>
              <a:endParaRPr lang="en-US" dirty="0">
                <a:latin typeface="Consolas"/>
                <a:cs typeface="Consolas"/>
              </a:endParaRPr>
            </a:p>
          </p:txBody>
        </p:sp>
        <p:sp>
          <p:nvSpPr>
            <p:cNvPr id="345" name="TextBox 344"/>
            <p:cNvSpPr txBox="1"/>
            <p:nvPr/>
          </p:nvSpPr>
          <p:spPr>
            <a:xfrm>
              <a:off x="7559859" y="5518300"/>
              <a:ext cx="9725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 smtClean="0">
                  <a:latin typeface="Consolas"/>
                  <a:cs typeface="Consolas"/>
                </a:rPr>
                <a:t>110</a:t>
              </a:r>
              <a:endParaRPr lang="en-US" dirty="0">
                <a:latin typeface="Consolas"/>
                <a:cs typeface="Consolas"/>
              </a:endParaRPr>
            </a:p>
          </p:txBody>
        </p:sp>
      </p:grpSp>
      <p:grpSp>
        <p:nvGrpSpPr>
          <p:cNvPr id="346" name="Group 74"/>
          <p:cNvGrpSpPr/>
          <p:nvPr/>
        </p:nvGrpSpPr>
        <p:grpSpPr>
          <a:xfrm rot="5400000">
            <a:off x="-108521" y="2420891"/>
            <a:ext cx="2592289" cy="288032"/>
            <a:chOff x="2809127" y="3501009"/>
            <a:chExt cx="3326202" cy="2232248"/>
          </a:xfrm>
        </p:grpSpPr>
        <p:sp>
          <p:nvSpPr>
            <p:cNvPr id="347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48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349" name="Group 74"/>
          <p:cNvGrpSpPr/>
          <p:nvPr/>
        </p:nvGrpSpPr>
        <p:grpSpPr>
          <a:xfrm rot="5400000">
            <a:off x="323528" y="2420892"/>
            <a:ext cx="2592289" cy="288032"/>
            <a:chOff x="2809127" y="3501009"/>
            <a:chExt cx="3326202" cy="2232248"/>
          </a:xfrm>
        </p:grpSpPr>
        <p:sp>
          <p:nvSpPr>
            <p:cNvPr id="350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51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97004164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0208E-6 2.07128E-6 L 0.51988 0.00208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94" y="9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3917E-6 3.72136E-6 L 0.52005 0.17634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94" y="8817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518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5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9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9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3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8150" grpId="0" animBg="1"/>
      <p:bldP spid="185" grpId="0" animBg="1"/>
      <p:bldP spid="223" grpId="0"/>
      <p:bldP spid="245" grpId="0"/>
      <p:bldP spid="33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9" name="Group 204"/>
          <p:cNvGrpSpPr/>
          <p:nvPr/>
        </p:nvGrpSpPr>
        <p:grpSpPr>
          <a:xfrm>
            <a:off x="5002957" y="2132781"/>
            <a:ext cx="865187" cy="792163"/>
            <a:chOff x="5177248" y="2526481"/>
            <a:chExt cx="865187" cy="792163"/>
          </a:xfrm>
        </p:grpSpPr>
        <p:sp>
          <p:nvSpPr>
            <p:cNvPr id="290" name="Oval 91"/>
            <p:cNvSpPr>
              <a:spLocks noChangeArrowheads="1"/>
            </p:cNvSpPr>
            <p:nvPr/>
          </p:nvSpPr>
          <p:spPr bwMode="auto">
            <a:xfrm>
              <a:off x="5321710" y="2670944"/>
              <a:ext cx="576262" cy="5762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>
                <a:cs typeface="Arial" charset="0"/>
              </a:endParaRPr>
            </a:p>
          </p:txBody>
        </p:sp>
        <p:sp useBgFill="1">
          <p:nvSpPr>
            <p:cNvPr id="291" name="Rectangle 92"/>
            <p:cNvSpPr>
              <a:spLocks noChangeArrowheads="1"/>
            </p:cNvSpPr>
            <p:nvPr/>
          </p:nvSpPr>
          <p:spPr bwMode="auto">
            <a:xfrm>
              <a:off x="5177248" y="2886844"/>
              <a:ext cx="865187" cy="431800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>
                <a:cs typeface="Arial" charset="0"/>
              </a:endParaRPr>
            </a:p>
          </p:txBody>
        </p:sp>
        <p:sp>
          <p:nvSpPr>
            <p:cNvPr id="292" name="Line 93"/>
            <p:cNvSpPr>
              <a:spLocks noChangeShapeType="1"/>
            </p:cNvSpPr>
            <p:nvPr/>
          </p:nvSpPr>
          <p:spPr bwMode="auto">
            <a:xfrm flipV="1">
              <a:off x="5609048" y="2526481"/>
              <a:ext cx="215900" cy="2889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Key Distribution (QKD)</a:t>
            </a:r>
            <a:endParaRPr lang="en-US" dirty="0"/>
          </a:p>
        </p:txBody>
      </p:sp>
      <p:sp>
        <p:nvSpPr>
          <p:cNvPr id="518150" name="Line 6"/>
          <p:cNvSpPr>
            <a:spLocks noChangeShapeType="1"/>
          </p:cNvSpPr>
          <p:nvPr/>
        </p:nvSpPr>
        <p:spPr bwMode="auto">
          <a:xfrm>
            <a:off x="3562599" y="3140968"/>
            <a:ext cx="1513457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-36512" y="1484784"/>
            <a:ext cx="1059740" cy="1080120"/>
          </a:xfrm>
          <a:prstGeom prst="rect">
            <a:avLst/>
          </a:prstGeom>
        </p:spPr>
      </p:pic>
      <p:sp>
        <p:nvSpPr>
          <p:cNvPr id="37" name="Content Placeholder 1"/>
          <p:cNvSpPr txBox="1">
            <a:spLocks/>
          </p:cNvSpPr>
          <p:nvPr/>
        </p:nvSpPr>
        <p:spPr>
          <a:xfrm>
            <a:off x="467544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dirty="0" smtClean="0">
                <a:cs typeface="Arial" charset="0"/>
              </a:rPr>
              <a:t>Bennett Brassard 84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r="50930"/>
          <a:stretch>
            <a:fillRect/>
          </a:stretch>
        </p:blipFill>
        <p:spPr bwMode="auto">
          <a:xfrm>
            <a:off x="8244408" y="-1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4" cstate="print"/>
          <a:srcRect l="49070"/>
          <a:stretch>
            <a:fillRect/>
          </a:stretch>
        </p:blipFill>
        <p:spPr bwMode="auto">
          <a:xfrm>
            <a:off x="7236296" y="0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6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28384" y="1650696"/>
            <a:ext cx="1285425" cy="914208"/>
          </a:xfrm>
          <a:prstGeom prst="rect">
            <a:avLst/>
          </a:prstGeom>
          <a:noFill/>
        </p:spPr>
      </p:pic>
      <p:sp>
        <p:nvSpPr>
          <p:cNvPr id="56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5" name="Line 7"/>
          <p:cNvSpPr>
            <a:spLocks noChangeShapeType="1"/>
          </p:cNvSpPr>
          <p:nvPr/>
        </p:nvSpPr>
        <p:spPr bwMode="auto">
          <a:xfrm>
            <a:off x="3457639" y="1833012"/>
            <a:ext cx="1546381" cy="0"/>
          </a:xfrm>
          <a:prstGeom prst="line">
            <a:avLst/>
          </a:prstGeom>
          <a:noFill/>
          <a:ln w="38100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223" name="Rectangle 298"/>
          <p:cNvSpPr>
            <a:spLocks noChangeArrowheads="1"/>
          </p:cNvSpPr>
          <p:nvPr/>
        </p:nvSpPr>
        <p:spPr bwMode="auto">
          <a:xfrm>
            <a:off x="1007710" y="2379053"/>
            <a:ext cx="2260147" cy="47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de-CH" sz="2800" b="0" dirty="0" smtClean="0">
                <a:latin typeface="Arial" pitchFamily="34" charset="0"/>
                <a:cs typeface="Arial" pitchFamily="34" charset="0"/>
              </a:rPr>
              <a:t>0  1   1   1   0</a:t>
            </a:r>
            <a:r>
              <a:rPr lang="de-CH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de-CH" sz="2800" b="0" baseline="-250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5" name="Rectangle 298"/>
          <p:cNvSpPr>
            <a:spLocks noChangeArrowheads="1"/>
          </p:cNvSpPr>
          <p:nvPr/>
        </p:nvSpPr>
        <p:spPr bwMode="auto">
          <a:xfrm>
            <a:off x="5750406" y="2380987"/>
            <a:ext cx="2536723" cy="47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de-CH" sz="28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 </a:t>
            </a:r>
            <a:r>
              <a:rPr lang="de-CH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de-CH" sz="28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de-CH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de-CH" sz="2800" b="0" dirty="0" smtClean="0">
                <a:latin typeface="Arial" pitchFamily="34" charset="0"/>
                <a:cs typeface="Arial" pitchFamily="34" charset="0"/>
              </a:rPr>
              <a:t>1   1   0</a:t>
            </a:r>
            <a:endParaRPr lang="de-CH" sz="2800" b="0" baseline="-250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652120" y="1312122"/>
            <a:ext cx="2304256" cy="460694"/>
            <a:chOff x="971600" y="1268760"/>
            <a:chExt cx="2304256" cy="460694"/>
          </a:xfrm>
        </p:grpSpPr>
        <p:grpSp>
          <p:nvGrpSpPr>
            <p:cNvPr id="265" name="Group 28"/>
            <p:cNvGrpSpPr/>
            <p:nvPr/>
          </p:nvGrpSpPr>
          <p:grpSpPr>
            <a:xfrm>
              <a:off x="971600" y="1268760"/>
              <a:ext cx="457692" cy="460694"/>
              <a:chOff x="4214810" y="2000240"/>
              <a:chExt cx="457692" cy="460694"/>
            </a:xfrm>
          </p:grpSpPr>
          <p:sp>
            <p:nvSpPr>
              <p:cNvPr id="278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9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6" name="Group 28"/>
            <p:cNvGrpSpPr/>
            <p:nvPr/>
          </p:nvGrpSpPr>
          <p:grpSpPr>
            <a:xfrm>
              <a:off x="1894882" y="1268760"/>
              <a:ext cx="457692" cy="460694"/>
              <a:chOff x="4214810" y="2000240"/>
              <a:chExt cx="457692" cy="460694"/>
            </a:xfrm>
          </p:grpSpPr>
          <p:sp>
            <p:nvSpPr>
              <p:cNvPr id="276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7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7" name="Group 28"/>
            <p:cNvGrpSpPr/>
            <p:nvPr/>
          </p:nvGrpSpPr>
          <p:grpSpPr>
            <a:xfrm>
              <a:off x="1433241" y="1268760"/>
              <a:ext cx="457692" cy="460694"/>
              <a:chOff x="4214810" y="2000240"/>
              <a:chExt cx="457692" cy="460694"/>
            </a:xfrm>
          </p:grpSpPr>
          <p:sp>
            <p:nvSpPr>
              <p:cNvPr id="274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5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8" name="Group 133"/>
            <p:cNvGrpSpPr/>
            <p:nvPr/>
          </p:nvGrpSpPr>
          <p:grpSpPr>
            <a:xfrm>
              <a:off x="2818164" y="1268760"/>
              <a:ext cx="457692" cy="460694"/>
              <a:chOff x="7597837" y="2707419"/>
              <a:chExt cx="457692" cy="460694"/>
            </a:xfrm>
          </p:grpSpPr>
          <p:sp>
            <p:nvSpPr>
              <p:cNvPr id="272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3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9" name="Group 28"/>
            <p:cNvGrpSpPr/>
            <p:nvPr/>
          </p:nvGrpSpPr>
          <p:grpSpPr>
            <a:xfrm>
              <a:off x="2356523" y="1268760"/>
              <a:ext cx="457692" cy="460694"/>
              <a:chOff x="4214810" y="2000240"/>
              <a:chExt cx="457692" cy="460694"/>
            </a:xfrm>
          </p:grpSpPr>
          <p:sp>
            <p:nvSpPr>
              <p:cNvPr id="27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1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5688148" y="1844824"/>
            <a:ext cx="2338859" cy="460694"/>
            <a:chOff x="5688148" y="1844824"/>
            <a:chExt cx="2338859" cy="460694"/>
          </a:xfrm>
        </p:grpSpPr>
        <p:grpSp>
          <p:nvGrpSpPr>
            <p:cNvPr id="4" name="Group 3"/>
            <p:cNvGrpSpPr/>
            <p:nvPr/>
          </p:nvGrpSpPr>
          <p:grpSpPr>
            <a:xfrm>
              <a:off x="7096322" y="1844824"/>
              <a:ext cx="457692" cy="460694"/>
              <a:chOff x="2818164" y="1844824"/>
              <a:chExt cx="457692" cy="460694"/>
            </a:xfrm>
          </p:grpSpPr>
          <p:sp>
            <p:nvSpPr>
              <p:cNvPr id="301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02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12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13" name="Group 312"/>
            <p:cNvGrpSpPr/>
            <p:nvPr/>
          </p:nvGrpSpPr>
          <p:grpSpPr>
            <a:xfrm>
              <a:off x="6156176" y="1844824"/>
              <a:ext cx="457692" cy="460694"/>
              <a:chOff x="971600" y="1844824"/>
              <a:chExt cx="457692" cy="460694"/>
            </a:xfrm>
          </p:grpSpPr>
          <p:sp>
            <p:nvSpPr>
              <p:cNvPr id="314" name="Oval 2"/>
              <p:cNvSpPr>
                <a:spLocks noChangeArrowheads="1"/>
              </p:cNvSpPr>
              <p:nvPr/>
            </p:nvSpPr>
            <p:spPr bwMode="auto">
              <a:xfrm>
                <a:off x="971600" y="1844824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15" name="Line 5"/>
              <p:cNvSpPr>
                <a:spLocks noChangeShapeType="1"/>
              </p:cNvSpPr>
              <p:nvPr/>
            </p:nvSpPr>
            <p:spPr bwMode="auto">
              <a:xfrm rot="2700000">
                <a:off x="998668" y="2064818"/>
                <a:ext cx="393884" cy="803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16" name="Line 5"/>
              <p:cNvSpPr>
                <a:spLocks noChangeShapeType="1"/>
              </p:cNvSpPr>
              <p:nvPr/>
            </p:nvSpPr>
            <p:spPr bwMode="auto">
              <a:xfrm rot="8100000">
                <a:off x="997377" y="2064843"/>
                <a:ext cx="396468" cy="7984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17" name="Group 316"/>
            <p:cNvGrpSpPr/>
            <p:nvPr/>
          </p:nvGrpSpPr>
          <p:grpSpPr>
            <a:xfrm>
              <a:off x="6624204" y="1844824"/>
              <a:ext cx="457692" cy="460694"/>
              <a:chOff x="971600" y="1844824"/>
              <a:chExt cx="457692" cy="460694"/>
            </a:xfrm>
          </p:grpSpPr>
          <p:sp>
            <p:nvSpPr>
              <p:cNvPr id="318" name="Oval 2"/>
              <p:cNvSpPr>
                <a:spLocks noChangeArrowheads="1"/>
              </p:cNvSpPr>
              <p:nvPr/>
            </p:nvSpPr>
            <p:spPr bwMode="auto">
              <a:xfrm>
                <a:off x="971600" y="1844824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19" name="Line 5"/>
              <p:cNvSpPr>
                <a:spLocks noChangeShapeType="1"/>
              </p:cNvSpPr>
              <p:nvPr/>
            </p:nvSpPr>
            <p:spPr bwMode="auto">
              <a:xfrm rot="2700000">
                <a:off x="998668" y="2064818"/>
                <a:ext cx="393884" cy="803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0" name="Line 5"/>
              <p:cNvSpPr>
                <a:spLocks noChangeShapeType="1"/>
              </p:cNvSpPr>
              <p:nvPr/>
            </p:nvSpPr>
            <p:spPr bwMode="auto">
              <a:xfrm rot="8100000">
                <a:off x="997377" y="2064843"/>
                <a:ext cx="396468" cy="7984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21" name="Group 320"/>
            <p:cNvGrpSpPr/>
            <p:nvPr/>
          </p:nvGrpSpPr>
          <p:grpSpPr>
            <a:xfrm>
              <a:off x="5688148" y="1844824"/>
              <a:ext cx="457692" cy="460694"/>
              <a:chOff x="2818164" y="1844824"/>
              <a:chExt cx="457692" cy="460694"/>
            </a:xfrm>
          </p:grpSpPr>
          <p:sp>
            <p:nvSpPr>
              <p:cNvPr id="322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23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4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25" name="Group 324"/>
            <p:cNvGrpSpPr/>
            <p:nvPr/>
          </p:nvGrpSpPr>
          <p:grpSpPr>
            <a:xfrm>
              <a:off x="7569315" y="1844824"/>
              <a:ext cx="457692" cy="460694"/>
              <a:chOff x="2818164" y="1844824"/>
              <a:chExt cx="457692" cy="460694"/>
            </a:xfrm>
          </p:grpSpPr>
          <p:sp>
            <p:nvSpPr>
              <p:cNvPr id="326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27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8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5725505" y="2996952"/>
            <a:ext cx="2302879" cy="460694"/>
            <a:chOff x="971600" y="1844824"/>
            <a:chExt cx="2302879" cy="460694"/>
          </a:xfrm>
        </p:grpSpPr>
        <p:sp>
          <p:nvSpPr>
            <p:cNvPr id="305" name="Oval 2"/>
            <p:cNvSpPr>
              <a:spLocks noChangeArrowheads="1"/>
            </p:cNvSpPr>
            <p:nvPr/>
          </p:nvSpPr>
          <p:spPr bwMode="auto">
            <a:xfrm>
              <a:off x="1894882" y="1844824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306" name="Line 5"/>
            <p:cNvSpPr>
              <a:spLocks noChangeShapeType="1"/>
            </p:cNvSpPr>
            <p:nvPr/>
          </p:nvSpPr>
          <p:spPr bwMode="auto">
            <a:xfrm rot="8100000">
              <a:off x="2124233" y="1891502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303" name="Oval 2"/>
            <p:cNvSpPr>
              <a:spLocks noChangeArrowheads="1"/>
            </p:cNvSpPr>
            <p:nvPr/>
          </p:nvSpPr>
          <p:spPr bwMode="auto">
            <a:xfrm>
              <a:off x="1433241" y="1844824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304" name="Line 5"/>
            <p:cNvSpPr>
              <a:spLocks noChangeShapeType="1"/>
            </p:cNvSpPr>
            <p:nvPr/>
          </p:nvSpPr>
          <p:spPr bwMode="auto">
            <a:xfrm rot="10800000">
              <a:off x="1662592" y="1891502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299" name="Oval 2"/>
            <p:cNvSpPr>
              <a:spLocks noChangeArrowheads="1"/>
            </p:cNvSpPr>
            <p:nvPr/>
          </p:nvSpPr>
          <p:spPr bwMode="auto">
            <a:xfrm>
              <a:off x="2356523" y="1844824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300" name="Line 5"/>
            <p:cNvSpPr>
              <a:spLocks noChangeShapeType="1"/>
            </p:cNvSpPr>
            <p:nvPr/>
          </p:nvSpPr>
          <p:spPr bwMode="auto">
            <a:xfrm rot="10800000">
              <a:off x="2585874" y="1891502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971600" y="1844824"/>
              <a:ext cx="457692" cy="460694"/>
              <a:chOff x="971600" y="1844824"/>
              <a:chExt cx="457692" cy="460694"/>
            </a:xfrm>
          </p:grpSpPr>
          <p:sp>
            <p:nvSpPr>
              <p:cNvPr id="307" name="Oval 2"/>
              <p:cNvSpPr>
                <a:spLocks noChangeArrowheads="1"/>
              </p:cNvSpPr>
              <p:nvPr/>
            </p:nvSpPr>
            <p:spPr bwMode="auto">
              <a:xfrm>
                <a:off x="971600" y="1844824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87" name="Line 5"/>
              <p:cNvSpPr>
                <a:spLocks noChangeShapeType="1"/>
              </p:cNvSpPr>
              <p:nvPr/>
            </p:nvSpPr>
            <p:spPr bwMode="auto">
              <a:xfrm rot="2700000">
                <a:off x="998668" y="2064818"/>
                <a:ext cx="393884" cy="803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288" name="Line 5"/>
              <p:cNvSpPr>
                <a:spLocks noChangeShapeType="1"/>
              </p:cNvSpPr>
              <p:nvPr/>
            </p:nvSpPr>
            <p:spPr bwMode="auto">
              <a:xfrm rot="8100000">
                <a:off x="997377" y="2064843"/>
                <a:ext cx="396468" cy="7984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sp>
          <p:nvSpPr>
            <p:cNvPr id="284" name="Line 5"/>
            <p:cNvSpPr>
              <a:spLocks noChangeShapeType="1"/>
            </p:cNvSpPr>
            <p:nvPr/>
          </p:nvSpPr>
          <p:spPr bwMode="auto">
            <a:xfrm rot="10800000">
              <a:off x="1466649" y="2060848"/>
              <a:ext cx="396468" cy="7984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310" name="Line 5"/>
            <p:cNvSpPr>
              <a:spLocks noChangeShapeType="1"/>
            </p:cNvSpPr>
            <p:nvPr/>
          </p:nvSpPr>
          <p:spPr bwMode="auto">
            <a:xfrm rot="8100000">
              <a:off x="1924522" y="2073850"/>
              <a:ext cx="396468" cy="7984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311" name="Line 5"/>
            <p:cNvSpPr>
              <a:spLocks noChangeShapeType="1"/>
            </p:cNvSpPr>
            <p:nvPr/>
          </p:nvSpPr>
          <p:spPr bwMode="auto">
            <a:xfrm rot="10800000">
              <a:off x="2384739" y="2060848"/>
              <a:ext cx="396468" cy="7984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329" name="Group 328"/>
            <p:cNvGrpSpPr/>
            <p:nvPr/>
          </p:nvGrpSpPr>
          <p:grpSpPr>
            <a:xfrm>
              <a:off x="2816787" y="1844824"/>
              <a:ext cx="457692" cy="460694"/>
              <a:chOff x="2818164" y="1844824"/>
              <a:chExt cx="457692" cy="460694"/>
            </a:xfrm>
          </p:grpSpPr>
          <p:sp>
            <p:nvSpPr>
              <p:cNvPr id="330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31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32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333" name="Group 74"/>
          <p:cNvGrpSpPr/>
          <p:nvPr/>
        </p:nvGrpSpPr>
        <p:grpSpPr>
          <a:xfrm rot="5400000">
            <a:off x="4644007" y="2420890"/>
            <a:ext cx="2592289" cy="288032"/>
            <a:chOff x="2809127" y="3501009"/>
            <a:chExt cx="3326202" cy="2232248"/>
          </a:xfrm>
        </p:grpSpPr>
        <p:sp>
          <p:nvSpPr>
            <p:cNvPr id="334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35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336" name="Group 74"/>
          <p:cNvGrpSpPr/>
          <p:nvPr/>
        </p:nvGrpSpPr>
        <p:grpSpPr>
          <a:xfrm rot="5400000">
            <a:off x="5148063" y="2420891"/>
            <a:ext cx="2592289" cy="288032"/>
            <a:chOff x="2809127" y="3501009"/>
            <a:chExt cx="3326202" cy="2232248"/>
          </a:xfrm>
        </p:grpSpPr>
        <p:sp>
          <p:nvSpPr>
            <p:cNvPr id="337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38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339" name="Line 8"/>
          <p:cNvSpPr>
            <a:spLocks noChangeShapeType="1"/>
          </p:cNvSpPr>
          <p:nvPr/>
        </p:nvSpPr>
        <p:spPr bwMode="auto">
          <a:xfrm>
            <a:off x="3562599" y="3356992"/>
            <a:ext cx="1513457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1763688" y="3583279"/>
            <a:ext cx="936104" cy="1717929"/>
            <a:chOff x="1763688" y="3429000"/>
            <a:chExt cx="936104" cy="1717929"/>
          </a:xfrm>
        </p:grpSpPr>
        <p:pic>
          <p:nvPicPr>
            <p:cNvPr id="340" name="Picture 39" descr="BS00996_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1875921" y="4306632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342" name="Freeform 41"/>
            <p:cNvSpPr>
              <a:spLocks/>
            </p:cNvSpPr>
            <p:nvPr/>
          </p:nvSpPr>
          <p:spPr bwMode="auto">
            <a:xfrm rot="563765">
              <a:off x="2010449" y="3429000"/>
              <a:ext cx="303212" cy="774700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121" y="121"/>
                </a:cxn>
                <a:cxn ang="0">
                  <a:pos x="7" y="215"/>
                </a:cxn>
                <a:cxn ang="0">
                  <a:pos x="81" y="349"/>
                </a:cxn>
                <a:cxn ang="0">
                  <a:pos x="87" y="551"/>
                </a:cxn>
              </a:cxnLst>
              <a:rect l="0" t="0" r="r" b="b"/>
              <a:pathLst>
                <a:path w="132" h="551">
                  <a:moveTo>
                    <a:pt x="74" y="0"/>
                  </a:moveTo>
                  <a:cubicBezTo>
                    <a:pt x="82" y="20"/>
                    <a:pt x="132" y="85"/>
                    <a:pt x="121" y="121"/>
                  </a:cubicBezTo>
                  <a:cubicBezTo>
                    <a:pt x="110" y="157"/>
                    <a:pt x="14" y="177"/>
                    <a:pt x="7" y="215"/>
                  </a:cubicBezTo>
                  <a:cubicBezTo>
                    <a:pt x="0" y="253"/>
                    <a:pt x="68" y="293"/>
                    <a:pt x="81" y="349"/>
                  </a:cubicBezTo>
                  <a:cubicBezTo>
                    <a:pt x="94" y="405"/>
                    <a:pt x="86" y="509"/>
                    <a:pt x="87" y="551"/>
                  </a:cubicBezTo>
                </a:path>
              </a:pathLst>
            </a:cu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4" name="TextBox 343"/>
            <p:cNvSpPr txBox="1"/>
            <p:nvPr/>
          </p:nvSpPr>
          <p:spPr>
            <a:xfrm>
              <a:off x="1763688" y="4777597"/>
              <a:ext cx="9361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 smtClean="0">
                  <a:latin typeface="Consolas"/>
                  <a:cs typeface="Consolas"/>
                </a:rPr>
                <a:t>10</a:t>
              </a:r>
              <a:endParaRPr lang="en-US" dirty="0">
                <a:latin typeface="Consolas"/>
                <a:cs typeface="Consolas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7919899" y="3573016"/>
            <a:ext cx="972581" cy="1632257"/>
            <a:chOff x="7559859" y="3443732"/>
            <a:chExt cx="972581" cy="1632257"/>
          </a:xfrm>
        </p:grpSpPr>
        <p:pic>
          <p:nvPicPr>
            <p:cNvPr id="341" name="Picture 40" descr="BS00996_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7638283" y="4247622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343" name="Freeform 42"/>
            <p:cNvSpPr>
              <a:spLocks/>
            </p:cNvSpPr>
            <p:nvPr/>
          </p:nvSpPr>
          <p:spPr bwMode="auto">
            <a:xfrm>
              <a:off x="7816337" y="3443732"/>
              <a:ext cx="217488" cy="730250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121" y="121"/>
                </a:cxn>
                <a:cxn ang="0">
                  <a:pos x="7" y="215"/>
                </a:cxn>
                <a:cxn ang="0">
                  <a:pos x="81" y="349"/>
                </a:cxn>
                <a:cxn ang="0">
                  <a:pos x="87" y="551"/>
                </a:cxn>
              </a:cxnLst>
              <a:rect l="0" t="0" r="r" b="b"/>
              <a:pathLst>
                <a:path w="132" h="551">
                  <a:moveTo>
                    <a:pt x="74" y="0"/>
                  </a:moveTo>
                  <a:cubicBezTo>
                    <a:pt x="82" y="20"/>
                    <a:pt x="132" y="85"/>
                    <a:pt x="121" y="121"/>
                  </a:cubicBezTo>
                  <a:cubicBezTo>
                    <a:pt x="110" y="157"/>
                    <a:pt x="14" y="177"/>
                    <a:pt x="7" y="215"/>
                  </a:cubicBezTo>
                  <a:cubicBezTo>
                    <a:pt x="0" y="253"/>
                    <a:pt x="68" y="293"/>
                    <a:pt x="81" y="349"/>
                  </a:cubicBezTo>
                  <a:cubicBezTo>
                    <a:pt x="94" y="405"/>
                    <a:pt x="86" y="509"/>
                    <a:pt x="87" y="551"/>
                  </a:cubicBezTo>
                </a:path>
              </a:pathLst>
            </a:cu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5" name="TextBox 344"/>
            <p:cNvSpPr txBox="1"/>
            <p:nvPr/>
          </p:nvSpPr>
          <p:spPr>
            <a:xfrm>
              <a:off x="7559859" y="4706657"/>
              <a:ext cx="9725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 smtClean="0">
                  <a:latin typeface="Consolas"/>
                  <a:cs typeface="Consolas"/>
                </a:rPr>
                <a:t>10</a:t>
              </a:r>
              <a:endParaRPr lang="en-US" dirty="0">
                <a:latin typeface="Consolas"/>
                <a:cs typeface="Consolas"/>
              </a:endParaRPr>
            </a:p>
          </p:txBody>
        </p:sp>
      </p:grpSp>
      <p:grpSp>
        <p:nvGrpSpPr>
          <p:cNvPr id="346" name="Group 74"/>
          <p:cNvGrpSpPr/>
          <p:nvPr/>
        </p:nvGrpSpPr>
        <p:grpSpPr>
          <a:xfrm rot="5400000">
            <a:off x="-108521" y="2420891"/>
            <a:ext cx="2592289" cy="288032"/>
            <a:chOff x="2809127" y="3501009"/>
            <a:chExt cx="3326202" cy="2232248"/>
          </a:xfrm>
        </p:grpSpPr>
        <p:sp>
          <p:nvSpPr>
            <p:cNvPr id="347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48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349" name="Group 74"/>
          <p:cNvGrpSpPr/>
          <p:nvPr/>
        </p:nvGrpSpPr>
        <p:grpSpPr>
          <a:xfrm rot="5400000">
            <a:off x="323528" y="2420892"/>
            <a:ext cx="2592289" cy="288032"/>
            <a:chOff x="2809127" y="3501009"/>
            <a:chExt cx="3326202" cy="2232248"/>
          </a:xfrm>
        </p:grpSpPr>
        <p:sp>
          <p:nvSpPr>
            <p:cNvPr id="350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51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92" name="Line 27"/>
          <p:cNvSpPr>
            <a:spLocks noChangeShapeType="1"/>
          </p:cNvSpPr>
          <p:nvPr/>
        </p:nvSpPr>
        <p:spPr bwMode="auto">
          <a:xfrm flipV="1">
            <a:off x="4139952" y="1772816"/>
            <a:ext cx="360040" cy="2376264"/>
          </a:xfrm>
          <a:prstGeom prst="line">
            <a:avLst/>
          </a:prstGeom>
          <a:noFill/>
          <a:ln w="57150" cap="rnd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93" name="Picture 92" descr="QueenOfHearts.png"/>
          <p:cNvPicPr>
            <a:picLocks noChangeAspect="1"/>
          </p:cNvPicPr>
          <p:nvPr/>
        </p:nvPicPr>
        <p:blipFill>
          <a:blip r:embed="rId7" cstate="print"/>
          <a:srcRect l="6597" r="7636"/>
          <a:stretch>
            <a:fillRect/>
          </a:stretch>
        </p:blipFill>
        <p:spPr>
          <a:xfrm>
            <a:off x="3563888" y="4149080"/>
            <a:ext cx="1280649" cy="1083626"/>
          </a:xfrm>
          <a:prstGeom prst="rect">
            <a:avLst/>
          </a:prstGeom>
        </p:spPr>
      </p:pic>
      <p:sp>
        <p:nvSpPr>
          <p:cNvPr id="94" name="Rectangle 298"/>
          <p:cNvSpPr>
            <a:spLocks noChangeArrowheads="1"/>
          </p:cNvSpPr>
          <p:nvPr/>
        </p:nvSpPr>
        <p:spPr bwMode="auto">
          <a:xfrm>
            <a:off x="323528" y="5229200"/>
            <a:ext cx="583155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smtClean="0">
                <a:cs typeface="Arial" charset="0"/>
              </a:rPr>
              <a:t>Quantum </a:t>
            </a:r>
            <a:r>
              <a:rPr lang="de-CH" sz="2400" dirty="0" err="1" smtClean="0">
                <a:cs typeface="Arial" charset="0"/>
              </a:rPr>
              <a:t>states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are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unknown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to</a:t>
            </a:r>
            <a:r>
              <a:rPr lang="de-CH" sz="2400" dirty="0" smtClean="0">
                <a:cs typeface="Arial" charset="0"/>
              </a:rPr>
              <a:t> Eve, </a:t>
            </a:r>
            <a:r>
              <a:rPr lang="de-CH" sz="2400" dirty="0" err="1" smtClean="0">
                <a:cs typeface="Arial" charset="0"/>
              </a:rPr>
              <a:t>she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cannot</a:t>
            </a:r>
            <a:r>
              <a:rPr lang="de-CH" sz="24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copy</a:t>
            </a:r>
            <a:r>
              <a:rPr lang="de-CH" sz="24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them</a:t>
            </a:r>
            <a:r>
              <a:rPr lang="de-CH" sz="2400" dirty="0">
                <a:cs typeface="Arial" charset="0"/>
              </a:rPr>
              <a:t>.</a:t>
            </a:r>
            <a:endParaRPr lang="de-CH" sz="2400" dirty="0" smtClean="0">
              <a:solidFill>
                <a:srgbClr val="FF0000"/>
              </a:solidFill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>
                <a:cs typeface="Arial" charset="0"/>
              </a:rPr>
              <a:t>H</a:t>
            </a:r>
            <a:r>
              <a:rPr lang="de-CH" sz="2400" dirty="0" smtClean="0">
                <a:cs typeface="Arial" charset="0"/>
              </a:rPr>
              <a:t>onest </a:t>
            </a:r>
            <a:r>
              <a:rPr lang="de-CH" sz="2400" dirty="0" err="1" smtClean="0">
                <a:cs typeface="Arial" charset="0"/>
              </a:rPr>
              <a:t>players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can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0000FF"/>
                </a:solidFill>
                <a:cs typeface="Arial" charset="0"/>
              </a:rPr>
              <a:t>test</a:t>
            </a:r>
            <a:r>
              <a:rPr lang="de-CH" sz="2400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whether</a:t>
            </a:r>
            <a:r>
              <a:rPr lang="de-CH" sz="2400" dirty="0" smtClean="0">
                <a:cs typeface="Arial" charset="0"/>
              </a:rPr>
              <a:t> Eve </a:t>
            </a:r>
            <a:r>
              <a:rPr lang="de-CH" sz="2400" dirty="0" err="1" smtClean="0">
                <a:cs typeface="Arial" charset="0"/>
              </a:rPr>
              <a:t>interfered</a:t>
            </a:r>
            <a:r>
              <a:rPr lang="de-CH" sz="2400" dirty="0" smtClean="0">
                <a:cs typeface="Arial" charset="0"/>
              </a:rPr>
              <a:t>.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3106688" y="1268760"/>
            <a:ext cx="2329408" cy="564252"/>
            <a:chOff x="2915816" y="1268760"/>
            <a:chExt cx="2329408" cy="564252"/>
          </a:xfrm>
        </p:grpSpPr>
        <p:grpSp>
          <p:nvGrpSpPr>
            <p:cNvPr id="97" name="Group 97"/>
            <p:cNvGrpSpPr/>
            <p:nvPr/>
          </p:nvGrpSpPr>
          <p:grpSpPr>
            <a:xfrm>
              <a:off x="3383868" y="1268760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98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99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  <p:grpSp>
          <p:nvGrpSpPr>
            <p:cNvPr id="100" name="Group 97"/>
            <p:cNvGrpSpPr/>
            <p:nvPr/>
          </p:nvGrpSpPr>
          <p:grpSpPr>
            <a:xfrm>
              <a:off x="3851920" y="1268760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1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02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  <p:grpSp>
          <p:nvGrpSpPr>
            <p:cNvPr id="103" name="Group 97"/>
            <p:cNvGrpSpPr/>
            <p:nvPr/>
          </p:nvGrpSpPr>
          <p:grpSpPr>
            <a:xfrm>
              <a:off x="4319972" y="1268760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4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05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  <p:grpSp>
          <p:nvGrpSpPr>
            <p:cNvPr id="106" name="Group 97"/>
            <p:cNvGrpSpPr/>
            <p:nvPr/>
          </p:nvGrpSpPr>
          <p:grpSpPr>
            <a:xfrm>
              <a:off x="4788024" y="1268760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7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08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  <p:grpSp>
          <p:nvGrpSpPr>
            <p:cNvPr id="109" name="Group 97"/>
            <p:cNvGrpSpPr/>
            <p:nvPr/>
          </p:nvGrpSpPr>
          <p:grpSpPr>
            <a:xfrm>
              <a:off x="2915816" y="1268760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0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11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sp>
        <p:nvSpPr>
          <p:cNvPr id="113" name="Line 6"/>
          <p:cNvSpPr>
            <a:spLocks noChangeShapeType="1"/>
          </p:cNvSpPr>
          <p:nvPr/>
        </p:nvSpPr>
        <p:spPr bwMode="auto">
          <a:xfrm>
            <a:off x="3562599" y="3573016"/>
            <a:ext cx="1513457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114" name="Line 8"/>
          <p:cNvSpPr>
            <a:spLocks noChangeShapeType="1"/>
          </p:cNvSpPr>
          <p:nvPr/>
        </p:nvSpPr>
        <p:spPr bwMode="auto">
          <a:xfrm>
            <a:off x="3562599" y="3789040"/>
            <a:ext cx="1513457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115" name="Group 74"/>
          <p:cNvGrpSpPr/>
          <p:nvPr/>
        </p:nvGrpSpPr>
        <p:grpSpPr>
          <a:xfrm rot="5400000">
            <a:off x="1259631" y="2420889"/>
            <a:ext cx="2592289" cy="288032"/>
            <a:chOff x="2809127" y="3501009"/>
            <a:chExt cx="3326202" cy="2232248"/>
          </a:xfrm>
        </p:grpSpPr>
        <p:sp>
          <p:nvSpPr>
            <p:cNvPr id="116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117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118" name="Group 74"/>
          <p:cNvGrpSpPr/>
          <p:nvPr/>
        </p:nvGrpSpPr>
        <p:grpSpPr>
          <a:xfrm rot="5400000">
            <a:off x="6012160" y="2348881"/>
            <a:ext cx="2592289" cy="288032"/>
            <a:chOff x="2809127" y="3501009"/>
            <a:chExt cx="3326202" cy="2232248"/>
          </a:xfrm>
        </p:grpSpPr>
        <p:sp>
          <p:nvSpPr>
            <p:cNvPr id="119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120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6084168" y="5301208"/>
            <a:ext cx="3096344" cy="1368152"/>
            <a:chOff x="2915816" y="3284984"/>
            <a:chExt cx="3096344" cy="1368152"/>
          </a:xfrm>
        </p:grpSpPr>
        <p:pic>
          <p:nvPicPr>
            <p:cNvPr id="122" name="Picture 9" descr="dolly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059832" y="3284984"/>
              <a:ext cx="1368152" cy="1258766"/>
            </a:xfrm>
            <a:prstGeom prst="rect">
              <a:avLst/>
            </a:prstGeom>
            <a:noFill/>
          </p:spPr>
        </p:pic>
        <p:pic>
          <p:nvPicPr>
            <p:cNvPr id="123" name="Picture 9" descr="dolly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499992" y="3284984"/>
              <a:ext cx="1368152" cy="1258766"/>
            </a:xfrm>
            <a:prstGeom prst="rect">
              <a:avLst/>
            </a:prstGeom>
            <a:noFill/>
          </p:spPr>
        </p:pic>
        <p:grpSp>
          <p:nvGrpSpPr>
            <p:cNvPr id="124" name="Group 74"/>
            <p:cNvGrpSpPr/>
            <p:nvPr/>
          </p:nvGrpSpPr>
          <p:grpSpPr>
            <a:xfrm>
              <a:off x="2915816" y="3284984"/>
              <a:ext cx="3096344" cy="1368152"/>
              <a:chOff x="2809127" y="3501009"/>
              <a:chExt cx="3326202" cy="2232248"/>
            </a:xfrm>
          </p:grpSpPr>
          <p:sp>
            <p:nvSpPr>
              <p:cNvPr id="125" name="Line 150"/>
              <p:cNvSpPr>
                <a:spLocks noChangeShapeType="1"/>
              </p:cNvSpPr>
              <p:nvPr/>
            </p:nvSpPr>
            <p:spPr bwMode="auto">
              <a:xfrm flipH="1">
                <a:off x="2875934" y="3554362"/>
                <a:ext cx="3259394" cy="2153264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126" name="Line 150"/>
              <p:cNvSpPr>
                <a:spLocks noChangeShapeType="1"/>
              </p:cNvSpPr>
              <p:nvPr/>
            </p:nvSpPr>
            <p:spPr bwMode="auto">
              <a:xfrm>
                <a:off x="2809127" y="3501009"/>
                <a:ext cx="3326202" cy="2232248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</p:grpSp>
      <p:sp>
        <p:nvSpPr>
          <p:cNvPr id="127" name="AutoShape 109"/>
          <p:cNvSpPr>
            <a:spLocks noChangeArrowheads="1"/>
          </p:cNvSpPr>
          <p:nvPr/>
        </p:nvSpPr>
        <p:spPr bwMode="auto">
          <a:xfrm>
            <a:off x="4716016" y="4005064"/>
            <a:ext cx="1368152" cy="648072"/>
          </a:xfrm>
          <a:prstGeom prst="cloudCallout">
            <a:avLst>
              <a:gd name="adj1" fmla="val -68259"/>
              <a:gd name="adj2" fmla="val 35277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sz="2400" dirty="0">
                <a:latin typeface="Consolas"/>
                <a:cs typeface="Consolas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6023764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build="p"/>
      <p:bldP spid="113" grpId="0" animBg="1"/>
      <p:bldP spid="114" grpId="0" animBg="1"/>
      <p:bldP spid="12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Key Distribution (QKD)</a:t>
            </a:r>
            <a:endParaRPr lang="en-US" dirty="0"/>
          </a:p>
        </p:txBody>
      </p:sp>
      <p:sp>
        <p:nvSpPr>
          <p:cNvPr id="518150" name="Line 6"/>
          <p:cNvSpPr>
            <a:spLocks noChangeShapeType="1"/>
          </p:cNvSpPr>
          <p:nvPr/>
        </p:nvSpPr>
        <p:spPr bwMode="auto">
          <a:xfrm>
            <a:off x="3130550" y="1989138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52" name="Line 8"/>
          <p:cNvSpPr>
            <a:spLocks noChangeShapeType="1"/>
          </p:cNvSpPr>
          <p:nvPr/>
        </p:nvSpPr>
        <p:spPr bwMode="auto">
          <a:xfrm>
            <a:off x="3130550" y="2276475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71" name="Line 27"/>
          <p:cNvSpPr>
            <a:spLocks noChangeShapeType="1"/>
          </p:cNvSpPr>
          <p:nvPr/>
        </p:nvSpPr>
        <p:spPr bwMode="auto">
          <a:xfrm flipV="1">
            <a:off x="4427984" y="1700808"/>
            <a:ext cx="216024" cy="1368152"/>
          </a:xfrm>
          <a:prstGeom prst="line">
            <a:avLst/>
          </a:prstGeom>
          <a:noFill/>
          <a:ln w="57150" cap="rnd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95801" y="346102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38283" y="340201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518185" name="Freeform 41"/>
          <p:cNvSpPr>
            <a:spLocks/>
          </p:cNvSpPr>
          <p:nvPr/>
        </p:nvSpPr>
        <p:spPr bwMode="auto">
          <a:xfrm rot="563765">
            <a:off x="930329" y="2583391"/>
            <a:ext cx="303212" cy="77470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8186" name="Freeform 42"/>
          <p:cNvSpPr>
            <a:spLocks/>
          </p:cNvSpPr>
          <p:nvPr/>
        </p:nvSpPr>
        <p:spPr bwMode="auto">
          <a:xfrm>
            <a:off x="7816337" y="2598123"/>
            <a:ext cx="217488" cy="73025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870155" y="106188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78878" y="2329716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157311" y="4355120"/>
            <a:ext cx="899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Eve</a:t>
            </a: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6626" y="5157192"/>
            <a:ext cx="835183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technically feasible</a:t>
            </a:r>
            <a:r>
              <a:rPr lang="en-US" sz="2400" dirty="0" smtClean="0">
                <a:cs typeface="Arial" charset="0"/>
              </a:rPr>
              <a:t>: </a:t>
            </a:r>
            <a:r>
              <a:rPr lang="en-US" sz="2400" dirty="0" smtClean="0">
                <a:solidFill>
                  <a:srgbClr val="0000FF"/>
                </a:solidFill>
                <a:cs typeface="Arial" charset="0"/>
              </a:rPr>
              <a:t>no quantum computer required</a:t>
            </a:r>
            <a:r>
              <a:rPr lang="en-US" sz="2400" dirty="0" smtClean="0">
                <a:cs typeface="Arial" charset="0"/>
              </a:rPr>
              <a:t>, </a:t>
            </a:r>
            <a:br>
              <a:rPr lang="en-US" sz="2400" dirty="0" smtClean="0">
                <a:cs typeface="Arial" charset="0"/>
              </a:rPr>
            </a:br>
            <a:r>
              <a:rPr lang="en-US" sz="2400" dirty="0" smtClean="0">
                <a:cs typeface="Arial" charset="0"/>
              </a:rPr>
              <a:t>only quantum communication</a:t>
            </a:r>
            <a:endParaRPr lang="de-CH" sz="2400" b="0" dirty="0">
              <a:cs typeface="Arial" charset="0"/>
            </a:endParaRP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pic>
        <p:nvPicPr>
          <p:cNvPr id="38" name="Picture 37" descr="QueenOfHearts.png"/>
          <p:cNvPicPr>
            <a:picLocks noChangeAspect="1"/>
          </p:cNvPicPr>
          <p:nvPr/>
        </p:nvPicPr>
        <p:blipFill>
          <a:blip r:embed="rId5" cstate="print"/>
          <a:srcRect l="6597" r="7636"/>
          <a:stretch>
            <a:fillRect/>
          </a:stretch>
        </p:blipFill>
        <p:spPr>
          <a:xfrm>
            <a:off x="3779912" y="3212976"/>
            <a:ext cx="1280649" cy="1083626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3130550" y="1096098"/>
            <a:ext cx="2881313" cy="532702"/>
            <a:chOff x="3130550" y="1096098"/>
            <a:chExt cx="2881313" cy="532702"/>
          </a:xfrm>
        </p:grpSpPr>
        <p:sp>
          <p:nvSpPr>
            <p:cNvPr id="518151" name="Line 7"/>
            <p:cNvSpPr>
              <a:spLocks noChangeShapeType="1"/>
            </p:cNvSpPr>
            <p:nvPr/>
          </p:nvSpPr>
          <p:spPr bwMode="auto">
            <a:xfrm>
              <a:off x="3130550" y="1628800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grpSp>
          <p:nvGrpSpPr>
            <p:cNvPr id="39" name="Group 28"/>
            <p:cNvGrpSpPr/>
            <p:nvPr/>
          </p:nvGrpSpPr>
          <p:grpSpPr>
            <a:xfrm>
              <a:off x="3419872" y="1096098"/>
              <a:ext cx="457692" cy="460694"/>
              <a:chOff x="4214810" y="2000240"/>
              <a:chExt cx="457692" cy="460694"/>
            </a:xfrm>
          </p:grpSpPr>
          <p:sp>
            <p:nvSpPr>
              <p:cNvPr id="4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1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2" name="Group 28"/>
            <p:cNvGrpSpPr/>
            <p:nvPr/>
          </p:nvGrpSpPr>
          <p:grpSpPr>
            <a:xfrm>
              <a:off x="4343154" y="1096098"/>
              <a:ext cx="457692" cy="460694"/>
              <a:chOff x="4214810" y="2000240"/>
              <a:chExt cx="457692" cy="460694"/>
            </a:xfrm>
          </p:grpSpPr>
          <p:sp>
            <p:nvSpPr>
              <p:cNvPr id="4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4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5" name="Group 28"/>
            <p:cNvGrpSpPr/>
            <p:nvPr/>
          </p:nvGrpSpPr>
          <p:grpSpPr>
            <a:xfrm>
              <a:off x="3881513" y="1096098"/>
              <a:ext cx="457692" cy="460694"/>
              <a:chOff x="4214810" y="2000240"/>
              <a:chExt cx="457692" cy="460694"/>
            </a:xfrm>
          </p:grpSpPr>
          <p:sp>
            <p:nvSpPr>
              <p:cNvPr id="46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7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8" name="Group 133"/>
            <p:cNvGrpSpPr/>
            <p:nvPr/>
          </p:nvGrpSpPr>
          <p:grpSpPr>
            <a:xfrm>
              <a:off x="5266436" y="1096098"/>
              <a:ext cx="457692" cy="460694"/>
              <a:chOff x="7597837" y="2707419"/>
              <a:chExt cx="457692" cy="460694"/>
            </a:xfrm>
          </p:grpSpPr>
          <p:sp>
            <p:nvSpPr>
              <p:cNvPr id="49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0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51" name="Group 28"/>
            <p:cNvGrpSpPr/>
            <p:nvPr/>
          </p:nvGrpSpPr>
          <p:grpSpPr>
            <a:xfrm>
              <a:off x="4804795" y="1096098"/>
              <a:ext cx="457692" cy="460694"/>
              <a:chOff x="4214810" y="2000240"/>
              <a:chExt cx="457692" cy="460694"/>
            </a:xfrm>
          </p:grpSpPr>
          <p:sp>
            <p:nvSpPr>
              <p:cNvPr id="52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3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56" name="Picture 4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1475656" y="2348880"/>
            <a:ext cx="1993314" cy="1008112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37" name="Content Placeholder 1"/>
          <p:cNvSpPr txBox="1">
            <a:spLocks/>
          </p:cNvSpPr>
          <p:nvPr/>
        </p:nvSpPr>
        <p:spPr>
          <a:xfrm>
            <a:off x="467544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dirty="0" smtClean="0">
                <a:cs typeface="Arial" charset="0"/>
              </a:rPr>
              <a:t>Bennett Brassard 84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 r="50930"/>
          <a:stretch>
            <a:fillRect/>
          </a:stretch>
        </p:blipFill>
        <p:spPr bwMode="auto">
          <a:xfrm>
            <a:off x="8244408" y="-1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7" cstate="print"/>
          <a:srcRect l="49070"/>
          <a:stretch>
            <a:fillRect/>
          </a:stretch>
        </p:blipFill>
        <p:spPr bwMode="auto">
          <a:xfrm>
            <a:off x="7236296" y="0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6"/>
          <p:cNvPicPr>
            <a:picLocks noChangeAspect="1" noChangeArrowheads="1"/>
          </p:cNvPicPr>
          <p:nvPr/>
        </p:nvPicPr>
        <p:blipFill>
          <a:blip r:embed="rId8" cstate="print"/>
          <a:srcRect t="19951"/>
          <a:stretch>
            <a:fillRect/>
          </a:stretch>
        </p:blipFill>
        <p:spPr bwMode="auto">
          <a:xfrm>
            <a:off x="5580112" y="2492896"/>
            <a:ext cx="1868934" cy="936104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58" name="Picture 6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1556792"/>
            <a:ext cx="1285425" cy="914208"/>
          </a:xfrm>
          <a:prstGeom prst="rect">
            <a:avLst/>
          </a:prstGeom>
          <a:noFill/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03648" y="1772816"/>
            <a:ext cx="6494119" cy="4868211"/>
          </a:xfrm>
          <a:prstGeom prst="rect">
            <a:avLst/>
          </a:prstGeom>
        </p:spPr>
      </p:pic>
      <p:sp>
        <p:nvSpPr>
          <p:cNvPr id="55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638557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27584" y="620688"/>
            <a:ext cx="7572428" cy="928694"/>
          </a:xfrm>
        </p:spPr>
        <p:txBody>
          <a:bodyPr/>
          <a:lstStyle/>
          <a:p>
            <a:r>
              <a:rPr lang="en-US" sz="4000" dirty="0"/>
              <a:t>What will you Learn from 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050924" y="1844825"/>
            <a:ext cx="7625531" cy="331236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Classical Cryptography</a:t>
            </a:r>
          </a:p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/>
              <a:t>Introduction to Quantum </a:t>
            </a:r>
            <a:r>
              <a:rPr lang="fr-CH" sz="3300" dirty="0" smtClean="0"/>
              <a:t>Mechanics</a:t>
            </a:r>
          </a:p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Quantum Key Distribution</a:t>
            </a: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fr-CH" sz="3300" dirty="0" smtClean="0">
                <a:cs typeface="Arial" charset="0"/>
              </a:rPr>
              <a:t>Position</a:t>
            </a:r>
            <a:r>
              <a:rPr lang="fr-CH" sz="3300" dirty="0">
                <a:cs typeface="Arial" charset="0"/>
              </a:rPr>
              <a:t>-Based Cryptography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971600" y="4077097"/>
            <a:ext cx="5832648" cy="72008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4925" y="620688"/>
            <a:ext cx="360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pic>
        <p:nvPicPr>
          <p:cNvPr id="7" name="Picture 2" descr="http://www.unmuseum.org/moonhoa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4725144"/>
            <a:ext cx="2635588" cy="20162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7736816"/>
      </p:ext>
    </p:extLst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267512"/>
            <a:ext cx="8496943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Position-Based Cryptography</a:t>
            </a:r>
            <a:endParaRPr lang="en-US" sz="4000" dirty="0"/>
          </a:p>
        </p:txBody>
      </p:sp>
      <p:sp>
        <p:nvSpPr>
          <p:cNvPr id="69" name="Content Placeholder 1"/>
          <p:cNvSpPr txBox="1">
            <a:spLocks/>
          </p:cNvSpPr>
          <p:nvPr/>
        </p:nvSpPr>
        <p:spPr>
          <a:xfrm>
            <a:off x="251520" y="1052736"/>
            <a:ext cx="8429684" cy="5184576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Typically, cryptographic players use </a:t>
            </a: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credentials</a:t>
            </a:r>
            <a:r>
              <a:rPr lang="en-US" sz="2600" dirty="0" smtClean="0">
                <a:cs typeface="Arial" charset="0"/>
              </a:rPr>
              <a:t> such as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secret information (e.g. password or secret key)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authenticated information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biometric features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 smtClean="0"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38129" t="26312" b="16701"/>
          <a:stretch/>
        </p:blipFill>
        <p:spPr>
          <a:xfrm>
            <a:off x="3059832" y="4365104"/>
            <a:ext cx="3312368" cy="2288163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179512" y="2996952"/>
            <a:ext cx="8640960" cy="1152128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2800" dirty="0" smtClean="0"/>
              <a:t>Can </a:t>
            </a:r>
            <a:r>
              <a:rPr lang="de-CH" sz="2800" dirty="0" err="1" smtClean="0"/>
              <a:t>the</a:t>
            </a:r>
            <a:r>
              <a:rPr lang="de-CH" sz="2800" dirty="0" smtClean="0"/>
              <a:t> </a:t>
            </a:r>
            <a:r>
              <a:rPr lang="de-CH" sz="2800" dirty="0" err="1" smtClean="0"/>
              <a:t>geographical</a:t>
            </a:r>
            <a:r>
              <a:rPr lang="de-CH" sz="2800" dirty="0" smtClean="0"/>
              <a:t> </a:t>
            </a:r>
            <a:r>
              <a:rPr lang="de-CH" sz="2800" dirty="0" err="1" smtClean="0"/>
              <a:t>location</a:t>
            </a:r>
            <a:r>
              <a:rPr lang="de-CH" sz="2800" dirty="0" smtClean="0"/>
              <a:t> </a:t>
            </a:r>
            <a:r>
              <a:rPr lang="de-CH" sz="2800" dirty="0" err="1" smtClean="0"/>
              <a:t>of</a:t>
            </a:r>
            <a:r>
              <a:rPr lang="de-CH" sz="2800" dirty="0" smtClean="0"/>
              <a:t> a </a:t>
            </a:r>
            <a:r>
              <a:rPr lang="de-CH" sz="2800" dirty="0" err="1" smtClean="0"/>
              <a:t>player</a:t>
            </a:r>
            <a:r>
              <a:rPr lang="de-CH" sz="2800" dirty="0" smtClean="0"/>
              <a:t> </a:t>
            </a:r>
            <a:r>
              <a:rPr lang="de-CH" sz="2800" dirty="0" err="1" smtClean="0"/>
              <a:t>be</a:t>
            </a:r>
            <a:r>
              <a:rPr lang="de-CH" sz="2800" dirty="0" smtClean="0"/>
              <a:t> </a:t>
            </a:r>
            <a:r>
              <a:rPr lang="de-CH" sz="2800" dirty="0" err="1" smtClean="0"/>
              <a:t>used</a:t>
            </a:r>
            <a:r>
              <a:rPr lang="de-CH" sz="2800" dirty="0" smtClean="0"/>
              <a:t> </a:t>
            </a:r>
            <a:br>
              <a:rPr lang="de-CH" sz="2800" dirty="0" smtClean="0"/>
            </a:br>
            <a:r>
              <a:rPr lang="de-CH" sz="2800" dirty="0" err="1" smtClean="0"/>
              <a:t>as</a:t>
            </a:r>
            <a:r>
              <a:rPr lang="de-CH" sz="2800" dirty="0" smtClean="0"/>
              <a:t> </a:t>
            </a:r>
            <a:r>
              <a:rPr lang="de-CH" sz="2800" dirty="0" err="1" smtClean="0"/>
              <a:t>cryptographic</a:t>
            </a:r>
            <a:r>
              <a:rPr lang="de-CH" sz="2800" dirty="0" smtClean="0"/>
              <a:t> </a:t>
            </a:r>
            <a:r>
              <a:rPr lang="de-CH" sz="2800" dirty="0" err="1" smtClean="0"/>
              <a:t>credential</a:t>
            </a:r>
            <a:r>
              <a:rPr lang="de-CH" sz="2800" dirty="0" smtClean="0"/>
              <a:t> ?</a:t>
            </a:r>
            <a:endParaRPr lang="en-US" sz="2800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6" name="Picture 40" descr="BS00996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516216" y="2060848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72858638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95504"/>
            <a:ext cx="8496943" cy="857232"/>
          </a:xfrm>
        </p:spPr>
        <p:txBody>
          <a:bodyPr>
            <a:normAutofit/>
          </a:bodyPr>
          <a:lstStyle/>
          <a:p>
            <a:pPr algn="l"/>
            <a:r>
              <a:rPr lang="en-US" sz="4000" dirty="0" smtClean="0"/>
              <a:t>Position-Based Cryptography</a:t>
            </a:r>
            <a:endParaRPr lang="en-US" sz="4000" dirty="0"/>
          </a:p>
        </p:txBody>
      </p:sp>
      <p:sp>
        <p:nvSpPr>
          <p:cNvPr id="69" name="Content Placeholder 1"/>
          <p:cNvSpPr txBox="1">
            <a:spLocks/>
          </p:cNvSpPr>
          <p:nvPr/>
        </p:nvSpPr>
        <p:spPr>
          <a:xfrm>
            <a:off x="179512" y="2564904"/>
            <a:ext cx="8429684" cy="3888432"/>
          </a:xfrm>
          <a:prstGeom prst="rect">
            <a:avLst/>
          </a:prstGeom>
        </p:spPr>
        <p:txBody>
          <a:bodyPr/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Possible Applications:</a:t>
            </a:r>
          </a:p>
          <a:p>
            <a:pPr marL="800100" lvl="1" indent="-34290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>
                <a:cs typeface="Arial" charset="0"/>
              </a:rPr>
              <a:t>L</a:t>
            </a:r>
            <a:r>
              <a:rPr lang="en-US" sz="2600" dirty="0" smtClean="0">
                <a:cs typeface="Arial" charset="0"/>
              </a:rPr>
              <a:t>aunching</a:t>
            </a:r>
            <a:r>
              <a:rPr lang="en-US" sz="2600" dirty="0">
                <a:cs typeface="Arial" charset="0"/>
              </a:rPr>
              <a:t>-missile command comes </a:t>
            </a:r>
            <a:r>
              <a:rPr lang="en-US" sz="2600" dirty="0" smtClean="0">
                <a:cs typeface="Arial" charset="0"/>
              </a:rPr>
              <a:t/>
            </a:r>
            <a:br>
              <a:rPr lang="en-US" sz="2600" dirty="0" smtClean="0">
                <a:cs typeface="Arial" charset="0"/>
              </a:rPr>
            </a:br>
            <a:r>
              <a:rPr lang="en-US" sz="2600" dirty="0" smtClean="0">
                <a:cs typeface="Arial" charset="0"/>
              </a:rPr>
              <a:t>from </a:t>
            </a:r>
            <a:r>
              <a:rPr lang="en-US" sz="2600" dirty="0">
                <a:cs typeface="Arial" charset="0"/>
              </a:rPr>
              <a:t>within the </a:t>
            </a:r>
            <a:r>
              <a:rPr lang="en-US" sz="2600" dirty="0" smtClean="0">
                <a:cs typeface="Arial" charset="0"/>
              </a:rPr>
              <a:t>military headquarters</a:t>
            </a:r>
            <a:endParaRPr lang="en-US" sz="2600" dirty="0">
              <a:cs typeface="Arial" charset="0"/>
            </a:endParaRPr>
          </a:p>
          <a:p>
            <a:pPr marL="800100" lvl="1" indent="-342900">
              <a:lnSpc>
                <a:spcPct val="120000"/>
              </a:lnSpc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cs typeface="Arial" charset="0"/>
              </a:rPr>
              <a:t>T</a:t>
            </a:r>
            <a:r>
              <a:rPr lang="en-US" sz="2600" dirty="0" smtClean="0">
                <a:cs typeface="Arial" charset="0"/>
              </a:rPr>
              <a:t>alking </a:t>
            </a:r>
            <a:r>
              <a:rPr lang="en-US" sz="2600" dirty="0">
                <a:cs typeface="Arial" charset="0"/>
              </a:rPr>
              <a:t>to </a:t>
            </a:r>
            <a:r>
              <a:rPr lang="en-US" sz="2600" dirty="0" smtClean="0">
                <a:cs typeface="Arial" charset="0"/>
              </a:rPr>
              <a:t>the correct country </a:t>
            </a:r>
            <a:endParaRPr lang="en-US" sz="2600" dirty="0">
              <a:cs typeface="Arial" charset="0"/>
            </a:endParaRPr>
          </a:p>
          <a:p>
            <a:pPr marL="800100" lvl="1" indent="-342900">
              <a:lnSpc>
                <a:spcPct val="120000"/>
              </a:lnSpc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Pizza-delivery problem / </a:t>
            </a:r>
            <a:br>
              <a:rPr lang="en-US" sz="2600" dirty="0" smtClean="0">
                <a:cs typeface="Arial" charset="0"/>
              </a:rPr>
            </a:br>
            <a:r>
              <a:rPr lang="en-US" sz="2600" dirty="0" smtClean="0">
                <a:cs typeface="Arial" charset="0"/>
              </a:rPr>
              <a:t>avoid fake calls to emergency services</a:t>
            </a:r>
          </a:p>
          <a:p>
            <a:pPr marL="800100" lvl="1" indent="-342900">
              <a:lnSpc>
                <a:spcPct val="120000"/>
              </a:lnSpc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…</a:t>
            </a:r>
            <a:endParaRPr lang="en-US" sz="2600" dirty="0">
              <a:cs typeface="Arial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51520" y="1052736"/>
            <a:ext cx="8640960" cy="129614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3200" dirty="0" smtClean="0"/>
              <a:t>Can </a:t>
            </a:r>
            <a:r>
              <a:rPr lang="de-CH" sz="3200" dirty="0" err="1" smtClean="0"/>
              <a:t>the</a:t>
            </a:r>
            <a:r>
              <a:rPr lang="de-CH" sz="3200" dirty="0" smtClean="0"/>
              <a:t> </a:t>
            </a:r>
            <a:r>
              <a:rPr lang="de-CH" sz="3200" dirty="0" err="1" smtClean="0"/>
              <a:t>geographical</a:t>
            </a:r>
            <a:r>
              <a:rPr lang="de-CH" sz="3200" dirty="0" smtClean="0"/>
              <a:t> </a:t>
            </a:r>
            <a:r>
              <a:rPr lang="de-CH" sz="3200" dirty="0" err="1" smtClean="0"/>
              <a:t>location</a:t>
            </a:r>
            <a:r>
              <a:rPr lang="de-CH" sz="3200" dirty="0" smtClean="0"/>
              <a:t> </a:t>
            </a:r>
            <a:r>
              <a:rPr lang="de-CH" sz="3200" dirty="0" err="1" smtClean="0"/>
              <a:t>of</a:t>
            </a:r>
            <a:r>
              <a:rPr lang="de-CH" sz="3200" dirty="0" smtClean="0"/>
              <a:t> a </a:t>
            </a:r>
            <a:r>
              <a:rPr lang="de-CH" sz="3200" dirty="0" err="1" smtClean="0"/>
              <a:t>player</a:t>
            </a:r>
            <a:r>
              <a:rPr lang="de-CH" sz="3200" dirty="0" smtClean="0"/>
              <a:t> </a:t>
            </a:r>
            <a:r>
              <a:rPr lang="de-CH" sz="3200" dirty="0" err="1" smtClean="0"/>
              <a:t>be</a:t>
            </a:r>
            <a:r>
              <a:rPr lang="de-CH" sz="3200" dirty="0" smtClean="0"/>
              <a:t> </a:t>
            </a:r>
            <a:r>
              <a:rPr lang="de-CH" sz="3200" dirty="0" err="1" smtClean="0"/>
              <a:t>used</a:t>
            </a:r>
            <a:r>
              <a:rPr lang="de-CH" sz="3200" dirty="0" smtClean="0"/>
              <a:t> </a:t>
            </a:r>
            <a:r>
              <a:rPr lang="de-CH" sz="3200" dirty="0" err="1" smtClean="0"/>
              <a:t>as</a:t>
            </a:r>
            <a:r>
              <a:rPr lang="de-CH" sz="3200" dirty="0" smtClean="0"/>
              <a:t> </a:t>
            </a:r>
            <a:r>
              <a:rPr lang="de-CH" sz="3200" dirty="0" err="1" smtClean="0"/>
              <a:t>sole</a:t>
            </a:r>
            <a:r>
              <a:rPr lang="de-CH" sz="3200" dirty="0" smtClean="0"/>
              <a:t> </a:t>
            </a:r>
            <a:r>
              <a:rPr lang="de-CH" sz="3200" dirty="0" err="1" smtClean="0"/>
              <a:t>cryptographic</a:t>
            </a:r>
            <a:r>
              <a:rPr lang="de-CH" sz="3200" dirty="0" smtClean="0"/>
              <a:t> </a:t>
            </a:r>
            <a:r>
              <a:rPr lang="de-CH" sz="3200" dirty="0" err="1" smtClean="0"/>
              <a:t>credential</a:t>
            </a:r>
            <a:r>
              <a:rPr lang="de-CH" sz="3200" dirty="0" smtClean="0"/>
              <a:t> ?</a:t>
            </a:r>
            <a:endParaRPr lang="en-US" sz="2000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5" name="Picture 2" descr="http://www.unmuseum.org/moonhoa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2492896"/>
            <a:ext cx="2635588" cy="2016224"/>
          </a:xfrm>
          <a:prstGeom prst="rect">
            <a:avLst/>
          </a:prstGeom>
          <a:noFill/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38129" t="26312" b="16701"/>
          <a:stretch/>
        </p:blipFill>
        <p:spPr>
          <a:xfrm>
            <a:off x="6372200" y="4725144"/>
            <a:ext cx="2582691" cy="178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44338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uild="p" bldLvl="2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578348" y="116632"/>
            <a:ext cx="8386139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Basic task: Position Verification</a:t>
            </a:r>
            <a:endParaRPr lang="en-US" sz="4000" dirty="0"/>
          </a:p>
        </p:txBody>
      </p:sp>
      <p:sp>
        <p:nvSpPr>
          <p:cNvPr id="69" name="Content Placeholder 1"/>
          <p:cNvSpPr txBox="1">
            <a:spLocks/>
          </p:cNvSpPr>
          <p:nvPr/>
        </p:nvSpPr>
        <p:spPr>
          <a:xfrm>
            <a:off x="395536" y="3096344"/>
            <a:ext cx="8429684" cy="3501008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Prover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wants to convince 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verifiers that she is at a 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particular position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>
                <a:cs typeface="Arial" charset="0"/>
              </a:rPr>
              <a:t>no </a:t>
            </a:r>
            <a:r>
              <a:rPr lang="en-US" sz="2800" dirty="0">
                <a:solidFill>
                  <a:srgbClr val="FF0000"/>
                </a:solidFill>
                <a:cs typeface="Arial" charset="0"/>
              </a:rPr>
              <a:t>coalition of (fake) </a:t>
            </a:r>
            <a:r>
              <a:rPr lang="en-US" sz="2800" dirty="0" err="1">
                <a:solidFill>
                  <a:srgbClr val="FF0000"/>
                </a:solidFill>
                <a:cs typeface="Arial" charset="0"/>
              </a:rPr>
              <a:t>provers</a:t>
            </a:r>
            <a:r>
              <a:rPr lang="en-US" sz="2800" dirty="0">
                <a:cs typeface="Arial" charset="0"/>
              </a:rPr>
              <a:t>, i.e. not at the claimed position, can convince verifiers</a:t>
            </a:r>
            <a:endParaRPr lang="en-US" sz="26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assumptions:	</a:t>
            </a:r>
            <a:r>
              <a:rPr lang="en-US" sz="1600" dirty="0" smtClean="0">
                <a:solidFill>
                  <a:srgbClr val="0070C0"/>
                </a:solidFill>
                <a:cs typeface="Arial" charset="0"/>
                <a:sym typeface="Wingdings"/>
              </a:rPr>
              <a:t></a:t>
            </a:r>
            <a:r>
              <a:rPr lang="en-US" sz="2800" dirty="0" smtClean="0">
                <a:cs typeface="Arial" charset="0"/>
                <a:sym typeface="Wingdings"/>
              </a:rPr>
              <a:t>  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communication at speed of light</a:t>
            </a:r>
          </a:p>
          <a:p>
            <a:pPr marL="3086100" lvl="6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"/>
              <a:defRPr/>
            </a:pPr>
            <a:r>
              <a:rPr lang="en-US" sz="2600" dirty="0" smtClean="0">
                <a:cs typeface="Arial" charset="0"/>
              </a:rPr>
              <a:t>instantaneous computation</a:t>
            </a:r>
          </a:p>
          <a:p>
            <a:pPr marL="3086100" lvl="6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verifiers can coordinate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cs typeface="Arial" charset="0"/>
            </a:endParaRPr>
          </a:p>
          <a:p>
            <a:pPr marL="285750" indent="-28575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899592" y="2424356"/>
            <a:ext cx="7416824" cy="0"/>
          </a:xfrm>
          <a:prstGeom prst="line">
            <a:avLst/>
          </a:prstGeom>
          <a:noFill/>
          <a:ln w="44450">
            <a:solidFill>
              <a:srgbClr val="000000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" name="Group 33"/>
          <p:cNvGrpSpPr/>
          <p:nvPr/>
        </p:nvGrpSpPr>
        <p:grpSpPr>
          <a:xfrm>
            <a:off x="395536" y="912188"/>
            <a:ext cx="1656184" cy="2114381"/>
            <a:chOff x="395536" y="912188"/>
            <a:chExt cx="1656184" cy="2114381"/>
          </a:xfrm>
        </p:grpSpPr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1115616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5" name="Picture 64" descr="AliceBlue.eps"/>
            <p:cNvPicPr>
              <a:picLocks noChangeAspect="1"/>
            </p:cNvPicPr>
            <p:nvPr/>
          </p:nvPicPr>
          <p:blipFill>
            <a:blip r:embed="rId3" cstate="print"/>
            <a:srcRect b="23529"/>
            <a:stretch>
              <a:fillRect/>
            </a:stretch>
          </p:blipFill>
          <p:spPr>
            <a:xfrm>
              <a:off x="395536" y="912188"/>
              <a:ext cx="1150423" cy="1296144"/>
            </a:xfrm>
            <a:prstGeom prst="rect">
              <a:avLst/>
            </a:prstGeom>
          </p:spPr>
        </p:pic>
        <p:sp>
          <p:nvSpPr>
            <p:cNvPr id="73" name="TextBox 72"/>
            <p:cNvSpPr txBox="1"/>
            <p:nvPr/>
          </p:nvSpPr>
          <p:spPr>
            <a:xfrm>
              <a:off x="683568" y="2564904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Verifier1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3" name="Group 35"/>
          <p:cNvGrpSpPr/>
          <p:nvPr/>
        </p:nvGrpSpPr>
        <p:grpSpPr>
          <a:xfrm>
            <a:off x="7524328" y="912188"/>
            <a:ext cx="1368152" cy="2143998"/>
            <a:chOff x="7524328" y="912188"/>
            <a:chExt cx="1368152" cy="2143998"/>
          </a:xfrm>
        </p:grpSpPr>
        <p:sp>
          <p:nvSpPr>
            <p:cNvPr id="62" name="Line 7"/>
            <p:cNvSpPr>
              <a:spLocks noChangeShapeType="1"/>
            </p:cNvSpPr>
            <p:nvPr/>
          </p:nvSpPr>
          <p:spPr bwMode="auto">
            <a:xfrm>
              <a:off x="80283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70" name="Picture 69" descr="AliceBlue.eps"/>
            <p:cNvPicPr>
              <a:picLocks noChangeAspect="1"/>
            </p:cNvPicPr>
            <p:nvPr/>
          </p:nvPicPr>
          <p:blipFill>
            <a:blip r:embed="rId4" cstate="print"/>
            <a:srcRect b="22520"/>
            <a:stretch>
              <a:fillRect/>
            </a:stretch>
          </p:blipFill>
          <p:spPr>
            <a:xfrm flipH="1">
              <a:off x="7541017" y="912188"/>
              <a:ext cx="1135439" cy="1296144"/>
            </a:xfrm>
            <a:prstGeom prst="rect">
              <a:avLst/>
            </a:prstGeom>
          </p:spPr>
        </p:pic>
        <p:sp>
          <p:nvSpPr>
            <p:cNvPr id="74" name="TextBox 73"/>
            <p:cNvSpPr txBox="1"/>
            <p:nvPr/>
          </p:nvSpPr>
          <p:spPr>
            <a:xfrm>
              <a:off x="7524328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Verifier2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4" name="Group 36"/>
          <p:cNvGrpSpPr/>
          <p:nvPr/>
        </p:nvGrpSpPr>
        <p:grpSpPr>
          <a:xfrm>
            <a:off x="4085430" y="980728"/>
            <a:ext cx="1494682" cy="2075458"/>
            <a:chOff x="4085430" y="980728"/>
            <a:chExt cx="1494682" cy="2075458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85430" y="980728"/>
              <a:ext cx="1062634" cy="1242259"/>
            </a:xfrm>
            <a:prstGeom prst="rect">
              <a:avLst/>
            </a:prstGeom>
          </p:spPr>
        </p:pic>
        <p:sp>
          <p:nvSpPr>
            <p:cNvPr id="54" name="Line 7"/>
            <p:cNvSpPr>
              <a:spLocks noChangeShapeType="1"/>
            </p:cNvSpPr>
            <p:nvPr/>
          </p:nvSpPr>
          <p:spPr bwMode="auto">
            <a:xfrm>
              <a:off x="4644008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FF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4211960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 smtClean="0">
                  <a:cs typeface="Arial" pitchFamily="34" charset="0"/>
                </a:rPr>
                <a:t>Prover</a:t>
              </a:r>
              <a:endParaRPr lang="en-US" sz="2400" dirty="0">
                <a:cs typeface="Arial" pitchFamily="34" charset="0"/>
              </a:endParaRPr>
            </a:p>
          </p:txBody>
        </p:sp>
      </p:grp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4644008" y="2276872"/>
            <a:ext cx="0" cy="288032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4" name="Group 37"/>
          <p:cNvGrpSpPr/>
          <p:nvPr/>
        </p:nvGrpSpPr>
        <p:grpSpPr>
          <a:xfrm>
            <a:off x="5797376" y="1278566"/>
            <a:ext cx="1006872" cy="1293312"/>
            <a:chOff x="2483768" y="1275060"/>
            <a:chExt cx="1006872" cy="1293312"/>
          </a:xfrm>
        </p:grpSpPr>
        <p:pic>
          <p:nvPicPr>
            <p:cNvPr id="25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2483768" y="1275060"/>
              <a:ext cx="1006872" cy="1001812"/>
            </a:xfrm>
            <a:prstGeom prst="rect">
              <a:avLst/>
            </a:prstGeom>
            <a:noFill/>
          </p:spPr>
        </p:pic>
        <p:sp>
          <p:nvSpPr>
            <p:cNvPr id="26" name="Line 7"/>
            <p:cNvSpPr>
              <a:spLocks noChangeShapeType="1"/>
            </p:cNvSpPr>
            <p:nvPr/>
          </p:nvSpPr>
          <p:spPr bwMode="auto">
            <a:xfrm>
              <a:off x="298782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27" name="Group 38"/>
          <p:cNvGrpSpPr/>
          <p:nvPr/>
        </p:nvGrpSpPr>
        <p:grpSpPr>
          <a:xfrm>
            <a:off x="2577342" y="1052736"/>
            <a:ext cx="898460" cy="1519142"/>
            <a:chOff x="5815222" y="1049230"/>
            <a:chExt cx="898460" cy="1519142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5222" y="1049230"/>
              <a:ext cx="898460" cy="1155634"/>
            </a:xfrm>
            <a:prstGeom prst="rect">
              <a:avLst/>
            </a:prstGeom>
          </p:spPr>
        </p:pic>
        <p:sp>
          <p:nvSpPr>
            <p:cNvPr id="29" name="Line 7"/>
            <p:cNvSpPr>
              <a:spLocks noChangeShapeType="1"/>
            </p:cNvSpPr>
            <p:nvPr/>
          </p:nvSpPr>
          <p:spPr bwMode="auto">
            <a:xfrm>
              <a:off x="62281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8349228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uild="p"/>
      <p:bldP spid="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843" name="Rectangle 139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05233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 smtClean="0"/>
              <a:t>Classical Cryptography</a:t>
            </a:r>
            <a:endParaRPr lang="en-US" sz="4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1840" y="2636912"/>
            <a:ext cx="2592288" cy="3458309"/>
          </a:xfrm>
          <a:prstGeom prst="rect">
            <a:avLst/>
          </a:prstGeom>
        </p:spPr>
      </p:pic>
      <p:sp>
        <p:nvSpPr>
          <p:cNvPr id="24" name="Content Placeholder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785206"/>
          </a:xfrm>
        </p:spPr>
        <p:txBody>
          <a:bodyPr/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3000 years of fascinating history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cs typeface="Arial" charset="0"/>
              </a:rPr>
              <a:t>U</a:t>
            </a:r>
            <a:r>
              <a:rPr lang="en-US" sz="2600" dirty="0" smtClean="0">
                <a:cs typeface="Arial" charset="0"/>
              </a:rPr>
              <a:t>ntil </a:t>
            </a:r>
            <a:r>
              <a:rPr lang="en-US" sz="2600" dirty="0">
                <a:cs typeface="Arial" charset="0"/>
              </a:rPr>
              <a:t>1970: </a:t>
            </a:r>
            <a:r>
              <a:rPr lang="en-US" sz="2600" dirty="0" smtClean="0">
                <a:solidFill>
                  <a:srgbClr val="FF0000"/>
                </a:solidFill>
                <a:cs typeface="Arial" charset="0"/>
              </a:rPr>
              <a:t>private communication </a:t>
            </a:r>
            <a:r>
              <a:rPr lang="en-US" sz="2600" dirty="0" smtClean="0">
                <a:cs typeface="Arial" charset="0"/>
              </a:rPr>
              <a:t>was the only goal</a:t>
            </a:r>
            <a:endParaRPr lang="en-US" sz="2600" dirty="0">
              <a:cs typeface="Arial" charset="0"/>
            </a:endParaRP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600" dirty="0"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2187356"/>
            <a:ext cx="3684443" cy="2105740"/>
          </a:xfrm>
          <a:prstGeom prst="rect">
            <a:avLst/>
          </a:prstGeom>
        </p:spPr>
      </p:pic>
      <p:pic>
        <p:nvPicPr>
          <p:cNvPr id="9" name="Picture 8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4168" y="2348880"/>
            <a:ext cx="2736304" cy="417756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5536" y="4437112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err="1" smtClean="0">
                <a:latin typeface="Arial" pitchFamily="34" charset="0"/>
                <a:cs typeface="Arial" pitchFamily="34" charset="0"/>
                <a:hlinkClick r:id="rId6"/>
              </a:rPr>
              <a:t>Scytale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31840" y="6165304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  <a:hlinkClick r:id="rId7"/>
              </a:rPr>
              <a:t>Enigma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9892768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uiExpand="1" build="p"/>
      <p:bldP spid="1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578348" y="116632"/>
            <a:ext cx="8386139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Position Verification: First Try</a:t>
            </a:r>
            <a:endParaRPr lang="en-US" sz="4000" dirty="0"/>
          </a:p>
        </p:txBody>
      </p:sp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899592" y="2424356"/>
            <a:ext cx="7416824" cy="0"/>
          </a:xfrm>
          <a:prstGeom prst="line">
            <a:avLst/>
          </a:prstGeom>
          <a:noFill/>
          <a:ln w="44450">
            <a:solidFill>
              <a:srgbClr val="000000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" name="Group 33"/>
          <p:cNvGrpSpPr/>
          <p:nvPr/>
        </p:nvGrpSpPr>
        <p:grpSpPr>
          <a:xfrm>
            <a:off x="395536" y="912188"/>
            <a:ext cx="1656184" cy="2114381"/>
            <a:chOff x="395536" y="912188"/>
            <a:chExt cx="1656184" cy="2114381"/>
          </a:xfrm>
        </p:grpSpPr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1115616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5" name="Picture 64" descr="AliceBlue.eps"/>
            <p:cNvPicPr>
              <a:picLocks noChangeAspect="1"/>
            </p:cNvPicPr>
            <p:nvPr/>
          </p:nvPicPr>
          <p:blipFill>
            <a:blip r:embed="rId9" cstate="print"/>
            <a:srcRect b="23529"/>
            <a:stretch>
              <a:fillRect/>
            </a:stretch>
          </p:blipFill>
          <p:spPr>
            <a:xfrm>
              <a:off x="395536" y="912188"/>
              <a:ext cx="1150423" cy="1296144"/>
            </a:xfrm>
            <a:prstGeom prst="rect">
              <a:avLst/>
            </a:prstGeom>
          </p:spPr>
        </p:pic>
        <p:sp>
          <p:nvSpPr>
            <p:cNvPr id="73" name="TextBox 72"/>
            <p:cNvSpPr txBox="1"/>
            <p:nvPr/>
          </p:nvSpPr>
          <p:spPr>
            <a:xfrm>
              <a:off x="683568" y="2564904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Verifier1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3" name="Group 35"/>
          <p:cNvGrpSpPr/>
          <p:nvPr/>
        </p:nvGrpSpPr>
        <p:grpSpPr>
          <a:xfrm>
            <a:off x="7524328" y="912188"/>
            <a:ext cx="1368152" cy="2143998"/>
            <a:chOff x="7524328" y="912188"/>
            <a:chExt cx="1368152" cy="2143998"/>
          </a:xfrm>
        </p:grpSpPr>
        <p:sp>
          <p:nvSpPr>
            <p:cNvPr id="62" name="Line 7"/>
            <p:cNvSpPr>
              <a:spLocks noChangeShapeType="1"/>
            </p:cNvSpPr>
            <p:nvPr/>
          </p:nvSpPr>
          <p:spPr bwMode="auto">
            <a:xfrm>
              <a:off x="80283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70" name="Picture 69" descr="AliceBlue.eps"/>
            <p:cNvPicPr>
              <a:picLocks noChangeAspect="1"/>
            </p:cNvPicPr>
            <p:nvPr/>
          </p:nvPicPr>
          <p:blipFill>
            <a:blip r:embed="rId10" cstate="print"/>
            <a:srcRect b="22520"/>
            <a:stretch>
              <a:fillRect/>
            </a:stretch>
          </p:blipFill>
          <p:spPr>
            <a:xfrm flipH="1">
              <a:off x="7541017" y="912188"/>
              <a:ext cx="1135439" cy="1296144"/>
            </a:xfrm>
            <a:prstGeom prst="rect">
              <a:avLst/>
            </a:prstGeom>
          </p:spPr>
        </p:pic>
        <p:sp>
          <p:nvSpPr>
            <p:cNvPr id="74" name="TextBox 73"/>
            <p:cNvSpPr txBox="1"/>
            <p:nvPr/>
          </p:nvSpPr>
          <p:spPr>
            <a:xfrm>
              <a:off x="7524328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Verifier2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4" name="Group 36"/>
          <p:cNvGrpSpPr/>
          <p:nvPr/>
        </p:nvGrpSpPr>
        <p:grpSpPr>
          <a:xfrm>
            <a:off x="4067944" y="961034"/>
            <a:ext cx="1512168" cy="2095152"/>
            <a:chOff x="4067944" y="961034"/>
            <a:chExt cx="1512168" cy="2095152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67944" y="961034"/>
              <a:ext cx="1002681" cy="1276915"/>
            </a:xfrm>
            <a:prstGeom prst="rect">
              <a:avLst/>
            </a:prstGeom>
          </p:spPr>
        </p:pic>
        <p:sp>
          <p:nvSpPr>
            <p:cNvPr id="54" name="Line 7"/>
            <p:cNvSpPr>
              <a:spLocks noChangeShapeType="1"/>
            </p:cNvSpPr>
            <p:nvPr/>
          </p:nvSpPr>
          <p:spPr bwMode="auto">
            <a:xfrm>
              <a:off x="4644008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FF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4211960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 smtClean="0">
                  <a:cs typeface="Arial" pitchFamily="34" charset="0"/>
                </a:rPr>
                <a:t>Prover</a:t>
              </a:r>
              <a:endParaRPr lang="en-US" sz="2400" dirty="0">
                <a:cs typeface="Arial" pitchFamily="34" charset="0"/>
              </a:endParaRPr>
            </a:p>
          </p:txBody>
        </p:sp>
      </p:grp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4644008" y="2276872"/>
            <a:ext cx="0" cy="288032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71" name="Group 70"/>
          <p:cNvGrpSpPr/>
          <p:nvPr/>
        </p:nvGrpSpPr>
        <p:grpSpPr>
          <a:xfrm>
            <a:off x="5508104" y="3212976"/>
            <a:ext cx="2592288" cy="678052"/>
            <a:chOff x="5508104" y="3212976"/>
            <a:chExt cx="2592288" cy="678052"/>
          </a:xfrm>
        </p:grpSpPr>
        <p:sp>
          <p:nvSpPr>
            <p:cNvPr id="33" name="Line 7"/>
            <p:cNvSpPr>
              <a:spLocks noChangeShapeType="1"/>
            </p:cNvSpPr>
            <p:nvPr/>
          </p:nvSpPr>
          <p:spPr bwMode="auto">
            <a:xfrm flipH="1">
              <a:off x="5508104" y="3242956"/>
              <a:ext cx="2592288" cy="64807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40" name="Picture 39" descr="TP_tmp.emf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876256" y="3212976"/>
              <a:ext cx="170821" cy="240796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69" name="Group 68"/>
          <p:cNvGrpSpPr/>
          <p:nvPr/>
        </p:nvGrpSpPr>
        <p:grpSpPr>
          <a:xfrm>
            <a:off x="971600" y="3083950"/>
            <a:ext cx="2880320" cy="807077"/>
            <a:chOff x="971600" y="3083950"/>
            <a:chExt cx="2880320" cy="807077"/>
          </a:xfrm>
        </p:grpSpPr>
        <p:sp>
          <p:nvSpPr>
            <p:cNvPr id="25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39" name="Picture 38" descr="TP_tmp.em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267744" y="3186658"/>
              <a:ext cx="240110" cy="170334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2" name="Group 71"/>
          <p:cNvGrpSpPr/>
          <p:nvPr/>
        </p:nvGrpSpPr>
        <p:grpSpPr>
          <a:xfrm>
            <a:off x="1043608" y="4293791"/>
            <a:ext cx="2808312" cy="719385"/>
            <a:chOff x="1043608" y="4293791"/>
            <a:chExt cx="2808312" cy="719385"/>
          </a:xfrm>
        </p:grpSpPr>
        <p:sp>
          <p:nvSpPr>
            <p:cNvPr id="44" name="Line 7"/>
            <p:cNvSpPr>
              <a:spLocks noChangeShapeType="1"/>
            </p:cNvSpPr>
            <p:nvPr/>
          </p:nvSpPr>
          <p:spPr bwMode="auto">
            <a:xfrm flipH="1">
              <a:off x="1043608" y="4293791"/>
              <a:ext cx="2808312" cy="719385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46" name="Picture 45" descr="TP_tmp.emf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279263" y="4410990"/>
              <a:ext cx="238872" cy="169456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6" name="Group 75"/>
          <p:cNvGrpSpPr/>
          <p:nvPr/>
        </p:nvGrpSpPr>
        <p:grpSpPr>
          <a:xfrm>
            <a:off x="5436096" y="4350115"/>
            <a:ext cx="2736304" cy="792088"/>
            <a:chOff x="5436096" y="4350115"/>
            <a:chExt cx="2736304" cy="792088"/>
          </a:xfrm>
        </p:grpSpPr>
        <p:sp>
          <p:nvSpPr>
            <p:cNvPr id="35" name="Line 7"/>
            <p:cNvSpPr>
              <a:spLocks noChangeShapeType="1"/>
            </p:cNvSpPr>
            <p:nvPr/>
          </p:nvSpPr>
          <p:spPr bwMode="auto">
            <a:xfrm>
              <a:off x="5436096" y="4350115"/>
              <a:ext cx="2736304" cy="792088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49" name="Picture 48" descr="TP_tmp.emf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922143" y="4485312"/>
              <a:ext cx="170137" cy="239832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7" name="Group 76"/>
          <p:cNvGrpSpPr/>
          <p:nvPr/>
        </p:nvGrpSpPr>
        <p:grpSpPr>
          <a:xfrm>
            <a:off x="2987824" y="3645024"/>
            <a:ext cx="383228" cy="864096"/>
            <a:chOff x="2987824" y="3645024"/>
            <a:chExt cx="383228" cy="864096"/>
          </a:xfrm>
        </p:grpSpPr>
        <p:sp>
          <p:nvSpPr>
            <p:cNvPr id="56" name="Line 7"/>
            <p:cNvSpPr>
              <a:spLocks noChangeShapeType="1"/>
            </p:cNvSpPr>
            <p:nvPr/>
          </p:nvSpPr>
          <p:spPr bwMode="auto">
            <a:xfrm>
              <a:off x="2987824" y="3645024"/>
              <a:ext cx="0" cy="864096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8" name="Picture 57" descr="TP_tmp.emf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3131498" y="4005064"/>
              <a:ext cx="239554" cy="169940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59" name="Line 7"/>
          <p:cNvSpPr>
            <a:spLocks noChangeShapeType="1"/>
          </p:cNvSpPr>
          <p:nvPr/>
        </p:nvSpPr>
        <p:spPr bwMode="auto">
          <a:xfrm flipH="1">
            <a:off x="1043608" y="4509120"/>
            <a:ext cx="1944216" cy="504056"/>
          </a:xfrm>
          <a:prstGeom prst="line">
            <a:avLst/>
          </a:prstGeom>
          <a:noFill/>
          <a:ln w="47625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78" name="Group 77"/>
          <p:cNvGrpSpPr/>
          <p:nvPr/>
        </p:nvGrpSpPr>
        <p:grpSpPr>
          <a:xfrm>
            <a:off x="5902708" y="3717032"/>
            <a:ext cx="325476" cy="864096"/>
            <a:chOff x="5902708" y="3717032"/>
            <a:chExt cx="325476" cy="864096"/>
          </a:xfrm>
        </p:grpSpPr>
        <p:sp>
          <p:nvSpPr>
            <p:cNvPr id="60" name="Line 7"/>
            <p:cNvSpPr>
              <a:spLocks noChangeShapeType="1"/>
            </p:cNvSpPr>
            <p:nvPr/>
          </p:nvSpPr>
          <p:spPr bwMode="auto">
            <a:xfrm>
              <a:off x="6228184" y="3717032"/>
              <a:ext cx="0" cy="864096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4" name="Picture 63" descr="TP_tmp.emf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5902708" y="4077072"/>
              <a:ext cx="170425" cy="240238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66" name="Line 7"/>
          <p:cNvSpPr>
            <a:spLocks noChangeShapeType="1"/>
          </p:cNvSpPr>
          <p:nvPr/>
        </p:nvSpPr>
        <p:spPr bwMode="auto">
          <a:xfrm>
            <a:off x="6203950" y="4572000"/>
            <a:ext cx="1968450" cy="570202"/>
          </a:xfrm>
          <a:prstGeom prst="line">
            <a:avLst/>
          </a:prstGeom>
          <a:noFill/>
          <a:ln w="47625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67" name="Arc 66"/>
          <p:cNvSpPr/>
          <p:nvPr/>
        </p:nvSpPr>
        <p:spPr>
          <a:xfrm>
            <a:off x="3779912" y="3933056"/>
            <a:ext cx="648072" cy="288032"/>
          </a:xfrm>
          <a:prstGeom prst="arc">
            <a:avLst>
              <a:gd name="adj1" fmla="val 16200000"/>
              <a:gd name="adj2" fmla="val 5908363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8" name="Arc 67"/>
          <p:cNvSpPr/>
          <p:nvPr/>
        </p:nvSpPr>
        <p:spPr>
          <a:xfrm flipH="1">
            <a:off x="4860032" y="3948296"/>
            <a:ext cx="720080" cy="288032"/>
          </a:xfrm>
          <a:prstGeom prst="arc">
            <a:avLst>
              <a:gd name="adj1" fmla="val 16200000"/>
              <a:gd name="adj2" fmla="val 5908363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grpSp>
        <p:nvGrpSpPr>
          <p:cNvPr id="87" name="Group 86"/>
          <p:cNvGrpSpPr/>
          <p:nvPr/>
        </p:nvGrpSpPr>
        <p:grpSpPr>
          <a:xfrm>
            <a:off x="251520" y="2564904"/>
            <a:ext cx="792088" cy="3168352"/>
            <a:chOff x="251520" y="2420888"/>
            <a:chExt cx="792088" cy="3168352"/>
          </a:xfrm>
        </p:grpSpPr>
        <p:sp>
          <p:nvSpPr>
            <p:cNvPr id="80" name="Line 7"/>
            <p:cNvSpPr>
              <a:spLocks noChangeShapeType="1"/>
            </p:cNvSpPr>
            <p:nvPr/>
          </p:nvSpPr>
          <p:spPr bwMode="auto">
            <a:xfrm>
              <a:off x="251520" y="2420888"/>
              <a:ext cx="0" cy="316835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251520" y="3573016"/>
              <a:ext cx="7920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time</a:t>
              </a:r>
              <a:endParaRPr lang="en-US" sz="2400" dirty="0">
                <a:cs typeface="Arial" pitchFamily="34" charset="0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23528" y="4509120"/>
            <a:ext cx="575292" cy="1031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8" name="Picture 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8316416" y="4653136"/>
            <a:ext cx="575292" cy="1031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0" name="Group 37"/>
          <p:cNvGrpSpPr/>
          <p:nvPr/>
        </p:nvGrpSpPr>
        <p:grpSpPr>
          <a:xfrm>
            <a:off x="5797376" y="1278566"/>
            <a:ext cx="1006872" cy="1293312"/>
            <a:chOff x="2483768" y="1275060"/>
            <a:chExt cx="1006872" cy="1293312"/>
          </a:xfrm>
        </p:grpSpPr>
        <p:pic>
          <p:nvPicPr>
            <p:cNvPr id="51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 flipH="1">
              <a:off x="2483768" y="1275060"/>
              <a:ext cx="1006872" cy="1001812"/>
            </a:xfrm>
            <a:prstGeom prst="rect">
              <a:avLst/>
            </a:prstGeom>
            <a:noFill/>
          </p:spPr>
        </p:pic>
        <p:sp>
          <p:nvSpPr>
            <p:cNvPr id="52" name="Line 7"/>
            <p:cNvSpPr>
              <a:spLocks noChangeShapeType="1"/>
            </p:cNvSpPr>
            <p:nvPr/>
          </p:nvSpPr>
          <p:spPr bwMode="auto">
            <a:xfrm>
              <a:off x="298782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55" name="Group 38"/>
          <p:cNvGrpSpPr/>
          <p:nvPr/>
        </p:nvGrpSpPr>
        <p:grpSpPr>
          <a:xfrm>
            <a:off x="2577343" y="1052736"/>
            <a:ext cx="898459" cy="1519142"/>
            <a:chOff x="5815223" y="1049230"/>
            <a:chExt cx="898459" cy="1519142"/>
          </a:xfrm>
        </p:grpSpPr>
        <p:pic>
          <p:nvPicPr>
            <p:cNvPr id="57" name="Picture 56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5223" y="1049230"/>
              <a:ext cx="898459" cy="1155634"/>
            </a:xfrm>
            <a:prstGeom prst="rect">
              <a:avLst/>
            </a:prstGeom>
          </p:spPr>
        </p:pic>
        <p:sp>
          <p:nvSpPr>
            <p:cNvPr id="63" name="Line 7"/>
            <p:cNvSpPr>
              <a:spLocks noChangeShapeType="1"/>
            </p:cNvSpPr>
            <p:nvPr/>
          </p:nvSpPr>
          <p:spPr bwMode="auto">
            <a:xfrm>
              <a:off x="62281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sp>
        <p:nvSpPr>
          <p:cNvPr id="79" name="Content Placeholder 1"/>
          <p:cNvSpPr txBox="1">
            <a:spLocks/>
          </p:cNvSpPr>
          <p:nvPr/>
        </p:nvSpPr>
        <p:spPr>
          <a:xfrm>
            <a:off x="1043608" y="5589240"/>
            <a:ext cx="6768752" cy="64807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distance bounding [Brands </a:t>
            </a:r>
            <a:r>
              <a:rPr lang="en-US" sz="2800" dirty="0" err="1" smtClean="0">
                <a:cs typeface="Arial" charset="0"/>
              </a:rPr>
              <a:t>Chaum</a:t>
            </a:r>
            <a:r>
              <a:rPr lang="en-US" sz="2800" dirty="0" smtClean="0">
                <a:cs typeface="Arial" charset="0"/>
              </a:rPr>
              <a:t> ‘93]</a:t>
            </a:r>
            <a:endParaRPr lang="en-US" sz="2800" dirty="0" smtClean="0">
              <a:latin typeface="cmmi10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latin typeface="cmmi1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559648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59" grpId="0" animBg="1"/>
      <p:bldP spid="66" grpId="0" animBg="1"/>
      <p:bldP spid="67" grpId="0" animBg="1"/>
      <p:bldP spid="68" grpId="0" animBg="1"/>
      <p:bldP spid="79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578348" y="51488"/>
            <a:ext cx="8386139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Position Verification: Second Try</a:t>
            </a:r>
            <a:endParaRPr lang="en-US" sz="4000" dirty="0"/>
          </a:p>
        </p:txBody>
      </p:sp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899592" y="2424356"/>
            <a:ext cx="7416824" cy="0"/>
          </a:xfrm>
          <a:prstGeom prst="line">
            <a:avLst/>
          </a:prstGeom>
          <a:noFill/>
          <a:ln w="44450">
            <a:solidFill>
              <a:srgbClr val="000000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" name="Group 33"/>
          <p:cNvGrpSpPr/>
          <p:nvPr/>
        </p:nvGrpSpPr>
        <p:grpSpPr>
          <a:xfrm>
            <a:off x="395536" y="912188"/>
            <a:ext cx="1656184" cy="2114381"/>
            <a:chOff x="395536" y="912188"/>
            <a:chExt cx="1656184" cy="2114381"/>
          </a:xfrm>
        </p:grpSpPr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1115616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5" name="Picture 64" descr="AliceBlue.eps"/>
            <p:cNvPicPr>
              <a:picLocks noChangeAspect="1"/>
            </p:cNvPicPr>
            <p:nvPr/>
          </p:nvPicPr>
          <p:blipFill>
            <a:blip r:embed="rId16" cstate="print"/>
            <a:srcRect b="23529"/>
            <a:stretch>
              <a:fillRect/>
            </a:stretch>
          </p:blipFill>
          <p:spPr>
            <a:xfrm>
              <a:off x="395536" y="912188"/>
              <a:ext cx="1150423" cy="1296144"/>
            </a:xfrm>
            <a:prstGeom prst="rect">
              <a:avLst/>
            </a:prstGeom>
          </p:spPr>
        </p:pic>
        <p:sp>
          <p:nvSpPr>
            <p:cNvPr id="73" name="TextBox 72"/>
            <p:cNvSpPr txBox="1"/>
            <p:nvPr/>
          </p:nvSpPr>
          <p:spPr>
            <a:xfrm>
              <a:off x="683568" y="2564904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Verifier1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3" name="Group 35"/>
          <p:cNvGrpSpPr/>
          <p:nvPr/>
        </p:nvGrpSpPr>
        <p:grpSpPr>
          <a:xfrm>
            <a:off x="7524328" y="912188"/>
            <a:ext cx="1368152" cy="2143998"/>
            <a:chOff x="7524328" y="912188"/>
            <a:chExt cx="1368152" cy="2143998"/>
          </a:xfrm>
        </p:grpSpPr>
        <p:sp>
          <p:nvSpPr>
            <p:cNvPr id="62" name="Line 7"/>
            <p:cNvSpPr>
              <a:spLocks noChangeShapeType="1"/>
            </p:cNvSpPr>
            <p:nvPr/>
          </p:nvSpPr>
          <p:spPr bwMode="auto">
            <a:xfrm>
              <a:off x="80283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70" name="Picture 69" descr="AliceBlue.eps"/>
            <p:cNvPicPr>
              <a:picLocks noChangeAspect="1"/>
            </p:cNvPicPr>
            <p:nvPr/>
          </p:nvPicPr>
          <p:blipFill>
            <a:blip r:embed="rId17" cstate="print"/>
            <a:srcRect b="22520"/>
            <a:stretch>
              <a:fillRect/>
            </a:stretch>
          </p:blipFill>
          <p:spPr>
            <a:xfrm flipH="1">
              <a:off x="7541017" y="912188"/>
              <a:ext cx="1135439" cy="1296144"/>
            </a:xfrm>
            <a:prstGeom prst="rect">
              <a:avLst/>
            </a:prstGeom>
          </p:spPr>
        </p:pic>
        <p:sp>
          <p:nvSpPr>
            <p:cNvPr id="74" name="TextBox 73"/>
            <p:cNvSpPr txBox="1"/>
            <p:nvPr/>
          </p:nvSpPr>
          <p:spPr>
            <a:xfrm>
              <a:off x="7524328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Verifier2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4" name="Group 36"/>
          <p:cNvGrpSpPr/>
          <p:nvPr/>
        </p:nvGrpSpPr>
        <p:grpSpPr>
          <a:xfrm>
            <a:off x="4139952" y="980728"/>
            <a:ext cx="1440160" cy="2075458"/>
            <a:chOff x="4139952" y="980728"/>
            <a:chExt cx="1440160" cy="2075458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9952" y="980728"/>
              <a:ext cx="1008112" cy="1283831"/>
            </a:xfrm>
            <a:prstGeom prst="rect">
              <a:avLst/>
            </a:prstGeom>
          </p:spPr>
        </p:pic>
        <p:sp>
          <p:nvSpPr>
            <p:cNvPr id="54" name="Line 7"/>
            <p:cNvSpPr>
              <a:spLocks noChangeShapeType="1"/>
            </p:cNvSpPr>
            <p:nvPr/>
          </p:nvSpPr>
          <p:spPr bwMode="auto">
            <a:xfrm>
              <a:off x="4644008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FF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4211960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 smtClean="0">
                  <a:cs typeface="Arial" pitchFamily="34" charset="0"/>
                </a:rPr>
                <a:t>Prover</a:t>
              </a:r>
              <a:endParaRPr lang="en-US" sz="2400" dirty="0">
                <a:cs typeface="Arial" pitchFamily="34" charset="0"/>
              </a:endParaRPr>
            </a:p>
          </p:txBody>
        </p:sp>
      </p:grp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4644008" y="2276872"/>
            <a:ext cx="0" cy="288032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80" name="Group 79"/>
          <p:cNvGrpSpPr/>
          <p:nvPr/>
        </p:nvGrpSpPr>
        <p:grpSpPr>
          <a:xfrm>
            <a:off x="1043608" y="4293791"/>
            <a:ext cx="2808312" cy="719385"/>
            <a:chOff x="1043608" y="4293791"/>
            <a:chExt cx="2808312" cy="719385"/>
          </a:xfrm>
        </p:grpSpPr>
        <p:sp>
          <p:nvSpPr>
            <p:cNvPr id="44" name="Line 7"/>
            <p:cNvSpPr>
              <a:spLocks noChangeShapeType="1"/>
            </p:cNvSpPr>
            <p:nvPr/>
          </p:nvSpPr>
          <p:spPr bwMode="auto">
            <a:xfrm flipH="1">
              <a:off x="1043608" y="4293791"/>
              <a:ext cx="2808312" cy="719385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0" name="Picture 49" descr="TP_tmp.emf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313631" y="4410991"/>
              <a:ext cx="170137" cy="170137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1" name="Group 80"/>
          <p:cNvGrpSpPr/>
          <p:nvPr/>
        </p:nvGrpSpPr>
        <p:grpSpPr>
          <a:xfrm>
            <a:off x="5436096" y="4350115"/>
            <a:ext cx="2736304" cy="792088"/>
            <a:chOff x="5436096" y="4350115"/>
            <a:chExt cx="2736304" cy="792088"/>
          </a:xfrm>
        </p:grpSpPr>
        <p:sp>
          <p:nvSpPr>
            <p:cNvPr id="35" name="Line 7"/>
            <p:cNvSpPr>
              <a:spLocks noChangeShapeType="1"/>
            </p:cNvSpPr>
            <p:nvPr/>
          </p:nvSpPr>
          <p:spPr bwMode="auto">
            <a:xfrm>
              <a:off x="5436096" y="4350115"/>
              <a:ext cx="2736304" cy="792088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1" name="Picture 50" descr="TP_tmp.emf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948264" y="4379411"/>
              <a:ext cx="170821" cy="27372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9" name="Group 78"/>
          <p:cNvGrpSpPr/>
          <p:nvPr/>
        </p:nvGrpSpPr>
        <p:grpSpPr>
          <a:xfrm>
            <a:off x="3923928" y="3501008"/>
            <a:ext cx="1440160" cy="1224136"/>
            <a:chOff x="3923928" y="3501008"/>
            <a:chExt cx="1440160" cy="1224136"/>
          </a:xfrm>
        </p:grpSpPr>
        <p:sp>
          <p:nvSpPr>
            <p:cNvPr id="41" name="Rounded Rectangle 40"/>
            <p:cNvSpPr/>
            <p:nvPr/>
          </p:nvSpPr>
          <p:spPr>
            <a:xfrm>
              <a:off x="3923928" y="3501008"/>
              <a:ext cx="1440160" cy="1224136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38" name="Picture 37" descr="TP_tmp.emf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4068283" y="3717032"/>
              <a:ext cx="1087523" cy="88348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6" name="Group 85"/>
          <p:cNvGrpSpPr/>
          <p:nvPr/>
        </p:nvGrpSpPr>
        <p:grpSpPr>
          <a:xfrm>
            <a:off x="2555776" y="4725144"/>
            <a:ext cx="1440160" cy="1224136"/>
            <a:chOff x="2555776" y="4725144"/>
            <a:chExt cx="1440160" cy="1224136"/>
          </a:xfrm>
        </p:grpSpPr>
        <p:sp>
          <p:nvSpPr>
            <p:cNvPr id="36" name="Rounded Rectangle 35"/>
            <p:cNvSpPr/>
            <p:nvPr/>
          </p:nvSpPr>
          <p:spPr>
            <a:xfrm>
              <a:off x="2555776" y="4725144"/>
              <a:ext cx="1440160" cy="122413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  <a:alpha val="6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37" name="Picture 36" descr="TP_tmp.emf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700131" y="4941168"/>
              <a:ext cx="1087523" cy="88348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7" name="Group 86"/>
          <p:cNvGrpSpPr/>
          <p:nvPr/>
        </p:nvGrpSpPr>
        <p:grpSpPr>
          <a:xfrm>
            <a:off x="5292080" y="4797152"/>
            <a:ext cx="1440160" cy="1224136"/>
            <a:chOff x="5292080" y="4797152"/>
            <a:chExt cx="1440160" cy="1224136"/>
          </a:xfrm>
        </p:grpSpPr>
        <p:sp>
          <p:nvSpPr>
            <p:cNvPr id="43" name="Rounded Rectangle 42"/>
            <p:cNvSpPr/>
            <p:nvPr/>
          </p:nvSpPr>
          <p:spPr>
            <a:xfrm>
              <a:off x="5292080" y="4797152"/>
              <a:ext cx="1440160" cy="122413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  <a:alpha val="6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45" name="Picture 44" descr="TP_tmp.emf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5436435" y="5013176"/>
              <a:ext cx="1087523" cy="88348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2" name="Group 81"/>
          <p:cNvGrpSpPr/>
          <p:nvPr/>
        </p:nvGrpSpPr>
        <p:grpSpPr>
          <a:xfrm>
            <a:off x="2555776" y="3717032"/>
            <a:ext cx="360040" cy="720080"/>
            <a:chOff x="2627784" y="3717032"/>
            <a:chExt cx="360040" cy="720080"/>
          </a:xfrm>
        </p:grpSpPr>
        <p:sp>
          <p:nvSpPr>
            <p:cNvPr id="49" name="Line 7"/>
            <p:cNvSpPr>
              <a:spLocks noChangeShapeType="1"/>
            </p:cNvSpPr>
            <p:nvPr/>
          </p:nvSpPr>
          <p:spPr bwMode="auto">
            <a:xfrm>
              <a:off x="2987824" y="3717032"/>
              <a:ext cx="0" cy="72008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7" name="Picture 56" descr="TP_tmp.emf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627784" y="3861048"/>
              <a:ext cx="239554" cy="169940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5" name="Group 84"/>
          <p:cNvGrpSpPr/>
          <p:nvPr/>
        </p:nvGrpSpPr>
        <p:grpSpPr>
          <a:xfrm>
            <a:off x="6228184" y="3789040"/>
            <a:ext cx="242433" cy="720080"/>
            <a:chOff x="6228184" y="3789040"/>
            <a:chExt cx="242433" cy="720080"/>
          </a:xfrm>
        </p:grpSpPr>
        <p:sp>
          <p:nvSpPr>
            <p:cNvPr id="56" name="Line 7"/>
            <p:cNvSpPr>
              <a:spLocks noChangeShapeType="1"/>
            </p:cNvSpPr>
            <p:nvPr/>
          </p:nvSpPr>
          <p:spPr bwMode="auto">
            <a:xfrm>
              <a:off x="6228184" y="3789040"/>
              <a:ext cx="0" cy="72008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8" name="Picture 57" descr="TP_tmp.emf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300192" y="3933056"/>
              <a:ext cx="170425" cy="240238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8" name="Group 77"/>
          <p:cNvGrpSpPr/>
          <p:nvPr/>
        </p:nvGrpSpPr>
        <p:grpSpPr>
          <a:xfrm>
            <a:off x="5508104" y="3212976"/>
            <a:ext cx="2592288" cy="678052"/>
            <a:chOff x="5508104" y="3212976"/>
            <a:chExt cx="2592288" cy="678052"/>
          </a:xfrm>
        </p:grpSpPr>
        <p:sp>
          <p:nvSpPr>
            <p:cNvPr id="33" name="Line 7"/>
            <p:cNvSpPr>
              <a:spLocks noChangeShapeType="1"/>
            </p:cNvSpPr>
            <p:nvPr/>
          </p:nvSpPr>
          <p:spPr bwMode="auto">
            <a:xfrm flipH="1">
              <a:off x="5508104" y="3242956"/>
              <a:ext cx="2592288" cy="64807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6" name="Picture 65" descr="TP_tmp.emf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876256" y="3212976"/>
              <a:ext cx="170821" cy="240796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7" name="Group 76"/>
          <p:cNvGrpSpPr/>
          <p:nvPr/>
        </p:nvGrpSpPr>
        <p:grpSpPr>
          <a:xfrm>
            <a:off x="971600" y="3083950"/>
            <a:ext cx="2880320" cy="807077"/>
            <a:chOff x="971600" y="3083950"/>
            <a:chExt cx="2880320" cy="807077"/>
          </a:xfrm>
        </p:grpSpPr>
        <p:sp>
          <p:nvSpPr>
            <p:cNvPr id="25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7" name="Picture 66" descr="TP_tmp.em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267744" y="3186658"/>
              <a:ext cx="240110" cy="170334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68" name="Line 7"/>
          <p:cNvSpPr>
            <a:spLocks noChangeShapeType="1"/>
          </p:cNvSpPr>
          <p:nvPr/>
        </p:nvSpPr>
        <p:spPr bwMode="auto">
          <a:xfrm flipH="1">
            <a:off x="1043608" y="4552950"/>
            <a:ext cx="1794842" cy="460226"/>
          </a:xfrm>
          <a:prstGeom prst="line">
            <a:avLst/>
          </a:prstGeom>
          <a:noFill/>
          <a:ln w="50800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69" name="Line 7"/>
          <p:cNvSpPr>
            <a:spLocks noChangeShapeType="1"/>
          </p:cNvSpPr>
          <p:nvPr/>
        </p:nvSpPr>
        <p:spPr bwMode="auto">
          <a:xfrm>
            <a:off x="6350000" y="4616450"/>
            <a:ext cx="1835150" cy="533400"/>
          </a:xfrm>
          <a:prstGeom prst="line">
            <a:avLst/>
          </a:prstGeom>
          <a:noFill/>
          <a:ln w="50800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83" name="Group 82"/>
          <p:cNvGrpSpPr/>
          <p:nvPr/>
        </p:nvGrpSpPr>
        <p:grpSpPr>
          <a:xfrm>
            <a:off x="2895600" y="3573016"/>
            <a:ext cx="3359150" cy="1005334"/>
            <a:chOff x="2895600" y="3573016"/>
            <a:chExt cx="3359150" cy="1005334"/>
          </a:xfrm>
        </p:grpSpPr>
        <p:sp>
          <p:nvSpPr>
            <p:cNvPr id="52" name="Line 7"/>
            <p:cNvSpPr>
              <a:spLocks noChangeShapeType="1"/>
            </p:cNvSpPr>
            <p:nvPr/>
          </p:nvSpPr>
          <p:spPr bwMode="auto">
            <a:xfrm>
              <a:off x="2895600" y="3632200"/>
              <a:ext cx="3359150" cy="94615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9" name="Picture 58" descr="TP_tmp.emf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3491880" y="3573016"/>
              <a:ext cx="239554" cy="169940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63" name="Picture 62" descr="TP_tmp.emf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5868144" y="4221088"/>
              <a:ext cx="239554" cy="169940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4" name="Group 83"/>
          <p:cNvGrpSpPr/>
          <p:nvPr/>
        </p:nvGrpSpPr>
        <p:grpSpPr>
          <a:xfrm>
            <a:off x="2921000" y="3501008"/>
            <a:ext cx="3307184" cy="1026542"/>
            <a:chOff x="2921000" y="3501008"/>
            <a:chExt cx="3307184" cy="1026542"/>
          </a:xfrm>
        </p:grpSpPr>
        <p:sp>
          <p:nvSpPr>
            <p:cNvPr id="55" name="Line 7"/>
            <p:cNvSpPr>
              <a:spLocks noChangeShapeType="1"/>
            </p:cNvSpPr>
            <p:nvPr/>
          </p:nvSpPr>
          <p:spPr bwMode="auto">
            <a:xfrm flipH="1">
              <a:off x="2921000" y="3717032"/>
              <a:ext cx="3307184" cy="810518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0" name="Picture 59" descr="TP_tmp.emf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5580112" y="3501008"/>
              <a:ext cx="170425" cy="240238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64" name="Picture 63" descr="TP_tmp.emf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3275856" y="4077072"/>
              <a:ext cx="170425" cy="240238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1" name="Group 37"/>
          <p:cNvGrpSpPr/>
          <p:nvPr/>
        </p:nvGrpSpPr>
        <p:grpSpPr>
          <a:xfrm>
            <a:off x="5722888" y="1278566"/>
            <a:ext cx="1006872" cy="1293312"/>
            <a:chOff x="2483768" y="1275060"/>
            <a:chExt cx="1006872" cy="1293312"/>
          </a:xfrm>
        </p:grpSpPr>
        <p:pic>
          <p:nvPicPr>
            <p:cNvPr id="72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26" cstate="print"/>
            <a:srcRect/>
            <a:stretch>
              <a:fillRect/>
            </a:stretch>
          </p:blipFill>
          <p:spPr bwMode="auto">
            <a:xfrm flipH="1">
              <a:off x="2483768" y="1275060"/>
              <a:ext cx="1006872" cy="1001812"/>
            </a:xfrm>
            <a:prstGeom prst="rect">
              <a:avLst/>
            </a:prstGeom>
            <a:noFill/>
          </p:spPr>
        </p:pic>
        <p:sp>
          <p:nvSpPr>
            <p:cNvPr id="88" name="Line 7"/>
            <p:cNvSpPr>
              <a:spLocks noChangeShapeType="1"/>
            </p:cNvSpPr>
            <p:nvPr/>
          </p:nvSpPr>
          <p:spPr bwMode="auto">
            <a:xfrm>
              <a:off x="298782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89" name="Group 38"/>
          <p:cNvGrpSpPr/>
          <p:nvPr/>
        </p:nvGrpSpPr>
        <p:grpSpPr>
          <a:xfrm>
            <a:off x="2483768" y="1028186"/>
            <a:ext cx="917546" cy="1543692"/>
            <a:chOff x="5796136" y="1024680"/>
            <a:chExt cx="917546" cy="1543692"/>
          </a:xfrm>
        </p:grpSpPr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6136" y="1024680"/>
              <a:ext cx="917546" cy="1180184"/>
            </a:xfrm>
            <a:prstGeom prst="rect">
              <a:avLst/>
            </a:prstGeom>
          </p:spPr>
        </p:pic>
        <p:sp>
          <p:nvSpPr>
            <p:cNvPr id="91" name="Line 7"/>
            <p:cNvSpPr>
              <a:spLocks noChangeShapeType="1"/>
            </p:cNvSpPr>
            <p:nvPr/>
          </p:nvSpPr>
          <p:spPr bwMode="auto">
            <a:xfrm>
              <a:off x="62281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sp>
        <p:nvSpPr>
          <p:cNvPr id="76" name="Rounded Rectangle 75"/>
          <p:cNvSpPr/>
          <p:nvPr/>
        </p:nvSpPr>
        <p:spPr>
          <a:xfrm>
            <a:off x="539552" y="6093296"/>
            <a:ext cx="8352928" cy="603448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3200" dirty="0" err="1" smtClean="0"/>
              <a:t>position</a:t>
            </a:r>
            <a:r>
              <a:rPr lang="de-CH" sz="3200" dirty="0" smtClean="0"/>
              <a:t> </a:t>
            </a:r>
            <a:r>
              <a:rPr lang="de-CH" sz="3200" dirty="0" err="1" smtClean="0"/>
              <a:t>verification</a:t>
            </a:r>
            <a:r>
              <a:rPr lang="de-CH" sz="3200" dirty="0" smtClean="0"/>
              <a:t> </a:t>
            </a:r>
            <a:r>
              <a:rPr lang="de-CH" sz="3200" dirty="0" err="1" smtClean="0"/>
              <a:t>is</a:t>
            </a:r>
            <a:r>
              <a:rPr lang="de-CH" sz="3200" dirty="0" smtClean="0"/>
              <a:t> </a:t>
            </a:r>
            <a:r>
              <a:rPr lang="de-CH" sz="3200" dirty="0" err="1" smtClean="0"/>
              <a:t>classically</a:t>
            </a:r>
            <a:r>
              <a:rPr lang="de-CH" sz="3200" dirty="0" smtClean="0"/>
              <a:t> </a:t>
            </a:r>
            <a:r>
              <a:rPr lang="de-CH" sz="3200" dirty="0" err="1" smtClean="0"/>
              <a:t>impossible</a:t>
            </a:r>
            <a:r>
              <a:rPr lang="de-CH" sz="3200" dirty="0" smtClean="0"/>
              <a:t> !</a:t>
            </a:r>
          </a:p>
        </p:txBody>
      </p:sp>
    </p:spTree>
    <p:extLst>
      <p:ext uri="{BB962C8B-B14F-4D97-AF65-F5344CB8AC3E}">
        <p14:creationId xmlns:p14="http://schemas.microsoft.com/office/powerpoint/2010/main" val="246356369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68" grpId="0" animBg="1"/>
      <p:bldP spid="69" grpId="0" animBg="1"/>
      <p:bldP spid="7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51488"/>
            <a:ext cx="8784976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The Attack</a:t>
            </a:r>
            <a:endParaRPr lang="en-US" sz="4000" dirty="0"/>
          </a:p>
        </p:txBody>
      </p:sp>
      <p:sp>
        <p:nvSpPr>
          <p:cNvPr id="143" name="Content Placeholder 1"/>
          <p:cNvSpPr txBox="1">
            <a:spLocks/>
          </p:cNvSpPr>
          <p:nvPr/>
        </p:nvSpPr>
        <p:spPr>
          <a:xfrm>
            <a:off x="611560" y="4437112"/>
            <a:ext cx="5688632" cy="172819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solidFill>
                <a:srgbClr val="0000FF"/>
              </a:solidFill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solidFill>
                  <a:srgbClr val="0000FF"/>
                </a:solidFill>
                <a:cs typeface="Arial" charset="0"/>
              </a:rPr>
              <a:t>copying</a:t>
            </a:r>
            <a:r>
              <a:rPr lang="en-US" sz="2800" dirty="0" smtClean="0">
                <a:cs typeface="Arial" charset="0"/>
              </a:rPr>
              <a:t> classical information</a:t>
            </a:r>
            <a:endParaRPr lang="en-US" sz="28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solidFill>
                  <a:srgbClr val="000000"/>
                </a:solidFill>
                <a:cs typeface="Arial" charset="0"/>
              </a:rPr>
              <a:t>this is </a:t>
            </a:r>
            <a:r>
              <a:rPr lang="en-US" sz="2800" dirty="0" smtClean="0">
                <a:solidFill>
                  <a:srgbClr val="FF0000"/>
                </a:solidFill>
                <a:cs typeface="Arial" charset="0"/>
              </a:rPr>
              <a:t>impossible</a:t>
            </a:r>
            <a:r>
              <a:rPr lang="en-US" sz="2800" dirty="0" smtClean="0">
                <a:cs typeface="Arial" charset="0"/>
              </a:rPr>
              <a:t> </a:t>
            </a:r>
            <a:r>
              <a:rPr lang="en-US" sz="2800" dirty="0" err="1" smtClean="0">
                <a:cs typeface="Arial" charset="0"/>
              </a:rPr>
              <a:t>quantumly</a:t>
            </a:r>
            <a:endParaRPr lang="en-US" sz="2800" dirty="0" smtClean="0">
              <a:latin typeface="cmmi10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latin typeface="cmmi10"/>
              <a:cs typeface="Arial" charset="0"/>
            </a:endParaRPr>
          </a:p>
        </p:txBody>
      </p:sp>
      <p:pic>
        <p:nvPicPr>
          <p:cNvPr id="76" name="Picture 2" descr="D:\presentations\Noisy Storage\EvilCatTransparent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flipH="1">
            <a:off x="5724128" y="908720"/>
            <a:ext cx="1006872" cy="1001812"/>
          </a:xfrm>
          <a:prstGeom prst="rect">
            <a:avLst/>
          </a:prstGeom>
          <a:noFill/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822" y="836712"/>
            <a:ext cx="842476" cy="1083626"/>
          </a:xfrm>
          <a:prstGeom prst="rect">
            <a:avLst/>
          </a:prstGeom>
        </p:spPr>
      </p:pic>
      <p:grpSp>
        <p:nvGrpSpPr>
          <p:cNvPr id="136" name="Group 135"/>
          <p:cNvGrpSpPr/>
          <p:nvPr/>
        </p:nvGrpSpPr>
        <p:grpSpPr>
          <a:xfrm>
            <a:off x="1043608" y="3141663"/>
            <a:ext cx="2808312" cy="719385"/>
            <a:chOff x="1043608" y="4293791"/>
            <a:chExt cx="2808312" cy="719385"/>
          </a:xfrm>
        </p:grpSpPr>
        <p:sp>
          <p:nvSpPr>
            <p:cNvPr id="137" name="Line 7"/>
            <p:cNvSpPr>
              <a:spLocks noChangeShapeType="1"/>
            </p:cNvSpPr>
            <p:nvPr/>
          </p:nvSpPr>
          <p:spPr bwMode="auto">
            <a:xfrm flipH="1">
              <a:off x="1043608" y="4293791"/>
              <a:ext cx="2808312" cy="719385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138" name="Picture 137" descr="TP_tmp.emf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313631" y="4410991"/>
              <a:ext cx="170137" cy="170137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42" name="Group 141"/>
          <p:cNvGrpSpPr/>
          <p:nvPr/>
        </p:nvGrpSpPr>
        <p:grpSpPr>
          <a:xfrm>
            <a:off x="5436096" y="3197987"/>
            <a:ext cx="2736304" cy="792088"/>
            <a:chOff x="5436096" y="4350115"/>
            <a:chExt cx="2736304" cy="792088"/>
          </a:xfrm>
        </p:grpSpPr>
        <p:sp>
          <p:nvSpPr>
            <p:cNvPr id="162" name="Line 7"/>
            <p:cNvSpPr>
              <a:spLocks noChangeShapeType="1"/>
            </p:cNvSpPr>
            <p:nvPr/>
          </p:nvSpPr>
          <p:spPr bwMode="auto">
            <a:xfrm>
              <a:off x="5436096" y="4350115"/>
              <a:ext cx="2736304" cy="792088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163" name="Picture 162" descr="TP_tmp.emf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948264" y="4379411"/>
              <a:ext cx="170821" cy="27372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64" name="Group 163"/>
          <p:cNvGrpSpPr/>
          <p:nvPr/>
        </p:nvGrpSpPr>
        <p:grpSpPr>
          <a:xfrm>
            <a:off x="3851920" y="836712"/>
            <a:ext cx="1440160" cy="1224136"/>
            <a:chOff x="2555776" y="4725144"/>
            <a:chExt cx="1440160" cy="1224136"/>
          </a:xfrm>
        </p:grpSpPr>
        <p:sp>
          <p:nvSpPr>
            <p:cNvPr id="168" name="Rounded Rectangle 167"/>
            <p:cNvSpPr/>
            <p:nvPr/>
          </p:nvSpPr>
          <p:spPr>
            <a:xfrm>
              <a:off x="2555776" y="4725144"/>
              <a:ext cx="1440160" cy="122413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  <a:alpha val="6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169" name="Picture 168" descr="TP_tmp.emf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700131" y="4941168"/>
              <a:ext cx="1087523" cy="88348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70" name="Group 169"/>
          <p:cNvGrpSpPr/>
          <p:nvPr/>
        </p:nvGrpSpPr>
        <p:grpSpPr>
          <a:xfrm>
            <a:off x="5508104" y="2060848"/>
            <a:ext cx="2592288" cy="678052"/>
            <a:chOff x="5508104" y="3212976"/>
            <a:chExt cx="2592288" cy="678052"/>
          </a:xfrm>
        </p:grpSpPr>
        <p:sp>
          <p:nvSpPr>
            <p:cNvPr id="177" name="Line 7"/>
            <p:cNvSpPr>
              <a:spLocks noChangeShapeType="1"/>
            </p:cNvSpPr>
            <p:nvPr/>
          </p:nvSpPr>
          <p:spPr bwMode="auto">
            <a:xfrm flipH="1">
              <a:off x="5508104" y="3242956"/>
              <a:ext cx="2592288" cy="648072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178" name="Picture 177" descr="TP_tmp.emf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876256" y="3212976"/>
              <a:ext cx="170821" cy="240796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82" name="Group 181"/>
          <p:cNvGrpSpPr/>
          <p:nvPr/>
        </p:nvGrpSpPr>
        <p:grpSpPr>
          <a:xfrm>
            <a:off x="971600" y="1931822"/>
            <a:ext cx="2880320" cy="807077"/>
            <a:chOff x="971600" y="3083950"/>
            <a:chExt cx="2880320" cy="807077"/>
          </a:xfrm>
        </p:grpSpPr>
        <p:sp>
          <p:nvSpPr>
            <p:cNvPr id="183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184" name="Picture 183" descr="TP_tmp.em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267744" y="3186658"/>
              <a:ext cx="240110" cy="170334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4" name="Group 13"/>
          <p:cNvGrpSpPr/>
          <p:nvPr/>
        </p:nvGrpSpPr>
        <p:grpSpPr>
          <a:xfrm>
            <a:off x="2921000" y="2330450"/>
            <a:ext cx="3549617" cy="1026542"/>
            <a:chOff x="2921000" y="2330450"/>
            <a:chExt cx="3549617" cy="1026542"/>
          </a:xfrm>
        </p:grpSpPr>
        <p:grpSp>
          <p:nvGrpSpPr>
            <p:cNvPr id="194" name="Group 193"/>
            <p:cNvGrpSpPr/>
            <p:nvPr/>
          </p:nvGrpSpPr>
          <p:grpSpPr>
            <a:xfrm>
              <a:off x="6228184" y="2636912"/>
              <a:ext cx="242433" cy="720080"/>
              <a:chOff x="6228184" y="3789040"/>
              <a:chExt cx="242433" cy="720080"/>
            </a:xfrm>
          </p:grpSpPr>
          <p:sp>
            <p:nvSpPr>
              <p:cNvPr id="195" name="Line 7"/>
              <p:cNvSpPr>
                <a:spLocks noChangeShapeType="1"/>
              </p:cNvSpPr>
              <p:nvPr/>
            </p:nvSpPr>
            <p:spPr bwMode="auto">
              <a:xfrm>
                <a:off x="6228184" y="3789040"/>
                <a:ext cx="0" cy="720080"/>
              </a:xfrm>
              <a:prstGeom prst="line">
                <a:avLst/>
              </a:prstGeom>
              <a:noFill/>
              <a:ln w="50800">
                <a:solidFill>
                  <a:srgbClr val="FF0000"/>
                </a:solidFill>
                <a:prstDash val="solid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pic>
            <p:nvPicPr>
              <p:cNvPr id="196" name="Picture 195" descr="TP_tmp.emf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1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6300192" y="3933056"/>
                <a:ext cx="170425" cy="240238"/>
              </a:xfrm>
              <a:prstGeom prst="rect">
                <a:avLst/>
              </a:prstGeom>
              <a:noFill/>
              <a:ln/>
              <a:effectLst/>
            </p:spPr>
          </p:pic>
        </p:grpSp>
        <p:sp>
          <p:nvSpPr>
            <p:cNvPr id="202" name="Line 7"/>
            <p:cNvSpPr>
              <a:spLocks noChangeShapeType="1"/>
            </p:cNvSpPr>
            <p:nvPr/>
          </p:nvSpPr>
          <p:spPr bwMode="auto">
            <a:xfrm flipH="1">
              <a:off x="2921000" y="2546474"/>
              <a:ext cx="3307184" cy="810518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8" name="Picture 7" descr="TP_tmp.pn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500428" y="2330450"/>
              <a:ext cx="170425" cy="238595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grpSp>
        <p:nvGrpSpPr>
          <p:cNvPr id="15" name="Group 14"/>
          <p:cNvGrpSpPr/>
          <p:nvPr/>
        </p:nvGrpSpPr>
        <p:grpSpPr>
          <a:xfrm>
            <a:off x="2555776" y="2348880"/>
            <a:ext cx="3698974" cy="1077342"/>
            <a:chOff x="2555776" y="2348880"/>
            <a:chExt cx="3698974" cy="1077342"/>
          </a:xfrm>
        </p:grpSpPr>
        <p:grpSp>
          <p:nvGrpSpPr>
            <p:cNvPr id="185" name="Group 184"/>
            <p:cNvGrpSpPr/>
            <p:nvPr/>
          </p:nvGrpSpPr>
          <p:grpSpPr>
            <a:xfrm>
              <a:off x="2555776" y="2564904"/>
              <a:ext cx="360040" cy="720080"/>
              <a:chOff x="2627784" y="3717032"/>
              <a:chExt cx="360040" cy="720080"/>
            </a:xfrm>
          </p:grpSpPr>
          <p:sp>
            <p:nvSpPr>
              <p:cNvPr id="189" name="Line 7"/>
              <p:cNvSpPr>
                <a:spLocks noChangeShapeType="1"/>
              </p:cNvSpPr>
              <p:nvPr/>
            </p:nvSpPr>
            <p:spPr bwMode="auto">
              <a:xfrm>
                <a:off x="2987824" y="3717032"/>
                <a:ext cx="0" cy="720080"/>
              </a:xfrm>
              <a:prstGeom prst="line">
                <a:avLst/>
              </a:prstGeom>
              <a:noFill/>
              <a:ln w="50800">
                <a:solidFill>
                  <a:srgbClr val="FF0000"/>
                </a:solidFill>
                <a:prstDash val="solid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pic>
            <p:nvPicPr>
              <p:cNvPr id="190" name="Picture 189" descr="TP_tmp.emf"/>
              <p:cNvPicPr>
                <a:picLocks noChangeAspect="1"/>
              </p:cNvPicPr>
              <p:nvPr>
                <p:custDataLst>
                  <p:tags r:id="rId2"/>
                </p:custDataLst>
              </p:nvPr>
            </p:nvPicPr>
            <p:blipFill>
              <a:blip r:embed="rId2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2627784" y="3861048"/>
                <a:ext cx="239554" cy="169940"/>
              </a:xfrm>
              <a:prstGeom prst="rect">
                <a:avLst/>
              </a:prstGeom>
              <a:noFill/>
              <a:ln/>
              <a:effectLst/>
            </p:spPr>
          </p:pic>
        </p:grpSp>
        <p:sp>
          <p:nvSpPr>
            <p:cNvPr id="198" name="Line 7"/>
            <p:cNvSpPr>
              <a:spLocks noChangeShapeType="1"/>
            </p:cNvSpPr>
            <p:nvPr/>
          </p:nvSpPr>
          <p:spPr bwMode="auto">
            <a:xfrm>
              <a:off x="2895600" y="2480072"/>
              <a:ext cx="3359150" cy="94615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2" name="Picture 1" descr="TP_tmp.png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347864" y="2348880"/>
              <a:ext cx="205332" cy="171110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45" name="Line 7"/>
          <p:cNvSpPr>
            <a:spLocks noChangeShapeType="1"/>
          </p:cNvSpPr>
          <p:nvPr/>
        </p:nvSpPr>
        <p:spPr bwMode="auto">
          <a:xfrm flipV="1">
            <a:off x="2267744" y="2708920"/>
            <a:ext cx="576064" cy="2376264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46" name="Line 7"/>
          <p:cNvSpPr>
            <a:spLocks noChangeShapeType="1"/>
          </p:cNvSpPr>
          <p:nvPr/>
        </p:nvSpPr>
        <p:spPr bwMode="auto">
          <a:xfrm flipV="1">
            <a:off x="2843808" y="2708920"/>
            <a:ext cx="3240360" cy="2376264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43" name="Group 42"/>
          <p:cNvGrpSpPr/>
          <p:nvPr/>
        </p:nvGrpSpPr>
        <p:grpSpPr>
          <a:xfrm>
            <a:off x="5724128" y="4797152"/>
            <a:ext cx="3096344" cy="1368152"/>
            <a:chOff x="2915816" y="3284984"/>
            <a:chExt cx="3096344" cy="1368152"/>
          </a:xfrm>
        </p:grpSpPr>
        <p:pic>
          <p:nvPicPr>
            <p:cNvPr id="44" name="Picture 9" descr="dolly"/>
            <p:cNvPicPr>
              <a:picLocks noChangeAspect="1" noChangeArrowheads="1"/>
            </p:cNvPicPr>
            <p:nvPr/>
          </p:nvPicPr>
          <p:blipFill>
            <a:blip r:embed="rId23" cstate="print"/>
            <a:srcRect/>
            <a:stretch>
              <a:fillRect/>
            </a:stretch>
          </p:blipFill>
          <p:spPr bwMode="auto">
            <a:xfrm>
              <a:off x="3059832" y="3284984"/>
              <a:ext cx="1368152" cy="1258766"/>
            </a:xfrm>
            <a:prstGeom prst="rect">
              <a:avLst/>
            </a:prstGeom>
            <a:noFill/>
          </p:spPr>
        </p:pic>
        <p:pic>
          <p:nvPicPr>
            <p:cNvPr id="47" name="Picture 9" descr="dolly"/>
            <p:cNvPicPr>
              <a:picLocks noChangeAspect="1" noChangeArrowheads="1"/>
            </p:cNvPicPr>
            <p:nvPr/>
          </p:nvPicPr>
          <p:blipFill>
            <a:blip r:embed="rId23" cstate="print"/>
            <a:srcRect/>
            <a:stretch>
              <a:fillRect/>
            </a:stretch>
          </p:blipFill>
          <p:spPr bwMode="auto">
            <a:xfrm>
              <a:off x="4499992" y="3284984"/>
              <a:ext cx="1368152" cy="1258766"/>
            </a:xfrm>
            <a:prstGeom prst="rect">
              <a:avLst/>
            </a:prstGeom>
            <a:noFill/>
          </p:spPr>
        </p:pic>
        <p:grpSp>
          <p:nvGrpSpPr>
            <p:cNvPr id="48" name="Group 74"/>
            <p:cNvGrpSpPr/>
            <p:nvPr/>
          </p:nvGrpSpPr>
          <p:grpSpPr>
            <a:xfrm>
              <a:off x="2915816" y="3284984"/>
              <a:ext cx="3096344" cy="1368152"/>
              <a:chOff x="2809127" y="3501009"/>
              <a:chExt cx="3326202" cy="2232248"/>
            </a:xfrm>
          </p:grpSpPr>
          <p:sp>
            <p:nvSpPr>
              <p:cNvPr id="49" name="Line 150"/>
              <p:cNvSpPr>
                <a:spLocks noChangeShapeType="1"/>
              </p:cNvSpPr>
              <p:nvPr/>
            </p:nvSpPr>
            <p:spPr bwMode="auto">
              <a:xfrm flipH="1">
                <a:off x="2875934" y="3554362"/>
                <a:ext cx="3259394" cy="2153264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50" name="Line 150"/>
              <p:cNvSpPr>
                <a:spLocks noChangeShapeType="1"/>
              </p:cNvSpPr>
              <p:nvPr/>
            </p:nvSpPr>
            <p:spPr bwMode="auto">
              <a:xfrm>
                <a:off x="2809127" y="3501009"/>
                <a:ext cx="3326202" cy="2232248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1072299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 build="p"/>
      <p:bldP spid="45" grpId="0" animBg="1"/>
      <p:bldP spid="4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899592" y="2424356"/>
            <a:ext cx="7416824" cy="0"/>
          </a:xfrm>
          <a:prstGeom prst="line">
            <a:avLst/>
          </a:prstGeom>
          <a:noFill/>
          <a:ln w="44450">
            <a:solidFill>
              <a:srgbClr val="000000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3" name="Group 33"/>
          <p:cNvGrpSpPr/>
          <p:nvPr/>
        </p:nvGrpSpPr>
        <p:grpSpPr>
          <a:xfrm>
            <a:off x="395536" y="912188"/>
            <a:ext cx="1150423" cy="1656184"/>
            <a:chOff x="395536" y="912188"/>
            <a:chExt cx="1150423" cy="1656184"/>
          </a:xfrm>
        </p:grpSpPr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1115616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5" name="Picture 64" descr="AliceBlue.eps"/>
            <p:cNvPicPr>
              <a:picLocks noChangeAspect="1"/>
            </p:cNvPicPr>
            <p:nvPr/>
          </p:nvPicPr>
          <p:blipFill>
            <a:blip r:embed="rId6" cstate="print"/>
            <a:srcRect b="23529"/>
            <a:stretch>
              <a:fillRect/>
            </a:stretch>
          </p:blipFill>
          <p:spPr>
            <a:xfrm>
              <a:off x="395536" y="912188"/>
              <a:ext cx="1150423" cy="1296144"/>
            </a:xfrm>
            <a:prstGeom prst="rect">
              <a:avLst/>
            </a:prstGeom>
          </p:spPr>
        </p:pic>
      </p:grpSp>
      <p:grpSp>
        <p:nvGrpSpPr>
          <p:cNvPr id="4" name="Group 35"/>
          <p:cNvGrpSpPr/>
          <p:nvPr/>
        </p:nvGrpSpPr>
        <p:grpSpPr>
          <a:xfrm>
            <a:off x="7541017" y="912188"/>
            <a:ext cx="1135439" cy="1656184"/>
            <a:chOff x="7541017" y="912188"/>
            <a:chExt cx="1135439" cy="1656184"/>
          </a:xfrm>
        </p:grpSpPr>
        <p:sp>
          <p:nvSpPr>
            <p:cNvPr id="62" name="Line 7"/>
            <p:cNvSpPr>
              <a:spLocks noChangeShapeType="1"/>
            </p:cNvSpPr>
            <p:nvPr/>
          </p:nvSpPr>
          <p:spPr bwMode="auto">
            <a:xfrm>
              <a:off x="80283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70" name="Picture 69" descr="AliceBlue.eps"/>
            <p:cNvPicPr>
              <a:picLocks noChangeAspect="1"/>
            </p:cNvPicPr>
            <p:nvPr/>
          </p:nvPicPr>
          <p:blipFill>
            <a:blip r:embed="rId7" cstate="print"/>
            <a:srcRect b="22520"/>
            <a:stretch>
              <a:fillRect/>
            </a:stretch>
          </p:blipFill>
          <p:spPr>
            <a:xfrm flipH="1">
              <a:off x="7541017" y="912188"/>
              <a:ext cx="1135439" cy="1296144"/>
            </a:xfrm>
            <a:prstGeom prst="rect">
              <a:avLst/>
            </a:prstGeom>
          </p:spPr>
        </p:pic>
      </p:grpSp>
      <p:grpSp>
        <p:nvGrpSpPr>
          <p:cNvPr id="5" name="Group 36"/>
          <p:cNvGrpSpPr/>
          <p:nvPr/>
        </p:nvGrpSpPr>
        <p:grpSpPr>
          <a:xfrm>
            <a:off x="4067944" y="1052736"/>
            <a:ext cx="949854" cy="1515636"/>
            <a:chOff x="4211960" y="1052736"/>
            <a:chExt cx="949854" cy="1515636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1960" y="1052736"/>
              <a:ext cx="949854" cy="1209639"/>
            </a:xfrm>
            <a:prstGeom prst="rect">
              <a:avLst/>
            </a:prstGeom>
          </p:spPr>
        </p:pic>
        <p:sp>
          <p:nvSpPr>
            <p:cNvPr id="54" name="Line 7"/>
            <p:cNvSpPr>
              <a:spLocks noChangeShapeType="1"/>
            </p:cNvSpPr>
            <p:nvPr/>
          </p:nvSpPr>
          <p:spPr bwMode="auto">
            <a:xfrm>
              <a:off x="4644008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FF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4499992" y="2276872"/>
            <a:ext cx="0" cy="288032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5508104" y="3189045"/>
            <a:ext cx="2592288" cy="701983"/>
            <a:chOff x="5508104" y="3189045"/>
            <a:chExt cx="2592288" cy="701983"/>
          </a:xfrm>
        </p:grpSpPr>
        <p:sp>
          <p:nvSpPr>
            <p:cNvPr id="33" name="Line 7"/>
            <p:cNvSpPr>
              <a:spLocks noChangeShapeType="1"/>
            </p:cNvSpPr>
            <p:nvPr/>
          </p:nvSpPr>
          <p:spPr bwMode="auto">
            <a:xfrm flipH="1">
              <a:off x="5508104" y="3242956"/>
              <a:ext cx="2592288" cy="64807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8" name="Picture 7" descr="TP_tmp.pn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601841" y="3189045"/>
              <a:ext cx="171250" cy="274000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58" name="Rectangle 2"/>
          <p:cNvSpPr>
            <a:spLocks noGrp="1" noChangeArrowheads="1"/>
          </p:cNvSpPr>
          <p:nvPr>
            <p:ph type="title"/>
          </p:nvPr>
        </p:nvSpPr>
        <p:spPr>
          <a:xfrm>
            <a:off x="722365" y="51488"/>
            <a:ext cx="8386139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Position Verification: Quantum Try</a:t>
            </a:r>
            <a:endParaRPr lang="en-US" sz="4000" dirty="0"/>
          </a:p>
        </p:txBody>
      </p:sp>
      <p:sp>
        <p:nvSpPr>
          <p:cNvPr id="59" name="Content Placeholder 1"/>
          <p:cNvSpPr txBox="1">
            <a:spLocks/>
          </p:cNvSpPr>
          <p:nvPr/>
        </p:nvSpPr>
        <p:spPr>
          <a:xfrm>
            <a:off x="971600" y="620688"/>
            <a:ext cx="6912768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[Kent Munro </a:t>
            </a:r>
            <a:r>
              <a:rPr lang="de-CH" sz="2000" noProof="0" dirty="0" err="1" smtClean="0">
                <a:cs typeface="Arial" charset="0"/>
              </a:rPr>
              <a:t>Spiller</a:t>
            </a:r>
            <a:r>
              <a:rPr lang="de-CH" sz="2000" noProof="0" dirty="0" smtClean="0">
                <a:cs typeface="Arial" charset="0"/>
              </a:rPr>
              <a:t> 03/10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6" name="Picture 5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58574" y="4598985"/>
            <a:ext cx="1092802" cy="2732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Picture 10" descr="TP_tmp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20072" y="4598986"/>
            <a:ext cx="1119536" cy="279884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1" name="Content Placeholder 1"/>
          <p:cNvSpPr txBox="1">
            <a:spLocks/>
          </p:cNvSpPr>
          <p:nvPr/>
        </p:nvSpPr>
        <p:spPr>
          <a:xfrm>
            <a:off x="395536" y="5517232"/>
            <a:ext cx="8429684" cy="1124744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Can we brake the scheme now?</a:t>
            </a:r>
          </a:p>
        </p:txBody>
      </p:sp>
      <p:grpSp>
        <p:nvGrpSpPr>
          <p:cNvPr id="126" name="Group 125"/>
          <p:cNvGrpSpPr/>
          <p:nvPr/>
        </p:nvGrpSpPr>
        <p:grpSpPr>
          <a:xfrm>
            <a:off x="4427984" y="4077072"/>
            <a:ext cx="3744416" cy="1065131"/>
            <a:chOff x="4427984" y="4077072"/>
            <a:chExt cx="3744416" cy="1065131"/>
          </a:xfrm>
        </p:grpSpPr>
        <p:sp>
          <p:nvSpPr>
            <p:cNvPr id="35" name="Line 7"/>
            <p:cNvSpPr>
              <a:spLocks noChangeShapeType="1"/>
            </p:cNvSpPr>
            <p:nvPr/>
          </p:nvSpPr>
          <p:spPr bwMode="auto">
            <a:xfrm>
              <a:off x="5436096" y="4350115"/>
              <a:ext cx="2736304" cy="792088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120" name="Line 7"/>
            <p:cNvSpPr>
              <a:spLocks noChangeShapeType="1"/>
            </p:cNvSpPr>
            <p:nvPr/>
          </p:nvSpPr>
          <p:spPr bwMode="auto">
            <a:xfrm>
              <a:off x="4427984" y="4077072"/>
              <a:ext cx="864096" cy="21602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163" name="Line 38"/>
            <p:cNvSpPr>
              <a:spLocks noChangeShapeType="1"/>
            </p:cNvSpPr>
            <p:nvPr/>
          </p:nvSpPr>
          <p:spPr bwMode="auto">
            <a:xfrm rot="13500000">
              <a:off x="7106110" y="4268053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106" name="Group 97"/>
            <p:cNvGrpSpPr/>
            <p:nvPr/>
          </p:nvGrpSpPr>
          <p:grpSpPr>
            <a:xfrm>
              <a:off x="6948264" y="4221088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7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08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grpSp>
        <p:nvGrpSpPr>
          <p:cNvPr id="123" name="Group 122"/>
          <p:cNvGrpSpPr/>
          <p:nvPr/>
        </p:nvGrpSpPr>
        <p:grpSpPr>
          <a:xfrm>
            <a:off x="971600" y="2780928"/>
            <a:ext cx="2880320" cy="1110099"/>
            <a:chOff x="971600" y="2780928"/>
            <a:chExt cx="2880320" cy="1110099"/>
          </a:xfrm>
        </p:grpSpPr>
        <p:sp>
          <p:nvSpPr>
            <p:cNvPr id="25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157" name="Line 38"/>
            <p:cNvSpPr>
              <a:spLocks noChangeShapeType="1"/>
            </p:cNvSpPr>
            <p:nvPr/>
          </p:nvSpPr>
          <p:spPr bwMode="auto">
            <a:xfrm rot="13500000">
              <a:off x="1679867" y="2727239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110" name="Group 97"/>
            <p:cNvGrpSpPr/>
            <p:nvPr/>
          </p:nvGrpSpPr>
          <p:grpSpPr>
            <a:xfrm>
              <a:off x="1763688" y="2780928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1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12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grpSp>
        <p:nvGrpSpPr>
          <p:cNvPr id="125" name="Group 124"/>
          <p:cNvGrpSpPr/>
          <p:nvPr/>
        </p:nvGrpSpPr>
        <p:grpSpPr>
          <a:xfrm>
            <a:off x="1043608" y="3948296"/>
            <a:ext cx="3240360" cy="1064880"/>
            <a:chOff x="1043608" y="3948296"/>
            <a:chExt cx="3240360" cy="1064880"/>
          </a:xfrm>
        </p:grpSpPr>
        <p:sp>
          <p:nvSpPr>
            <p:cNvPr id="44" name="Line 7"/>
            <p:cNvSpPr>
              <a:spLocks noChangeShapeType="1"/>
            </p:cNvSpPr>
            <p:nvPr/>
          </p:nvSpPr>
          <p:spPr bwMode="auto">
            <a:xfrm flipH="1">
              <a:off x="1043608" y="4293791"/>
              <a:ext cx="2808312" cy="719385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118" name="Arc 117"/>
            <p:cNvSpPr/>
            <p:nvPr/>
          </p:nvSpPr>
          <p:spPr>
            <a:xfrm>
              <a:off x="3635896" y="3948296"/>
              <a:ext cx="648072" cy="288032"/>
            </a:xfrm>
            <a:prstGeom prst="arc">
              <a:avLst>
                <a:gd name="adj1" fmla="val 16200000"/>
                <a:gd name="adj2" fmla="val 5908363"/>
              </a:avLst>
            </a:prstGeom>
            <a:ln w="285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160" name="Line 38"/>
            <p:cNvSpPr>
              <a:spLocks noChangeShapeType="1"/>
            </p:cNvSpPr>
            <p:nvPr/>
          </p:nvSpPr>
          <p:spPr bwMode="auto">
            <a:xfrm rot="13500000">
              <a:off x="2281574" y="4124037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113" name="Group 97"/>
            <p:cNvGrpSpPr/>
            <p:nvPr/>
          </p:nvGrpSpPr>
          <p:grpSpPr>
            <a:xfrm>
              <a:off x="1907704" y="4077072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4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15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grpSp>
        <p:nvGrpSpPr>
          <p:cNvPr id="103" name="Group 37"/>
          <p:cNvGrpSpPr/>
          <p:nvPr/>
        </p:nvGrpSpPr>
        <p:grpSpPr>
          <a:xfrm>
            <a:off x="5722888" y="1271592"/>
            <a:ext cx="1006872" cy="1293312"/>
            <a:chOff x="2483768" y="1275060"/>
            <a:chExt cx="1006872" cy="1293312"/>
          </a:xfrm>
        </p:grpSpPr>
        <p:pic>
          <p:nvPicPr>
            <p:cNvPr id="104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 flipH="1">
              <a:off x="2483768" y="1275060"/>
              <a:ext cx="1006872" cy="1001812"/>
            </a:xfrm>
            <a:prstGeom prst="rect">
              <a:avLst/>
            </a:prstGeom>
            <a:noFill/>
          </p:spPr>
        </p:pic>
        <p:sp>
          <p:nvSpPr>
            <p:cNvPr id="105" name="Line 7"/>
            <p:cNvSpPr>
              <a:spLocks noChangeShapeType="1"/>
            </p:cNvSpPr>
            <p:nvPr/>
          </p:nvSpPr>
          <p:spPr bwMode="auto">
            <a:xfrm>
              <a:off x="298782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116" name="Group 38"/>
          <p:cNvGrpSpPr/>
          <p:nvPr/>
        </p:nvGrpSpPr>
        <p:grpSpPr>
          <a:xfrm>
            <a:off x="2483768" y="1021212"/>
            <a:ext cx="917546" cy="1543692"/>
            <a:chOff x="5796136" y="1024680"/>
            <a:chExt cx="917546" cy="1543692"/>
          </a:xfrm>
        </p:grpSpPr>
        <p:pic>
          <p:nvPicPr>
            <p:cNvPr id="119" name="Picture 118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6136" y="1024680"/>
              <a:ext cx="917546" cy="1180184"/>
            </a:xfrm>
            <a:prstGeom prst="rect">
              <a:avLst/>
            </a:prstGeom>
          </p:spPr>
        </p:pic>
        <p:sp>
          <p:nvSpPr>
            <p:cNvPr id="122" name="Line 7"/>
            <p:cNvSpPr>
              <a:spLocks noChangeShapeType="1"/>
            </p:cNvSpPr>
            <p:nvPr/>
          </p:nvSpPr>
          <p:spPr bwMode="auto">
            <a:xfrm>
              <a:off x="62281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4430111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5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6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8" dur="indefinite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9" dur="indefinite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/>
          <p:cNvGrpSpPr/>
          <p:nvPr/>
        </p:nvGrpSpPr>
        <p:grpSpPr>
          <a:xfrm>
            <a:off x="971600" y="1628800"/>
            <a:ext cx="2880320" cy="1110099"/>
            <a:chOff x="971600" y="2780928"/>
            <a:chExt cx="2880320" cy="1110099"/>
          </a:xfrm>
        </p:grpSpPr>
        <p:sp>
          <p:nvSpPr>
            <p:cNvPr id="42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44" name="Line 38"/>
            <p:cNvSpPr>
              <a:spLocks noChangeShapeType="1"/>
            </p:cNvSpPr>
            <p:nvPr/>
          </p:nvSpPr>
          <p:spPr bwMode="auto">
            <a:xfrm rot="13500000">
              <a:off x="1679867" y="2727239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45" name="Group 97"/>
            <p:cNvGrpSpPr/>
            <p:nvPr/>
          </p:nvGrpSpPr>
          <p:grpSpPr>
            <a:xfrm>
              <a:off x="1763688" y="2780928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6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47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sp>
        <p:nvSpPr>
          <p:cNvPr id="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51488"/>
            <a:ext cx="8784976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Attacking Game</a:t>
            </a:r>
            <a:endParaRPr lang="en-US" sz="4000" dirty="0"/>
          </a:p>
        </p:txBody>
      </p:sp>
      <p:sp>
        <p:nvSpPr>
          <p:cNvPr id="39" name="Line 7"/>
          <p:cNvSpPr>
            <a:spLocks noChangeShapeType="1"/>
          </p:cNvSpPr>
          <p:nvPr/>
        </p:nvSpPr>
        <p:spPr bwMode="auto">
          <a:xfrm flipH="1">
            <a:off x="5508104" y="2090828"/>
            <a:ext cx="2592288" cy="648072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143" name="Content Placeholder 1"/>
          <p:cNvSpPr txBox="1">
            <a:spLocks/>
          </p:cNvSpPr>
          <p:nvPr/>
        </p:nvSpPr>
        <p:spPr>
          <a:xfrm>
            <a:off x="395536" y="4941168"/>
            <a:ext cx="5256584" cy="172819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>
                <a:solidFill>
                  <a:srgbClr val="FF0000"/>
                </a:solidFill>
                <a:cs typeface="Arial" charset="0"/>
              </a:rPr>
              <a:t>I</a:t>
            </a:r>
            <a:r>
              <a:rPr lang="en-US" sz="2800" dirty="0" smtClean="0">
                <a:solidFill>
                  <a:srgbClr val="FF0000"/>
                </a:solidFill>
                <a:cs typeface="Arial" charset="0"/>
              </a:rPr>
              <a:t>mpossible to cheat </a:t>
            </a:r>
            <a:r>
              <a:rPr lang="en-US" sz="2800" dirty="0" smtClean="0">
                <a:cs typeface="Arial" charset="0"/>
              </a:rPr>
              <a:t>due to non-cloning theorem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>
                <a:cs typeface="Arial" charset="0"/>
              </a:rPr>
              <a:t>O</a:t>
            </a:r>
            <a:r>
              <a:rPr lang="en-US" sz="2800" dirty="0" smtClean="0">
                <a:cs typeface="Arial" charset="0"/>
              </a:rPr>
              <a:t>r not?</a:t>
            </a:r>
          </a:p>
        </p:txBody>
      </p:sp>
      <p:pic>
        <p:nvPicPr>
          <p:cNvPr id="76" name="Picture 2" descr="D:\presentations\Noisy Storage\EvilCatTransparent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5724128" y="908720"/>
            <a:ext cx="1006872" cy="1001812"/>
          </a:xfrm>
          <a:prstGeom prst="rect">
            <a:avLst/>
          </a:prstGeom>
          <a:noFill/>
        </p:spPr>
      </p:pic>
      <p:pic>
        <p:nvPicPr>
          <p:cNvPr id="3" name="Picture 2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01841" y="2036917"/>
            <a:ext cx="171250" cy="274000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822" y="764704"/>
            <a:ext cx="842476" cy="1083626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2339752" y="2564904"/>
            <a:ext cx="576064" cy="720080"/>
            <a:chOff x="2339752" y="2564904"/>
            <a:chExt cx="576064" cy="720080"/>
          </a:xfrm>
        </p:grpSpPr>
        <p:sp>
          <p:nvSpPr>
            <p:cNvPr id="189" name="Line 7"/>
            <p:cNvSpPr>
              <a:spLocks noChangeShapeType="1"/>
            </p:cNvSpPr>
            <p:nvPr/>
          </p:nvSpPr>
          <p:spPr bwMode="auto">
            <a:xfrm>
              <a:off x="2915816" y="2564904"/>
              <a:ext cx="0" cy="72008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grpSp>
          <p:nvGrpSpPr>
            <p:cNvPr id="51" name="Group 50"/>
            <p:cNvGrpSpPr/>
            <p:nvPr/>
          </p:nvGrpSpPr>
          <p:grpSpPr>
            <a:xfrm>
              <a:off x="2339752" y="2564904"/>
              <a:ext cx="457200" cy="564252"/>
              <a:chOff x="3779912" y="2000652"/>
              <a:chExt cx="457200" cy="564252"/>
            </a:xfrm>
          </p:grpSpPr>
          <p:sp>
            <p:nvSpPr>
              <p:cNvPr id="52" name="Oval 154"/>
              <p:cNvSpPr>
                <a:spLocks noChangeArrowheads="1"/>
              </p:cNvSpPr>
              <p:nvPr/>
            </p:nvSpPr>
            <p:spPr bwMode="auto">
              <a:xfrm>
                <a:off x="3779912" y="2060848"/>
                <a:ext cx="457200" cy="465930"/>
              </a:xfrm>
              <a:prstGeom prst="ellipse">
                <a:avLst/>
              </a:prstGeom>
              <a:solidFill>
                <a:schemeClr val="accent6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53" name="Text Box 21"/>
              <p:cNvSpPr txBox="1">
                <a:spLocks noChangeArrowheads="1"/>
              </p:cNvSpPr>
              <p:nvPr/>
            </p:nvSpPr>
            <p:spPr bwMode="auto">
              <a:xfrm>
                <a:off x="3851920" y="2000652"/>
                <a:ext cx="256941" cy="564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sp>
        <p:nvSpPr>
          <p:cNvPr id="62" name="Line 7"/>
          <p:cNvSpPr>
            <a:spLocks noChangeShapeType="1"/>
          </p:cNvSpPr>
          <p:nvPr/>
        </p:nvSpPr>
        <p:spPr bwMode="auto">
          <a:xfrm flipH="1">
            <a:off x="1043608" y="3141663"/>
            <a:ext cx="2808312" cy="719385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ys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63" name="Arc 62"/>
          <p:cNvSpPr/>
          <p:nvPr/>
        </p:nvSpPr>
        <p:spPr>
          <a:xfrm>
            <a:off x="3635896" y="2796168"/>
            <a:ext cx="648072" cy="288032"/>
          </a:xfrm>
          <a:prstGeom prst="arc">
            <a:avLst>
              <a:gd name="adj1" fmla="val 16200000"/>
              <a:gd name="adj2" fmla="val 5908363"/>
            </a:avLst>
          </a:prstGeom>
          <a:ln w="28575">
            <a:solidFill>
              <a:schemeClr val="bg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4" name="Line 38"/>
          <p:cNvSpPr>
            <a:spLocks noChangeShapeType="1"/>
          </p:cNvSpPr>
          <p:nvPr/>
        </p:nvSpPr>
        <p:spPr bwMode="auto">
          <a:xfrm rot="13500000">
            <a:off x="2281574" y="2971909"/>
            <a:ext cx="1014" cy="365749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DE"/>
          </a:p>
        </p:txBody>
      </p:sp>
      <p:grpSp>
        <p:nvGrpSpPr>
          <p:cNvPr id="65" name="Group 97"/>
          <p:cNvGrpSpPr/>
          <p:nvPr/>
        </p:nvGrpSpPr>
        <p:grpSpPr>
          <a:xfrm>
            <a:off x="1907704" y="2924944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6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67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sp>
        <p:nvSpPr>
          <p:cNvPr id="69" name="Line 7"/>
          <p:cNvSpPr>
            <a:spLocks noChangeShapeType="1"/>
          </p:cNvSpPr>
          <p:nvPr/>
        </p:nvSpPr>
        <p:spPr bwMode="auto">
          <a:xfrm>
            <a:off x="5436096" y="3197987"/>
            <a:ext cx="2736304" cy="792088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ys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70" name="Line 7"/>
          <p:cNvSpPr>
            <a:spLocks noChangeShapeType="1"/>
          </p:cNvSpPr>
          <p:nvPr/>
        </p:nvSpPr>
        <p:spPr bwMode="auto">
          <a:xfrm>
            <a:off x="4427984" y="2924944"/>
            <a:ext cx="864096" cy="21602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71" name="Line 38"/>
          <p:cNvSpPr>
            <a:spLocks noChangeShapeType="1"/>
          </p:cNvSpPr>
          <p:nvPr/>
        </p:nvSpPr>
        <p:spPr bwMode="auto">
          <a:xfrm rot="13500000">
            <a:off x="7106110" y="3115925"/>
            <a:ext cx="1014" cy="365749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DE"/>
          </a:p>
        </p:txBody>
      </p:sp>
      <p:grpSp>
        <p:nvGrpSpPr>
          <p:cNvPr id="72" name="Group 97"/>
          <p:cNvGrpSpPr/>
          <p:nvPr/>
        </p:nvGrpSpPr>
        <p:grpSpPr>
          <a:xfrm>
            <a:off x="6948264" y="3068960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3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74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417799" y="2636912"/>
            <a:ext cx="242433" cy="720080"/>
            <a:chOff x="6228184" y="2636912"/>
            <a:chExt cx="242433" cy="720080"/>
          </a:xfrm>
        </p:grpSpPr>
        <p:sp>
          <p:nvSpPr>
            <p:cNvPr id="195" name="Line 7"/>
            <p:cNvSpPr>
              <a:spLocks noChangeShapeType="1"/>
            </p:cNvSpPr>
            <p:nvPr/>
          </p:nvSpPr>
          <p:spPr bwMode="auto">
            <a:xfrm>
              <a:off x="6228184" y="2636912"/>
              <a:ext cx="0" cy="72008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" name="Picture 4" descr="TP_tmp.pn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300192" y="2708920"/>
              <a:ext cx="170425" cy="272680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6" name="Picture 5" descr="TP_tmp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83768" y="3645024"/>
            <a:ext cx="1092802" cy="2732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 descr="TP_tmp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08104" y="3645024"/>
            <a:ext cx="1092803" cy="2732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2987824" y="1988840"/>
            <a:ext cx="3359150" cy="1450206"/>
            <a:chOff x="2987824" y="1988840"/>
            <a:chExt cx="3359150" cy="1450206"/>
          </a:xfrm>
        </p:grpSpPr>
        <p:grpSp>
          <p:nvGrpSpPr>
            <p:cNvPr id="2" name="Group 1"/>
            <p:cNvGrpSpPr/>
            <p:nvPr/>
          </p:nvGrpSpPr>
          <p:grpSpPr>
            <a:xfrm>
              <a:off x="3419872" y="1988840"/>
              <a:ext cx="457200" cy="564252"/>
              <a:chOff x="3779912" y="2000652"/>
              <a:chExt cx="457200" cy="564252"/>
            </a:xfrm>
          </p:grpSpPr>
          <p:sp>
            <p:nvSpPr>
              <p:cNvPr id="48" name="Oval 154"/>
              <p:cNvSpPr>
                <a:spLocks noChangeArrowheads="1"/>
              </p:cNvSpPr>
              <p:nvPr/>
            </p:nvSpPr>
            <p:spPr bwMode="auto">
              <a:xfrm>
                <a:off x="3779912" y="2060848"/>
                <a:ext cx="457200" cy="465930"/>
              </a:xfrm>
              <a:prstGeom prst="ellipse">
                <a:avLst/>
              </a:prstGeom>
              <a:solidFill>
                <a:schemeClr val="accent6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49" name="Text Box 21"/>
              <p:cNvSpPr txBox="1">
                <a:spLocks noChangeArrowheads="1"/>
              </p:cNvSpPr>
              <p:nvPr/>
            </p:nvSpPr>
            <p:spPr bwMode="auto">
              <a:xfrm>
                <a:off x="3851920" y="2000652"/>
                <a:ext cx="256941" cy="564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  <p:sp>
          <p:nvSpPr>
            <p:cNvPr id="198" name="Line 7"/>
            <p:cNvSpPr>
              <a:spLocks noChangeShapeType="1"/>
            </p:cNvSpPr>
            <p:nvPr/>
          </p:nvSpPr>
          <p:spPr bwMode="auto">
            <a:xfrm>
              <a:off x="2987824" y="2492896"/>
              <a:ext cx="3359150" cy="94615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921000" y="2348880"/>
            <a:ext cx="3307184" cy="1026542"/>
            <a:chOff x="2921000" y="2348880"/>
            <a:chExt cx="3307184" cy="1026542"/>
          </a:xfrm>
        </p:grpSpPr>
        <p:pic>
          <p:nvPicPr>
            <p:cNvPr id="4" name="Picture 3" descr="TP_tmp.pn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580112" y="2348880"/>
              <a:ext cx="170425" cy="272680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202" name="Line 7"/>
            <p:cNvSpPr>
              <a:spLocks noChangeShapeType="1"/>
            </p:cNvSpPr>
            <p:nvPr/>
          </p:nvSpPr>
          <p:spPr bwMode="auto">
            <a:xfrm flipH="1">
              <a:off x="2921000" y="2564904"/>
              <a:ext cx="3307184" cy="810518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5724128" y="4797152"/>
            <a:ext cx="3096344" cy="1368152"/>
            <a:chOff x="2915816" y="3284984"/>
            <a:chExt cx="3096344" cy="1368152"/>
          </a:xfrm>
        </p:grpSpPr>
        <p:pic>
          <p:nvPicPr>
            <p:cNvPr id="60" name="Picture 9" descr="dolly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3059832" y="3284984"/>
              <a:ext cx="1368152" cy="1258766"/>
            </a:xfrm>
            <a:prstGeom prst="rect">
              <a:avLst/>
            </a:prstGeom>
            <a:noFill/>
          </p:spPr>
        </p:pic>
        <p:pic>
          <p:nvPicPr>
            <p:cNvPr id="61" name="Picture 9" descr="dolly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4499992" y="3284984"/>
              <a:ext cx="1368152" cy="1258766"/>
            </a:xfrm>
            <a:prstGeom prst="rect">
              <a:avLst/>
            </a:prstGeom>
            <a:noFill/>
          </p:spPr>
        </p:pic>
        <p:grpSp>
          <p:nvGrpSpPr>
            <p:cNvPr id="68" name="Group 74"/>
            <p:cNvGrpSpPr/>
            <p:nvPr/>
          </p:nvGrpSpPr>
          <p:grpSpPr>
            <a:xfrm>
              <a:off x="2915816" y="3284984"/>
              <a:ext cx="3096344" cy="1368152"/>
              <a:chOff x="2809127" y="3501009"/>
              <a:chExt cx="3326202" cy="2232248"/>
            </a:xfrm>
          </p:grpSpPr>
          <p:sp>
            <p:nvSpPr>
              <p:cNvPr id="75" name="Line 150"/>
              <p:cNvSpPr>
                <a:spLocks noChangeShapeType="1"/>
              </p:cNvSpPr>
              <p:nvPr/>
            </p:nvSpPr>
            <p:spPr bwMode="auto">
              <a:xfrm flipH="1">
                <a:off x="2875934" y="3554362"/>
                <a:ext cx="3259394" cy="2153264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78" name="Line 150"/>
              <p:cNvSpPr>
                <a:spLocks noChangeShapeType="1"/>
              </p:cNvSpPr>
              <p:nvPr/>
            </p:nvSpPr>
            <p:spPr bwMode="auto">
              <a:xfrm>
                <a:off x="2809127" y="3501009"/>
                <a:ext cx="3326202" cy="2232248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22017152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 uiExpand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/>
          <p:cNvGrpSpPr/>
          <p:nvPr/>
        </p:nvGrpSpPr>
        <p:grpSpPr>
          <a:xfrm>
            <a:off x="971600" y="1757479"/>
            <a:ext cx="2880320" cy="981420"/>
            <a:chOff x="971600" y="2909607"/>
            <a:chExt cx="2880320" cy="981420"/>
          </a:xfrm>
        </p:grpSpPr>
        <p:sp>
          <p:nvSpPr>
            <p:cNvPr id="42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44" name="Line 38"/>
            <p:cNvSpPr>
              <a:spLocks noChangeShapeType="1"/>
            </p:cNvSpPr>
            <p:nvPr/>
          </p:nvSpPr>
          <p:spPr bwMode="auto">
            <a:xfrm rot="13500000">
              <a:off x="1679867" y="2727239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51488"/>
            <a:ext cx="8784976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Teleportation Attack</a:t>
            </a:r>
            <a:endParaRPr lang="en-US" sz="4000" dirty="0"/>
          </a:p>
        </p:txBody>
      </p:sp>
      <p:sp>
        <p:nvSpPr>
          <p:cNvPr id="39" name="Line 7"/>
          <p:cNvSpPr>
            <a:spLocks noChangeShapeType="1"/>
          </p:cNvSpPr>
          <p:nvPr/>
        </p:nvSpPr>
        <p:spPr bwMode="auto">
          <a:xfrm flipH="1">
            <a:off x="5508104" y="2090828"/>
            <a:ext cx="2592288" cy="648072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143" name="Content Placeholder 1"/>
          <p:cNvSpPr txBox="1">
            <a:spLocks/>
          </p:cNvSpPr>
          <p:nvPr/>
        </p:nvSpPr>
        <p:spPr>
          <a:xfrm>
            <a:off x="395536" y="4509120"/>
            <a:ext cx="6840760" cy="1728192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It is </a:t>
            </a:r>
            <a:r>
              <a:rPr lang="en-US" sz="2800" dirty="0" smtClean="0">
                <a:solidFill>
                  <a:srgbClr val="FF0000"/>
                </a:solidFill>
                <a:cs typeface="Arial" charset="0"/>
              </a:rPr>
              <a:t>possible to cheat </a:t>
            </a:r>
            <a:r>
              <a:rPr lang="en-US" sz="2800" dirty="0" smtClean="0">
                <a:cs typeface="Arial" charset="0"/>
              </a:rPr>
              <a:t>with </a:t>
            </a:r>
            <a:r>
              <a:rPr lang="en-US" sz="2800" dirty="0" smtClean="0">
                <a:cs typeface="Arial" charset="0"/>
                <a:hlinkClick r:id="rId6"/>
              </a:rPr>
              <a:t>entanglement </a:t>
            </a:r>
            <a:r>
              <a:rPr lang="en-US" sz="2800" dirty="0" smtClean="0">
                <a:cs typeface="Arial" charset="0"/>
              </a:rPr>
              <a:t>!!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  <a:hlinkClick r:id="rId7"/>
              </a:rPr>
              <a:t>Quantum teleportation</a:t>
            </a:r>
            <a:r>
              <a:rPr lang="en-US" sz="2800" dirty="0" smtClean="0">
                <a:cs typeface="Arial" charset="0"/>
              </a:rPr>
              <a:t> allows to </a:t>
            </a:r>
            <a:br>
              <a:rPr lang="en-US" sz="2800" dirty="0" smtClean="0">
                <a:cs typeface="Arial" charset="0"/>
              </a:rPr>
            </a:br>
            <a:r>
              <a:rPr lang="en-US" sz="2800" dirty="0" smtClean="0">
                <a:solidFill>
                  <a:srgbClr val="FF0000"/>
                </a:solidFill>
                <a:cs typeface="Arial" charset="0"/>
              </a:rPr>
              <a:t>break the protocol perfectly</a:t>
            </a:r>
            <a:r>
              <a:rPr lang="en-US" sz="2800" dirty="0" smtClean="0">
                <a:cs typeface="Arial" charset="0"/>
              </a:rPr>
              <a:t>.</a:t>
            </a:r>
            <a:endParaRPr lang="en-US" sz="28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latin typeface="cmmi10"/>
              <a:cs typeface="Arial" charset="0"/>
            </a:endParaRPr>
          </a:p>
        </p:txBody>
      </p:sp>
      <p:pic>
        <p:nvPicPr>
          <p:cNvPr id="76" name="Picture 2" descr="D:\presentations\Noisy Storage\EvilCatTransparent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7956376" y="764704"/>
            <a:ext cx="1006872" cy="1001812"/>
          </a:xfrm>
          <a:prstGeom prst="rect">
            <a:avLst/>
          </a:prstGeom>
          <a:noFill/>
        </p:spPr>
      </p:pic>
      <p:pic>
        <p:nvPicPr>
          <p:cNvPr id="3" name="Picture 2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01841" y="2036917"/>
            <a:ext cx="171250" cy="274000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764704"/>
            <a:ext cx="842476" cy="1083626"/>
          </a:xfrm>
          <a:prstGeom prst="rect">
            <a:avLst/>
          </a:prstGeom>
        </p:spPr>
      </p:pic>
      <p:sp>
        <p:nvSpPr>
          <p:cNvPr id="62" name="Line 7"/>
          <p:cNvSpPr>
            <a:spLocks noChangeShapeType="1"/>
          </p:cNvSpPr>
          <p:nvPr/>
        </p:nvSpPr>
        <p:spPr bwMode="auto">
          <a:xfrm flipH="1">
            <a:off x="1043608" y="3141663"/>
            <a:ext cx="2808312" cy="719385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ys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63" name="Arc 62"/>
          <p:cNvSpPr/>
          <p:nvPr/>
        </p:nvSpPr>
        <p:spPr>
          <a:xfrm>
            <a:off x="3635896" y="2796168"/>
            <a:ext cx="648072" cy="288032"/>
          </a:xfrm>
          <a:prstGeom prst="arc">
            <a:avLst>
              <a:gd name="adj1" fmla="val 16200000"/>
              <a:gd name="adj2" fmla="val 5908363"/>
            </a:avLst>
          </a:prstGeom>
          <a:ln w="28575">
            <a:solidFill>
              <a:schemeClr val="bg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4" name="Line 38"/>
          <p:cNvSpPr>
            <a:spLocks noChangeShapeType="1"/>
          </p:cNvSpPr>
          <p:nvPr/>
        </p:nvSpPr>
        <p:spPr bwMode="auto">
          <a:xfrm rot="13500000">
            <a:off x="2281574" y="2971909"/>
            <a:ext cx="1014" cy="365749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DE"/>
          </a:p>
        </p:txBody>
      </p:sp>
      <p:grpSp>
        <p:nvGrpSpPr>
          <p:cNvPr id="65" name="Group 97"/>
          <p:cNvGrpSpPr/>
          <p:nvPr/>
        </p:nvGrpSpPr>
        <p:grpSpPr>
          <a:xfrm>
            <a:off x="1907704" y="2924944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6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67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sp>
        <p:nvSpPr>
          <p:cNvPr id="69" name="Line 7"/>
          <p:cNvSpPr>
            <a:spLocks noChangeShapeType="1"/>
          </p:cNvSpPr>
          <p:nvPr/>
        </p:nvSpPr>
        <p:spPr bwMode="auto">
          <a:xfrm>
            <a:off x="5436096" y="3197987"/>
            <a:ext cx="2736304" cy="792088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ys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70" name="Line 7"/>
          <p:cNvSpPr>
            <a:spLocks noChangeShapeType="1"/>
          </p:cNvSpPr>
          <p:nvPr/>
        </p:nvSpPr>
        <p:spPr bwMode="auto">
          <a:xfrm>
            <a:off x="4427984" y="2924944"/>
            <a:ext cx="864096" cy="21602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71" name="Line 38"/>
          <p:cNvSpPr>
            <a:spLocks noChangeShapeType="1"/>
          </p:cNvSpPr>
          <p:nvPr/>
        </p:nvSpPr>
        <p:spPr bwMode="auto">
          <a:xfrm rot="13500000">
            <a:off x="7106110" y="3115925"/>
            <a:ext cx="1014" cy="365749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DE"/>
          </a:p>
        </p:txBody>
      </p:sp>
      <p:grpSp>
        <p:nvGrpSpPr>
          <p:cNvPr id="72" name="Group 97"/>
          <p:cNvGrpSpPr/>
          <p:nvPr/>
        </p:nvGrpSpPr>
        <p:grpSpPr>
          <a:xfrm>
            <a:off x="6948264" y="3068960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3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74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pic>
        <p:nvPicPr>
          <p:cNvPr id="6" name="Picture 5" descr="TP_tmp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83768" y="3645024"/>
            <a:ext cx="1092802" cy="2732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 descr="TP_tmp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08104" y="3645024"/>
            <a:ext cx="1092803" cy="2732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84" name="Group 83"/>
          <p:cNvGrpSpPr/>
          <p:nvPr/>
        </p:nvGrpSpPr>
        <p:grpSpPr>
          <a:xfrm>
            <a:off x="2051720" y="836712"/>
            <a:ext cx="4752528" cy="648072"/>
            <a:chOff x="4572000" y="3212976"/>
            <a:chExt cx="4752528" cy="648072"/>
          </a:xfrm>
        </p:grpSpPr>
        <p:sp>
          <p:nvSpPr>
            <p:cNvPr id="85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86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93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4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5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6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7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87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88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89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0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1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2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79" name="Group 78"/>
          <p:cNvGrpSpPr/>
          <p:nvPr/>
        </p:nvGrpSpPr>
        <p:grpSpPr>
          <a:xfrm>
            <a:off x="2051720" y="1412776"/>
            <a:ext cx="4752528" cy="648072"/>
            <a:chOff x="4572000" y="3212976"/>
            <a:chExt cx="4752528" cy="648072"/>
          </a:xfrm>
        </p:grpSpPr>
        <p:sp>
          <p:nvSpPr>
            <p:cNvPr id="80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81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103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04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5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6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7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82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83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9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0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1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2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108" name="Picture 2" descr="startrek-beam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236296" y="4114790"/>
            <a:ext cx="1800200" cy="2657439"/>
          </a:xfrm>
          <a:prstGeom prst="rect">
            <a:avLst/>
          </a:prstGeom>
          <a:noFill/>
        </p:spPr>
      </p:pic>
      <p:grpSp>
        <p:nvGrpSpPr>
          <p:cNvPr id="109" name="Group 97"/>
          <p:cNvGrpSpPr/>
          <p:nvPr/>
        </p:nvGrpSpPr>
        <p:grpSpPr>
          <a:xfrm>
            <a:off x="1882552" y="1628800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0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11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grpSp>
        <p:nvGrpSpPr>
          <p:cNvPr id="112" name="Group 97"/>
          <p:cNvGrpSpPr/>
          <p:nvPr/>
        </p:nvGrpSpPr>
        <p:grpSpPr>
          <a:xfrm>
            <a:off x="5364088" y="875497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3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14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970012" y="692696"/>
            <a:ext cx="937692" cy="1849348"/>
            <a:chOff x="1041648" y="2276872"/>
            <a:chExt cx="937692" cy="1849348"/>
          </a:xfrm>
        </p:grpSpPr>
        <p:grpSp>
          <p:nvGrpSpPr>
            <p:cNvPr id="116" name="Group 10"/>
            <p:cNvGrpSpPr>
              <a:grpSpLocks/>
            </p:cNvGrpSpPr>
            <p:nvPr/>
          </p:nvGrpSpPr>
          <p:grpSpPr bwMode="auto">
            <a:xfrm>
              <a:off x="1043236" y="2348806"/>
              <a:ext cx="865187" cy="792162"/>
              <a:chOff x="2148" y="2341"/>
              <a:chExt cx="545" cy="499"/>
            </a:xfrm>
          </p:grpSpPr>
          <p:sp>
            <p:nvSpPr>
              <p:cNvPr id="120" name="Oval 11"/>
              <p:cNvSpPr>
                <a:spLocks noChangeArrowheads="1"/>
              </p:cNvSpPr>
              <p:nvPr/>
            </p:nvSpPr>
            <p:spPr bwMode="auto">
              <a:xfrm>
                <a:off x="2239" y="2432"/>
                <a:ext cx="363" cy="363"/>
              </a:xfrm>
              <a:prstGeom prst="ellipse">
                <a:avLst/>
              </a:prstGeom>
              <a:noFill/>
              <a:ln w="508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21" name="Rectangle 12"/>
              <p:cNvSpPr>
                <a:spLocks noChangeArrowheads="1"/>
              </p:cNvSpPr>
              <p:nvPr/>
            </p:nvSpPr>
            <p:spPr bwMode="auto">
              <a:xfrm>
                <a:off x="2148" y="2568"/>
                <a:ext cx="545" cy="272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22" name="Line 13"/>
              <p:cNvSpPr>
                <a:spLocks noChangeShapeType="1"/>
              </p:cNvSpPr>
              <p:nvPr/>
            </p:nvSpPr>
            <p:spPr bwMode="auto">
              <a:xfrm flipV="1">
                <a:off x="2420" y="2341"/>
                <a:ext cx="136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sp>
          <p:nvSpPr>
            <p:cNvPr id="117" name="Rectangle 55"/>
            <p:cNvSpPr>
              <a:spLocks noChangeArrowheads="1"/>
            </p:cNvSpPr>
            <p:nvPr/>
          </p:nvSpPr>
          <p:spPr bwMode="auto">
            <a:xfrm>
              <a:off x="1041648" y="2276872"/>
              <a:ext cx="865188" cy="1824285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pic>
          <p:nvPicPr>
            <p:cNvPr id="118" name="Picture 4"/>
            <p:cNvPicPr>
              <a:picLocks noChangeAspect="1" noChangeArrowheads="1"/>
            </p:cNvPicPr>
            <p:nvPr/>
          </p:nvPicPr>
          <p:blipFill>
            <a:blip r:embed="rId14" cstate="print"/>
            <a:srcRect l="25971" t="1606" r="25971" b="56540"/>
            <a:stretch>
              <a:fillRect/>
            </a:stretch>
          </p:blipFill>
          <p:spPr bwMode="auto">
            <a:xfrm>
              <a:off x="1100004" y="2780928"/>
              <a:ext cx="760585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9" name="Content Placeholder 1"/>
            <p:cNvSpPr txBox="1">
              <a:spLocks/>
            </p:cNvSpPr>
            <p:nvPr/>
          </p:nvSpPr>
          <p:spPr>
            <a:xfrm>
              <a:off x="1115244" y="3694172"/>
              <a:ext cx="864096" cy="432048"/>
            </a:xfrm>
            <a:prstGeom prst="rect">
              <a:avLst/>
            </a:prstGeom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defRPr/>
              </a:pPr>
              <a:r>
                <a:rPr lang="de-CH" sz="2000" noProof="0" dirty="0" smtClean="0">
                  <a:cs typeface="Arial" charset="0"/>
                </a:rPr>
                <a:t>[</a:t>
              </a:r>
              <a:r>
                <a:rPr lang="en-US" sz="2000" dirty="0" smtClean="0">
                  <a:cs typeface="Arial" charset="0"/>
                </a:rPr>
                <a:t>Bell]</a:t>
              </a:r>
            </a:p>
          </p:txBody>
        </p:sp>
      </p:grpSp>
      <p:cxnSp>
        <p:nvCxnSpPr>
          <p:cNvPr id="123" name="Curved Connector 122"/>
          <p:cNvCxnSpPr/>
          <p:nvPr/>
        </p:nvCxnSpPr>
        <p:spPr>
          <a:xfrm rot="10800000" flipV="1">
            <a:off x="2123728" y="1124744"/>
            <a:ext cx="936104" cy="504056"/>
          </a:xfrm>
          <a:prstGeom prst="curvedConnector3">
            <a:avLst>
              <a:gd name="adj1" fmla="val 99435"/>
            </a:avLst>
          </a:prstGeom>
          <a:ln w="34925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24" name="Group 123"/>
          <p:cNvGrpSpPr/>
          <p:nvPr/>
        </p:nvGrpSpPr>
        <p:grpSpPr>
          <a:xfrm>
            <a:off x="6946676" y="620688"/>
            <a:ext cx="937692" cy="1849348"/>
            <a:chOff x="1041648" y="2276872"/>
            <a:chExt cx="937692" cy="1849348"/>
          </a:xfrm>
        </p:grpSpPr>
        <p:grpSp>
          <p:nvGrpSpPr>
            <p:cNvPr id="125" name="Group 10"/>
            <p:cNvGrpSpPr>
              <a:grpSpLocks/>
            </p:cNvGrpSpPr>
            <p:nvPr/>
          </p:nvGrpSpPr>
          <p:grpSpPr bwMode="auto">
            <a:xfrm>
              <a:off x="1043236" y="2348806"/>
              <a:ext cx="865187" cy="792162"/>
              <a:chOff x="2148" y="2341"/>
              <a:chExt cx="545" cy="499"/>
            </a:xfrm>
          </p:grpSpPr>
          <p:sp>
            <p:nvSpPr>
              <p:cNvPr id="129" name="Oval 11"/>
              <p:cNvSpPr>
                <a:spLocks noChangeArrowheads="1"/>
              </p:cNvSpPr>
              <p:nvPr/>
            </p:nvSpPr>
            <p:spPr bwMode="auto">
              <a:xfrm>
                <a:off x="2239" y="2432"/>
                <a:ext cx="363" cy="363"/>
              </a:xfrm>
              <a:prstGeom prst="ellipse">
                <a:avLst/>
              </a:prstGeom>
              <a:noFill/>
              <a:ln w="508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30" name="Rectangle 12"/>
              <p:cNvSpPr>
                <a:spLocks noChangeArrowheads="1"/>
              </p:cNvSpPr>
              <p:nvPr/>
            </p:nvSpPr>
            <p:spPr bwMode="auto">
              <a:xfrm>
                <a:off x="2148" y="2568"/>
                <a:ext cx="545" cy="272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31" name="Line 13"/>
              <p:cNvSpPr>
                <a:spLocks noChangeShapeType="1"/>
              </p:cNvSpPr>
              <p:nvPr/>
            </p:nvSpPr>
            <p:spPr bwMode="auto">
              <a:xfrm flipV="1">
                <a:off x="2420" y="2341"/>
                <a:ext cx="136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sp>
          <p:nvSpPr>
            <p:cNvPr id="126" name="Rectangle 55"/>
            <p:cNvSpPr>
              <a:spLocks noChangeArrowheads="1"/>
            </p:cNvSpPr>
            <p:nvPr/>
          </p:nvSpPr>
          <p:spPr bwMode="auto">
            <a:xfrm>
              <a:off x="1041648" y="2276872"/>
              <a:ext cx="865188" cy="1824285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pic>
          <p:nvPicPr>
            <p:cNvPr id="127" name="Picture 4"/>
            <p:cNvPicPr>
              <a:picLocks noChangeAspect="1" noChangeArrowheads="1"/>
            </p:cNvPicPr>
            <p:nvPr/>
          </p:nvPicPr>
          <p:blipFill>
            <a:blip r:embed="rId14" cstate="print"/>
            <a:srcRect l="25971" t="1606" r="25971" b="56540"/>
            <a:stretch>
              <a:fillRect/>
            </a:stretch>
          </p:blipFill>
          <p:spPr bwMode="auto">
            <a:xfrm>
              <a:off x="1100004" y="2780928"/>
              <a:ext cx="760585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8" name="Content Placeholder 1"/>
            <p:cNvSpPr txBox="1">
              <a:spLocks/>
            </p:cNvSpPr>
            <p:nvPr/>
          </p:nvSpPr>
          <p:spPr>
            <a:xfrm>
              <a:off x="1115244" y="3694172"/>
              <a:ext cx="864096" cy="432048"/>
            </a:xfrm>
            <a:prstGeom prst="rect">
              <a:avLst/>
            </a:prstGeom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defRPr/>
              </a:pPr>
              <a:r>
                <a:rPr lang="de-CH" sz="2000" noProof="0" dirty="0" smtClean="0">
                  <a:cs typeface="Arial" charset="0"/>
                </a:rPr>
                <a:t>[</a:t>
              </a:r>
              <a:r>
                <a:rPr lang="en-US" sz="2000" dirty="0" smtClean="0">
                  <a:cs typeface="Arial" charset="0"/>
                </a:rPr>
                <a:t>Bell]</a:t>
              </a:r>
            </a:p>
          </p:txBody>
        </p:sp>
      </p:grpSp>
      <p:sp>
        <p:nvSpPr>
          <p:cNvPr id="132" name="Arc 131"/>
          <p:cNvSpPr/>
          <p:nvPr/>
        </p:nvSpPr>
        <p:spPr bwMode="auto">
          <a:xfrm rot="10800000" flipH="1">
            <a:off x="5766792" y="1087016"/>
            <a:ext cx="533400" cy="685800"/>
          </a:xfrm>
          <a:prstGeom prst="arc">
            <a:avLst>
              <a:gd name="adj1" fmla="val 16200000"/>
              <a:gd name="adj2" fmla="val 5925416"/>
            </a:avLst>
          </a:prstGeom>
          <a:noFill/>
          <a:ln w="349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</a:endParaRPr>
          </a:p>
        </p:txBody>
      </p:sp>
      <p:grpSp>
        <p:nvGrpSpPr>
          <p:cNvPr id="133" name="Group 97"/>
          <p:cNvGrpSpPr/>
          <p:nvPr/>
        </p:nvGrpSpPr>
        <p:grpSpPr>
          <a:xfrm>
            <a:off x="3131840" y="1457811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4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35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281420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 uiExpand="1" build="p"/>
      <p:bldP spid="13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No-Go Theorem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357298"/>
            <a:ext cx="8712968" cy="4929222"/>
          </a:xfrm>
        </p:spPr>
        <p:txBody>
          <a:bodyPr/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3200" dirty="0" smtClean="0">
                <a:cs typeface="Arial" charset="0"/>
              </a:rPr>
              <a:t>Any position-verification protocol </a:t>
            </a:r>
            <a:r>
              <a:rPr lang="en-US" sz="3200" dirty="0" smtClean="0">
                <a:solidFill>
                  <a:srgbClr val="FF0000"/>
                </a:solidFill>
                <a:cs typeface="Arial" charset="0"/>
              </a:rPr>
              <a:t>can be broken </a:t>
            </a:r>
            <a:r>
              <a:rPr lang="en-US" sz="3200" dirty="0" smtClean="0">
                <a:cs typeface="Arial" charset="0"/>
              </a:rPr>
              <a:t>using a very large number of entangled </a:t>
            </a:r>
            <a:r>
              <a:rPr lang="en-US" sz="3200" dirty="0" err="1" smtClean="0">
                <a:cs typeface="Arial" charset="0"/>
              </a:rPr>
              <a:t>qubits</a:t>
            </a:r>
            <a:r>
              <a:rPr lang="en-US" sz="3200" dirty="0" smtClean="0">
                <a:cs typeface="Arial" charset="0"/>
              </a:rPr>
              <a:t>.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dirty="0" smtClean="0">
              <a:solidFill>
                <a:srgbClr val="FF0000"/>
              </a:solidFill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3200" dirty="0" smtClean="0">
                <a:solidFill>
                  <a:srgbClr val="FF0000"/>
                </a:solidFill>
                <a:cs typeface="Arial" charset="0"/>
              </a:rPr>
              <a:t>Question:</a:t>
            </a:r>
            <a:r>
              <a:rPr lang="en-US" sz="3200" dirty="0" smtClean="0">
                <a:cs typeface="Arial" charset="0"/>
              </a:rPr>
              <a:t> Are so many quantum resources really necessary? 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3200" dirty="0" smtClean="0"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3200" dirty="0" smtClean="0">
                <a:cs typeface="Arial" charset="0"/>
              </a:rPr>
              <a:t>Does there exist a protocol such that:</a:t>
            </a: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>
                <a:solidFill>
                  <a:srgbClr val="0000FF"/>
                </a:solidFill>
                <a:cs typeface="Arial" charset="0"/>
              </a:rPr>
              <a:t>honest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prover</a:t>
            </a:r>
            <a:r>
              <a:rPr lang="en-US" sz="2800" dirty="0">
                <a:cs typeface="Arial" charset="0"/>
              </a:rPr>
              <a:t> and verifiers </a:t>
            </a:r>
            <a:r>
              <a:rPr lang="en-US" sz="2800" dirty="0" smtClean="0">
                <a:cs typeface="Arial" charset="0"/>
              </a:rPr>
              <a:t>are efficient, but</a:t>
            </a:r>
            <a:endParaRPr lang="en-US" sz="2800" dirty="0">
              <a:cs typeface="Arial" charset="0"/>
            </a:endParaRP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cs typeface="Arial" charset="0"/>
              </a:rPr>
              <a:t>any </a:t>
            </a:r>
            <a:r>
              <a:rPr lang="en-US" sz="2800" dirty="0" smtClean="0">
                <a:solidFill>
                  <a:srgbClr val="0000FF"/>
                </a:solidFill>
                <a:cs typeface="Arial" charset="0"/>
              </a:rPr>
              <a:t>attack</a:t>
            </a:r>
            <a:r>
              <a:rPr lang="en-US" sz="2800" dirty="0" smtClean="0">
                <a:cs typeface="Arial" charset="0"/>
              </a:rPr>
              <a:t> requires lots of entanglement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0784" y="4221088"/>
            <a:ext cx="1925712" cy="224066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67544" y="836712"/>
            <a:ext cx="66227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dirty="0" smtClean="0">
                <a:cs typeface="Arial" charset="0"/>
              </a:rPr>
              <a:t>[</a:t>
            </a:r>
            <a:r>
              <a:rPr lang="nl-NL" dirty="0" err="1">
                <a:cs typeface="Arial" charset="0"/>
              </a:rPr>
              <a:t>Buhrman</a:t>
            </a:r>
            <a:r>
              <a:rPr lang="nl-NL" dirty="0">
                <a:cs typeface="Arial" charset="0"/>
              </a:rPr>
              <a:t>, </a:t>
            </a:r>
            <a:r>
              <a:rPr lang="nl-NL" dirty="0" err="1">
                <a:cs typeface="Arial" charset="0"/>
              </a:rPr>
              <a:t>Chandran</a:t>
            </a:r>
            <a:r>
              <a:rPr lang="nl-NL" dirty="0">
                <a:cs typeface="Arial" charset="0"/>
              </a:rPr>
              <a:t>, </a:t>
            </a:r>
            <a:r>
              <a:rPr lang="nl-NL" dirty="0" err="1">
                <a:cs typeface="Arial" charset="0"/>
              </a:rPr>
              <a:t>Fehr</a:t>
            </a:r>
            <a:r>
              <a:rPr lang="nl-NL" dirty="0">
                <a:cs typeface="Arial" charset="0"/>
              </a:rPr>
              <a:t>, </a:t>
            </a:r>
            <a:r>
              <a:rPr lang="nl-NL" dirty="0" err="1">
                <a:cs typeface="Arial" charset="0"/>
              </a:rPr>
              <a:t>Gelles</a:t>
            </a:r>
            <a:r>
              <a:rPr lang="nl-NL" dirty="0">
                <a:cs typeface="Arial" charset="0"/>
              </a:rPr>
              <a:t>, </a:t>
            </a:r>
            <a:r>
              <a:rPr lang="nl-NL" dirty="0" err="1">
                <a:cs typeface="Arial" charset="0"/>
              </a:rPr>
              <a:t>Goyal</a:t>
            </a:r>
            <a:r>
              <a:rPr lang="nl-NL" dirty="0">
                <a:cs typeface="Arial" charset="0"/>
              </a:rPr>
              <a:t>, </a:t>
            </a:r>
            <a:r>
              <a:rPr lang="nl-NL" dirty="0" err="1">
                <a:cs typeface="Arial" charset="0"/>
              </a:rPr>
              <a:t>Ostrovsky</a:t>
            </a:r>
            <a:r>
              <a:rPr lang="nl-NL" dirty="0">
                <a:cs typeface="Arial" charset="0"/>
              </a:rPr>
              <a:t>, Schaffner 2010</a:t>
            </a:r>
            <a:r>
              <a:rPr lang="en-US" dirty="0" smtClean="0">
                <a:cs typeface="Arial" charset="0"/>
              </a:rPr>
              <a:t>]</a:t>
            </a:r>
            <a:endParaRPr lang="en-US" dirty="0">
              <a:cs typeface="Arial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499992" y="2348880"/>
            <a:ext cx="4752528" cy="648072"/>
            <a:chOff x="4572000" y="3212976"/>
            <a:chExt cx="4752528" cy="648072"/>
          </a:xfrm>
        </p:grpSpPr>
        <p:sp>
          <p:nvSpPr>
            <p:cNvPr id="7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8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15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6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7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8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9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9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10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1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3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4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96103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44624"/>
            <a:ext cx="8712968" cy="928694"/>
          </a:xfrm>
        </p:spPr>
        <p:txBody>
          <a:bodyPr/>
          <a:lstStyle/>
          <a:p>
            <a:r>
              <a:rPr lang="en-US" sz="4000" dirty="0"/>
              <a:t>What </a:t>
            </a:r>
            <a:r>
              <a:rPr lang="en-US" sz="4000" dirty="0" smtClean="0"/>
              <a:t>Have You Learned from </a:t>
            </a:r>
            <a:r>
              <a:rPr lang="en-US" sz="4000" dirty="0"/>
              <a:t>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51520" y="980728"/>
            <a:ext cx="7848872" cy="568863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Classical Cryptography</a:t>
            </a:r>
          </a:p>
          <a:p>
            <a:pPr marL="800100" lvl="1" indent="-342900"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solidFill>
                  <a:prstClr val="black"/>
                </a:solidFill>
                <a:cs typeface="Arial" charset="0"/>
              </a:rPr>
              <a:t>Long </a:t>
            </a:r>
            <a:r>
              <a:rPr lang="en-US" sz="2800" dirty="0" smtClean="0">
                <a:solidFill>
                  <a:prstClr val="black"/>
                </a:solidFill>
                <a:cs typeface="Arial" charset="0"/>
                <a:hlinkClick r:id="rId2"/>
              </a:rPr>
              <a:t>history</a:t>
            </a:r>
            <a:endParaRPr lang="en-US" sz="2800" dirty="0" smtClean="0">
              <a:solidFill>
                <a:prstClr val="black"/>
              </a:solidFill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solidFill>
                  <a:prstClr val="black"/>
                </a:solidFill>
                <a:cs typeface="Arial" charset="0"/>
                <a:hlinkClick r:id="rId3"/>
              </a:rPr>
              <a:t>One-time pad</a:t>
            </a:r>
            <a:endParaRPr lang="en-US" sz="2800" dirty="0" smtClean="0">
              <a:solidFill>
                <a:prstClr val="black"/>
              </a:solidFill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endParaRPr lang="en-US" sz="2800" dirty="0">
              <a:solidFill>
                <a:prstClr val="black"/>
              </a:solidFill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endParaRPr lang="en-US" sz="2800" dirty="0" smtClean="0">
              <a:solidFill>
                <a:prstClr val="black"/>
              </a:solidFill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endParaRPr lang="en-US" sz="2800" dirty="0">
              <a:solidFill>
                <a:prstClr val="black"/>
              </a:solidFill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endParaRPr lang="en-US" sz="2800" dirty="0" smtClean="0">
              <a:solidFill>
                <a:prstClr val="black"/>
              </a:solidFill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endParaRPr lang="en-US" sz="2800" dirty="0" smtClean="0">
              <a:solidFill>
                <a:prstClr val="black"/>
              </a:solidFill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solidFill>
                  <a:prstClr val="black"/>
                </a:solidFill>
                <a:cs typeface="Arial" charset="0"/>
                <a:hlinkClick r:id="rId4"/>
              </a:rPr>
              <a:t>Public-key cryptography</a:t>
            </a:r>
            <a:endParaRPr lang="en-US" sz="2800" dirty="0" smtClean="0">
              <a:solidFill>
                <a:prstClr val="black"/>
              </a:solidFill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solidFill>
                  <a:prstClr val="black"/>
                </a:solidFill>
                <a:cs typeface="Arial" charset="0"/>
              </a:rPr>
              <a:t>Links to </a:t>
            </a:r>
            <a:r>
              <a:rPr lang="en-US" sz="2800" dirty="0" smtClean="0">
                <a:solidFill>
                  <a:prstClr val="black"/>
                </a:solidFill>
                <a:cs typeface="Arial" charset="0"/>
                <a:hlinkClick r:id="rId5"/>
              </a:rPr>
              <a:t>Logic </a:t>
            </a:r>
            <a:r>
              <a:rPr lang="en-US" sz="2800" dirty="0" smtClean="0">
                <a:solidFill>
                  <a:prstClr val="black"/>
                </a:solidFill>
                <a:cs typeface="Arial" charset="0"/>
              </a:rPr>
              <a:t>and </a:t>
            </a:r>
            <a:r>
              <a:rPr lang="en-US" sz="2800" dirty="0" smtClean="0">
                <a:solidFill>
                  <a:prstClr val="black"/>
                </a:solidFill>
                <a:cs typeface="Arial" charset="0"/>
                <a:hlinkClick r:id="rId6"/>
              </a:rPr>
              <a:t>Politics</a:t>
            </a:r>
            <a:endParaRPr lang="en-US" sz="2800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20272" y="764704"/>
            <a:ext cx="1368152" cy="1825218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006868">
            <a:off x="4359261" y="1442848"/>
            <a:ext cx="2406434" cy="1375330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72008" y="2708920"/>
            <a:ext cx="9180512" cy="2376264"/>
            <a:chOff x="72008" y="2708920"/>
            <a:chExt cx="9180512" cy="2376264"/>
          </a:xfrm>
        </p:grpSpPr>
        <p:pic>
          <p:nvPicPr>
            <p:cNvPr id="48" name="Picture 39" descr="BS00996_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 flipH="1">
              <a:off x="683568" y="4149080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49" name="Picture 40" descr="BS00996_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 flipH="1">
              <a:off x="7703875" y="4293096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50" name="TextBox 49"/>
            <p:cNvSpPr txBox="1"/>
            <p:nvPr/>
          </p:nvSpPr>
          <p:spPr>
            <a:xfrm>
              <a:off x="72008" y="3068960"/>
              <a:ext cx="11651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Alice</a:t>
              </a:r>
              <a:endParaRPr lang="en-US" sz="2800" b="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8063915" y="3789040"/>
              <a:ext cx="11651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Bob</a:t>
              </a:r>
              <a:endParaRPr lang="en-US" sz="2800" b="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52" name="Picture 51" descr="AliceBlue.eps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flipH="1">
              <a:off x="899592" y="3068960"/>
              <a:ext cx="1059740" cy="1080120"/>
            </a:xfrm>
            <a:prstGeom prst="rect">
              <a:avLst/>
            </a:prstGeom>
          </p:spPr>
        </p:pic>
        <p:grpSp>
          <p:nvGrpSpPr>
            <p:cNvPr id="53" name="Group 52"/>
            <p:cNvGrpSpPr/>
            <p:nvPr/>
          </p:nvGrpSpPr>
          <p:grpSpPr>
            <a:xfrm>
              <a:off x="3059832" y="3284984"/>
              <a:ext cx="2195795" cy="1731698"/>
              <a:chOff x="2987824" y="1700808"/>
              <a:chExt cx="2195795" cy="1731698"/>
            </a:xfrm>
          </p:grpSpPr>
          <p:sp>
            <p:nvSpPr>
              <p:cNvPr id="54" name="Line 27"/>
              <p:cNvSpPr>
                <a:spLocks noChangeShapeType="1"/>
              </p:cNvSpPr>
              <p:nvPr/>
            </p:nvSpPr>
            <p:spPr bwMode="auto">
              <a:xfrm flipV="1">
                <a:off x="3851920" y="1700808"/>
                <a:ext cx="216023" cy="648072"/>
              </a:xfrm>
              <a:prstGeom prst="line">
                <a:avLst/>
              </a:prstGeom>
              <a:noFill/>
              <a:ln w="57150" cap="rnd">
                <a:solidFill>
                  <a:srgbClr val="FF0000"/>
                </a:solidFill>
                <a:prstDash val="sysDot"/>
                <a:round/>
                <a:headEnd type="triangle" w="med" len="med"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4283968" y="2852936"/>
                <a:ext cx="89965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0" dirty="0" smtClean="0">
                    <a:latin typeface="Arial" pitchFamily="34" charset="0"/>
                    <a:cs typeface="Arial" pitchFamily="34" charset="0"/>
                  </a:rPr>
                  <a:t>Eve</a:t>
                </a:r>
              </a:p>
            </p:txBody>
          </p:sp>
          <p:pic>
            <p:nvPicPr>
              <p:cNvPr id="56" name="Picture 55" descr="QueenOfHearts.png"/>
              <p:cNvPicPr>
                <a:picLocks noChangeAspect="1"/>
              </p:cNvPicPr>
              <p:nvPr/>
            </p:nvPicPr>
            <p:blipFill>
              <a:blip r:embed="rId11" cstate="print"/>
              <a:srcRect l="6597" r="7636"/>
              <a:stretch>
                <a:fillRect/>
              </a:stretch>
            </p:blipFill>
            <p:spPr>
              <a:xfrm>
                <a:off x="2987824" y="2348880"/>
                <a:ext cx="1280649" cy="1083626"/>
              </a:xfrm>
              <a:prstGeom prst="rect">
                <a:avLst/>
              </a:prstGeom>
            </p:spPr>
          </p:pic>
        </p:grpSp>
        <p:sp>
          <p:nvSpPr>
            <p:cNvPr id="71" name="Line 7"/>
            <p:cNvSpPr>
              <a:spLocks noChangeShapeType="1"/>
            </p:cNvSpPr>
            <p:nvPr/>
          </p:nvSpPr>
          <p:spPr bwMode="auto">
            <a:xfrm>
              <a:off x="3202558" y="3212976"/>
              <a:ext cx="2881313" cy="0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prstDash val="solid"/>
              <a:round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pic>
          <p:nvPicPr>
            <p:cNvPr id="72" name="Picture 71" descr="MC900441455.PNG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1960" y="3140968"/>
              <a:ext cx="864096" cy="864096"/>
            </a:xfrm>
            <a:prstGeom prst="rect">
              <a:avLst/>
            </a:prstGeom>
          </p:spPr>
        </p:pic>
        <p:pic>
          <p:nvPicPr>
            <p:cNvPr id="73" name="Picture 62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948264" y="3212976"/>
              <a:ext cx="1285425" cy="914208"/>
            </a:xfrm>
            <a:prstGeom prst="rect">
              <a:avLst/>
            </a:prstGeom>
            <a:noFill/>
          </p:spPr>
        </p:pic>
        <p:sp>
          <p:nvSpPr>
            <p:cNvPr id="74" name="TextBox 73"/>
            <p:cNvSpPr txBox="1"/>
            <p:nvPr/>
          </p:nvSpPr>
          <p:spPr>
            <a:xfrm>
              <a:off x="395536" y="2708920"/>
              <a:ext cx="23762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m = </a:t>
              </a:r>
              <a:r>
                <a:rPr lang="en-US" b="0" dirty="0" smtClean="0">
                  <a:solidFill>
                    <a:srgbClr val="0000FF"/>
                  </a:solidFill>
                  <a:latin typeface="Consolas"/>
                  <a:cs typeface="Consolas"/>
                </a:rPr>
                <a:t>0000 1111</a:t>
              </a: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251520" y="4715852"/>
              <a:ext cx="2232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>
                  <a:latin typeface="Consolas"/>
                  <a:cs typeface="Consolas"/>
                </a:rPr>
                <a:t>0101 1011</a:t>
              </a: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7020272" y="4715852"/>
              <a:ext cx="2232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>
                  <a:latin typeface="Consolas"/>
                  <a:cs typeface="Consolas"/>
                </a:rPr>
                <a:t>0101 1011</a:t>
              </a: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203848" y="2708920"/>
              <a:ext cx="28083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c</a:t>
              </a:r>
              <a:r>
                <a:rPr lang="en-US" b="0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= </a:t>
              </a:r>
              <a:r>
                <a:rPr lang="en-US" b="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m</a:t>
              </a:r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b="0" dirty="0" smtClean="0">
                  <a:latin typeface="cmsy10"/>
                  <a:ea typeface="cmsy10"/>
                  <a:cs typeface="cmsy10"/>
                </a:rPr>
                <a:t>©</a:t>
              </a:r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 k = </a:t>
              </a:r>
              <a:r>
                <a:rPr lang="en-US" dirty="0">
                  <a:solidFill>
                    <a:srgbClr val="FF0000"/>
                  </a:solidFill>
                  <a:latin typeface="Consolas"/>
                  <a:cs typeface="Consolas"/>
                </a:rPr>
                <a:t>0101 0100</a:t>
              </a:r>
            </a:p>
          </p:txBody>
        </p:sp>
        <p:sp>
          <p:nvSpPr>
            <p:cNvPr id="79" name="AutoShape 109"/>
            <p:cNvSpPr>
              <a:spLocks noChangeArrowheads="1"/>
            </p:cNvSpPr>
            <p:nvPr/>
          </p:nvSpPr>
          <p:spPr bwMode="auto">
            <a:xfrm>
              <a:off x="4427984" y="3933056"/>
              <a:ext cx="1368152" cy="648072"/>
            </a:xfrm>
            <a:prstGeom prst="cloudCallout">
              <a:avLst>
                <a:gd name="adj1" fmla="val -68259"/>
                <a:gd name="adj2" fmla="val 35277"/>
              </a:avLst>
            </a:prstGeom>
            <a:solidFill>
              <a:srgbClr val="A8EAE8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r>
                <a:rPr lang="en-US" sz="2400" dirty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sz="2400" dirty="0">
                  <a:latin typeface="Consolas"/>
                  <a:cs typeface="Consolas"/>
                </a:rPr>
                <a:t>?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004048" y="5517232"/>
            <a:ext cx="3548771" cy="1152128"/>
            <a:chOff x="5004048" y="5517232"/>
            <a:chExt cx="3548771" cy="1152128"/>
          </a:xfrm>
        </p:grpSpPr>
        <p:pic>
          <p:nvPicPr>
            <p:cNvPr id="81" name="Picture 80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5004048" y="5765968"/>
              <a:ext cx="1368152" cy="615360"/>
            </a:xfrm>
            <a:prstGeom prst="rect">
              <a:avLst/>
            </a:prstGeom>
          </p:spPr>
        </p:pic>
        <p:pic>
          <p:nvPicPr>
            <p:cNvPr id="82" name="Picture 81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6444208" y="5661248"/>
              <a:ext cx="936104" cy="936104"/>
            </a:xfrm>
            <a:prstGeom prst="rect">
              <a:avLst/>
            </a:prstGeom>
          </p:spPr>
        </p:pic>
        <p:pic>
          <p:nvPicPr>
            <p:cNvPr id="83" name="Picture 82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7596336" y="5517232"/>
              <a:ext cx="956483" cy="115212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44046653"/>
      </p:ext>
    </p:extLst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bldLvl="2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44624"/>
            <a:ext cx="8712968" cy="928694"/>
          </a:xfrm>
        </p:spPr>
        <p:txBody>
          <a:bodyPr/>
          <a:lstStyle/>
          <a:p>
            <a:r>
              <a:rPr lang="en-US" sz="4000" dirty="0"/>
              <a:t>What </a:t>
            </a:r>
            <a:r>
              <a:rPr lang="en-US" sz="4000" dirty="0" smtClean="0"/>
              <a:t>Have You Learned from </a:t>
            </a:r>
            <a:r>
              <a:rPr lang="en-US" sz="4000" dirty="0"/>
              <a:t>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51520" y="764704"/>
            <a:ext cx="7848872" cy="568863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Quantum Mechanics</a:t>
            </a:r>
          </a:p>
          <a:p>
            <a:pPr marL="800100" lvl="1" indent="-342900">
              <a:lnSpc>
                <a:spcPct val="200000"/>
              </a:lnSpc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r>
              <a:rPr lang="en-US" sz="2800" dirty="0" err="1" smtClean="0">
                <a:solidFill>
                  <a:prstClr val="black"/>
                </a:solidFill>
                <a:cs typeface="Arial" charset="0"/>
                <a:hlinkClick r:id="rId6"/>
              </a:rPr>
              <a:t>Qubits</a:t>
            </a:r>
            <a:endParaRPr lang="en-US" sz="2800" dirty="0" smtClean="0">
              <a:solidFill>
                <a:prstClr val="black"/>
              </a:solidFill>
              <a:cs typeface="Arial" charset="0"/>
            </a:endParaRPr>
          </a:p>
          <a:p>
            <a:pPr marL="800100" lvl="1" indent="-342900">
              <a:lnSpc>
                <a:spcPct val="200000"/>
              </a:lnSpc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solidFill>
                  <a:prstClr val="black"/>
                </a:solidFill>
                <a:cs typeface="Arial" charset="0"/>
                <a:hlinkClick r:id="rId7"/>
              </a:rPr>
              <a:t>Quantum Computer</a:t>
            </a:r>
            <a:endParaRPr lang="en-US" sz="2800" dirty="0" smtClean="0">
              <a:solidFill>
                <a:prstClr val="black"/>
              </a:solidFill>
              <a:cs typeface="Arial" charset="0"/>
            </a:endParaRPr>
          </a:p>
          <a:p>
            <a:pPr marL="800100" lvl="1" indent="-342900">
              <a:lnSpc>
                <a:spcPct val="200000"/>
              </a:lnSpc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solidFill>
                  <a:prstClr val="black"/>
                </a:solidFill>
                <a:cs typeface="Arial" charset="0"/>
                <a:hlinkClick r:id="rId8"/>
              </a:rPr>
              <a:t>No-cloning</a:t>
            </a:r>
            <a:endParaRPr lang="en-US" sz="2800" dirty="0" smtClean="0">
              <a:solidFill>
                <a:prstClr val="black"/>
              </a:solidFill>
              <a:cs typeface="Arial" charset="0"/>
            </a:endParaRPr>
          </a:p>
          <a:p>
            <a:pPr marL="800100" lvl="1" indent="-342900">
              <a:lnSpc>
                <a:spcPct val="200000"/>
              </a:lnSpc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solidFill>
                  <a:prstClr val="black"/>
                </a:solidFill>
                <a:cs typeface="Arial" charset="0"/>
                <a:hlinkClick r:id="rId9"/>
              </a:rPr>
              <a:t>Entanglement</a:t>
            </a:r>
            <a:endParaRPr lang="en-US" sz="2800" dirty="0">
              <a:solidFill>
                <a:prstClr val="black"/>
              </a:solidFill>
              <a:cs typeface="Arial" charset="0"/>
            </a:endParaRPr>
          </a:p>
          <a:p>
            <a:pPr marL="800100" lvl="1" indent="-342900">
              <a:lnSpc>
                <a:spcPct val="200000"/>
              </a:lnSpc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solidFill>
                  <a:prstClr val="black"/>
                </a:solidFill>
                <a:cs typeface="Arial" charset="0"/>
                <a:hlinkClick r:id="rId10"/>
              </a:rPr>
              <a:t>Quantum Teleportation</a:t>
            </a:r>
            <a:endParaRPr lang="en-US" sz="2800" dirty="0" smtClean="0">
              <a:solidFill>
                <a:prstClr val="black"/>
              </a:solidFill>
              <a:cs typeface="Arial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5364088" y="1124744"/>
            <a:ext cx="2594726" cy="1080120"/>
            <a:chOff x="971600" y="4077072"/>
            <a:chExt cx="2594726" cy="1080120"/>
          </a:xfrm>
        </p:grpSpPr>
        <p:grpSp>
          <p:nvGrpSpPr>
            <p:cNvPr id="28" name="Group 28"/>
            <p:cNvGrpSpPr/>
            <p:nvPr/>
          </p:nvGrpSpPr>
          <p:grpSpPr>
            <a:xfrm>
              <a:off x="971600" y="4653136"/>
              <a:ext cx="457692" cy="460694"/>
              <a:chOff x="4214810" y="2000240"/>
              <a:chExt cx="457692" cy="460694"/>
            </a:xfrm>
          </p:grpSpPr>
          <p:sp>
            <p:nvSpPr>
              <p:cNvPr id="4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4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2483768" y="4696498"/>
              <a:ext cx="457692" cy="460694"/>
              <a:chOff x="4214810" y="2000240"/>
              <a:chExt cx="457692" cy="460694"/>
            </a:xfrm>
          </p:grpSpPr>
          <p:sp>
            <p:nvSpPr>
              <p:cNvPr id="4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2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pic>
          <p:nvPicPr>
            <p:cNvPr id="30" name="Picture 29" descr="TP_tmp.emf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1547664" y="4725144"/>
              <a:ext cx="579184" cy="374525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31" name="Picture 30" descr="TP_tmp.emf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987824" y="4725144"/>
              <a:ext cx="578502" cy="374084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32" name="Picture 31" descr="TP_tmp.emf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1547664" y="4149080"/>
              <a:ext cx="579867" cy="409800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33" name="Picture 32" descr="TP_tmp.emf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984704" y="4149080"/>
              <a:ext cx="579184" cy="409317"/>
            </a:xfrm>
            <a:prstGeom prst="rect">
              <a:avLst/>
            </a:prstGeom>
            <a:noFill/>
            <a:ln/>
            <a:effectLst/>
          </p:spPr>
        </p:pic>
        <p:grpSp>
          <p:nvGrpSpPr>
            <p:cNvPr id="34" name="Group 28"/>
            <p:cNvGrpSpPr/>
            <p:nvPr/>
          </p:nvGrpSpPr>
          <p:grpSpPr>
            <a:xfrm>
              <a:off x="2483768" y="4077072"/>
              <a:ext cx="457692" cy="460694"/>
              <a:chOff x="4214810" y="2000240"/>
              <a:chExt cx="457692" cy="460694"/>
            </a:xfrm>
          </p:grpSpPr>
          <p:sp>
            <p:nvSpPr>
              <p:cNvPr id="38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9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971600" y="4077072"/>
              <a:ext cx="457692" cy="460694"/>
              <a:chOff x="7597837" y="2707419"/>
              <a:chExt cx="457692" cy="460694"/>
            </a:xfrm>
          </p:grpSpPr>
          <p:sp>
            <p:nvSpPr>
              <p:cNvPr id="36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7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45" name="Picture 2" descr="startrek-beam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876256" y="3830187"/>
            <a:ext cx="1940224" cy="2864141"/>
          </a:xfrm>
          <a:prstGeom prst="rect">
            <a:avLst/>
          </a:prstGeom>
          <a:noFill/>
        </p:spPr>
      </p:pic>
      <p:grpSp>
        <p:nvGrpSpPr>
          <p:cNvPr id="57" name="Group 56"/>
          <p:cNvGrpSpPr/>
          <p:nvPr/>
        </p:nvGrpSpPr>
        <p:grpSpPr>
          <a:xfrm>
            <a:off x="3059832" y="4725144"/>
            <a:ext cx="3528392" cy="648072"/>
            <a:chOff x="2699792" y="1844824"/>
            <a:chExt cx="3528392" cy="648072"/>
          </a:xfrm>
        </p:grpSpPr>
        <p:sp>
          <p:nvSpPr>
            <p:cNvPr id="58" name="Oval 54"/>
            <p:cNvSpPr>
              <a:spLocks noChangeArrowheads="1"/>
            </p:cNvSpPr>
            <p:nvPr/>
          </p:nvSpPr>
          <p:spPr bwMode="auto">
            <a:xfrm rot="16200000">
              <a:off x="4139952" y="404664"/>
              <a:ext cx="648072" cy="3528392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59" name="Group 172"/>
            <p:cNvGrpSpPr/>
            <p:nvPr/>
          </p:nvGrpSpPr>
          <p:grpSpPr>
            <a:xfrm>
              <a:off x="3394228" y="1916832"/>
              <a:ext cx="457692" cy="460694"/>
              <a:chOff x="3731760" y="2948800"/>
              <a:chExt cx="457692" cy="460694"/>
            </a:xfrm>
          </p:grpSpPr>
          <p:sp>
            <p:nvSpPr>
              <p:cNvPr id="66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67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8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9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70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60" name="Group 173"/>
            <p:cNvGrpSpPr/>
            <p:nvPr/>
          </p:nvGrpSpPr>
          <p:grpSpPr>
            <a:xfrm>
              <a:off x="5004048" y="1916832"/>
              <a:ext cx="457692" cy="460694"/>
              <a:chOff x="3731760" y="2948800"/>
              <a:chExt cx="457692" cy="460694"/>
            </a:xfrm>
          </p:grpSpPr>
          <p:sp>
            <p:nvSpPr>
              <p:cNvPr id="61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62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3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4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5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16" cstate="print"/>
          <a:srcRect l="-8679" t="-1545" r="-1535" b="-1498"/>
          <a:stretch/>
        </p:blipFill>
        <p:spPr>
          <a:xfrm>
            <a:off x="5940152" y="2348880"/>
            <a:ext cx="2009148" cy="1296144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2915816" y="3284984"/>
            <a:ext cx="3096344" cy="1368152"/>
            <a:chOff x="2915816" y="3284984"/>
            <a:chExt cx="3096344" cy="1368152"/>
          </a:xfrm>
        </p:grpSpPr>
        <p:pic>
          <p:nvPicPr>
            <p:cNvPr id="46" name="Picture 9" descr="dolly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3059832" y="3284984"/>
              <a:ext cx="1368152" cy="1258766"/>
            </a:xfrm>
            <a:prstGeom prst="rect">
              <a:avLst/>
            </a:prstGeom>
            <a:noFill/>
          </p:spPr>
        </p:pic>
        <p:pic>
          <p:nvPicPr>
            <p:cNvPr id="78" name="Picture 9" descr="dolly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4499992" y="3284984"/>
              <a:ext cx="1368152" cy="1258766"/>
            </a:xfrm>
            <a:prstGeom prst="rect">
              <a:avLst/>
            </a:prstGeom>
            <a:noFill/>
          </p:spPr>
        </p:pic>
        <p:grpSp>
          <p:nvGrpSpPr>
            <p:cNvPr id="47" name="Group 74"/>
            <p:cNvGrpSpPr/>
            <p:nvPr/>
          </p:nvGrpSpPr>
          <p:grpSpPr>
            <a:xfrm>
              <a:off x="2915816" y="3284984"/>
              <a:ext cx="3096344" cy="1368152"/>
              <a:chOff x="2809127" y="3501009"/>
              <a:chExt cx="3326202" cy="2232248"/>
            </a:xfrm>
          </p:grpSpPr>
          <p:sp>
            <p:nvSpPr>
              <p:cNvPr id="48" name="Line 150"/>
              <p:cNvSpPr>
                <a:spLocks noChangeShapeType="1"/>
              </p:cNvSpPr>
              <p:nvPr/>
            </p:nvSpPr>
            <p:spPr bwMode="auto">
              <a:xfrm flipH="1">
                <a:off x="2875934" y="3554362"/>
                <a:ext cx="3259394" cy="2153264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49" name="Line 150"/>
              <p:cNvSpPr>
                <a:spLocks noChangeShapeType="1"/>
              </p:cNvSpPr>
              <p:nvPr/>
            </p:nvSpPr>
            <p:spPr bwMode="auto">
              <a:xfrm>
                <a:off x="2809127" y="3501009"/>
                <a:ext cx="3326202" cy="2232248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9881418"/>
      </p:ext>
    </p:extLst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bldLvl="2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928694"/>
          </a:xfrm>
        </p:spPr>
        <p:txBody>
          <a:bodyPr/>
          <a:lstStyle/>
          <a:p>
            <a:r>
              <a:rPr lang="en-US" sz="4000" dirty="0"/>
              <a:t>What </a:t>
            </a:r>
            <a:r>
              <a:rPr lang="en-US" sz="4000" dirty="0" smtClean="0"/>
              <a:t>Have You Learned from </a:t>
            </a:r>
            <a:r>
              <a:rPr lang="en-US" sz="4000" dirty="0"/>
              <a:t>this Talk?</a:t>
            </a:r>
            <a:endParaRPr lang="de-DE" sz="4000" dirty="0"/>
          </a:p>
        </p:txBody>
      </p:sp>
      <p:grpSp>
        <p:nvGrpSpPr>
          <p:cNvPr id="25" name="Group 24"/>
          <p:cNvGrpSpPr/>
          <p:nvPr/>
        </p:nvGrpSpPr>
        <p:grpSpPr>
          <a:xfrm>
            <a:off x="1907704" y="6165304"/>
            <a:ext cx="5040560" cy="648072"/>
            <a:chOff x="3131840" y="4725144"/>
            <a:chExt cx="5040560" cy="648072"/>
          </a:xfrm>
        </p:grpSpPr>
        <p:sp>
          <p:nvSpPr>
            <p:cNvPr id="26" name="Oval 54"/>
            <p:cNvSpPr>
              <a:spLocks noChangeArrowheads="1"/>
            </p:cNvSpPr>
            <p:nvPr/>
          </p:nvSpPr>
          <p:spPr bwMode="auto">
            <a:xfrm rot="16200000">
              <a:off x="5328084" y="2528900"/>
              <a:ext cx="648072" cy="5040560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27" name="Group 172"/>
            <p:cNvGrpSpPr/>
            <p:nvPr/>
          </p:nvGrpSpPr>
          <p:grpSpPr>
            <a:xfrm>
              <a:off x="4067944" y="4797152"/>
              <a:ext cx="457692" cy="460694"/>
              <a:chOff x="3731760" y="2948800"/>
              <a:chExt cx="457692" cy="460694"/>
            </a:xfrm>
          </p:grpSpPr>
          <p:sp>
            <p:nvSpPr>
              <p:cNvPr id="34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5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6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7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8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8" name="Group 173"/>
            <p:cNvGrpSpPr/>
            <p:nvPr/>
          </p:nvGrpSpPr>
          <p:grpSpPr>
            <a:xfrm>
              <a:off x="6876256" y="4797152"/>
              <a:ext cx="457692" cy="460694"/>
              <a:chOff x="3731760" y="2948800"/>
              <a:chExt cx="457692" cy="460694"/>
            </a:xfrm>
          </p:grpSpPr>
          <p:sp>
            <p:nvSpPr>
              <p:cNvPr id="29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0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1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3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sp>
        <p:nvSpPr>
          <p:cNvPr id="39" name="Rectangle 3"/>
          <p:cNvSpPr txBox="1">
            <a:spLocks noChangeArrowheads="1"/>
          </p:cNvSpPr>
          <p:nvPr/>
        </p:nvSpPr>
        <p:spPr>
          <a:xfrm>
            <a:off x="251520" y="3573016"/>
            <a:ext cx="7848872" cy="7920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>
                <a:hlinkClick r:id="rId2"/>
              </a:rPr>
              <a:t>Position-Based Cryptography</a:t>
            </a:r>
            <a:endParaRPr lang="fr-CH" sz="3300" dirty="0" smtClean="0"/>
          </a:p>
          <a:p>
            <a:pPr lvl="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defRPr/>
            </a:pPr>
            <a:endParaRPr lang="fr-CH" sz="3300" dirty="0" smtClean="0"/>
          </a:p>
        </p:txBody>
      </p:sp>
      <p:grpSp>
        <p:nvGrpSpPr>
          <p:cNvPr id="40" name="Group 39"/>
          <p:cNvGrpSpPr/>
          <p:nvPr/>
        </p:nvGrpSpPr>
        <p:grpSpPr>
          <a:xfrm>
            <a:off x="539552" y="4293096"/>
            <a:ext cx="7992890" cy="1872209"/>
            <a:chOff x="683566" y="4221087"/>
            <a:chExt cx="7992890" cy="1872209"/>
          </a:xfrm>
        </p:grpSpPr>
        <p:sp>
          <p:nvSpPr>
            <p:cNvPr id="41" name="Line 7"/>
            <p:cNvSpPr>
              <a:spLocks noChangeShapeType="1"/>
            </p:cNvSpPr>
            <p:nvPr/>
          </p:nvSpPr>
          <p:spPr bwMode="auto">
            <a:xfrm>
              <a:off x="1043607" y="5949279"/>
              <a:ext cx="7272808" cy="0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grpSp>
          <p:nvGrpSpPr>
            <p:cNvPr id="42" name="Group 33"/>
            <p:cNvGrpSpPr/>
            <p:nvPr/>
          </p:nvGrpSpPr>
          <p:grpSpPr>
            <a:xfrm>
              <a:off x="683566" y="4221087"/>
              <a:ext cx="1313252" cy="1869077"/>
              <a:chOff x="-773535" y="87118"/>
              <a:chExt cx="1776752" cy="2528752"/>
            </a:xfrm>
          </p:grpSpPr>
          <p:sp>
            <p:nvSpPr>
              <p:cNvPr id="49" name="Line 7"/>
              <p:cNvSpPr>
                <a:spLocks noChangeShapeType="1"/>
              </p:cNvSpPr>
              <p:nvPr/>
            </p:nvSpPr>
            <p:spPr bwMode="auto">
              <a:xfrm>
                <a:off x="103268" y="2230416"/>
                <a:ext cx="0" cy="385454"/>
              </a:xfrm>
              <a:prstGeom prst="line">
                <a:avLst/>
              </a:prstGeom>
              <a:noFill/>
              <a:ln w="44450">
                <a:solidFill>
                  <a:srgbClr val="000000"/>
                </a:solidFill>
                <a:prstDash val="solid"/>
                <a:round/>
                <a:headEnd/>
                <a:tailEnd type="non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pic>
            <p:nvPicPr>
              <p:cNvPr id="50" name="Picture 49" descr="AliceBlue.eps"/>
              <p:cNvPicPr>
                <a:picLocks noChangeAspect="1"/>
              </p:cNvPicPr>
              <p:nvPr/>
            </p:nvPicPr>
            <p:blipFill>
              <a:blip r:embed="rId3" cstate="print"/>
              <a:srcRect b="23529"/>
              <a:stretch>
                <a:fillRect/>
              </a:stretch>
            </p:blipFill>
            <p:spPr>
              <a:xfrm>
                <a:off x="-773535" y="87118"/>
                <a:ext cx="1776752" cy="2001808"/>
              </a:xfrm>
              <a:prstGeom prst="rect">
                <a:avLst/>
              </a:prstGeom>
            </p:spPr>
          </p:pic>
        </p:grpSp>
        <p:grpSp>
          <p:nvGrpSpPr>
            <p:cNvPr id="43" name="Group 35"/>
            <p:cNvGrpSpPr/>
            <p:nvPr/>
          </p:nvGrpSpPr>
          <p:grpSpPr>
            <a:xfrm>
              <a:off x="7380310" y="4221087"/>
              <a:ext cx="1296146" cy="1869077"/>
              <a:chOff x="8222980" y="87118"/>
              <a:chExt cx="1753611" cy="2528752"/>
            </a:xfrm>
          </p:grpSpPr>
          <p:sp>
            <p:nvSpPr>
              <p:cNvPr id="47" name="Line 7"/>
              <p:cNvSpPr>
                <a:spLocks noChangeShapeType="1"/>
              </p:cNvSpPr>
              <p:nvPr/>
            </p:nvSpPr>
            <p:spPr bwMode="auto">
              <a:xfrm>
                <a:off x="9002362" y="2230416"/>
                <a:ext cx="0" cy="385454"/>
              </a:xfrm>
              <a:prstGeom prst="line">
                <a:avLst/>
              </a:prstGeom>
              <a:noFill/>
              <a:ln w="44450">
                <a:solidFill>
                  <a:srgbClr val="000000"/>
                </a:solidFill>
                <a:prstDash val="solid"/>
                <a:round/>
                <a:headEnd/>
                <a:tailEnd type="non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pic>
            <p:nvPicPr>
              <p:cNvPr id="48" name="Picture 47" descr="AliceBlue.eps"/>
              <p:cNvPicPr>
                <a:picLocks noChangeAspect="1"/>
              </p:cNvPicPr>
              <p:nvPr/>
            </p:nvPicPr>
            <p:blipFill>
              <a:blip r:embed="rId4" cstate="print"/>
              <a:srcRect b="22520"/>
              <a:stretch>
                <a:fillRect/>
              </a:stretch>
            </p:blipFill>
            <p:spPr>
              <a:xfrm flipH="1">
                <a:off x="8222980" y="87118"/>
                <a:ext cx="1753611" cy="2001807"/>
              </a:xfrm>
              <a:prstGeom prst="rect">
                <a:avLst/>
              </a:prstGeom>
            </p:spPr>
          </p:pic>
        </p:grpSp>
        <p:grpSp>
          <p:nvGrpSpPr>
            <p:cNvPr id="44" name="Group 36"/>
            <p:cNvGrpSpPr/>
            <p:nvPr/>
          </p:nvGrpSpPr>
          <p:grpSpPr>
            <a:xfrm>
              <a:off x="3995934" y="4365103"/>
              <a:ext cx="1150798" cy="1728193"/>
              <a:chOff x="3945105" y="281963"/>
              <a:chExt cx="1556962" cy="2338144"/>
            </a:xfrm>
          </p:grpSpPr>
          <p:pic>
            <p:nvPicPr>
              <p:cNvPr id="45" name="Picture 4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45105" y="281963"/>
                <a:ext cx="1556962" cy="1820147"/>
              </a:xfrm>
              <a:prstGeom prst="rect">
                <a:avLst/>
              </a:prstGeom>
            </p:spPr>
          </p:pic>
          <p:sp>
            <p:nvSpPr>
              <p:cNvPr id="46" name="Line 7"/>
              <p:cNvSpPr>
                <a:spLocks noChangeShapeType="1"/>
              </p:cNvSpPr>
              <p:nvPr/>
            </p:nvSpPr>
            <p:spPr bwMode="auto">
              <a:xfrm>
                <a:off x="4821908" y="2230416"/>
                <a:ext cx="0" cy="389691"/>
              </a:xfrm>
              <a:prstGeom prst="line">
                <a:avLst/>
              </a:prstGeom>
              <a:noFill/>
              <a:ln w="44450">
                <a:solidFill>
                  <a:srgbClr val="0000FF"/>
                </a:solidFill>
                <a:prstDash val="solid"/>
                <a:round/>
                <a:headEnd/>
                <a:tailEnd type="non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</p:grpSp>
      </p:grpSp>
      <p:grpSp>
        <p:nvGrpSpPr>
          <p:cNvPr id="51" name="Group 37"/>
          <p:cNvGrpSpPr/>
          <p:nvPr/>
        </p:nvGrpSpPr>
        <p:grpSpPr>
          <a:xfrm>
            <a:off x="5436095" y="4653136"/>
            <a:ext cx="1149383" cy="1512168"/>
            <a:chOff x="2483766" y="578923"/>
            <a:chExt cx="1555047" cy="2045874"/>
          </a:xfrm>
        </p:grpSpPr>
        <p:pic>
          <p:nvPicPr>
            <p:cNvPr id="52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2483766" y="578923"/>
              <a:ext cx="1555047" cy="1547233"/>
            </a:xfrm>
            <a:prstGeom prst="rect">
              <a:avLst/>
            </a:prstGeom>
            <a:noFill/>
          </p:spPr>
        </p:pic>
        <p:sp>
          <p:nvSpPr>
            <p:cNvPr id="53" name="Line 7"/>
            <p:cNvSpPr>
              <a:spLocks noChangeShapeType="1"/>
            </p:cNvSpPr>
            <p:nvPr/>
          </p:nvSpPr>
          <p:spPr bwMode="auto">
            <a:xfrm>
              <a:off x="3165725" y="2235107"/>
              <a:ext cx="0" cy="389690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54" name="Group 38"/>
          <p:cNvGrpSpPr/>
          <p:nvPr/>
        </p:nvGrpSpPr>
        <p:grpSpPr>
          <a:xfrm>
            <a:off x="2602170" y="4581128"/>
            <a:ext cx="961718" cy="1584176"/>
            <a:chOff x="5481515" y="481501"/>
            <a:chExt cx="1301147" cy="2143299"/>
          </a:xfrm>
        </p:grpSpPr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81515" y="481501"/>
              <a:ext cx="1301147" cy="1673585"/>
            </a:xfrm>
            <a:prstGeom prst="rect">
              <a:avLst/>
            </a:prstGeom>
          </p:spPr>
        </p:pic>
        <p:sp>
          <p:nvSpPr>
            <p:cNvPr id="56" name="Line 7"/>
            <p:cNvSpPr>
              <a:spLocks noChangeShapeType="1"/>
            </p:cNvSpPr>
            <p:nvPr/>
          </p:nvSpPr>
          <p:spPr bwMode="auto">
            <a:xfrm>
              <a:off x="6066050" y="2235109"/>
              <a:ext cx="0" cy="389691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sp>
        <p:nvSpPr>
          <p:cNvPr id="90" name="Rectangle 3"/>
          <p:cNvSpPr txBox="1">
            <a:spLocks noChangeArrowheads="1"/>
          </p:cNvSpPr>
          <p:nvPr/>
        </p:nvSpPr>
        <p:spPr>
          <a:xfrm>
            <a:off x="179512" y="836712"/>
            <a:ext cx="8064896" cy="172819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Quantum Key Distribution (</a:t>
            </a:r>
            <a:r>
              <a:rPr lang="fr-CH" sz="3300" dirty="0" smtClean="0">
                <a:hlinkClick r:id="rId8"/>
              </a:rPr>
              <a:t>QKD</a:t>
            </a:r>
            <a:r>
              <a:rPr lang="fr-CH" sz="3300" dirty="0" smtClean="0"/>
              <a:t>)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763688" y="1528146"/>
            <a:ext cx="6192316" cy="2011635"/>
            <a:chOff x="1763688" y="1528146"/>
            <a:chExt cx="6192316" cy="2011635"/>
          </a:xfrm>
        </p:grpSpPr>
        <p:pic>
          <p:nvPicPr>
            <p:cNvPr id="92" name="Picture 39" descr="BS00996_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 flipH="1">
              <a:off x="1763688" y="2636912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93" name="Picture 40" descr="BS00996_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 flipH="1">
              <a:off x="7308304" y="2780928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96" name="Picture 95" descr="AliceBlue.eps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flipH="1">
              <a:off x="2123727" y="1556792"/>
              <a:ext cx="989091" cy="1008112"/>
            </a:xfrm>
            <a:prstGeom prst="rect">
              <a:avLst/>
            </a:prstGeom>
          </p:spPr>
        </p:pic>
        <p:pic>
          <p:nvPicPr>
            <p:cNvPr id="97" name="Picture 96" descr="QueenOfHearts.png"/>
            <p:cNvPicPr>
              <a:picLocks noChangeAspect="1"/>
            </p:cNvPicPr>
            <p:nvPr/>
          </p:nvPicPr>
          <p:blipFill>
            <a:blip r:embed="rId11" cstate="print"/>
            <a:srcRect l="6597" r="7636"/>
            <a:stretch>
              <a:fillRect/>
            </a:stretch>
          </p:blipFill>
          <p:spPr>
            <a:xfrm>
              <a:off x="5292080" y="2564904"/>
              <a:ext cx="1152128" cy="974877"/>
            </a:xfrm>
            <a:prstGeom prst="rect">
              <a:avLst/>
            </a:prstGeom>
          </p:spPr>
        </p:pic>
        <p:pic>
          <p:nvPicPr>
            <p:cNvPr id="98" name="Picture 62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588224" y="1772816"/>
              <a:ext cx="1214965" cy="864096"/>
            </a:xfrm>
            <a:prstGeom prst="rect">
              <a:avLst/>
            </a:prstGeom>
            <a:noFill/>
          </p:spPr>
        </p:pic>
        <p:pic>
          <p:nvPicPr>
            <p:cNvPr id="99" name="Picture 4"/>
            <p:cNvPicPr>
              <a:picLocks noChangeAspect="1" noChangeArrowheads="1"/>
            </p:cNvPicPr>
            <p:nvPr/>
          </p:nvPicPr>
          <p:blipFill>
            <a:blip r:embed="rId13" cstate="print"/>
            <a:stretch>
              <a:fillRect/>
            </a:stretch>
          </p:blipFill>
          <p:spPr bwMode="auto">
            <a:xfrm>
              <a:off x="2843808" y="2492896"/>
              <a:ext cx="1368152" cy="691938"/>
            </a:xfrm>
            <a:prstGeom prst="rect">
              <a:avLst/>
            </a:prstGeom>
            <a:noFill/>
            <a:ln w="9525" cap="flat" cmpd="sng">
              <a:noFill/>
              <a:prstDash val="solid"/>
              <a:miter lim="800000"/>
              <a:headEnd/>
              <a:tailEnd/>
            </a:ln>
            <a:effectLst/>
          </p:spPr>
        </p:pic>
        <p:sp>
          <p:nvSpPr>
            <p:cNvPr id="100" name="Line 6"/>
            <p:cNvSpPr>
              <a:spLocks noChangeShapeType="1"/>
            </p:cNvSpPr>
            <p:nvPr/>
          </p:nvSpPr>
          <p:spPr bwMode="auto">
            <a:xfrm>
              <a:off x="3275856" y="2204864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none" w="med" len="med"/>
              <a:tailEnd type="triangle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sp>
          <p:nvSpPr>
            <p:cNvPr id="101" name="Line 8"/>
            <p:cNvSpPr>
              <a:spLocks noChangeShapeType="1"/>
            </p:cNvSpPr>
            <p:nvPr/>
          </p:nvSpPr>
          <p:spPr bwMode="auto">
            <a:xfrm>
              <a:off x="3274863" y="2348880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triangle"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grpSp>
          <p:nvGrpSpPr>
            <p:cNvPr id="103" name="Group 102"/>
            <p:cNvGrpSpPr/>
            <p:nvPr/>
          </p:nvGrpSpPr>
          <p:grpSpPr>
            <a:xfrm>
              <a:off x="3275856" y="1528146"/>
              <a:ext cx="2881313" cy="532702"/>
              <a:chOff x="3130550" y="1096098"/>
              <a:chExt cx="2881313" cy="532702"/>
            </a:xfrm>
          </p:grpSpPr>
          <p:sp>
            <p:nvSpPr>
              <p:cNvPr id="104" name="Line 7"/>
              <p:cNvSpPr>
                <a:spLocks noChangeShapeType="1"/>
              </p:cNvSpPr>
              <p:nvPr/>
            </p:nvSpPr>
            <p:spPr bwMode="auto">
              <a:xfrm>
                <a:off x="3130550" y="1628800"/>
                <a:ext cx="2881313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prstDash val="dash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/>
              </a:p>
            </p:txBody>
          </p:sp>
          <p:grpSp>
            <p:nvGrpSpPr>
              <p:cNvPr id="105" name="Group 28"/>
              <p:cNvGrpSpPr/>
              <p:nvPr/>
            </p:nvGrpSpPr>
            <p:grpSpPr>
              <a:xfrm>
                <a:off x="3419872" y="1096098"/>
                <a:ext cx="457692" cy="460694"/>
                <a:chOff x="4214810" y="2000240"/>
                <a:chExt cx="457692" cy="460694"/>
              </a:xfrm>
            </p:grpSpPr>
            <p:sp>
              <p:nvSpPr>
                <p:cNvPr id="118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19" name="Line 5"/>
                <p:cNvSpPr>
                  <a:spLocks noChangeShapeType="1"/>
                </p:cNvSpPr>
                <p:nvPr/>
              </p:nvSpPr>
              <p:spPr bwMode="auto">
                <a:xfrm rot="27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06" name="Group 28"/>
              <p:cNvGrpSpPr/>
              <p:nvPr/>
            </p:nvGrpSpPr>
            <p:grpSpPr>
              <a:xfrm>
                <a:off x="4343154" y="1096098"/>
                <a:ext cx="457692" cy="460694"/>
                <a:chOff x="4214810" y="2000240"/>
                <a:chExt cx="457692" cy="460694"/>
              </a:xfrm>
            </p:grpSpPr>
            <p:sp>
              <p:nvSpPr>
                <p:cNvPr id="116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17" name="Line 5"/>
                <p:cNvSpPr>
                  <a:spLocks noChangeShapeType="1"/>
                </p:cNvSpPr>
                <p:nvPr/>
              </p:nvSpPr>
              <p:spPr bwMode="auto">
                <a:xfrm rot="81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07" name="Group 28"/>
              <p:cNvGrpSpPr/>
              <p:nvPr/>
            </p:nvGrpSpPr>
            <p:grpSpPr>
              <a:xfrm>
                <a:off x="3881513" y="1096098"/>
                <a:ext cx="457692" cy="460694"/>
                <a:chOff x="4214810" y="2000240"/>
                <a:chExt cx="457692" cy="460694"/>
              </a:xfrm>
            </p:grpSpPr>
            <p:sp>
              <p:nvSpPr>
                <p:cNvPr id="114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15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08" name="Group 133"/>
              <p:cNvGrpSpPr/>
              <p:nvPr/>
            </p:nvGrpSpPr>
            <p:grpSpPr>
              <a:xfrm>
                <a:off x="5266436" y="1096098"/>
                <a:ext cx="457692" cy="460694"/>
                <a:chOff x="7597837" y="2707419"/>
                <a:chExt cx="457692" cy="460694"/>
              </a:xfrm>
            </p:grpSpPr>
            <p:sp>
              <p:nvSpPr>
                <p:cNvPr id="112" name="Oval 2"/>
                <p:cNvSpPr>
                  <a:spLocks noChangeArrowheads="1"/>
                </p:cNvSpPr>
                <p:nvPr/>
              </p:nvSpPr>
              <p:spPr bwMode="auto">
                <a:xfrm>
                  <a:off x="7597837" y="2707419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13" name="Line 5"/>
                <p:cNvSpPr>
                  <a:spLocks noChangeShapeType="1"/>
                </p:cNvSpPr>
                <p:nvPr/>
              </p:nvSpPr>
              <p:spPr bwMode="auto">
                <a:xfrm rot="5400000">
                  <a:off x="7827188" y="2754097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09" name="Group 28"/>
              <p:cNvGrpSpPr/>
              <p:nvPr/>
            </p:nvGrpSpPr>
            <p:grpSpPr>
              <a:xfrm>
                <a:off x="4804795" y="1096098"/>
                <a:ext cx="457692" cy="460694"/>
                <a:chOff x="4214810" y="2000240"/>
                <a:chExt cx="457692" cy="460694"/>
              </a:xfrm>
            </p:grpSpPr>
            <p:sp>
              <p:nvSpPr>
                <p:cNvPr id="110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11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sp>
          <p:nvSpPr>
            <p:cNvPr id="91" name="Line 27"/>
            <p:cNvSpPr>
              <a:spLocks noChangeShapeType="1"/>
            </p:cNvSpPr>
            <p:nvPr/>
          </p:nvSpPr>
          <p:spPr bwMode="auto">
            <a:xfrm>
              <a:off x="4716016" y="2060848"/>
              <a:ext cx="504056" cy="936104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97724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843" name="Rectangle 139"/>
          <p:cNvSpPr>
            <a:spLocks noGrp="1" noChangeArrowheads="1"/>
          </p:cNvSpPr>
          <p:nvPr>
            <p:ph type="title"/>
          </p:nvPr>
        </p:nvSpPr>
        <p:spPr>
          <a:xfrm>
            <a:off x="467544" y="188640"/>
            <a:ext cx="8229600" cy="905233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 smtClean="0"/>
              <a:t>Modern Cryptography</a:t>
            </a:r>
            <a:endParaRPr lang="en-US" sz="4000" dirty="0"/>
          </a:p>
        </p:txBody>
      </p:sp>
      <p:sp>
        <p:nvSpPr>
          <p:cNvPr id="24" name="Content Placeholder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1440160"/>
          </a:xfrm>
        </p:spPr>
        <p:txBody>
          <a:bodyPr/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is </a:t>
            </a: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everywhere</a:t>
            </a:r>
            <a:r>
              <a:rPr lang="en-US" sz="2600" dirty="0" smtClean="0">
                <a:cs typeface="Arial" charset="0"/>
              </a:rPr>
              <a:t>!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is concerned with all settings where people </a:t>
            </a:r>
            <a:r>
              <a:rPr lang="en-US" sz="2600" dirty="0" smtClean="0">
                <a:solidFill>
                  <a:srgbClr val="FF0000"/>
                </a:solidFill>
                <a:cs typeface="Arial" charset="0"/>
              </a:rPr>
              <a:t>do not trust </a:t>
            </a:r>
            <a:r>
              <a:rPr lang="en-US" sz="2600" dirty="0" smtClean="0">
                <a:cs typeface="Arial" charset="0"/>
              </a:rPr>
              <a:t>each other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8172" y="3284984"/>
            <a:ext cx="2959100" cy="2743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84" y="2852936"/>
            <a:ext cx="4680520" cy="387814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604" y="3717032"/>
            <a:ext cx="3492500" cy="23241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9912" y="2636912"/>
            <a:ext cx="3048000" cy="2032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92080" y="4437112"/>
            <a:ext cx="3492500" cy="233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5614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uiExpand="1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467544" y="1628800"/>
            <a:ext cx="8143932" cy="1152128"/>
          </a:xfrm>
        </p:spPr>
        <p:txBody>
          <a:bodyPr/>
          <a:lstStyle/>
          <a:p>
            <a:r>
              <a:rPr lang="en-US" sz="4800" dirty="0" smtClean="0">
                <a:solidFill>
                  <a:schemeClr val="tx1"/>
                </a:solidFill>
                <a:latin typeface="+mj-lt"/>
              </a:rPr>
              <a:t>Thank you for your attention!</a:t>
            </a:r>
            <a:endParaRPr lang="en-US" sz="4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611560" y="3717032"/>
            <a:ext cx="6400800" cy="714380"/>
          </a:xfrm>
        </p:spPr>
        <p:txBody>
          <a:bodyPr/>
          <a:lstStyle/>
          <a:p>
            <a:r>
              <a:rPr lang="en-US" sz="5400" dirty="0" smtClean="0"/>
              <a:t>Questions</a:t>
            </a:r>
            <a:endParaRPr lang="en-US" sz="54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4168" y="3140968"/>
            <a:ext cx="1925712" cy="2240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713129"/>
      </p:ext>
    </p:extLst>
  </p:cSld>
  <p:clrMapOvr>
    <a:masterClrMapping/>
  </p:clrMapOvr>
  <p:transition xmlns:p14="http://schemas.microsoft.com/office/powerpoint/2010/main" spd="slow">
    <p:fade thruBlk="1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Are There Secure Schemes?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507288" cy="4929222"/>
          </a:xfrm>
        </p:spPr>
        <p:txBody>
          <a:bodyPr/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>
                <a:cs typeface="Arial" charset="0"/>
              </a:rPr>
              <a:t>Different </a:t>
            </a:r>
            <a:r>
              <a:rPr lang="en-US" dirty="0" smtClean="0">
                <a:cs typeface="Arial" charset="0"/>
              </a:rPr>
              <a:t>quantum schemes proposed by</a:t>
            </a:r>
            <a:endParaRPr lang="en-US" dirty="0">
              <a:cs typeface="Arial" charset="0"/>
            </a:endParaRP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nl-NL" sz="2800" dirty="0">
                <a:cs typeface="Arial" charset="0"/>
              </a:rPr>
              <a:t>Chandran, Fehr, Gelles, Goyal, Ostrovsky [2010]</a:t>
            </a:r>
            <a:endParaRPr lang="en-US" sz="2800" dirty="0">
              <a:cs typeface="Arial" charset="0"/>
            </a:endParaRP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nl-NL" sz="2800" dirty="0">
                <a:cs typeface="Arial" charset="0"/>
              </a:rPr>
              <a:t>Malaney [2010]</a:t>
            </a: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nl-NL" sz="2800" dirty="0">
                <a:cs typeface="Arial" charset="0"/>
              </a:rPr>
              <a:t>Kent, Munro, Spiller [2010]</a:t>
            </a: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nl-NL" sz="2800" dirty="0">
                <a:cs typeface="Arial" charset="0"/>
              </a:rPr>
              <a:t>Lau, Lo [2010</a:t>
            </a:r>
            <a:r>
              <a:rPr lang="nl-NL" sz="2800" dirty="0" smtClean="0">
                <a:cs typeface="Arial" charset="0"/>
              </a:rPr>
              <a:t>]</a:t>
            </a: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nl-NL" sz="2800" dirty="0"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nl-NL" dirty="0">
                <a:cs typeface="Arial" charset="0"/>
              </a:rPr>
              <a:t>Unfortunately they can all </a:t>
            </a:r>
            <a:r>
              <a:rPr lang="nl-NL" dirty="0" err="1">
                <a:cs typeface="Arial" charset="0"/>
              </a:rPr>
              <a:t>be</a:t>
            </a:r>
            <a:r>
              <a:rPr lang="nl-NL" dirty="0">
                <a:cs typeface="Arial" charset="0"/>
              </a:rPr>
              <a:t> </a:t>
            </a:r>
            <a:r>
              <a:rPr lang="nl-NL" dirty="0" err="1" smtClean="0">
                <a:cs typeface="Arial" charset="0"/>
              </a:rPr>
              <a:t>broken</a:t>
            </a:r>
            <a:r>
              <a:rPr lang="nl-NL" dirty="0" smtClean="0">
                <a:cs typeface="Arial" charset="0"/>
              </a:rPr>
              <a:t>!</a:t>
            </a:r>
            <a:endParaRPr lang="nl-NL" dirty="0">
              <a:cs typeface="Arial" charset="0"/>
            </a:endParaRP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nl-NL" sz="2800" dirty="0">
                <a:cs typeface="Arial" charset="0"/>
              </a:rPr>
              <a:t>G</a:t>
            </a:r>
            <a:r>
              <a:rPr lang="nl-NL" sz="2800" dirty="0" smtClean="0">
                <a:cs typeface="Arial" charset="0"/>
              </a:rPr>
              <a:t>eneral </a:t>
            </a:r>
            <a:r>
              <a:rPr lang="nl-NL" sz="2800" dirty="0">
                <a:solidFill>
                  <a:srgbClr val="FF0000"/>
                </a:solidFill>
                <a:cs typeface="Arial" charset="0"/>
              </a:rPr>
              <a:t>no-go </a:t>
            </a:r>
            <a:r>
              <a:rPr lang="nl-NL" sz="2800" dirty="0" err="1" smtClean="0">
                <a:solidFill>
                  <a:srgbClr val="FF0000"/>
                </a:solidFill>
                <a:cs typeface="Arial" charset="0"/>
              </a:rPr>
              <a:t>theorem</a:t>
            </a:r>
            <a:r>
              <a:rPr lang="nl-NL" sz="2800" dirty="0" smtClean="0">
                <a:solidFill>
                  <a:srgbClr val="FF0000"/>
                </a:solidFill>
                <a:cs typeface="Arial" charset="0"/>
              </a:rPr>
              <a:t> </a:t>
            </a:r>
            <a:br>
              <a:rPr lang="nl-NL" sz="2800" dirty="0" smtClean="0">
                <a:solidFill>
                  <a:srgbClr val="FF0000"/>
                </a:solidFill>
                <a:cs typeface="Arial" charset="0"/>
              </a:rPr>
            </a:br>
            <a:r>
              <a:rPr lang="nl-NL" dirty="0" smtClean="0">
                <a:cs typeface="Arial" charset="0"/>
              </a:rPr>
              <a:t>[</a:t>
            </a:r>
            <a:r>
              <a:rPr lang="nl-NL" dirty="0" err="1">
                <a:cs typeface="Arial" charset="0"/>
              </a:rPr>
              <a:t>Buhrman</a:t>
            </a:r>
            <a:r>
              <a:rPr lang="nl-NL" dirty="0" smtClean="0">
                <a:cs typeface="Arial" charset="0"/>
              </a:rPr>
              <a:t>, </a:t>
            </a:r>
            <a:r>
              <a:rPr lang="nl-NL" dirty="0" err="1" smtClean="0">
                <a:cs typeface="Arial" charset="0"/>
              </a:rPr>
              <a:t>Chandran</a:t>
            </a:r>
            <a:r>
              <a:rPr lang="nl-NL" dirty="0" smtClean="0">
                <a:cs typeface="Arial" charset="0"/>
              </a:rPr>
              <a:t>, </a:t>
            </a:r>
            <a:r>
              <a:rPr lang="nl-NL" dirty="0" err="1" smtClean="0">
                <a:cs typeface="Arial" charset="0"/>
              </a:rPr>
              <a:t>Fehr</a:t>
            </a:r>
            <a:r>
              <a:rPr lang="nl-NL" dirty="0" smtClean="0">
                <a:cs typeface="Arial" charset="0"/>
              </a:rPr>
              <a:t>, </a:t>
            </a:r>
            <a:r>
              <a:rPr lang="nl-NL" dirty="0" err="1" smtClean="0">
                <a:cs typeface="Arial" charset="0"/>
              </a:rPr>
              <a:t>Gelles</a:t>
            </a:r>
            <a:r>
              <a:rPr lang="nl-NL" dirty="0" smtClean="0">
                <a:cs typeface="Arial" charset="0"/>
              </a:rPr>
              <a:t>, </a:t>
            </a:r>
            <a:r>
              <a:rPr lang="nl-NL" dirty="0" err="1" smtClean="0">
                <a:cs typeface="Arial" charset="0"/>
              </a:rPr>
              <a:t>Goyal</a:t>
            </a:r>
            <a:r>
              <a:rPr lang="nl-NL" dirty="0" smtClean="0">
                <a:cs typeface="Arial" charset="0"/>
              </a:rPr>
              <a:t>, </a:t>
            </a:r>
            <a:r>
              <a:rPr lang="nl-NL" dirty="0" err="1" smtClean="0">
                <a:cs typeface="Arial" charset="0"/>
              </a:rPr>
              <a:t>Ostrovsky</a:t>
            </a:r>
            <a:r>
              <a:rPr lang="nl-NL" dirty="0" smtClean="0">
                <a:cs typeface="Arial" charset="0"/>
              </a:rPr>
              <a:t>, Schaffner 2010]</a:t>
            </a:r>
            <a:endParaRPr lang="nl-NL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6611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rmAutofit/>
          </a:bodyPr>
          <a:lstStyle/>
          <a:p>
            <a:r>
              <a:rPr lang="en-US" dirty="0"/>
              <a:t>Quantum </a:t>
            </a:r>
            <a:r>
              <a:rPr lang="en-US" dirty="0" smtClean="0"/>
              <a:t>Operations</a:t>
            </a:r>
            <a:endParaRPr lang="en-US" dirty="0"/>
          </a:p>
        </p:txBody>
      </p:sp>
      <p:sp>
        <p:nvSpPr>
          <p:cNvPr id="153" name="Content Placeholder 1"/>
          <p:cNvSpPr txBox="1">
            <a:spLocks/>
          </p:cNvSpPr>
          <p:nvPr/>
        </p:nvSpPr>
        <p:spPr>
          <a:xfrm>
            <a:off x="395536" y="764704"/>
            <a:ext cx="8429684" cy="3456384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are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linear </a:t>
            </a: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isometries</a:t>
            </a: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can be described by a </a:t>
            </a: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unitary matrix</a:t>
            </a:r>
            <a:r>
              <a:rPr lang="en-US" sz="2600" dirty="0" smtClean="0">
                <a:cs typeface="Arial" charset="0"/>
              </a:rPr>
              <a:t>: 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examples: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identity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err="1" smtClean="0">
                <a:cs typeface="Arial" charset="0"/>
              </a:rPr>
              <a:t>bitflip</a:t>
            </a:r>
            <a:r>
              <a:rPr lang="en-US" sz="2600" dirty="0" smtClean="0">
                <a:cs typeface="Arial" charset="0"/>
              </a:rPr>
              <a:t> (Pauli X): mirroring at           axis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pic>
        <p:nvPicPr>
          <p:cNvPr id="102" name="Picture 101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940152" y="1268759"/>
            <a:ext cx="2488311" cy="341452"/>
          </a:xfrm>
          <a:prstGeom prst="rect">
            <a:avLst/>
          </a:prstGeom>
          <a:noFill/>
          <a:ln/>
          <a:effectLst/>
        </p:spPr>
      </p:pic>
      <p:grpSp>
        <p:nvGrpSpPr>
          <p:cNvPr id="94" name="Group 93"/>
          <p:cNvGrpSpPr/>
          <p:nvPr/>
        </p:nvGrpSpPr>
        <p:grpSpPr>
          <a:xfrm>
            <a:off x="5868144" y="3497957"/>
            <a:ext cx="3171133" cy="2883372"/>
            <a:chOff x="5868144" y="3497957"/>
            <a:chExt cx="3171133" cy="2883372"/>
          </a:xfrm>
        </p:grpSpPr>
        <p:pic>
          <p:nvPicPr>
            <p:cNvPr id="75" name="Picture 74" descr="TP_tmp.emf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8532440" y="4938117"/>
              <a:ext cx="506837" cy="313369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76" name="Picture 75" descr="TP_tmp.emf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948264" y="3497957"/>
              <a:ext cx="506240" cy="313000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110" name="Picture 109" descr="TP_tmp.em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8169684" y="4003916"/>
              <a:ext cx="506240" cy="286395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113" name="Picture 112" descr="TP_tmp.emf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8100392" y="5946229"/>
              <a:ext cx="505644" cy="286057"/>
            </a:xfrm>
            <a:prstGeom prst="rect">
              <a:avLst/>
            </a:prstGeom>
            <a:noFill/>
            <a:ln/>
            <a:effectLst/>
          </p:spPr>
        </p:pic>
        <p:grpSp>
          <p:nvGrpSpPr>
            <p:cNvPr id="176" name="Group 175"/>
            <p:cNvGrpSpPr/>
            <p:nvPr/>
          </p:nvGrpSpPr>
          <p:grpSpPr>
            <a:xfrm>
              <a:off x="5868144" y="3857997"/>
              <a:ext cx="2520280" cy="2523332"/>
              <a:chOff x="4572958" y="1485104"/>
              <a:chExt cx="3314742" cy="3318755"/>
            </a:xfrm>
          </p:grpSpPr>
          <p:sp>
            <p:nvSpPr>
              <p:cNvPr id="164" name="Oval 105"/>
              <p:cNvSpPr>
                <a:spLocks noChangeArrowheads="1"/>
              </p:cNvSpPr>
              <p:nvPr/>
            </p:nvSpPr>
            <p:spPr bwMode="auto">
              <a:xfrm>
                <a:off x="4788024" y="1700808"/>
                <a:ext cx="2879725" cy="2879725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6" name="AutoShape 11"/>
              <p:cNvSpPr>
                <a:spLocks noChangeArrowheads="1"/>
              </p:cNvSpPr>
              <p:nvPr/>
            </p:nvSpPr>
            <p:spPr bwMode="auto">
              <a:xfrm rot="5400000">
                <a:off x="4579160" y="3067842"/>
                <a:ext cx="3311526" cy="146049"/>
              </a:xfrm>
              <a:prstGeom prst="leftRightArrow">
                <a:avLst>
                  <a:gd name="adj1" fmla="val 44194"/>
                  <a:gd name="adj2" fmla="val 103182"/>
                </a:avLst>
              </a:prstGeom>
              <a:solidFill>
                <a:srgbClr val="FFFF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67" name="AutoShape 11"/>
              <p:cNvSpPr>
                <a:spLocks noChangeArrowheads="1"/>
              </p:cNvSpPr>
              <p:nvPr/>
            </p:nvSpPr>
            <p:spPr bwMode="auto">
              <a:xfrm>
                <a:off x="4576175" y="3067645"/>
                <a:ext cx="3311525" cy="146049"/>
              </a:xfrm>
              <a:prstGeom prst="leftRightArrow">
                <a:avLst>
                  <a:gd name="adj1" fmla="val 44192"/>
                  <a:gd name="adj2" fmla="val 103182"/>
                </a:avLst>
              </a:prstGeom>
              <a:solidFill>
                <a:srgbClr val="FFFF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68" name="AutoShape 11"/>
              <p:cNvSpPr>
                <a:spLocks noChangeArrowheads="1"/>
              </p:cNvSpPr>
              <p:nvPr/>
            </p:nvSpPr>
            <p:spPr bwMode="auto">
              <a:xfrm rot="2697395">
                <a:off x="4572958" y="3075268"/>
                <a:ext cx="3311525" cy="146049"/>
              </a:xfrm>
              <a:prstGeom prst="leftRightArrow">
                <a:avLst>
                  <a:gd name="adj1" fmla="val 43129"/>
                  <a:gd name="adj2" fmla="val 103182"/>
                </a:avLst>
              </a:prstGeom>
              <a:solidFill>
                <a:srgbClr val="FF00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70" name="AutoShape 11"/>
              <p:cNvSpPr>
                <a:spLocks noChangeArrowheads="1"/>
              </p:cNvSpPr>
              <p:nvPr/>
            </p:nvSpPr>
            <p:spPr bwMode="auto">
              <a:xfrm rot="18897395">
                <a:off x="4569973" y="3075071"/>
                <a:ext cx="3311526" cy="146049"/>
              </a:xfrm>
              <a:prstGeom prst="leftRightArrow">
                <a:avLst>
                  <a:gd name="adj1" fmla="val 43151"/>
                  <a:gd name="adj2" fmla="val 103182"/>
                </a:avLst>
              </a:prstGeom>
              <a:solidFill>
                <a:srgbClr val="FF00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</p:grpSp>
      </p:grpSp>
      <p:grpSp>
        <p:nvGrpSpPr>
          <p:cNvPr id="93" name="Group 92"/>
          <p:cNvGrpSpPr/>
          <p:nvPr/>
        </p:nvGrpSpPr>
        <p:grpSpPr>
          <a:xfrm>
            <a:off x="6012160" y="3885421"/>
            <a:ext cx="2304256" cy="2351891"/>
            <a:chOff x="6012160" y="3885421"/>
            <a:chExt cx="2304256" cy="2351891"/>
          </a:xfrm>
        </p:grpSpPr>
        <p:sp>
          <p:nvSpPr>
            <p:cNvPr id="163" name="Line 110"/>
            <p:cNvSpPr>
              <a:spLocks noChangeShapeType="1"/>
            </p:cNvSpPr>
            <p:nvPr/>
          </p:nvSpPr>
          <p:spPr bwMode="auto">
            <a:xfrm flipH="1">
              <a:off x="6012160" y="3933056"/>
              <a:ext cx="2304256" cy="2304256"/>
            </a:xfrm>
            <a:prstGeom prst="line">
              <a:avLst/>
            </a:prstGeom>
            <a:noFill/>
            <a:ln w="66675" cmpd="sng">
              <a:solidFill>
                <a:schemeClr val="accent1"/>
              </a:solidFill>
              <a:prstDash val="dashDot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Up-Down Arrow 178"/>
            <p:cNvSpPr/>
            <p:nvPr/>
          </p:nvSpPr>
          <p:spPr>
            <a:xfrm rot="-2700000">
              <a:off x="7594151" y="3885421"/>
              <a:ext cx="216024" cy="1317674"/>
            </a:xfrm>
            <a:prstGeom prst="upDownArrow">
              <a:avLst>
                <a:gd name="adj1" fmla="val 28836"/>
                <a:gd name="adj2" fmla="val 92329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180" name="Up-Down Arrow 179"/>
            <p:cNvSpPr/>
            <p:nvPr/>
          </p:nvSpPr>
          <p:spPr>
            <a:xfrm rot="-2700000">
              <a:off x="6662416" y="4749516"/>
              <a:ext cx="216024" cy="1317674"/>
            </a:xfrm>
            <a:prstGeom prst="upDownArrow">
              <a:avLst>
                <a:gd name="adj1" fmla="val 28836"/>
                <a:gd name="adj2" fmla="val 92329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</p:grpSp>
      <p:pic>
        <p:nvPicPr>
          <p:cNvPr id="104" name="Picture 103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148403" y="2732525"/>
            <a:ext cx="577267" cy="373286"/>
          </a:xfrm>
          <a:prstGeom prst="rect">
            <a:avLst/>
          </a:prstGeom>
          <a:noFill/>
          <a:ln/>
          <a:effectLst/>
        </p:spPr>
      </p:pic>
      <p:grpSp>
        <p:nvGrpSpPr>
          <p:cNvPr id="101" name="Group 100"/>
          <p:cNvGrpSpPr/>
          <p:nvPr/>
        </p:nvGrpSpPr>
        <p:grpSpPr>
          <a:xfrm>
            <a:off x="465082" y="3429000"/>
            <a:ext cx="4420594" cy="792088"/>
            <a:chOff x="465082" y="3429000"/>
            <a:chExt cx="4420594" cy="792088"/>
          </a:xfrm>
        </p:grpSpPr>
        <p:grpSp>
          <p:nvGrpSpPr>
            <p:cNvPr id="114" name="Group 28"/>
            <p:cNvGrpSpPr/>
            <p:nvPr/>
          </p:nvGrpSpPr>
          <p:grpSpPr>
            <a:xfrm>
              <a:off x="465082" y="3535006"/>
              <a:ext cx="457692" cy="460694"/>
              <a:chOff x="4214810" y="2000240"/>
              <a:chExt cx="457692" cy="460694"/>
            </a:xfrm>
          </p:grpSpPr>
          <p:sp>
            <p:nvSpPr>
              <p:cNvPr id="115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16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34" name="Group 133"/>
            <p:cNvGrpSpPr/>
            <p:nvPr/>
          </p:nvGrpSpPr>
          <p:grpSpPr>
            <a:xfrm>
              <a:off x="4427984" y="3544374"/>
              <a:ext cx="457692" cy="460694"/>
              <a:chOff x="7597837" y="2707419"/>
              <a:chExt cx="457692" cy="460694"/>
            </a:xfrm>
          </p:grpSpPr>
          <p:sp>
            <p:nvSpPr>
              <p:cNvPr id="137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40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1" name="Group 40"/>
            <p:cNvGrpSpPr/>
            <p:nvPr/>
          </p:nvGrpSpPr>
          <p:grpSpPr>
            <a:xfrm>
              <a:off x="1064328" y="3429000"/>
              <a:ext cx="3168352" cy="792088"/>
              <a:chOff x="1017964" y="4149080"/>
              <a:chExt cx="3168352" cy="792088"/>
            </a:xfrm>
          </p:grpSpPr>
          <p:sp>
            <p:nvSpPr>
              <p:cNvPr id="187" name="Rectangle 22"/>
              <p:cNvSpPr>
                <a:spLocks noChangeArrowheads="1"/>
              </p:cNvSpPr>
              <p:nvPr/>
            </p:nvSpPr>
            <p:spPr bwMode="auto">
              <a:xfrm>
                <a:off x="2098084" y="4149898"/>
                <a:ext cx="649188" cy="719262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8" name="Line 23"/>
              <p:cNvSpPr>
                <a:spLocks noChangeShapeType="1"/>
              </p:cNvSpPr>
              <p:nvPr/>
            </p:nvSpPr>
            <p:spPr bwMode="auto">
              <a:xfrm flipH="1">
                <a:off x="1017964" y="4509938"/>
                <a:ext cx="108061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189" name="Line 24"/>
              <p:cNvSpPr>
                <a:spLocks noChangeShapeType="1"/>
              </p:cNvSpPr>
              <p:nvPr/>
            </p:nvSpPr>
            <p:spPr bwMode="auto">
              <a:xfrm flipH="1">
                <a:off x="2746156" y="4509938"/>
                <a:ext cx="144016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194" name="Content Placeholder 1"/>
              <p:cNvSpPr txBox="1">
                <a:spLocks/>
              </p:cNvSpPr>
              <p:nvPr/>
            </p:nvSpPr>
            <p:spPr>
              <a:xfrm>
                <a:off x="2170092" y="4149080"/>
                <a:ext cx="648072" cy="792088"/>
              </a:xfrm>
              <a:prstGeom prst="rect">
                <a:avLst/>
              </a:prstGeom>
              <a:ln w="28575">
                <a:noFill/>
              </a:ln>
            </p:spPr>
            <p:txBody>
              <a:bodyPr/>
              <a:lstStyle/>
              <a:p>
                <a:pPr marL="342900" lvl="0" indent="-342900">
                  <a:spcBef>
                    <a:spcPct val="20000"/>
                  </a:spcBef>
                  <a:buClr>
                    <a:schemeClr val="accent1"/>
                  </a:buClr>
                  <a:buSzPct val="65000"/>
                  <a:defRPr/>
                </a:pPr>
                <a:r>
                  <a:rPr kumimoji="0" lang="en-US" sz="4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Arial" charset="0"/>
                  </a:rPr>
                  <a:t>X</a:t>
                </a:r>
              </a:p>
              <a:p>
                <a:pPr marL="342900" marR="0" lvl="0" indent="-34290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chemeClr val="accent1"/>
                  </a:buClr>
                  <a:buSzPct val="65000"/>
                  <a:buFont typeface="Wingdings" charset="2"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Arial" charset="0"/>
                </a:endParaRPr>
              </a:p>
            </p:txBody>
          </p:sp>
        </p:grpSp>
      </p:grpSp>
      <p:grpSp>
        <p:nvGrpSpPr>
          <p:cNvPr id="99" name="Group 98"/>
          <p:cNvGrpSpPr/>
          <p:nvPr/>
        </p:nvGrpSpPr>
        <p:grpSpPr>
          <a:xfrm>
            <a:off x="465082" y="4184414"/>
            <a:ext cx="4420594" cy="792088"/>
            <a:chOff x="465082" y="4184414"/>
            <a:chExt cx="4420594" cy="792088"/>
          </a:xfrm>
        </p:grpSpPr>
        <p:grpSp>
          <p:nvGrpSpPr>
            <p:cNvPr id="42" name="Group 41"/>
            <p:cNvGrpSpPr/>
            <p:nvPr/>
          </p:nvGrpSpPr>
          <p:grpSpPr>
            <a:xfrm>
              <a:off x="1064328" y="4184414"/>
              <a:ext cx="3168352" cy="792088"/>
              <a:chOff x="1017964" y="4149080"/>
              <a:chExt cx="3168352" cy="792088"/>
            </a:xfrm>
          </p:grpSpPr>
          <p:sp>
            <p:nvSpPr>
              <p:cNvPr id="43" name="Rectangle 22"/>
              <p:cNvSpPr>
                <a:spLocks noChangeArrowheads="1"/>
              </p:cNvSpPr>
              <p:nvPr/>
            </p:nvSpPr>
            <p:spPr bwMode="auto">
              <a:xfrm>
                <a:off x="2098084" y="4149898"/>
                <a:ext cx="649188" cy="719262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4" name="Line 23"/>
              <p:cNvSpPr>
                <a:spLocks noChangeShapeType="1"/>
              </p:cNvSpPr>
              <p:nvPr/>
            </p:nvSpPr>
            <p:spPr bwMode="auto">
              <a:xfrm flipH="1">
                <a:off x="1017964" y="4509938"/>
                <a:ext cx="108061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45" name="Line 24"/>
              <p:cNvSpPr>
                <a:spLocks noChangeShapeType="1"/>
              </p:cNvSpPr>
              <p:nvPr/>
            </p:nvSpPr>
            <p:spPr bwMode="auto">
              <a:xfrm flipH="1">
                <a:off x="2746156" y="4509938"/>
                <a:ext cx="144016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46" name="Content Placeholder 1"/>
              <p:cNvSpPr txBox="1">
                <a:spLocks/>
              </p:cNvSpPr>
              <p:nvPr/>
            </p:nvSpPr>
            <p:spPr>
              <a:xfrm>
                <a:off x="2170092" y="4149080"/>
                <a:ext cx="648072" cy="792088"/>
              </a:xfrm>
              <a:prstGeom prst="rect">
                <a:avLst/>
              </a:prstGeom>
              <a:ln w="28575">
                <a:noFill/>
              </a:ln>
            </p:spPr>
            <p:txBody>
              <a:bodyPr/>
              <a:lstStyle/>
              <a:p>
                <a:pPr marL="342900" lvl="0" indent="-342900">
                  <a:spcBef>
                    <a:spcPct val="20000"/>
                  </a:spcBef>
                  <a:buClr>
                    <a:schemeClr val="accent1"/>
                  </a:buClr>
                  <a:buSzPct val="65000"/>
                  <a:defRPr/>
                </a:pPr>
                <a:r>
                  <a:rPr kumimoji="0" lang="en-US" sz="4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Arial" charset="0"/>
                  </a:rPr>
                  <a:t>X</a:t>
                </a:r>
              </a:p>
              <a:p>
                <a:pPr marL="342900" marR="0" lvl="0" indent="-34290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chemeClr val="accent1"/>
                  </a:buClr>
                  <a:buSzPct val="65000"/>
                  <a:buFont typeface="Wingdings" charset="2"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465082" y="4290420"/>
              <a:ext cx="457692" cy="460694"/>
              <a:chOff x="7597837" y="2707419"/>
              <a:chExt cx="457692" cy="460694"/>
            </a:xfrm>
          </p:grpSpPr>
          <p:sp>
            <p:nvSpPr>
              <p:cNvPr id="48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9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50" name="Group 28"/>
            <p:cNvGrpSpPr/>
            <p:nvPr/>
          </p:nvGrpSpPr>
          <p:grpSpPr>
            <a:xfrm>
              <a:off x="4427984" y="4299788"/>
              <a:ext cx="457692" cy="460694"/>
              <a:chOff x="4214810" y="2000240"/>
              <a:chExt cx="457692" cy="460694"/>
            </a:xfrm>
          </p:grpSpPr>
          <p:sp>
            <p:nvSpPr>
              <p:cNvPr id="51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2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96" name="Group 95"/>
          <p:cNvGrpSpPr/>
          <p:nvPr/>
        </p:nvGrpSpPr>
        <p:grpSpPr>
          <a:xfrm>
            <a:off x="465082" y="5695246"/>
            <a:ext cx="4420594" cy="792088"/>
            <a:chOff x="465082" y="5695246"/>
            <a:chExt cx="4420594" cy="792088"/>
          </a:xfrm>
        </p:grpSpPr>
        <p:grpSp>
          <p:nvGrpSpPr>
            <p:cNvPr id="95" name="Group 28"/>
            <p:cNvGrpSpPr/>
            <p:nvPr/>
          </p:nvGrpSpPr>
          <p:grpSpPr>
            <a:xfrm>
              <a:off x="465082" y="5801248"/>
              <a:ext cx="457692" cy="460694"/>
              <a:chOff x="4214810" y="2000240"/>
              <a:chExt cx="457692" cy="460694"/>
            </a:xfrm>
          </p:grpSpPr>
          <p:sp>
            <p:nvSpPr>
              <p:cNvPr id="98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00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64" name="Group 63"/>
            <p:cNvGrpSpPr/>
            <p:nvPr/>
          </p:nvGrpSpPr>
          <p:grpSpPr>
            <a:xfrm>
              <a:off x="1064328" y="5695246"/>
              <a:ext cx="3168352" cy="792088"/>
              <a:chOff x="1017964" y="4149080"/>
              <a:chExt cx="3168352" cy="792088"/>
            </a:xfrm>
          </p:grpSpPr>
          <p:sp>
            <p:nvSpPr>
              <p:cNvPr id="65" name="Rectangle 22"/>
              <p:cNvSpPr>
                <a:spLocks noChangeArrowheads="1"/>
              </p:cNvSpPr>
              <p:nvPr/>
            </p:nvSpPr>
            <p:spPr bwMode="auto">
              <a:xfrm>
                <a:off x="2098084" y="4149898"/>
                <a:ext cx="649188" cy="719262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6" name="Line 23"/>
              <p:cNvSpPr>
                <a:spLocks noChangeShapeType="1"/>
              </p:cNvSpPr>
              <p:nvPr/>
            </p:nvSpPr>
            <p:spPr bwMode="auto">
              <a:xfrm flipH="1">
                <a:off x="1017964" y="4509938"/>
                <a:ext cx="108061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67" name="Line 24"/>
              <p:cNvSpPr>
                <a:spLocks noChangeShapeType="1"/>
              </p:cNvSpPr>
              <p:nvPr/>
            </p:nvSpPr>
            <p:spPr bwMode="auto">
              <a:xfrm flipH="1">
                <a:off x="2746156" y="4509938"/>
                <a:ext cx="144016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68" name="Content Placeholder 1"/>
              <p:cNvSpPr txBox="1">
                <a:spLocks/>
              </p:cNvSpPr>
              <p:nvPr/>
            </p:nvSpPr>
            <p:spPr>
              <a:xfrm>
                <a:off x="2170092" y="4149080"/>
                <a:ext cx="648072" cy="792088"/>
              </a:xfrm>
              <a:prstGeom prst="rect">
                <a:avLst/>
              </a:prstGeom>
              <a:ln w="28575">
                <a:noFill/>
              </a:ln>
            </p:spPr>
            <p:txBody>
              <a:bodyPr/>
              <a:lstStyle/>
              <a:p>
                <a:pPr marL="342900" lvl="0" indent="-342900">
                  <a:spcBef>
                    <a:spcPct val="20000"/>
                  </a:spcBef>
                  <a:buClr>
                    <a:schemeClr val="accent1"/>
                  </a:buClr>
                  <a:buSzPct val="65000"/>
                  <a:defRPr/>
                </a:pPr>
                <a:r>
                  <a:rPr kumimoji="0" lang="en-US" sz="4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Arial" charset="0"/>
                  </a:rPr>
                  <a:t>X</a:t>
                </a:r>
              </a:p>
              <a:p>
                <a:pPr marL="342900" marR="0" lvl="0" indent="-34290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chemeClr val="accent1"/>
                  </a:buClr>
                  <a:buSzPct val="65000"/>
                  <a:buFont typeface="Wingdings" charset="2"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7" name="Group 28"/>
            <p:cNvGrpSpPr/>
            <p:nvPr/>
          </p:nvGrpSpPr>
          <p:grpSpPr>
            <a:xfrm>
              <a:off x="4427984" y="5810616"/>
              <a:ext cx="457692" cy="460694"/>
              <a:chOff x="4214810" y="2000240"/>
              <a:chExt cx="457692" cy="460694"/>
            </a:xfrm>
          </p:grpSpPr>
          <p:sp>
            <p:nvSpPr>
              <p:cNvPr id="78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79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97" name="Group 96"/>
          <p:cNvGrpSpPr/>
          <p:nvPr/>
        </p:nvGrpSpPr>
        <p:grpSpPr>
          <a:xfrm>
            <a:off x="465082" y="4939828"/>
            <a:ext cx="4420594" cy="792088"/>
            <a:chOff x="465082" y="4939828"/>
            <a:chExt cx="4420594" cy="792088"/>
          </a:xfrm>
        </p:grpSpPr>
        <p:grpSp>
          <p:nvGrpSpPr>
            <p:cNvPr id="88" name="Group 28"/>
            <p:cNvGrpSpPr/>
            <p:nvPr/>
          </p:nvGrpSpPr>
          <p:grpSpPr>
            <a:xfrm>
              <a:off x="465082" y="5045834"/>
              <a:ext cx="457692" cy="460694"/>
              <a:chOff x="4214810" y="2000240"/>
              <a:chExt cx="457692" cy="460694"/>
            </a:xfrm>
          </p:grpSpPr>
          <p:sp>
            <p:nvSpPr>
              <p:cNvPr id="89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2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59" name="Group 58"/>
            <p:cNvGrpSpPr/>
            <p:nvPr/>
          </p:nvGrpSpPr>
          <p:grpSpPr>
            <a:xfrm>
              <a:off x="1064328" y="4939828"/>
              <a:ext cx="3168352" cy="792088"/>
              <a:chOff x="1017964" y="4149080"/>
              <a:chExt cx="3168352" cy="792088"/>
            </a:xfrm>
          </p:grpSpPr>
          <p:sp>
            <p:nvSpPr>
              <p:cNvPr id="60" name="Rectangle 22"/>
              <p:cNvSpPr>
                <a:spLocks noChangeArrowheads="1"/>
              </p:cNvSpPr>
              <p:nvPr/>
            </p:nvSpPr>
            <p:spPr bwMode="auto">
              <a:xfrm>
                <a:off x="2098084" y="4149898"/>
                <a:ext cx="649188" cy="719262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" name="Line 23"/>
              <p:cNvSpPr>
                <a:spLocks noChangeShapeType="1"/>
              </p:cNvSpPr>
              <p:nvPr/>
            </p:nvSpPr>
            <p:spPr bwMode="auto">
              <a:xfrm flipH="1">
                <a:off x="1017964" y="4509938"/>
                <a:ext cx="108061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62" name="Line 24"/>
              <p:cNvSpPr>
                <a:spLocks noChangeShapeType="1"/>
              </p:cNvSpPr>
              <p:nvPr/>
            </p:nvSpPr>
            <p:spPr bwMode="auto">
              <a:xfrm flipH="1">
                <a:off x="2746156" y="4509938"/>
                <a:ext cx="144016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63" name="Content Placeholder 1"/>
              <p:cNvSpPr txBox="1">
                <a:spLocks/>
              </p:cNvSpPr>
              <p:nvPr/>
            </p:nvSpPr>
            <p:spPr>
              <a:xfrm>
                <a:off x="2170092" y="4149080"/>
                <a:ext cx="648072" cy="792088"/>
              </a:xfrm>
              <a:prstGeom prst="rect">
                <a:avLst/>
              </a:prstGeom>
              <a:ln w="28575">
                <a:noFill/>
              </a:ln>
            </p:spPr>
            <p:txBody>
              <a:bodyPr/>
              <a:lstStyle/>
              <a:p>
                <a:pPr marL="342900" lvl="0" indent="-342900">
                  <a:spcBef>
                    <a:spcPct val="20000"/>
                  </a:spcBef>
                  <a:buClr>
                    <a:schemeClr val="accent1"/>
                  </a:buClr>
                  <a:buSzPct val="65000"/>
                  <a:defRPr/>
                </a:pPr>
                <a:r>
                  <a:rPr kumimoji="0" lang="en-US" sz="4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Arial" charset="0"/>
                  </a:rPr>
                  <a:t>X</a:t>
                </a:r>
              </a:p>
              <a:p>
                <a:pPr marL="342900" marR="0" lvl="0" indent="-34290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chemeClr val="accent1"/>
                  </a:buClr>
                  <a:buSzPct val="65000"/>
                  <a:buFont typeface="Wingdings" charset="2"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3" name="Group 28"/>
            <p:cNvGrpSpPr/>
            <p:nvPr/>
          </p:nvGrpSpPr>
          <p:grpSpPr>
            <a:xfrm>
              <a:off x="4427984" y="5055202"/>
              <a:ext cx="457692" cy="460694"/>
              <a:chOff x="4214810" y="2000240"/>
              <a:chExt cx="457692" cy="460694"/>
            </a:xfrm>
          </p:grpSpPr>
          <p:sp>
            <p:nvSpPr>
              <p:cNvPr id="9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1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rmAutofit/>
          </a:bodyPr>
          <a:lstStyle/>
          <a:p>
            <a:r>
              <a:rPr lang="en-US" dirty="0"/>
              <a:t>Quantum </a:t>
            </a:r>
            <a:r>
              <a:rPr lang="en-US" dirty="0" smtClean="0"/>
              <a:t>Operations</a:t>
            </a:r>
            <a:endParaRPr lang="en-US" dirty="0"/>
          </a:p>
        </p:txBody>
      </p:sp>
      <p:pic>
        <p:nvPicPr>
          <p:cNvPr id="75" name="Picture 74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532440" y="4938117"/>
            <a:ext cx="506837" cy="313369"/>
          </a:xfrm>
          <a:prstGeom prst="rect">
            <a:avLst/>
          </a:prstGeom>
          <a:noFill/>
          <a:ln/>
          <a:effectLst/>
        </p:spPr>
      </p:pic>
      <p:pic>
        <p:nvPicPr>
          <p:cNvPr id="76" name="Picture 75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948264" y="3497957"/>
            <a:ext cx="506240" cy="313000"/>
          </a:xfrm>
          <a:prstGeom prst="rect">
            <a:avLst/>
          </a:prstGeom>
          <a:noFill/>
          <a:ln/>
          <a:effectLst/>
        </p:spPr>
      </p:pic>
      <p:pic>
        <p:nvPicPr>
          <p:cNvPr id="110" name="Picture 109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684" y="4003916"/>
            <a:ext cx="506240" cy="286395"/>
          </a:xfrm>
          <a:prstGeom prst="rect">
            <a:avLst/>
          </a:prstGeom>
          <a:noFill/>
          <a:ln/>
          <a:effectLst/>
        </p:spPr>
      </p:pic>
      <p:pic>
        <p:nvPicPr>
          <p:cNvPr id="113" name="Picture 112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00392" y="5946229"/>
            <a:ext cx="505644" cy="286057"/>
          </a:xfrm>
          <a:prstGeom prst="rect">
            <a:avLst/>
          </a:prstGeom>
          <a:noFill/>
          <a:ln/>
          <a:effectLst/>
        </p:spPr>
      </p:pic>
      <p:sp>
        <p:nvSpPr>
          <p:cNvPr id="153" name="Content Placeholder 1"/>
          <p:cNvSpPr txBox="1">
            <a:spLocks/>
          </p:cNvSpPr>
          <p:nvPr/>
        </p:nvSpPr>
        <p:spPr>
          <a:xfrm>
            <a:off x="395536" y="764704"/>
            <a:ext cx="8429684" cy="3456384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are </a:t>
            </a:r>
            <a:r>
              <a:rPr lang="en-US" sz="2600" dirty="0" smtClean="0">
                <a:solidFill>
                  <a:srgbClr val="FF0000"/>
                </a:solidFill>
                <a:cs typeface="Arial" charset="0"/>
              </a:rPr>
              <a:t>linear </a:t>
            </a:r>
            <a:r>
              <a:rPr lang="en-US" sz="2600" dirty="0" err="1" smtClean="0">
                <a:solidFill>
                  <a:srgbClr val="FF0000"/>
                </a:solidFill>
                <a:cs typeface="Arial" charset="0"/>
              </a:rPr>
              <a:t>isometries</a:t>
            </a:r>
            <a:endParaRPr lang="en-US" sz="2600" dirty="0" smtClean="0">
              <a:solidFill>
                <a:srgbClr val="FF0000"/>
              </a:solidFill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can be described by a </a:t>
            </a: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unitary matrix</a:t>
            </a:r>
            <a:r>
              <a:rPr lang="en-US" sz="2600" dirty="0" smtClean="0">
                <a:cs typeface="Arial" charset="0"/>
              </a:rPr>
              <a:t>: 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examples: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identity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err="1" smtClean="0">
                <a:cs typeface="Arial" charset="0"/>
              </a:rPr>
              <a:t>bitflip</a:t>
            </a:r>
            <a:r>
              <a:rPr lang="en-US" sz="2600" dirty="0" smtClean="0">
                <a:cs typeface="Arial" charset="0"/>
              </a:rPr>
              <a:t> (Pauli X): mirroring at           axis 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phase-flip (Pauli Z): mirroring at           axis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both (Pauli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XZ)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pic>
        <p:nvPicPr>
          <p:cNvPr id="162" name="Picture 161" descr="TP_tmp.emf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940152" y="1287182"/>
            <a:ext cx="1397159" cy="341618"/>
          </a:xfrm>
          <a:prstGeom prst="rect">
            <a:avLst/>
          </a:prstGeom>
          <a:noFill/>
          <a:ln/>
          <a:effectLst/>
        </p:spPr>
      </p:pic>
      <p:grpSp>
        <p:nvGrpSpPr>
          <p:cNvPr id="7" name="Group 175"/>
          <p:cNvGrpSpPr/>
          <p:nvPr/>
        </p:nvGrpSpPr>
        <p:grpSpPr>
          <a:xfrm>
            <a:off x="5868144" y="3857997"/>
            <a:ext cx="2520280" cy="2523332"/>
            <a:chOff x="4572958" y="1485104"/>
            <a:chExt cx="3314742" cy="3318755"/>
          </a:xfrm>
        </p:grpSpPr>
        <p:sp>
          <p:nvSpPr>
            <p:cNvPr id="164" name="Oval 105"/>
            <p:cNvSpPr>
              <a:spLocks noChangeArrowheads="1"/>
            </p:cNvSpPr>
            <p:nvPr/>
          </p:nvSpPr>
          <p:spPr bwMode="auto">
            <a:xfrm>
              <a:off x="4788024" y="1700808"/>
              <a:ext cx="2879725" cy="2879725"/>
            </a:xfrm>
            <a:prstGeom prst="ellipse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6" name="AutoShape 11"/>
            <p:cNvSpPr>
              <a:spLocks noChangeArrowheads="1"/>
            </p:cNvSpPr>
            <p:nvPr/>
          </p:nvSpPr>
          <p:spPr bwMode="auto">
            <a:xfrm rot="5400000">
              <a:off x="4579160" y="3067842"/>
              <a:ext cx="3311526" cy="146049"/>
            </a:xfrm>
            <a:prstGeom prst="leftRightArrow">
              <a:avLst>
                <a:gd name="adj1" fmla="val 44194"/>
                <a:gd name="adj2" fmla="val 103182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67" name="AutoShape 11"/>
            <p:cNvSpPr>
              <a:spLocks noChangeArrowheads="1"/>
            </p:cNvSpPr>
            <p:nvPr/>
          </p:nvSpPr>
          <p:spPr bwMode="auto">
            <a:xfrm>
              <a:off x="4576175" y="3067645"/>
              <a:ext cx="3311525" cy="146049"/>
            </a:xfrm>
            <a:prstGeom prst="leftRightArrow">
              <a:avLst>
                <a:gd name="adj1" fmla="val 44192"/>
                <a:gd name="adj2" fmla="val 103182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68" name="AutoShape 11"/>
            <p:cNvSpPr>
              <a:spLocks noChangeArrowheads="1"/>
            </p:cNvSpPr>
            <p:nvPr/>
          </p:nvSpPr>
          <p:spPr bwMode="auto">
            <a:xfrm rot="2697395">
              <a:off x="4572958" y="3075268"/>
              <a:ext cx="3311525" cy="146049"/>
            </a:xfrm>
            <a:prstGeom prst="leftRightArrow">
              <a:avLst>
                <a:gd name="adj1" fmla="val 43129"/>
                <a:gd name="adj2" fmla="val 103182"/>
              </a:avLst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70" name="AutoShape 11"/>
            <p:cNvSpPr>
              <a:spLocks noChangeArrowheads="1"/>
            </p:cNvSpPr>
            <p:nvPr/>
          </p:nvSpPr>
          <p:spPr bwMode="auto">
            <a:xfrm rot="18897395">
              <a:off x="4569973" y="3075071"/>
              <a:ext cx="3311526" cy="146049"/>
            </a:xfrm>
            <a:prstGeom prst="leftRightArrow">
              <a:avLst>
                <a:gd name="adj1" fmla="val 43151"/>
                <a:gd name="adj2" fmla="val 103182"/>
              </a:avLst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 rot="2723195">
            <a:off x="6012160" y="3919377"/>
            <a:ext cx="2304256" cy="2351891"/>
            <a:chOff x="6012160" y="3885421"/>
            <a:chExt cx="2304256" cy="2351891"/>
          </a:xfrm>
        </p:grpSpPr>
        <p:sp>
          <p:nvSpPr>
            <p:cNvPr id="163" name="Line 110"/>
            <p:cNvSpPr>
              <a:spLocks noChangeShapeType="1"/>
            </p:cNvSpPr>
            <p:nvPr/>
          </p:nvSpPr>
          <p:spPr bwMode="auto">
            <a:xfrm flipH="1">
              <a:off x="6012160" y="3933056"/>
              <a:ext cx="2304256" cy="2304256"/>
            </a:xfrm>
            <a:prstGeom prst="line">
              <a:avLst/>
            </a:prstGeom>
            <a:noFill/>
            <a:ln w="66675" cmpd="sng">
              <a:solidFill>
                <a:schemeClr val="accent1"/>
              </a:solidFill>
              <a:prstDash val="dashDot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Up-Down Arrow 178"/>
            <p:cNvSpPr/>
            <p:nvPr/>
          </p:nvSpPr>
          <p:spPr>
            <a:xfrm rot="-2700000">
              <a:off x="7594151" y="3885421"/>
              <a:ext cx="216024" cy="1317674"/>
            </a:xfrm>
            <a:prstGeom prst="upDownArrow">
              <a:avLst>
                <a:gd name="adj1" fmla="val 28836"/>
                <a:gd name="adj2" fmla="val 92329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180" name="Up-Down Arrow 179"/>
            <p:cNvSpPr/>
            <p:nvPr/>
          </p:nvSpPr>
          <p:spPr>
            <a:xfrm rot="18900000">
              <a:off x="6681056" y="4784756"/>
              <a:ext cx="216024" cy="1317674"/>
            </a:xfrm>
            <a:prstGeom prst="upDownArrow">
              <a:avLst>
                <a:gd name="adj1" fmla="val 28836"/>
                <a:gd name="adj2" fmla="val 92329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1136336" y="5344570"/>
            <a:ext cx="3168352" cy="792088"/>
            <a:chOff x="1136336" y="5344570"/>
            <a:chExt cx="3168352" cy="792088"/>
          </a:xfrm>
        </p:grpSpPr>
        <p:sp>
          <p:nvSpPr>
            <p:cNvPr id="187" name="Rectangle 22"/>
            <p:cNvSpPr>
              <a:spLocks noChangeArrowheads="1"/>
            </p:cNvSpPr>
            <p:nvPr/>
          </p:nvSpPr>
          <p:spPr bwMode="auto">
            <a:xfrm>
              <a:off x="2216456" y="5344570"/>
              <a:ext cx="649188" cy="719262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8" name="Line 23"/>
            <p:cNvSpPr>
              <a:spLocks noChangeShapeType="1"/>
            </p:cNvSpPr>
            <p:nvPr/>
          </p:nvSpPr>
          <p:spPr bwMode="auto">
            <a:xfrm flipH="1">
              <a:off x="1136336" y="5704610"/>
              <a:ext cx="108061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189" name="Line 24"/>
            <p:cNvSpPr>
              <a:spLocks noChangeShapeType="1"/>
            </p:cNvSpPr>
            <p:nvPr/>
          </p:nvSpPr>
          <p:spPr bwMode="auto">
            <a:xfrm flipH="1">
              <a:off x="2864528" y="5704610"/>
              <a:ext cx="144016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194" name="Content Placeholder 1"/>
            <p:cNvSpPr txBox="1">
              <a:spLocks/>
            </p:cNvSpPr>
            <p:nvPr/>
          </p:nvSpPr>
          <p:spPr>
            <a:xfrm>
              <a:off x="2288464" y="5344570"/>
              <a:ext cx="648072" cy="792088"/>
            </a:xfrm>
            <a:prstGeom prst="rect">
              <a:avLst/>
            </a:prstGeom>
          </p:spPr>
          <p:txBody>
            <a:bodyPr/>
            <a:lstStyle/>
            <a:p>
              <a:pPr marL="342900" lvl="0" indent="-342900">
                <a:spcBef>
                  <a:spcPct val="20000"/>
                </a:spcBef>
                <a:buClr>
                  <a:schemeClr val="accent1"/>
                </a:buClr>
                <a:buSzPct val="65000"/>
                <a:defRPr/>
              </a:pPr>
              <a:r>
                <a:rPr kumimoji="0" lang="en-US" sz="4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Arial" charset="0"/>
                </a:rPr>
                <a:t>Z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1"/>
                </a:buClr>
                <a:buSzPct val="65000"/>
                <a:buFont typeface="Wingdings" charset="2"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endParaRPr>
            </a:p>
          </p:txBody>
        </p:sp>
      </p:grpSp>
      <p:pic>
        <p:nvPicPr>
          <p:cNvPr id="41" name="Picture 40" descr="TP_tmp.emf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652120" y="3212976"/>
            <a:ext cx="577947" cy="408443"/>
          </a:xfrm>
          <a:prstGeom prst="rect">
            <a:avLst/>
          </a:prstGeom>
          <a:noFill/>
          <a:ln/>
          <a:effectLst/>
        </p:spPr>
      </p:pic>
      <p:grpSp>
        <p:nvGrpSpPr>
          <p:cNvPr id="79" name="Group 78"/>
          <p:cNvGrpSpPr/>
          <p:nvPr/>
        </p:nvGrpSpPr>
        <p:grpSpPr>
          <a:xfrm>
            <a:off x="513908" y="6165304"/>
            <a:ext cx="4371768" cy="504056"/>
            <a:chOff x="513908" y="6165304"/>
            <a:chExt cx="4371768" cy="504056"/>
          </a:xfrm>
        </p:grpSpPr>
        <p:grpSp>
          <p:nvGrpSpPr>
            <p:cNvPr id="58" name="Group 28"/>
            <p:cNvGrpSpPr/>
            <p:nvPr/>
          </p:nvGrpSpPr>
          <p:grpSpPr>
            <a:xfrm>
              <a:off x="4427984" y="6165304"/>
              <a:ext cx="457692" cy="460694"/>
              <a:chOff x="4214810" y="2000240"/>
              <a:chExt cx="457692" cy="460694"/>
            </a:xfrm>
          </p:grpSpPr>
          <p:sp>
            <p:nvSpPr>
              <p:cNvPr id="59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60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" name="Group 28"/>
            <p:cNvGrpSpPr/>
            <p:nvPr/>
          </p:nvGrpSpPr>
          <p:grpSpPr>
            <a:xfrm>
              <a:off x="513908" y="6208666"/>
              <a:ext cx="457692" cy="460694"/>
              <a:chOff x="4214810" y="2000240"/>
              <a:chExt cx="457692" cy="460694"/>
            </a:xfrm>
          </p:grpSpPr>
          <p:sp>
            <p:nvSpPr>
              <p:cNvPr id="98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00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80" name="Group 79"/>
          <p:cNvGrpSpPr/>
          <p:nvPr/>
        </p:nvGrpSpPr>
        <p:grpSpPr>
          <a:xfrm>
            <a:off x="513908" y="5691728"/>
            <a:ext cx="4371768" cy="473576"/>
            <a:chOff x="513908" y="5691728"/>
            <a:chExt cx="4371768" cy="473576"/>
          </a:xfrm>
        </p:grpSpPr>
        <p:grpSp>
          <p:nvGrpSpPr>
            <p:cNvPr id="3" name="Group 28"/>
            <p:cNvGrpSpPr/>
            <p:nvPr/>
          </p:nvGrpSpPr>
          <p:grpSpPr>
            <a:xfrm>
              <a:off x="513908" y="5704610"/>
              <a:ext cx="457692" cy="460694"/>
              <a:chOff x="4214810" y="2000240"/>
              <a:chExt cx="457692" cy="460694"/>
            </a:xfrm>
          </p:grpSpPr>
          <p:sp>
            <p:nvSpPr>
              <p:cNvPr id="89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2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61" name="Group 28"/>
            <p:cNvGrpSpPr/>
            <p:nvPr/>
          </p:nvGrpSpPr>
          <p:grpSpPr>
            <a:xfrm>
              <a:off x="4427984" y="5691728"/>
              <a:ext cx="457692" cy="460694"/>
              <a:chOff x="4214810" y="2000240"/>
              <a:chExt cx="457692" cy="460694"/>
            </a:xfrm>
          </p:grpSpPr>
          <p:sp>
            <p:nvSpPr>
              <p:cNvPr id="62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63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72" name="Group 71"/>
          <p:cNvGrpSpPr/>
          <p:nvPr/>
        </p:nvGrpSpPr>
        <p:grpSpPr>
          <a:xfrm>
            <a:off x="513908" y="5186100"/>
            <a:ext cx="4371768" cy="475148"/>
            <a:chOff x="513908" y="5186100"/>
            <a:chExt cx="4371768" cy="475148"/>
          </a:xfrm>
        </p:grpSpPr>
        <p:grpSp>
          <p:nvGrpSpPr>
            <p:cNvPr id="5" name="Group 28"/>
            <p:cNvGrpSpPr/>
            <p:nvPr/>
          </p:nvGrpSpPr>
          <p:grpSpPr>
            <a:xfrm>
              <a:off x="513908" y="5200554"/>
              <a:ext cx="457692" cy="460694"/>
              <a:chOff x="4214810" y="2000240"/>
              <a:chExt cx="457692" cy="460694"/>
            </a:xfrm>
          </p:grpSpPr>
          <p:sp>
            <p:nvSpPr>
              <p:cNvPr id="115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16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64" name="Group 28"/>
            <p:cNvGrpSpPr/>
            <p:nvPr/>
          </p:nvGrpSpPr>
          <p:grpSpPr>
            <a:xfrm>
              <a:off x="4427984" y="5186100"/>
              <a:ext cx="457692" cy="460694"/>
              <a:chOff x="4214810" y="2000240"/>
              <a:chExt cx="457692" cy="460694"/>
            </a:xfrm>
          </p:grpSpPr>
          <p:sp>
            <p:nvSpPr>
              <p:cNvPr id="65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66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71" name="Group 70"/>
          <p:cNvGrpSpPr/>
          <p:nvPr/>
        </p:nvGrpSpPr>
        <p:grpSpPr>
          <a:xfrm>
            <a:off x="513908" y="4696498"/>
            <a:ext cx="4371768" cy="460694"/>
            <a:chOff x="513908" y="4696498"/>
            <a:chExt cx="4371768" cy="460694"/>
          </a:xfrm>
        </p:grpSpPr>
        <p:grpSp>
          <p:nvGrpSpPr>
            <p:cNvPr id="52" name="Group 51"/>
            <p:cNvGrpSpPr/>
            <p:nvPr/>
          </p:nvGrpSpPr>
          <p:grpSpPr>
            <a:xfrm>
              <a:off x="513908" y="4696498"/>
              <a:ext cx="457692" cy="460694"/>
              <a:chOff x="7597837" y="2707419"/>
              <a:chExt cx="457692" cy="460694"/>
            </a:xfrm>
          </p:grpSpPr>
          <p:sp>
            <p:nvSpPr>
              <p:cNvPr id="53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4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67" name="Group 66"/>
            <p:cNvGrpSpPr/>
            <p:nvPr/>
          </p:nvGrpSpPr>
          <p:grpSpPr>
            <a:xfrm>
              <a:off x="4427984" y="4696498"/>
              <a:ext cx="457692" cy="460694"/>
              <a:chOff x="7597837" y="2707419"/>
              <a:chExt cx="457692" cy="460694"/>
            </a:xfrm>
          </p:grpSpPr>
          <p:sp>
            <p:nvSpPr>
              <p:cNvPr id="68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69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77" name="Picture 76" descr="TP_tmp.emf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148403" y="2732525"/>
            <a:ext cx="577267" cy="373286"/>
          </a:xfrm>
          <a:prstGeom prst="rect">
            <a:avLst/>
          </a:prstGeom>
          <a:noFill/>
          <a:ln/>
          <a:effectLst/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" grpId="0" uiExpand="1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" name="Group 117"/>
          <p:cNvGrpSpPr/>
          <p:nvPr/>
        </p:nvGrpSpPr>
        <p:grpSpPr>
          <a:xfrm>
            <a:off x="4355976" y="3717032"/>
            <a:ext cx="648072" cy="792088"/>
            <a:chOff x="8316416" y="2754640"/>
            <a:chExt cx="648072" cy="792088"/>
          </a:xfrm>
        </p:grpSpPr>
        <p:sp>
          <p:nvSpPr>
            <p:cNvPr id="158" name="Content Placeholder 1"/>
            <p:cNvSpPr txBox="1">
              <a:spLocks/>
            </p:cNvSpPr>
            <p:nvPr/>
          </p:nvSpPr>
          <p:spPr>
            <a:xfrm>
              <a:off x="8316416" y="2754640"/>
              <a:ext cx="648072" cy="792088"/>
            </a:xfrm>
            <a:prstGeom prst="rect">
              <a:avLst/>
            </a:prstGeom>
          </p:spPr>
          <p:txBody>
            <a:bodyPr/>
            <a:lstStyle/>
            <a:p>
              <a:pPr marL="342900" lvl="0" indent="-342900">
                <a:spcBef>
                  <a:spcPct val="20000"/>
                </a:spcBef>
                <a:buClr>
                  <a:schemeClr val="accent1"/>
                </a:buClr>
                <a:buSzPct val="65000"/>
                <a:defRPr/>
              </a:pPr>
              <a:r>
                <a:rPr kumimoji="0" lang="en-US" sz="4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Arial" charset="0"/>
                </a:rPr>
                <a:t>U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1"/>
                </a:buClr>
                <a:buSzPct val="65000"/>
                <a:buFont typeface="Wingdings" charset="2"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endParaRPr>
            </a:p>
          </p:txBody>
        </p:sp>
        <p:sp>
          <p:nvSpPr>
            <p:cNvPr id="159" name="Rectangle 22"/>
            <p:cNvSpPr>
              <a:spLocks noChangeArrowheads="1"/>
            </p:cNvSpPr>
            <p:nvPr/>
          </p:nvSpPr>
          <p:spPr bwMode="auto">
            <a:xfrm>
              <a:off x="8316416" y="2852936"/>
              <a:ext cx="576064" cy="576064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899592" y="2280340"/>
            <a:ext cx="7416824" cy="0"/>
          </a:xfrm>
          <a:prstGeom prst="line">
            <a:avLst/>
          </a:prstGeom>
          <a:noFill/>
          <a:ln w="44450">
            <a:solidFill>
              <a:srgbClr val="000000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4" name="Group 33"/>
          <p:cNvGrpSpPr/>
          <p:nvPr/>
        </p:nvGrpSpPr>
        <p:grpSpPr>
          <a:xfrm>
            <a:off x="395536" y="768172"/>
            <a:ext cx="1150423" cy="1656184"/>
            <a:chOff x="395536" y="912188"/>
            <a:chExt cx="1150423" cy="1656184"/>
          </a:xfrm>
        </p:grpSpPr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1115616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5" name="Picture 64" descr="AliceBlue.eps"/>
            <p:cNvPicPr>
              <a:picLocks noChangeAspect="1"/>
            </p:cNvPicPr>
            <p:nvPr/>
          </p:nvPicPr>
          <p:blipFill>
            <a:blip r:embed="rId3" cstate="print"/>
            <a:srcRect b="23529"/>
            <a:stretch>
              <a:fillRect/>
            </a:stretch>
          </p:blipFill>
          <p:spPr>
            <a:xfrm>
              <a:off x="395536" y="912188"/>
              <a:ext cx="1150423" cy="1296144"/>
            </a:xfrm>
            <a:prstGeom prst="rect">
              <a:avLst/>
            </a:prstGeom>
          </p:spPr>
        </p:pic>
      </p:grpSp>
      <p:grpSp>
        <p:nvGrpSpPr>
          <p:cNvPr id="5" name="Group 35"/>
          <p:cNvGrpSpPr/>
          <p:nvPr/>
        </p:nvGrpSpPr>
        <p:grpSpPr>
          <a:xfrm>
            <a:off x="7541017" y="768172"/>
            <a:ext cx="1135439" cy="1656184"/>
            <a:chOff x="7541017" y="912188"/>
            <a:chExt cx="1135439" cy="1656184"/>
          </a:xfrm>
        </p:grpSpPr>
        <p:sp>
          <p:nvSpPr>
            <p:cNvPr id="62" name="Line 7"/>
            <p:cNvSpPr>
              <a:spLocks noChangeShapeType="1"/>
            </p:cNvSpPr>
            <p:nvPr/>
          </p:nvSpPr>
          <p:spPr bwMode="auto">
            <a:xfrm>
              <a:off x="80283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70" name="Picture 69" descr="AliceBlue.eps"/>
            <p:cNvPicPr>
              <a:picLocks noChangeAspect="1"/>
            </p:cNvPicPr>
            <p:nvPr/>
          </p:nvPicPr>
          <p:blipFill>
            <a:blip r:embed="rId4" cstate="print"/>
            <a:srcRect b="22520"/>
            <a:stretch>
              <a:fillRect/>
            </a:stretch>
          </p:blipFill>
          <p:spPr>
            <a:xfrm flipH="1">
              <a:off x="7541017" y="912188"/>
              <a:ext cx="1135439" cy="1296144"/>
            </a:xfrm>
            <a:prstGeom prst="rect">
              <a:avLst/>
            </a:prstGeom>
          </p:spPr>
        </p:pic>
      </p:grp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4644008" y="2132856"/>
            <a:ext cx="0" cy="288032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51488"/>
            <a:ext cx="8784976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Most General Single-Round Scheme</a:t>
            </a:r>
            <a:endParaRPr lang="en-US" sz="4000" dirty="0"/>
          </a:p>
        </p:txBody>
      </p:sp>
      <p:sp>
        <p:nvSpPr>
          <p:cNvPr id="186" name="Content Placeholder 1"/>
          <p:cNvSpPr txBox="1">
            <a:spLocks/>
          </p:cNvSpPr>
          <p:nvPr/>
        </p:nvSpPr>
        <p:spPr>
          <a:xfrm>
            <a:off x="467544" y="5589240"/>
            <a:ext cx="8496944" cy="1152128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Let us study the attacking game</a:t>
            </a: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 smtClean="0"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cs typeface="Arial" charset="0"/>
            </a:endParaRPr>
          </a:p>
          <a:p>
            <a:pPr marL="285750" indent="-28575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grpSp>
        <p:nvGrpSpPr>
          <p:cNvPr id="187" name="Group 36"/>
          <p:cNvGrpSpPr/>
          <p:nvPr/>
        </p:nvGrpSpPr>
        <p:grpSpPr>
          <a:xfrm>
            <a:off x="3995936" y="764704"/>
            <a:ext cx="1080120" cy="1644690"/>
            <a:chOff x="3995936" y="923682"/>
            <a:chExt cx="1080120" cy="1644690"/>
          </a:xfrm>
        </p:grpSpPr>
        <p:pic>
          <p:nvPicPr>
            <p:cNvPr id="188" name="Picture 18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923682"/>
              <a:ext cx="1080120" cy="1309108"/>
            </a:xfrm>
            <a:prstGeom prst="rect">
              <a:avLst/>
            </a:prstGeom>
          </p:spPr>
        </p:pic>
        <p:sp>
          <p:nvSpPr>
            <p:cNvPr id="189" name="Line 7"/>
            <p:cNvSpPr>
              <a:spLocks noChangeShapeType="1"/>
            </p:cNvSpPr>
            <p:nvPr/>
          </p:nvSpPr>
          <p:spPr bwMode="auto">
            <a:xfrm>
              <a:off x="4644008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FF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971600" y="2608266"/>
            <a:ext cx="2880320" cy="1282761"/>
            <a:chOff x="971600" y="2608266"/>
            <a:chExt cx="2880320" cy="1282761"/>
          </a:xfrm>
        </p:grpSpPr>
        <p:grpSp>
          <p:nvGrpSpPr>
            <p:cNvPr id="190" name="Group 189"/>
            <p:cNvGrpSpPr/>
            <p:nvPr/>
          </p:nvGrpSpPr>
          <p:grpSpPr>
            <a:xfrm>
              <a:off x="971600" y="2679336"/>
              <a:ext cx="2880320" cy="1211691"/>
              <a:chOff x="971600" y="2679336"/>
              <a:chExt cx="2880320" cy="1211691"/>
            </a:xfrm>
          </p:grpSpPr>
          <p:sp>
            <p:nvSpPr>
              <p:cNvPr id="25" name="Line 7"/>
              <p:cNvSpPr>
                <a:spLocks noChangeShapeType="1"/>
              </p:cNvSpPr>
              <p:nvPr/>
            </p:nvSpPr>
            <p:spPr bwMode="auto">
              <a:xfrm>
                <a:off x="971600" y="3083950"/>
                <a:ext cx="2880320" cy="807077"/>
              </a:xfrm>
              <a:prstGeom prst="line">
                <a:avLst/>
              </a:prstGeom>
              <a:noFill/>
              <a:ln w="44450">
                <a:solidFill>
                  <a:srgbClr val="000000"/>
                </a:solidFill>
                <a:prstDash val="sysDash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sp>
            <p:nvSpPr>
              <p:cNvPr id="80" name="Line 39"/>
              <p:cNvSpPr>
                <a:spLocks noChangeShapeType="1"/>
              </p:cNvSpPr>
              <p:nvPr/>
            </p:nvSpPr>
            <p:spPr bwMode="auto">
              <a:xfrm rot="18900000">
                <a:off x="1269703" y="2679336"/>
                <a:ext cx="1010" cy="368352"/>
              </a:xfrm>
              <a:prstGeom prst="line">
                <a:avLst/>
              </a:prstGeom>
              <a:noFill/>
              <a:ln w="44450">
                <a:solidFill>
                  <a:schemeClr val="bg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09" name="Group 28"/>
            <p:cNvGrpSpPr/>
            <p:nvPr/>
          </p:nvGrpSpPr>
          <p:grpSpPr>
            <a:xfrm>
              <a:off x="1115616" y="2608266"/>
              <a:ext cx="457692" cy="460694"/>
              <a:chOff x="4214810" y="2000240"/>
              <a:chExt cx="457692" cy="460694"/>
            </a:xfrm>
          </p:grpSpPr>
          <p:sp>
            <p:nvSpPr>
              <p:cNvPr id="115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16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51" name="Group 150"/>
          <p:cNvGrpSpPr/>
          <p:nvPr/>
        </p:nvGrpSpPr>
        <p:grpSpPr>
          <a:xfrm>
            <a:off x="5508104" y="2780928"/>
            <a:ext cx="2645483" cy="1110100"/>
            <a:chOff x="5508104" y="2780928"/>
            <a:chExt cx="2645483" cy="1110100"/>
          </a:xfrm>
        </p:grpSpPr>
        <p:grpSp>
          <p:nvGrpSpPr>
            <p:cNvPr id="191" name="Group 190"/>
            <p:cNvGrpSpPr/>
            <p:nvPr/>
          </p:nvGrpSpPr>
          <p:grpSpPr>
            <a:xfrm>
              <a:off x="5508104" y="2938253"/>
              <a:ext cx="2645483" cy="952775"/>
              <a:chOff x="5508104" y="2938253"/>
              <a:chExt cx="2645483" cy="952775"/>
            </a:xfrm>
          </p:grpSpPr>
          <p:sp>
            <p:nvSpPr>
              <p:cNvPr id="33" name="Line 7"/>
              <p:cNvSpPr>
                <a:spLocks noChangeShapeType="1"/>
              </p:cNvSpPr>
              <p:nvPr/>
            </p:nvSpPr>
            <p:spPr bwMode="auto">
              <a:xfrm flipH="1">
                <a:off x="5508104" y="3242956"/>
                <a:ext cx="2592288" cy="648072"/>
              </a:xfrm>
              <a:prstGeom prst="line">
                <a:avLst/>
              </a:prstGeom>
              <a:noFill/>
              <a:ln w="44450">
                <a:solidFill>
                  <a:srgbClr val="000000"/>
                </a:solidFill>
                <a:prstDash val="sysDash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sp>
            <p:nvSpPr>
              <p:cNvPr id="82" name="Line 5"/>
              <p:cNvSpPr>
                <a:spLocks noChangeShapeType="1"/>
              </p:cNvSpPr>
              <p:nvPr/>
            </p:nvSpPr>
            <p:spPr bwMode="auto">
              <a:xfrm rot="6300000">
                <a:off x="7465273" y="2755110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bg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76" name="Line 38"/>
              <p:cNvSpPr>
                <a:spLocks noChangeShapeType="1"/>
              </p:cNvSpPr>
              <p:nvPr/>
            </p:nvSpPr>
            <p:spPr bwMode="auto">
              <a:xfrm rot="13500000">
                <a:off x="7970206" y="2755885"/>
                <a:ext cx="1014" cy="365749"/>
              </a:xfrm>
              <a:prstGeom prst="line">
                <a:avLst/>
              </a:prstGeom>
              <a:noFill/>
              <a:ln w="44450">
                <a:solidFill>
                  <a:schemeClr val="bg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23" name="Group 133"/>
            <p:cNvGrpSpPr/>
            <p:nvPr/>
          </p:nvGrpSpPr>
          <p:grpSpPr>
            <a:xfrm>
              <a:off x="7380312" y="2780928"/>
              <a:ext cx="457692" cy="460694"/>
              <a:chOff x="7597837" y="2707419"/>
              <a:chExt cx="457692" cy="460694"/>
            </a:xfrm>
          </p:grpSpPr>
          <p:sp>
            <p:nvSpPr>
              <p:cNvPr id="124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25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56" name="Group 155"/>
          <p:cNvGrpSpPr/>
          <p:nvPr/>
        </p:nvGrpSpPr>
        <p:grpSpPr>
          <a:xfrm>
            <a:off x="1043608" y="4195758"/>
            <a:ext cx="2808312" cy="817418"/>
            <a:chOff x="1043608" y="4195758"/>
            <a:chExt cx="2808312" cy="817418"/>
          </a:xfrm>
        </p:grpSpPr>
        <p:grpSp>
          <p:nvGrpSpPr>
            <p:cNvPr id="192" name="Group 191"/>
            <p:cNvGrpSpPr/>
            <p:nvPr/>
          </p:nvGrpSpPr>
          <p:grpSpPr>
            <a:xfrm>
              <a:off x="1043608" y="4195758"/>
              <a:ext cx="2808312" cy="817418"/>
              <a:chOff x="1043608" y="4195758"/>
              <a:chExt cx="2808312" cy="817418"/>
            </a:xfrm>
          </p:grpSpPr>
          <p:sp>
            <p:nvSpPr>
              <p:cNvPr id="44" name="Line 7"/>
              <p:cNvSpPr>
                <a:spLocks noChangeShapeType="1"/>
              </p:cNvSpPr>
              <p:nvPr/>
            </p:nvSpPr>
            <p:spPr bwMode="auto">
              <a:xfrm flipH="1">
                <a:off x="1043608" y="4293791"/>
                <a:ext cx="2808312" cy="719385"/>
              </a:xfrm>
              <a:prstGeom prst="line">
                <a:avLst/>
              </a:prstGeom>
              <a:noFill/>
              <a:ln w="44450">
                <a:solidFill>
                  <a:srgbClr val="000000"/>
                </a:solidFill>
                <a:prstDash val="sysDash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sp>
            <p:nvSpPr>
              <p:cNvPr id="96" name="Line 5"/>
              <p:cNvSpPr>
                <a:spLocks noChangeShapeType="1"/>
              </p:cNvSpPr>
              <p:nvPr/>
            </p:nvSpPr>
            <p:spPr bwMode="auto">
              <a:xfrm rot="10800000">
                <a:off x="2209063" y="419575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bg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26" name="Group 28"/>
            <p:cNvGrpSpPr/>
            <p:nvPr/>
          </p:nvGrpSpPr>
          <p:grpSpPr>
            <a:xfrm>
              <a:off x="1475656" y="4293096"/>
              <a:ext cx="457692" cy="460694"/>
              <a:chOff x="4214810" y="2000240"/>
              <a:chExt cx="457692" cy="460694"/>
            </a:xfrm>
          </p:grpSpPr>
          <p:sp>
            <p:nvSpPr>
              <p:cNvPr id="127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28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43" name="Group 37"/>
          <p:cNvGrpSpPr/>
          <p:nvPr/>
        </p:nvGrpSpPr>
        <p:grpSpPr>
          <a:xfrm>
            <a:off x="5652120" y="1127576"/>
            <a:ext cx="1006872" cy="1293312"/>
            <a:chOff x="2483768" y="1275060"/>
            <a:chExt cx="1006872" cy="1293312"/>
          </a:xfrm>
        </p:grpSpPr>
        <p:pic>
          <p:nvPicPr>
            <p:cNvPr id="144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2483768" y="1275060"/>
              <a:ext cx="1006872" cy="1001812"/>
            </a:xfrm>
            <a:prstGeom prst="rect">
              <a:avLst/>
            </a:prstGeom>
            <a:noFill/>
          </p:spPr>
        </p:pic>
        <p:sp>
          <p:nvSpPr>
            <p:cNvPr id="145" name="Line 7"/>
            <p:cNvSpPr>
              <a:spLocks noChangeShapeType="1"/>
            </p:cNvSpPr>
            <p:nvPr/>
          </p:nvSpPr>
          <p:spPr bwMode="auto">
            <a:xfrm>
              <a:off x="298782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146" name="Group 38"/>
          <p:cNvGrpSpPr/>
          <p:nvPr/>
        </p:nvGrpSpPr>
        <p:grpSpPr>
          <a:xfrm>
            <a:off x="2381525" y="836712"/>
            <a:ext cx="949021" cy="1584176"/>
            <a:chOff x="5764661" y="984196"/>
            <a:chExt cx="949021" cy="1584176"/>
          </a:xfrm>
        </p:grpSpPr>
        <p:pic>
          <p:nvPicPr>
            <p:cNvPr id="147" name="Picture 14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4661" y="984196"/>
              <a:ext cx="949021" cy="1220668"/>
            </a:xfrm>
            <a:prstGeom prst="rect">
              <a:avLst/>
            </a:prstGeom>
          </p:spPr>
        </p:pic>
        <p:sp>
          <p:nvSpPr>
            <p:cNvPr id="148" name="Line 7"/>
            <p:cNvSpPr>
              <a:spLocks noChangeShapeType="1"/>
            </p:cNvSpPr>
            <p:nvPr/>
          </p:nvSpPr>
          <p:spPr bwMode="auto">
            <a:xfrm>
              <a:off x="62281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5436096" y="4350115"/>
            <a:ext cx="2736304" cy="792088"/>
            <a:chOff x="5436096" y="4350115"/>
            <a:chExt cx="2736304" cy="792088"/>
          </a:xfrm>
        </p:grpSpPr>
        <p:grpSp>
          <p:nvGrpSpPr>
            <p:cNvPr id="193" name="Group 192"/>
            <p:cNvGrpSpPr/>
            <p:nvPr/>
          </p:nvGrpSpPr>
          <p:grpSpPr>
            <a:xfrm>
              <a:off x="5436096" y="4350115"/>
              <a:ext cx="2736304" cy="792088"/>
              <a:chOff x="5436096" y="4350115"/>
              <a:chExt cx="2736304" cy="792088"/>
            </a:xfrm>
          </p:grpSpPr>
          <p:sp>
            <p:nvSpPr>
              <p:cNvPr id="35" name="Line 7"/>
              <p:cNvSpPr>
                <a:spLocks noChangeShapeType="1"/>
              </p:cNvSpPr>
              <p:nvPr/>
            </p:nvSpPr>
            <p:spPr bwMode="auto">
              <a:xfrm>
                <a:off x="5436096" y="4350115"/>
                <a:ext cx="2736304" cy="792088"/>
              </a:xfrm>
              <a:prstGeom prst="line">
                <a:avLst/>
              </a:prstGeom>
              <a:noFill/>
              <a:ln w="44450">
                <a:solidFill>
                  <a:srgbClr val="000000"/>
                </a:solidFill>
                <a:prstDash val="sysDash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sp>
            <p:nvSpPr>
              <p:cNvPr id="108" name="Line 39"/>
              <p:cNvSpPr>
                <a:spLocks noChangeShapeType="1"/>
              </p:cNvSpPr>
              <p:nvPr/>
            </p:nvSpPr>
            <p:spPr bwMode="auto">
              <a:xfrm rot="2700000">
                <a:off x="7396376" y="4337022"/>
                <a:ext cx="1010" cy="368352"/>
              </a:xfrm>
              <a:prstGeom prst="line">
                <a:avLst/>
              </a:prstGeom>
              <a:noFill/>
              <a:ln w="44450">
                <a:solidFill>
                  <a:schemeClr val="bg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52" name="Group 28"/>
            <p:cNvGrpSpPr/>
            <p:nvPr/>
          </p:nvGrpSpPr>
          <p:grpSpPr>
            <a:xfrm>
              <a:off x="7452320" y="4365104"/>
              <a:ext cx="457692" cy="460694"/>
              <a:chOff x="4214810" y="2000240"/>
              <a:chExt cx="457692" cy="460694"/>
            </a:xfrm>
          </p:grpSpPr>
          <p:sp>
            <p:nvSpPr>
              <p:cNvPr id="15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54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54507287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1" name="Group 117"/>
          <p:cNvGrpSpPr/>
          <p:nvPr/>
        </p:nvGrpSpPr>
        <p:grpSpPr>
          <a:xfrm>
            <a:off x="4251960" y="2492896"/>
            <a:ext cx="648072" cy="792088"/>
            <a:chOff x="8316416" y="2754640"/>
            <a:chExt cx="648072" cy="792088"/>
          </a:xfrm>
        </p:grpSpPr>
        <p:sp>
          <p:nvSpPr>
            <p:cNvPr id="192" name="Content Placeholder 1"/>
            <p:cNvSpPr txBox="1">
              <a:spLocks/>
            </p:cNvSpPr>
            <p:nvPr/>
          </p:nvSpPr>
          <p:spPr>
            <a:xfrm>
              <a:off x="8316416" y="2754640"/>
              <a:ext cx="648072" cy="792088"/>
            </a:xfrm>
            <a:prstGeom prst="rect">
              <a:avLst/>
            </a:prstGeom>
          </p:spPr>
          <p:txBody>
            <a:bodyPr/>
            <a:lstStyle/>
            <a:p>
              <a:pPr marL="342900" lvl="0" indent="-342900">
                <a:spcBef>
                  <a:spcPct val="20000"/>
                </a:spcBef>
                <a:buClr>
                  <a:schemeClr val="accent1"/>
                </a:buClr>
                <a:buSzPct val="65000"/>
                <a:defRPr/>
              </a:pPr>
              <a:r>
                <a:rPr kumimoji="0" lang="en-US" sz="4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Arial" charset="0"/>
                </a:rPr>
                <a:t>U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1"/>
                </a:buClr>
                <a:buSzPct val="65000"/>
                <a:buFont typeface="Wingdings" charset="2"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endParaRPr>
            </a:p>
          </p:txBody>
        </p:sp>
        <p:sp>
          <p:nvSpPr>
            <p:cNvPr id="193" name="Rectangle 22"/>
            <p:cNvSpPr>
              <a:spLocks noChangeArrowheads="1"/>
            </p:cNvSpPr>
            <p:nvPr/>
          </p:nvSpPr>
          <p:spPr bwMode="auto">
            <a:xfrm>
              <a:off x="8316416" y="2852936"/>
              <a:ext cx="576064" cy="576064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73" name="Group 204"/>
          <p:cNvGrpSpPr/>
          <p:nvPr/>
        </p:nvGrpSpPr>
        <p:grpSpPr>
          <a:xfrm>
            <a:off x="6372200" y="1556792"/>
            <a:ext cx="865187" cy="792163"/>
            <a:chOff x="5177248" y="2526481"/>
            <a:chExt cx="865187" cy="792163"/>
          </a:xfrm>
        </p:grpSpPr>
        <p:sp>
          <p:nvSpPr>
            <p:cNvPr id="174" name="Oval 91"/>
            <p:cNvSpPr>
              <a:spLocks noChangeArrowheads="1"/>
            </p:cNvSpPr>
            <p:nvPr/>
          </p:nvSpPr>
          <p:spPr bwMode="auto">
            <a:xfrm>
              <a:off x="5321710" y="2670944"/>
              <a:ext cx="576262" cy="5762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>
                <a:cs typeface="Arial" charset="0"/>
              </a:endParaRPr>
            </a:p>
          </p:txBody>
        </p:sp>
        <p:sp useBgFill="1">
          <p:nvSpPr>
            <p:cNvPr id="175" name="Rectangle 92"/>
            <p:cNvSpPr>
              <a:spLocks noChangeArrowheads="1"/>
            </p:cNvSpPr>
            <p:nvPr/>
          </p:nvSpPr>
          <p:spPr bwMode="auto">
            <a:xfrm>
              <a:off x="5177248" y="2886844"/>
              <a:ext cx="865187" cy="431800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>
                <a:cs typeface="Arial" charset="0"/>
              </a:endParaRPr>
            </a:p>
          </p:txBody>
        </p:sp>
        <p:sp>
          <p:nvSpPr>
            <p:cNvPr id="176" name="Line 93"/>
            <p:cNvSpPr>
              <a:spLocks noChangeShapeType="1"/>
            </p:cNvSpPr>
            <p:nvPr/>
          </p:nvSpPr>
          <p:spPr bwMode="auto">
            <a:xfrm flipV="1">
              <a:off x="5609048" y="2526481"/>
              <a:ext cx="215900" cy="2889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51488"/>
            <a:ext cx="8784976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Distributed Q Computation in 1 Round</a:t>
            </a:r>
            <a:endParaRPr lang="en-US" sz="4000" dirty="0"/>
          </a:p>
        </p:txBody>
      </p:sp>
      <p:sp>
        <p:nvSpPr>
          <p:cNvPr id="143" name="Content Placeholder 1"/>
          <p:cNvSpPr txBox="1">
            <a:spLocks/>
          </p:cNvSpPr>
          <p:nvPr/>
        </p:nvSpPr>
        <p:spPr>
          <a:xfrm>
            <a:off x="395536" y="4005064"/>
            <a:ext cx="8496944" cy="2160240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using some form of </a:t>
            </a:r>
            <a:r>
              <a:rPr lang="en-US" sz="2800" dirty="0" smtClean="0">
                <a:solidFill>
                  <a:srgbClr val="0000FF"/>
                </a:solidFill>
                <a:cs typeface="Arial" charset="0"/>
              </a:rPr>
              <a:t>back-and-forth teleportation</a:t>
            </a:r>
            <a:r>
              <a:rPr lang="en-US" sz="2800" dirty="0" smtClean="0">
                <a:cs typeface="Arial" charset="0"/>
              </a:rPr>
              <a:t>,</a:t>
            </a:r>
            <a:r>
              <a:rPr lang="en-US" sz="28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en-US" sz="2800" dirty="0" smtClean="0">
                <a:cs typeface="Arial" charset="0"/>
              </a:rPr>
              <a:t>players </a:t>
            </a:r>
            <a:r>
              <a:rPr lang="en-US" sz="2800" dirty="0">
                <a:cs typeface="Arial" charset="0"/>
              </a:rPr>
              <a:t>succeed with probability arbitrarily close to </a:t>
            </a:r>
            <a:r>
              <a:rPr lang="en-US" sz="2800" dirty="0" smtClean="0">
                <a:cs typeface="Arial" charset="0"/>
              </a:rPr>
              <a:t>1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requires an </a:t>
            </a:r>
            <a:r>
              <a:rPr lang="en-US" sz="2800" dirty="0" smtClean="0">
                <a:solidFill>
                  <a:srgbClr val="FF0000"/>
                </a:solidFill>
                <a:cs typeface="Arial" charset="0"/>
              </a:rPr>
              <a:t>exponential amount </a:t>
            </a:r>
            <a:r>
              <a:rPr lang="en-US" sz="2800" dirty="0" smtClean="0">
                <a:cs typeface="Arial" charset="0"/>
              </a:rPr>
              <a:t>of EPR pairs</a:t>
            </a:r>
            <a:endParaRPr lang="en-US" sz="2800" dirty="0">
              <a:cs typeface="Arial" charset="0"/>
            </a:endParaRPr>
          </a:p>
        </p:txBody>
      </p:sp>
      <p:pic>
        <p:nvPicPr>
          <p:cNvPr id="76" name="Picture 2" descr="D:\presentations\Noisy Storage\EvilCatTransparen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164288" y="908720"/>
            <a:ext cx="1006872" cy="1001812"/>
          </a:xfrm>
          <a:prstGeom prst="rect">
            <a:avLst/>
          </a:prstGeom>
          <a:noFill/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654" y="764704"/>
            <a:ext cx="842476" cy="1083626"/>
          </a:xfrm>
          <a:prstGeom prst="rect">
            <a:avLst/>
          </a:prstGeom>
        </p:spPr>
      </p:pic>
      <p:grpSp>
        <p:nvGrpSpPr>
          <p:cNvPr id="78" name="Group 77"/>
          <p:cNvGrpSpPr/>
          <p:nvPr/>
        </p:nvGrpSpPr>
        <p:grpSpPr>
          <a:xfrm>
            <a:off x="1691680" y="980728"/>
            <a:ext cx="5544616" cy="936104"/>
            <a:chOff x="1691680" y="980728"/>
            <a:chExt cx="5544616" cy="936104"/>
          </a:xfrm>
        </p:grpSpPr>
        <p:grpSp>
          <p:nvGrpSpPr>
            <p:cNvPr id="79" name="Group 128"/>
            <p:cNvGrpSpPr/>
            <p:nvPr/>
          </p:nvGrpSpPr>
          <p:grpSpPr>
            <a:xfrm>
              <a:off x="1691680" y="980728"/>
              <a:ext cx="5256584" cy="648072"/>
              <a:chOff x="1907704" y="2492896"/>
              <a:chExt cx="5256584" cy="648072"/>
            </a:xfrm>
          </p:grpSpPr>
          <p:sp>
            <p:nvSpPr>
              <p:cNvPr id="149" name="Oval 54"/>
              <p:cNvSpPr>
                <a:spLocks noChangeArrowheads="1"/>
              </p:cNvSpPr>
              <p:nvPr/>
            </p:nvSpPr>
            <p:spPr bwMode="auto">
              <a:xfrm rot="16200000">
                <a:off x="4211960" y="188640"/>
                <a:ext cx="648072" cy="5256584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99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150" name="Group 172"/>
              <p:cNvGrpSpPr/>
              <p:nvPr/>
            </p:nvGrpSpPr>
            <p:grpSpPr>
              <a:xfrm>
                <a:off x="277180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57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58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59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60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61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51" name="Group 173"/>
              <p:cNvGrpSpPr/>
              <p:nvPr/>
            </p:nvGrpSpPr>
            <p:grpSpPr>
              <a:xfrm>
                <a:off x="601216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52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53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54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55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56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grpSp>
          <p:nvGrpSpPr>
            <p:cNvPr id="80" name="Group 256"/>
            <p:cNvGrpSpPr/>
            <p:nvPr/>
          </p:nvGrpSpPr>
          <p:grpSpPr>
            <a:xfrm>
              <a:off x="1763688" y="1052736"/>
              <a:ext cx="5256584" cy="648072"/>
              <a:chOff x="1907704" y="2492896"/>
              <a:chExt cx="5256584" cy="648072"/>
            </a:xfrm>
          </p:grpSpPr>
          <p:sp>
            <p:nvSpPr>
              <p:cNvPr id="124" name="Oval 54"/>
              <p:cNvSpPr>
                <a:spLocks noChangeArrowheads="1"/>
              </p:cNvSpPr>
              <p:nvPr/>
            </p:nvSpPr>
            <p:spPr bwMode="auto">
              <a:xfrm rot="16200000">
                <a:off x="4211960" y="188640"/>
                <a:ext cx="648072" cy="5256584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99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125" name="Group 172"/>
              <p:cNvGrpSpPr/>
              <p:nvPr/>
            </p:nvGrpSpPr>
            <p:grpSpPr>
              <a:xfrm>
                <a:off x="277180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44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45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46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47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48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26" name="Group 173"/>
              <p:cNvGrpSpPr/>
              <p:nvPr/>
            </p:nvGrpSpPr>
            <p:grpSpPr>
              <a:xfrm>
                <a:off x="601216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27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28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29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31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32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grpSp>
          <p:nvGrpSpPr>
            <p:cNvPr id="81" name="Group 270"/>
            <p:cNvGrpSpPr/>
            <p:nvPr/>
          </p:nvGrpSpPr>
          <p:grpSpPr>
            <a:xfrm>
              <a:off x="1835696" y="1124744"/>
              <a:ext cx="5256584" cy="648072"/>
              <a:chOff x="1907704" y="2492896"/>
              <a:chExt cx="5256584" cy="648072"/>
            </a:xfrm>
          </p:grpSpPr>
          <p:sp>
            <p:nvSpPr>
              <p:cNvPr id="111" name="Oval 54"/>
              <p:cNvSpPr>
                <a:spLocks noChangeArrowheads="1"/>
              </p:cNvSpPr>
              <p:nvPr/>
            </p:nvSpPr>
            <p:spPr bwMode="auto">
              <a:xfrm rot="16200000">
                <a:off x="4211960" y="188640"/>
                <a:ext cx="648072" cy="5256584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99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112" name="Group 172"/>
              <p:cNvGrpSpPr/>
              <p:nvPr/>
            </p:nvGrpSpPr>
            <p:grpSpPr>
              <a:xfrm>
                <a:off x="277180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19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20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21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22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23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13" name="Group 173"/>
              <p:cNvGrpSpPr/>
              <p:nvPr/>
            </p:nvGrpSpPr>
            <p:grpSpPr>
              <a:xfrm>
                <a:off x="601216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14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15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6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7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8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grpSp>
          <p:nvGrpSpPr>
            <p:cNvPr id="82" name="Group 284"/>
            <p:cNvGrpSpPr/>
            <p:nvPr/>
          </p:nvGrpSpPr>
          <p:grpSpPr>
            <a:xfrm>
              <a:off x="1907704" y="1196752"/>
              <a:ext cx="5256584" cy="648072"/>
              <a:chOff x="1907704" y="2492896"/>
              <a:chExt cx="5256584" cy="648072"/>
            </a:xfrm>
          </p:grpSpPr>
          <p:sp>
            <p:nvSpPr>
              <p:cNvPr id="97" name="Oval 54"/>
              <p:cNvSpPr>
                <a:spLocks noChangeArrowheads="1"/>
              </p:cNvSpPr>
              <p:nvPr/>
            </p:nvSpPr>
            <p:spPr bwMode="auto">
              <a:xfrm rot="16200000">
                <a:off x="4211960" y="188640"/>
                <a:ext cx="648072" cy="5256584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99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99" name="Group 172"/>
              <p:cNvGrpSpPr/>
              <p:nvPr/>
            </p:nvGrpSpPr>
            <p:grpSpPr>
              <a:xfrm>
                <a:off x="277180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06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07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08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09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0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00" name="Group 173"/>
              <p:cNvGrpSpPr/>
              <p:nvPr/>
            </p:nvGrpSpPr>
            <p:grpSpPr>
              <a:xfrm>
                <a:off x="601216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01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02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03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04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05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grpSp>
          <p:nvGrpSpPr>
            <p:cNvPr id="83" name="Group 298"/>
            <p:cNvGrpSpPr/>
            <p:nvPr/>
          </p:nvGrpSpPr>
          <p:grpSpPr>
            <a:xfrm>
              <a:off x="1979712" y="1268760"/>
              <a:ext cx="5256584" cy="648072"/>
              <a:chOff x="1907704" y="2492896"/>
              <a:chExt cx="5256584" cy="648072"/>
            </a:xfrm>
          </p:grpSpPr>
          <p:sp>
            <p:nvSpPr>
              <p:cNvPr id="84" name="Oval 54"/>
              <p:cNvSpPr>
                <a:spLocks noChangeArrowheads="1"/>
              </p:cNvSpPr>
              <p:nvPr/>
            </p:nvSpPr>
            <p:spPr bwMode="auto">
              <a:xfrm rot="16200000">
                <a:off x="4211960" y="188640"/>
                <a:ext cx="648072" cy="5256584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99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85" name="Group 172"/>
              <p:cNvGrpSpPr/>
              <p:nvPr/>
            </p:nvGrpSpPr>
            <p:grpSpPr>
              <a:xfrm>
                <a:off x="277180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92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93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94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95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96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86" name="Group 173"/>
              <p:cNvGrpSpPr/>
              <p:nvPr/>
            </p:nvGrpSpPr>
            <p:grpSpPr>
              <a:xfrm>
                <a:off x="601216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87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88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89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90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91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</p:grpSp>
      <p:grpSp>
        <p:nvGrpSpPr>
          <p:cNvPr id="130" name="Group 204"/>
          <p:cNvGrpSpPr/>
          <p:nvPr/>
        </p:nvGrpSpPr>
        <p:grpSpPr>
          <a:xfrm>
            <a:off x="1979712" y="1556792"/>
            <a:ext cx="865187" cy="792163"/>
            <a:chOff x="5177248" y="2526481"/>
            <a:chExt cx="865187" cy="792163"/>
          </a:xfrm>
        </p:grpSpPr>
        <p:sp>
          <p:nvSpPr>
            <p:cNvPr id="133" name="Oval 91"/>
            <p:cNvSpPr>
              <a:spLocks noChangeArrowheads="1"/>
            </p:cNvSpPr>
            <p:nvPr/>
          </p:nvSpPr>
          <p:spPr bwMode="auto">
            <a:xfrm>
              <a:off x="5321710" y="2670944"/>
              <a:ext cx="576262" cy="5762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>
                <a:cs typeface="Arial" charset="0"/>
              </a:endParaRPr>
            </a:p>
          </p:txBody>
        </p:sp>
        <p:sp useBgFill="1">
          <p:nvSpPr>
            <p:cNvPr id="134" name="Rectangle 92"/>
            <p:cNvSpPr>
              <a:spLocks noChangeArrowheads="1"/>
            </p:cNvSpPr>
            <p:nvPr/>
          </p:nvSpPr>
          <p:spPr bwMode="auto">
            <a:xfrm>
              <a:off x="5177248" y="2886844"/>
              <a:ext cx="865187" cy="431800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>
                <a:cs typeface="Arial" charset="0"/>
              </a:endParaRPr>
            </a:p>
          </p:txBody>
        </p:sp>
        <p:sp>
          <p:nvSpPr>
            <p:cNvPr id="135" name="Line 93"/>
            <p:cNvSpPr>
              <a:spLocks noChangeShapeType="1"/>
            </p:cNvSpPr>
            <p:nvPr/>
          </p:nvSpPr>
          <p:spPr bwMode="auto">
            <a:xfrm flipV="1">
              <a:off x="5609048" y="2526481"/>
              <a:ext cx="215900" cy="2889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139" name="Group 28"/>
          <p:cNvGrpSpPr/>
          <p:nvPr/>
        </p:nvGrpSpPr>
        <p:grpSpPr>
          <a:xfrm>
            <a:off x="1187624" y="1988840"/>
            <a:ext cx="457692" cy="460694"/>
            <a:chOff x="4214810" y="2000240"/>
            <a:chExt cx="457692" cy="460694"/>
          </a:xfrm>
        </p:grpSpPr>
        <p:sp>
          <p:nvSpPr>
            <p:cNvPr id="140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41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65" name="Group 133"/>
          <p:cNvGrpSpPr/>
          <p:nvPr/>
        </p:nvGrpSpPr>
        <p:grpSpPr>
          <a:xfrm>
            <a:off x="7092280" y="2060848"/>
            <a:ext cx="457692" cy="460694"/>
            <a:chOff x="7597837" y="2707419"/>
            <a:chExt cx="457692" cy="460694"/>
          </a:xfrm>
        </p:grpSpPr>
        <p:sp>
          <p:nvSpPr>
            <p:cNvPr id="166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67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171" name="Line 7"/>
          <p:cNvSpPr>
            <a:spLocks noChangeShapeType="1"/>
          </p:cNvSpPr>
          <p:nvPr/>
        </p:nvSpPr>
        <p:spPr bwMode="auto">
          <a:xfrm flipH="1">
            <a:off x="2864335" y="2504173"/>
            <a:ext cx="3286201" cy="799309"/>
          </a:xfrm>
          <a:prstGeom prst="line">
            <a:avLst/>
          </a:prstGeom>
          <a:noFill/>
          <a:ln w="50800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172" name="Line 7"/>
          <p:cNvSpPr>
            <a:spLocks noChangeShapeType="1"/>
          </p:cNvSpPr>
          <p:nvPr/>
        </p:nvSpPr>
        <p:spPr bwMode="auto">
          <a:xfrm>
            <a:off x="2864336" y="2420888"/>
            <a:ext cx="3291840" cy="938254"/>
          </a:xfrm>
          <a:prstGeom prst="line">
            <a:avLst/>
          </a:prstGeom>
          <a:noFill/>
          <a:ln w="50800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179" name="Group 28"/>
          <p:cNvGrpSpPr/>
          <p:nvPr/>
        </p:nvGrpSpPr>
        <p:grpSpPr>
          <a:xfrm>
            <a:off x="1187624" y="3140968"/>
            <a:ext cx="457692" cy="460694"/>
            <a:chOff x="4214810" y="2000240"/>
            <a:chExt cx="457692" cy="460694"/>
          </a:xfrm>
        </p:grpSpPr>
        <p:sp>
          <p:nvSpPr>
            <p:cNvPr id="180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81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86" name="Group 28"/>
          <p:cNvGrpSpPr/>
          <p:nvPr/>
        </p:nvGrpSpPr>
        <p:grpSpPr>
          <a:xfrm>
            <a:off x="7092280" y="3140968"/>
            <a:ext cx="457692" cy="460694"/>
            <a:chOff x="4214810" y="2000240"/>
            <a:chExt cx="457692" cy="460694"/>
          </a:xfrm>
        </p:grpSpPr>
        <p:sp>
          <p:nvSpPr>
            <p:cNvPr id="187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88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1631302352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 build="p"/>
      <p:bldP spid="171" grpId="0" animBg="1"/>
      <p:bldP spid="17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843" name="Rectangle 139"/>
          <p:cNvSpPr>
            <a:spLocks noGrp="1" noChangeArrowheads="1"/>
          </p:cNvSpPr>
          <p:nvPr>
            <p:ph type="title"/>
          </p:nvPr>
        </p:nvSpPr>
        <p:spPr>
          <a:xfrm>
            <a:off x="467544" y="188640"/>
            <a:ext cx="8229600" cy="905233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 smtClean="0"/>
              <a:t>Secure Encryption</a:t>
            </a:r>
            <a:endParaRPr lang="en-US" sz="4000" dirty="0"/>
          </a:p>
        </p:txBody>
      </p:sp>
      <p:sp>
        <p:nvSpPr>
          <p:cNvPr id="14" name="AutoShape 109"/>
          <p:cNvSpPr>
            <a:spLocks noChangeArrowheads="1"/>
          </p:cNvSpPr>
          <p:nvPr/>
        </p:nvSpPr>
        <p:spPr bwMode="auto">
          <a:xfrm>
            <a:off x="4355976" y="2348880"/>
            <a:ext cx="1368152" cy="648072"/>
          </a:xfrm>
          <a:prstGeom prst="cloudCallout">
            <a:avLst>
              <a:gd name="adj1" fmla="val -68259"/>
              <a:gd name="adj2" fmla="val 35277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sz="2400" dirty="0">
                <a:latin typeface="Consolas"/>
                <a:cs typeface="Consolas"/>
              </a:rPr>
              <a:t>?</a:t>
            </a:r>
          </a:p>
        </p:txBody>
      </p:sp>
      <p:pic>
        <p:nvPicPr>
          <p:cNvPr id="15" name="Picture 39" descr="BS00996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827584" y="2708920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16" name="Picture 40" descr="BS00996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7631867" y="2708920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0" y="148478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91907" y="220486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298"/>
          <p:cNvSpPr>
            <a:spLocks noChangeArrowheads="1"/>
          </p:cNvSpPr>
          <p:nvPr/>
        </p:nvSpPr>
        <p:spPr bwMode="auto">
          <a:xfrm>
            <a:off x="395536" y="4005064"/>
            <a:ext cx="684076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Goal: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smtClean="0">
                <a:cs typeface="Arial" charset="0"/>
              </a:rPr>
              <a:t>Eve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does not learn </a:t>
            </a:r>
            <a:r>
              <a:rPr lang="en-US" sz="2400" dirty="0" smtClean="0">
                <a:cs typeface="Arial" charset="0"/>
              </a:rPr>
              <a:t>the message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Setting: Alice and Bob share a secret key </a:t>
            </a:r>
            <a:r>
              <a:rPr lang="en-US" sz="2400" dirty="0">
                <a:cs typeface="Arial" charset="0"/>
              </a:rPr>
              <a:t>k</a:t>
            </a:r>
          </a:p>
        </p:txBody>
      </p:sp>
      <p:pic>
        <p:nvPicPr>
          <p:cNvPr id="20" name="Picture 19" descr="AliceBlue.ep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2987824" y="1700808"/>
            <a:ext cx="2195795" cy="1747356"/>
            <a:chOff x="2987824" y="1700808"/>
            <a:chExt cx="2195795" cy="1747356"/>
          </a:xfrm>
        </p:grpSpPr>
        <p:sp>
          <p:nvSpPr>
            <p:cNvPr id="22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283968" y="2924944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25" name="Picture 24" descr="QueenOfHearts.png"/>
            <p:cNvPicPr>
              <a:picLocks noChangeAspect="1"/>
            </p:cNvPicPr>
            <p:nvPr/>
          </p:nvPicPr>
          <p:blipFill>
            <a:blip r:embed="rId4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grpSp>
        <p:nvGrpSpPr>
          <p:cNvPr id="3" name="Group 2"/>
          <p:cNvGrpSpPr/>
          <p:nvPr/>
        </p:nvGrpSpPr>
        <p:grpSpPr>
          <a:xfrm>
            <a:off x="3130550" y="1556792"/>
            <a:ext cx="2881313" cy="864096"/>
            <a:chOff x="3130550" y="1556792"/>
            <a:chExt cx="2881313" cy="864096"/>
          </a:xfrm>
        </p:grpSpPr>
        <p:sp>
          <p:nvSpPr>
            <p:cNvPr id="26" name="Line 7"/>
            <p:cNvSpPr>
              <a:spLocks noChangeShapeType="1"/>
            </p:cNvSpPr>
            <p:nvPr/>
          </p:nvSpPr>
          <p:spPr bwMode="auto">
            <a:xfrm>
              <a:off x="3130550" y="1628800"/>
              <a:ext cx="2881313" cy="0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prstDash val="solid"/>
              <a:round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pic>
          <p:nvPicPr>
            <p:cNvPr id="27" name="Picture 26" descr="MC900441455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9952" y="1556792"/>
              <a:ext cx="864096" cy="864096"/>
            </a:xfrm>
            <a:prstGeom prst="rect">
              <a:avLst/>
            </a:prstGeom>
          </p:spPr>
        </p:pic>
      </p:grpSp>
      <p:sp>
        <p:nvSpPr>
          <p:cNvPr id="28" name="TextBox 27"/>
          <p:cNvSpPr txBox="1"/>
          <p:nvPr/>
        </p:nvSpPr>
        <p:spPr>
          <a:xfrm>
            <a:off x="467544" y="3212976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343835" y="3212976"/>
            <a:ext cx="1691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95536" y="1052736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m = </a:t>
            </a:r>
            <a:r>
              <a:rPr lang="en-US" dirty="0">
                <a:latin typeface="Consolas"/>
                <a:cs typeface="Consolas"/>
              </a:rPr>
              <a:t>0000 1111</a:t>
            </a:r>
          </a:p>
        </p:txBody>
      </p:sp>
      <p:pic>
        <p:nvPicPr>
          <p:cNvPr id="31" name="Picture 6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6256" y="1628800"/>
            <a:ext cx="1285425" cy="914208"/>
          </a:xfrm>
          <a:prstGeom prst="rect">
            <a:avLst/>
          </a:prstGeom>
          <a:noFill/>
        </p:spPr>
      </p:pic>
      <p:sp>
        <p:nvSpPr>
          <p:cNvPr id="32" name="TextBox 31"/>
          <p:cNvSpPr txBox="1"/>
          <p:nvPr/>
        </p:nvSpPr>
        <p:spPr>
          <a:xfrm>
            <a:off x="395536" y="104344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m = “I love you”</a:t>
            </a:r>
            <a:endParaRPr lang="en-US" dirty="0">
              <a:latin typeface="Consolas"/>
              <a:cs typeface="Consolas"/>
            </a:endParaRPr>
          </a:p>
        </p:txBody>
      </p:sp>
    </p:spTree>
    <p:extLst>
      <p:ext uri="{BB962C8B-B14F-4D97-AF65-F5344CB8AC3E}">
        <p14:creationId xmlns:p14="http://schemas.microsoft.com/office/powerpoint/2010/main" val="969237635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build="p" bldLvl="2"/>
      <p:bldP spid="28" grpId="0"/>
      <p:bldP spid="29" grpId="0"/>
      <p:bldP spid="30" grpId="0"/>
      <p:bldP spid="32" grpId="0"/>
      <p:bldP spid="3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r>
              <a:rPr lang="fr-CH" dirty="0" smtClean="0"/>
              <a:t>eXclusive OR (XOR) Function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2445785"/>
              </p:ext>
            </p:extLst>
          </p:nvPr>
        </p:nvGraphicFramePr>
        <p:xfrm>
          <a:off x="1979712" y="1196752"/>
          <a:ext cx="4464496" cy="381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4651"/>
                <a:gridCol w="1358760"/>
                <a:gridCol w="1941085"/>
              </a:tblGrid>
              <a:tr h="763285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x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y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x </a:t>
                      </a:r>
                      <a:r>
                        <a:rPr lang="en-US" sz="4000" baseline="0" dirty="0" smtClean="0">
                          <a:latin typeface="cmsy10"/>
                          <a:ea typeface="cmsy10"/>
                          <a:cs typeface="cmsy10"/>
                        </a:rPr>
                        <a:t>©</a:t>
                      </a:r>
                      <a:r>
                        <a:rPr lang="en-US" sz="4000" dirty="0" smtClean="0"/>
                        <a:t> </a:t>
                      </a:r>
                      <a:r>
                        <a:rPr lang="en-US" sz="4000" baseline="0" dirty="0" smtClean="0"/>
                        <a:t>y</a:t>
                      </a:r>
                      <a:endParaRPr lang="en-US" sz="4000" dirty="0"/>
                    </a:p>
                  </a:txBody>
                  <a:tcPr/>
                </a:tc>
              </a:tr>
              <a:tr h="763285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en-US" sz="4000" dirty="0"/>
                    </a:p>
                  </a:txBody>
                  <a:tcPr/>
                </a:tc>
              </a:tr>
              <a:tr h="763285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en-US" sz="4000" dirty="0"/>
                    </a:p>
                  </a:txBody>
                  <a:tcPr/>
                </a:tc>
              </a:tr>
              <a:tr h="763285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en-US" sz="4000" dirty="0"/>
                    </a:p>
                  </a:txBody>
                  <a:tcPr/>
                </a:tc>
              </a:tr>
              <a:tr h="763285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en-US" sz="4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9" name="Rectangle 298"/>
          <p:cNvSpPr>
            <a:spLocks noChangeArrowheads="1"/>
          </p:cNvSpPr>
          <p:nvPr/>
        </p:nvSpPr>
        <p:spPr bwMode="auto">
          <a:xfrm>
            <a:off x="539552" y="5157192"/>
            <a:ext cx="6840760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cs typeface="Arial" charset="0"/>
              </a:rPr>
              <a:t>Some properties: 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latin typeface="cmsy10"/>
                <a:ea typeface="cmsy10"/>
                <a:cs typeface="cmsy10"/>
              </a:rPr>
              <a:t>8</a:t>
            </a:r>
            <a:r>
              <a:rPr lang="en-US" sz="2800" dirty="0" smtClean="0">
                <a:cs typeface="Arial" charset="0"/>
              </a:rPr>
              <a:t> x : x </a:t>
            </a:r>
            <a:r>
              <a:rPr lang="en-US" sz="2800" dirty="0" smtClean="0">
                <a:latin typeface="cmsy10"/>
                <a:ea typeface="cmsy10"/>
                <a:cs typeface="cmsy10"/>
              </a:rPr>
              <a:t>©</a:t>
            </a:r>
            <a:r>
              <a:rPr lang="en-US" sz="2800" dirty="0" smtClean="0">
                <a:cs typeface="Arial" charset="0"/>
              </a:rPr>
              <a:t> 0 = x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>
                <a:latin typeface="cmsy10"/>
                <a:ea typeface="cmsy10"/>
                <a:cs typeface="cmsy10"/>
              </a:rPr>
              <a:t>8</a:t>
            </a:r>
            <a:r>
              <a:rPr lang="en-US" sz="2800" dirty="0">
                <a:cs typeface="Arial" charset="0"/>
              </a:rPr>
              <a:t> x : x </a:t>
            </a:r>
            <a:r>
              <a:rPr lang="en-US" sz="2800" dirty="0">
                <a:latin typeface="cmsy10"/>
                <a:ea typeface="cmsy10"/>
                <a:cs typeface="cmsy10"/>
              </a:rPr>
              <a:t>©</a:t>
            </a:r>
            <a:r>
              <a:rPr lang="en-US" sz="2800" dirty="0">
                <a:cs typeface="Arial" charset="0"/>
              </a:rPr>
              <a:t> x = 0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800" dirty="0" smtClean="0">
              <a:cs typeface="Arial" charset="0"/>
            </a:endParaRPr>
          </a:p>
        </p:txBody>
      </p:sp>
      <p:sp>
        <p:nvSpPr>
          <p:cNvPr id="5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298"/>
          <p:cNvSpPr>
            <a:spLocks noChangeArrowheads="1"/>
          </p:cNvSpPr>
          <p:nvPr/>
        </p:nvSpPr>
        <p:spPr bwMode="auto">
          <a:xfrm>
            <a:off x="3203848" y="5904656"/>
            <a:ext cx="417646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lvl="1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sz="2800" dirty="0" smtClean="0">
                <a:cs typeface="Arial" charset="0"/>
              </a:rPr>
              <a:t> </a:t>
            </a:r>
            <a:r>
              <a:rPr lang="en-US" sz="2800" dirty="0" smtClean="0">
                <a:latin typeface="cmsy10"/>
                <a:ea typeface="cmsy10"/>
                <a:cs typeface="cmsy10"/>
              </a:rPr>
              <a:t>)</a:t>
            </a:r>
            <a:r>
              <a:rPr lang="en-US" sz="2800" dirty="0" smtClean="0">
                <a:cs typeface="Arial" charset="0"/>
              </a:rPr>
              <a:t> </a:t>
            </a:r>
            <a:r>
              <a:rPr lang="en-US" sz="2800" dirty="0" smtClean="0">
                <a:latin typeface="cmsy10"/>
                <a:ea typeface="cmsy10"/>
                <a:cs typeface="cmsy10"/>
              </a:rPr>
              <a:t>8</a:t>
            </a:r>
            <a:r>
              <a:rPr lang="en-US" sz="2800" dirty="0" smtClean="0">
                <a:cs typeface="Arial" charset="0"/>
              </a:rPr>
              <a:t> </a:t>
            </a:r>
            <a:r>
              <a:rPr lang="en-US" sz="2800" dirty="0" err="1" smtClean="0">
                <a:cs typeface="Arial" charset="0"/>
              </a:rPr>
              <a:t>x,y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smtClean="0">
                <a:cs typeface="Arial" charset="0"/>
              </a:rPr>
              <a:t>: x </a:t>
            </a:r>
            <a:r>
              <a:rPr lang="en-US" sz="2800" dirty="0" smtClean="0">
                <a:latin typeface="cmsy10"/>
                <a:ea typeface="cmsy10"/>
                <a:cs typeface="cmsy10"/>
              </a:rPr>
              <a:t>©</a:t>
            </a:r>
            <a:r>
              <a:rPr lang="en-US" sz="2800" dirty="0" smtClean="0">
                <a:cs typeface="Arial" charset="0"/>
              </a:rPr>
              <a:t> y </a:t>
            </a:r>
            <a:r>
              <a:rPr lang="en-US" sz="2800" dirty="0" smtClean="0">
                <a:latin typeface="cmsy10"/>
                <a:ea typeface="cmsy10"/>
                <a:cs typeface="cmsy10"/>
              </a:rPr>
              <a:t>©</a:t>
            </a:r>
            <a:r>
              <a:rPr lang="en-US" sz="2800" dirty="0" smtClean="0">
                <a:cs typeface="Arial" charset="0"/>
              </a:rPr>
              <a:t> y = x</a:t>
            </a:r>
          </a:p>
        </p:txBody>
      </p:sp>
    </p:spTree>
    <p:extLst>
      <p:ext uri="{BB962C8B-B14F-4D97-AF65-F5344CB8AC3E}">
        <p14:creationId xmlns:p14="http://schemas.microsoft.com/office/powerpoint/2010/main" val="101561542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uild="p" bldLvl="2"/>
      <p:bldP spid="6" grpId="0" build="p" bldLvl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pPr algn="l"/>
            <a:r>
              <a:rPr lang="fr-CH" dirty="0" smtClean="0"/>
              <a:t>One-Time Pad Encryption</a:t>
            </a:r>
            <a:endParaRPr lang="en-US" dirty="0"/>
          </a:p>
        </p:txBody>
      </p:sp>
      <p:sp>
        <p:nvSpPr>
          <p:cNvPr id="77" name="TextBox 76"/>
          <p:cNvSpPr txBox="1"/>
          <p:nvPr/>
        </p:nvSpPr>
        <p:spPr>
          <a:xfrm>
            <a:off x="0" y="148478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91907" y="220486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5536" y="3645024"/>
            <a:ext cx="6840760" cy="306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Goal: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smtClean="0">
                <a:cs typeface="Arial" charset="0"/>
              </a:rPr>
              <a:t>Eve </a:t>
            </a:r>
            <a:r>
              <a:rPr lang="en-US" sz="2400" dirty="0">
                <a:solidFill>
                  <a:srgbClr val="FF0000"/>
                </a:solidFill>
                <a:cs typeface="Arial" charset="0"/>
              </a:rPr>
              <a:t>does not learn </a:t>
            </a:r>
            <a:r>
              <a:rPr lang="en-US" sz="2400" dirty="0" smtClean="0">
                <a:cs typeface="Arial" charset="0"/>
              </a:rPr>
              <a:t>the message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Setting: Alice and Bob share a key k</a:t>
            </a:r>
            <a:endParaRPr lang="en-US" sz="240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Recipe: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40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400" dirty="0" smtClean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40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Is it secure?</a:t>
            </a: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987824" y="1700808"/>
            <a:ext cx="2195795" cy="1731698"/>
            <a:chOff x="2987824" y="1700808"/>
            <a:chExt cx="2195795" cy="1731698"/>
          </a:xfrm>
        </p:grpSpPr>
        <p:sp>
          <p:nvSpPr>
            <p:cNvPr id="518171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283968" y="2852936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38" name="Picture 37" descr="QueenOfHearts.png"/>
            <p:cNvPicPr>
              <a:picLocks noChangeAspect="1"/>
            </p:cNvPicPr>
            <p:nvPr/>
          </p:nvPicPr>
          <p:blipFill>
            <a:blip r:embed="rId4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sp>
        <p:nvSpPr>
          <p:cNvPr id="518151" name="Line 7"/>
          <p:cNvSpPr>
            <a:spLocks noChangeShapeType="1"/>
          </p:cNvSpPr>
          <p:nvPr/>
        </p:nvSpPr>
        <p:spPr bwMode="auto">
          <a:xfrm>
            <a:off x="3130550" y="1628800"/>
            <a:ext cx="2881313" cy="0"/>
          </a:xfrm>
          <a:prstGeom prst="line">
            <a:avLst/>
          </a:prstGeom>
          <a:noFill/>
          <a:ln w="76200">
            <a:solidFill>
              <a:srgbClr val="000000"/>
            </a:solidFill>
            <a:prstDash val="solid"/>
            <a:round/>
            <a:headEnd type="none"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2" name="Picture 1" descr="MC900441455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556792"/>
            <a:ext cx="864096" cy="864096"/>
          </a:xfrm>
          <a:prstGeom prst="rect">
            <a:avLst/>
          </a:prstGeom>
        </p:spPr>
      </p:pic>
      <p:pic>
        <p:nvPicPr>
          <p:cNvPr id="22" name="Picture 6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6256" y="1628800"/>
            <a:ext cx="1285425" cy="914208"/>
          </a:xfrm>
          <a:prstGeom prst="rect">
            <a:avLst/>
          </a:prstGeom>
          <a:noFill/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7676742"/>
              </p:ext>
            </p:extLst>
          </p:nvPr>
        </p:nvGraphicFramePr>
        <p:xfrm>
          <a:off x="6516216" y="3717032"/>
          <a:ext cx="165618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  <a:gridCol w="504056"/>
                <a:gridCol w="7200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 </a:t>
                      </a:r>
                      <a:r>
                        <a:rPr lang="en-US" baseline="0" dirty="0" smtClean="0">
                          <a:latin typeface="cmsy10"/>
                          <a:ea typeface="cmsy10"/>
                          <a:cs typeface="cmsy10"/>
                        </a:rPr>
                        <a:t>©</a:t>
                      </a:r>
                      <a:r>
                        <a:rPr lang="en-US" dirty="0" smtClean="0"/>
                        <a:t> </a:t>
                      </a:r>
                      <a:r>
                        <a:rPr lang="en-US" baseline="0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899592" y="537321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7584" y="501317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 = </a:t>
            </a:r>
            <a:r>
              <a:rPr lang="en-US" b="0" dirty="0" smtClean="0">
                <a:solidFill>
                  <a:srgbClr val="0000FF"/>
                </a:solidFill>
                <a:latin typeface="Consolas"/>
                <a:cs typeface="Consolas"/>
              </a:rPr>
              <a:t>0000 1111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5496" y="5723964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= </a:t>
            </a:r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635896" y="5733256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28650" algn="l"/>
              </a:tabLst>
            </a:pP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	= </a:t>
            </a:r>
            <a:r>
              <a:rPr lang="en-US" dirty="0">
                <a:solidFill>
                  <a:srgbClr val="0000FF"/>
                </a:solidFill>
                <a:latin typeface="Consolas"/>
                <a:cs typeface="Consolas"/>
              </a:rPr>
              <a:t>0000 </a:t>
            </a:r>
            <a:r>
              <a:rPr lang="en-US" dirty="0" smtClean="0">
                <a:solidFill>
                  <a:srgbClr val="0000FF"/>
                </a:solidFill>
                <a:latin typeface="Consolas"/>
                <a:cs typeface="Consolas"/>
              </a:rPr>
              <a:t>1111</a:t>
            </a:r>
          </a:p>
          <a:p>
            <a:pPr>
              <a:tabLst>
                <a:tab pos="628650" algn="l"/>
              </a:tabLst>
            </a:pPr>
            <a:r>
              <a:rPr lang="en-US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>
                <a:latin typeface="cmsy10"/>
                <a:ea typeface="cmsy10"/>
                <a:cs typeface="cmsy10"/>
              </a:rPr>
              <a:t>©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k	=</a:t>
            </a:r>
            <a:r>
              <a:rPr lang="en-US" dirty="0">
                <a:solidFill>
                  <a:srgbClr val="0000FF"/>
                </a:solidFill>
                <a:latin typeface="Consolas"/>
                <a:cs typeface="Consolas"/>
              </a:rPr>
              <a:t> </a:t>
            </a:r>
            <a:r>
              <a:rPr lang="en-US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>
                <a:latin typeface="cmsy10"/>
                <a:ea typeface="cmsy10"/>
                <a:cs typeface="cmsy10"/>
              </a:rPr>
              <a:t>©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k </a:t>
            </a:r>
            <a:r>
              <a:rPr lang="en-US" dirty="0" smtClean="0">
                <a:latin typeface="cmsy10"/>
                <a:ea typeface="cmsy10"/>
                <a:cs typeface="cmsy10"/>
              </a:rPr>
              <a:t>©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>
                <a:latin typeface="cmsy10"/>
                <a:ea typeface="cmsy10"/>
                <a:cs typeface="cmsy10"/>
              </a:rPr>
              <a:t>©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0 = </a:t>
            </a:r>
            <a:r>
              <a:rPr lang="en-US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endParaRPr lang="en-US" dirty="0">
              <a:solidFill>
                <a:srgbClr val="0000FF"/>
              </a:solidFill>
              <a:latin typeface="Consolas"/>
              <a:cs typeface="Consola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067944" y="501317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= </a:t>
            </a:r>
            <a:r>
              <a:rPr lang="en-US" b="0" dirty="0" smtClean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067944" y="5373216"/>
            <a:ext cx="32682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23528" y="1124744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 = </a:t>
            </a:r>
            <a:r>
              <a:rPr lang="en-US" b="0" dirty="0" smtClean="0">
                <a:solidFill>
                  <a:srgbClr val="0000FF"/>
                </a:solidFill>
                <a:latin typeface="Consolas"/>
                <a:cs typeface="Consolas"/>
              </a:rPr>
              <a:t>0000 1111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131840" y="1124744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= </a:t>
            </a:r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72200" y="1124744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= 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0000FF"/>
                </a:solidFill>
                <a:latin typeface="Consolas"/>
                <a:cs typeface="Consolas"/>
              </a:rPr>
              <a:t>0000 1111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79512" y="2348880"/>
            <a:ext cx="9001000" cy="1152128"/>
            <a:chOff x="179512" y="2348880"/>
            <a:chExt cx="9001000" cy="1152128"/>
          </a:xfrm>
        </p:grpSpPr>
        <p:pic>
          <p:nvPicPr>
            <p:cNvPr id="518183" name="Picture 39" descr="BS00996_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611560" y="2564904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518184" name="Picture 40" descr="BS00996_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7631867" y="2708920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30" name="TextBox 29"/>
            <p:cNvSpPr txBox="1"/>
            <p:nvPr/>
          </p:nvSpPr>
          <p:spPr>
            <a:xfrm>
              <a:off x="179512" y="3131676"/>
              <a:ext cx="2232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>
                  <a:latin typeface="Consolas"/>
                  <a:cs typeface="Consolas"/>
                </a:rPr>
                <a:t>0101 1011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948264" y="3131676"/>
              <a:ext cx="2232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>
                  <a:latin typeface="Consolas"/>
                  <a:cs typeface="Consolas"/>
                </a:rPr>
                <a:t>0101 1011</a:t>
              </a:r>
            </a:p>
          </p:txBody>
        </p:sp>
        <p:sp>
          <p:nvSpPr>
            <p:cNvPr id="34" name="AutoShape 109"/>
            <p:cNvSpPr>
              <a:spLocks noChangeArrowheads="1"/>
            </p:cNvSpPr>
            <p:nvPr/>
          </p:nvSpPr>
          <p:spPr bwMode="auto">
            <a:xfrm>
              <a:off x="4355976" y="2348880"/>
              <a:ext cx="1368152" cy="648072"/>
            </a:xfrm>
            <a:prstGeom prst="cloudCallout">
              <a:avLst>
                <a:gd name="adj1" fmla="val -68259"/>
                <a:gd name="adj2" fmla="val 35277"/>
              </a:avLst>
            </a:prstGeom>
            <a:solidFill>
              <a:srgbClr val="A8EAE8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r>
                <a:rPr lang="en-US" sz="2400" dirty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sz="2400" dirty="0">
                  <a:latin typeface="Consolas"/>
                  <a:cs typeface="Consolas"/>
                </a:rPr>
                <a:t>?</a:t>
              </a:r>
            </a:p>
          </p:txBody>
        </p:sp>
      </p:grpSp>
      <p:sp>
        <p:nvSpPr>
          <p:cNvPr id="35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3686727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uiExpand="1" build="p" bldLvl="2"/>
      <p:bldP spid="80" grpId="1" uiExpand="1" build="allAtOnce"/>
      <p:bldP spid="23" grpId="0"/>
      <p:bldP spid="24" grpId="0"/>
      <p:bldP spid="25" grpId="0"/>
      <p:bldP spid="26" grpId="0" uiExpand="1" build="p"/>
      <p:bldP spid="27" grpId="0"/>
      <p:bldP spid="28" grpId="0"/>
      <p:bldP spid="32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7544" y="24996"/>
            <a:ext cx="8229600" cy="792798"/>
          </a:xfrm>
        </p:spPr>
        <p:txBody>
          <a:bodyPr>
            <a:noAutofit/>
          </a:bodyPr>
          <a:lstStyle/>
          <a:p>
            <a:pPr algn="l"/>
            <a:r>
              <a:rPr lang="fr-CH" dirty="0" smtClean="0"/>
              <a:t>Perfect Security</a:t>
            </a:r>
            <a:endParaRPr lang="en-US" dirty="0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11560" y="2276872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31867" y="2420888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77" name="TextBox 76"/>
          <p:cNvSpPr txBox="1"/>
          <p:nvPr/>
        </p:nvSpPr>
        <p:spPr>
          <a:xfrm>
            <a:off x="0" y="119675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91907" y="191683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5536" y="3356992"/>
            <a:ext cx="6840760" cy="35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Arial" charset="0"/>
              </a:rPr>
              <a:t>Given that 	</a:t>
            </a:r>
            <a:r>
              <a:rPr lang="en-US" sz="2000" dirty="0" smtClean="0">
                <a:solidFill>
                  <a:srgbClr val="FF0000"/>
                </a:solidFill>
                <a:latin typeface="Consolas"/>
                <a:cs typeface="Consolas"/>
              </a:rPr>
              <a:t>c </a:t>
            </a:r>
            <a:r>
              <a:rPr lang="en-US" sz="2000" dirty="0">
                <a:latin typeface="Consolas"/>
                <a:cs typeface="Consolas"/>
              </a:rPr>
              <a:t>= </a:t>
            </a:r>
            <a:r>
              <a:rPr lang="en-US" sz="2000" dirty="0" smtClean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  <a:r>
              <a:rPr lang="en-US" sz="2000" dirty="0" smtClean="0">
                <a:cs typeface="Arial" charset="0"/>
              </a:rPr>
              <a:t>,</a:t>
            </a:r>
            <a:endParaRPr lang="en-US" sz="2000" dirty="0"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Arial" charset="0"/>
              </a:rPr>
              <a:t>is it possible that	</a:t>
            </a:r>
            <a:r>
              <a:rPr lang="en-US" sz="2000" dirty="0" smtClean="0">
                <a:solidFill>
                  <a:srgbClr val="0000FF"/>
                </a:solidFill>
                <a:latin typeface="Consolas"/>
                <a:cs typeface="Consolas"/>
              </a:rPr>
              <a:t>m </a:t>
            </a:r>
            <a:r>
              <a:rPr lang="en-US" sz="2000" dirty="0">
                <a:solidFill>
                  <a:srgbClr val="0000FF"/>
                </a:solidFill>
                <a:latin typeface="Consolas"/>
                <a:cs typeface="Consolas"/>
              </a:rPr>
              <a:t>= 0000 0000</a:t>
            </a:r>
            <a:r>
              <a:rPr lang="en-US" sz="2000" dirty="0" smtClean="0">
                <a:solidFill>
                  <a:srgbClr val="0000FF"/>
                </a:solidFill>
                <a:latin typeface="Consolas"/>
                <a:cs typeface="Consolas"/>
              </a:rPr>
              <a:t> </a:t>
            </a:r>
            <a:r>
              <a:rPr lang="en-US" sz="2000" dirty="0" smtClean="0">
                <a:cs typeface="Arial"/>
              </a:rPr>
              <a:t>?</a:t>
            </a:r>
            <a:endParaRPr lang="en-US" sz="2000" dirty="0">
              <a:cs typeface="Arial"/>
            </a:endParaRPr>
          </a:p>
          <a:p>
            <a:pPr marL="1257300" lvl="2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Arial"/>
              </a:rPr>
              <a:t>Yes, if 	</a:t>
            </a:r>
            <a:r>
              <a:rPr lang="en-US" sz="2000" dirty="0">
                <a:latin typeface="Consolas"/>
                <a:cs typeface="Consolas"/>
              </a:rPr>
              <a:t>k = </a:t>
            </a:r>
            <a:r>
              <a:rPr lang="en-US" sz="2000" dirty="0">
                <a:solidFill>
                  <a:srgbClr val="000000"/>
                </a:solidFill>
                <a:latin typeface="Consolas"/>
                <a:cs typeface="Consolas"/>
              </a:rPr>
              <a:t>0101 </a:t>
            </a:r>
            <a:r>
              <a:rPr lang="en-US" sz="2000" dirty="0" smtClean="0">
                <a:solidFill>
                  <a:srgbClr val="000000"/>
                </a:solidFill>
                <a:latin typeface="Consolas"/>
                <a:cs typeface="Consolas"/>
              </a:rPr>
              <a:t>0100</a:t>
            </a:r>
            <a:r>
              <a:rPr lang="en-US" sz="2000" dirty="0" smtClean="0">
                <a:cs typeface="Arial" charset="0"/>
              </a:rPr>
              <a:t>. 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>
                <a:cs typeface="Arial" charset="0"/>
              </a:rPr>
              <a:t>is it possible </a:t>
            </a:r>
            <a:r>
              <a:rPr lang="en-US" sz="2000" dirty="0" smtClean="0">
                <a:cs typeface="Arial" charset="0"/>
              </a:rPr>
              <a:t>that	</a:t>
            </a:r>
            <a:r>
              <a:rPr lang="en-US" sz="2000" dirty="0" smtClean="0">
                <a:solidFill>
                  <a:srgbClr val="0000FF"/>
                </a:solidFill>
                <a:latin typeface="Consolas"/>
                <a:cs typeface="Consolas"/>
              </a:rPr>
              <a:t>m </a:t>
            </a:r>
            <a:r>
              <a:rPr lang="en-US" sz="2000" dirty="0">
                <a:solidFill>
                  <a:srgbClr val="0000FF"/>
                </a:solidFill>
                <a:latin typeface="Consolas"/>
                <a:cs typeface="Consolas"/>
              </a:rPr>
              <a:t>= </a:t>
            </a:r>
            <a:r>
              <a:rPr lang="en-US" sz="2000" dirty="0" smtClean="0">
                <a:solidFill>
                  <a:srgbClr val="0000FF"/>
                </a:solidFill>
                <a:latin typeface="Consolas"/>
                <a:cs typeface="Consolas"/>
              </a:rPr>
              <a:t>1111 1111 </a:t>
            </a:r>
            <a:r>
              <a:rPr lang="en-US" sz="2000" dirty="0">
                <a:cs typeface="Arial"/>
              </a:rPr>
              <a:t>?</a:t>
            </a:r>
          </a:p>
          <a:p>
            <a:pPr marL="1257300" lvl="2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>
                <a:cs typeface="Arial"/>
              </a:rPr>
              <a:t>Yes, if </a:t>
            </a:r>
            <a:r>
              <a:rPr lang="en-US" sz="2000" dirty="0" smtClean="0">
                <a:cs typeface="Arial"/>
              </a:rPr>
              <a:t>	</a:t>
            </a:r>
            <a:r>
              <a:rPr lang="en-US" sz="2000" dirty="0">
                <a:latin typeface="Consolas"/>
                <a:cs typeface="Consolas"/>
              </a:rPr>
              <a:t>k = </a:t>
            </a:r>
            <a:r>
              <a:rPr lang="en-US" sz="2000" dirty="0" smtClean="0">
                <a:solidFill>
                  <a:srgbClr val="000000"/>
                </a:solidFill>
                <a:latin typeface="Consolas"/>
                <a:cs typeface="Consolas"/>
              </a:rPr>
              <a:t>101</a:t>
            </a:r>
            <a:r>
              <a:rPr lang="en-US" sz="2000" dirty="0">
                <a:solidFill>
                  <a:srgbClr val="000000"/>
                </a:solidFill>
                <a:latin typeface="Consolas"/>
                <a:cs typeface="Consolas"/>
              </a:rPr>
              <a:t>0</a:t>
            </a:r>
            <a:r>
              <a:rPr lang="en-US" sz="2000" dirty="0" smtClean="0">
                <a:solidFill>
                  <a:srgbClr val="000000"/>
                </a:solidFill>
                <a:latin typeface="Consolas"/>
                <a:cs typeface="Consolas"/>
              </a:rPr>
              <a:t> 1011</a:t>
            </a:r>
            <a:r>
              <a:rPr lang="en-US" sz="2000" dirty="0" smtClean="0">
                <a:cs typeface="Arial" charset="0"/>
              </a:rPr>
              <a:t>. </a:t>
            </a:r>
            <a:endParaRPr lang="en-US" sz="2000" dirty="0"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Consolas"/>
              </a:rPr>
              <a:t>it is possible that	</a:t>
            </a:r>
            <a:r>
              <a:rPr lang="en-US" sz="2000" dirty="0">
                <a:solidFill>
                  <a:srgbClr val="0000FF"/>
                </a:solidFill>
                <a:latin typeface="Consolas"/>
                <a:cs typeface="Consolas"/>
              </a:rPr>
              <a:t>m = </a:t>
            </a:r>
            <a:r>
              <a:rPr lang="en-US" sz="2000" dirty="0" smtClean="0">
                <a:solidFill>
                  <a:srgbClr val="0000FF"/>
                </a:solidFill>
                <a:latin typeface="Consolas"/>
                <a:cs typeface="Consolas"/>
              </a:rPr>
              <a:t>0101 0101 </a:t>
            </a:r>
            <a:r>
              <a:rPr lang="en-US" sz="2000" dirty="0" smtClean="0">
                <a:cs typeface="Arial"/>
              </a:rPr>
              <a:t>?</a:t>
            </a:r>
          </a:p>
          <a:p>
            <a:pPr marL="1257300" lvl="2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Arial"/>
              </a:rPr>
              <a:t>Yes, if 	</a:t>
            </a:r>
            <a:r>
              <a:rPr lang="en-US" sz="2000" dirty="0">
                <a:latin typeface="Consolas"/>
                <a:cs typeface="Consolas"/>
              </a:rPr>
              <a:t>k = </a:t>
            </a:r>
            <a:r>
              <a:rPr lang="en-US" sz="2000" dirty="0" smtClean="0">
                <a:solidFill>
                  <a:srgbClr val="000000"/>
                </a:solidFill>
                <a:latin typeface="Consolas"/>
                <a:cs typeface="Consolas"/>
              </a:rPr>
              <a:t>0000 0001</a:t>
            </a:r>
            <a:endParaRPr lang="en-US" sz="2000" dirty="0">
              <a:cs typeface="Arial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Consolas"/>
              </a:rPr>
              <a:t>In fact, every m is possible. 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Consolas"/>
              </a:rPr>
              <a:t>Hence, the one-time pad is </a:t>
            </a:r>
            <a:r>
              <a:rPr lang="en-US" sz="2000" dirty="0" smtClean="0">
                <a:solidFill>
                  <a:srgbClr val="FF0000"/>
                </a:solidFill>
                <a:cs typeface="Consolas"/>
              </a:rPr>
              <a:t>perfectly secure</a:t>
            </a:r>
            <a:r>
              <a:rPr lang="en-US" sz="2000" dirty="0" smtClean="0">
                <a:cs typeface="Consolas"/>
              </a:rPr>
              <a:t>!</a:t>
            </a: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827584" y="1196752"/>
            <a:ext cx="1059740" cy="108012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987824" y="1412776"/>
            <a:ext cx="2195795" cy="1731698"/>
            <a:chOff x="2987824" y="1700808"/>
            <a:chExt cx="2195795" cy="1731698"/>
          </a:xfrm>
        </p:grpSpPr>
        <p:sp>
          <p:nvSpPr>
            <p:cNvPr id="518171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283968" y="2852936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38" name="Picture 37" descr="QueenOfHearts.png"/>
            <p:cNvPicPr>
              <a:picLocks noChangeAspect="1"/>
            </p:cNvPicPr>
            <p:nvPr/>
          </p:nvPicPr>
          <p:blipFill>
            <a:blip r:embed="rId5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sp>
        <p:nvSpPr>
          <p:cNvPr id="518151" name="Line 7"/>
          <p:cNvSpPr>
            <a:spLocks noChangeShapeType="1"/>
          </p:cNvSpPr>
          <p:nvPr/>
        </p:nvSpPr>
        <p:spPr bwMode="auto">
          <a:xfrm>
            <a:off x="3130550" y="1340768"/>
            <a:ext cx="2881313" cy="0"/>
          </a:xfrm>
          <a:prstGeom prst="line">
            <a:avLst/>
          </a:prstGeom>
          <a:noFill/>
          <a:ln w="76200">
            <a:solidFill>
              <a:srgbClr val="000000"/>
            </a:solidFill>
            <a:prstDash val="solid"/>
            <a:round/>
            <a:headEnd type="none"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2" name="Picture 1" descr="MC900441455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268760"/>
            <a:ext cx="864096" cy="864096"/>
          </a:xfrm>
          <a:prstGeom prst="rect">
            <a:avLst/>
          </a:prstGeom>
        </p:spPr>
      </p:pic>
      <p:pic>
        <p:nvPicPr>
          <p:cNvPr id="22" name="Picture 6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6256" y="1340768"/>
            <a:ext cx="1285425" cy="914208"/>
          </a:xfrm>
          <a:prstGeom prst="rect">
            <a:avLst/>
          </a:prstGeom>
          <a:noFill/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874338"/>
              </p:ext>
            </p:extLst>
          </p:nvPr>
        </p:nvGraphicFramePr>
        <p:xfrm>
          <a:off x="6804248" y="3645024"/>
          <a:ext cx="165618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  <a:gridCol w="504056"/>
                <a:gridCol w="7200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 </a:t>
                      </a:r>
                      <a:r>
                        <a:rPr lang="en-US" baseline="0" dirty="0" smtClean="0">
                          <a:latin typeface="cmsy10"/>
                          <a:ea typeface="cmsy10"/>
                          <a:cs typeface="cmsy10"/>
                        </a:rPr>
                        <a:t>©</a:t>
                      </a:r>
                      <a:r>
                        <a:rPr lang="en-US" dirty="0" smtClean="0"/>
                        <a:t> </a:t>
                      </a:r>
                      <a:r>
                        <a:rPr lang="en-US" baseline="0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323528" y="836712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 = </a:t>
            </a:r>
            <a:r>
              <a:rPr lang="en-US" b="0" dirty="0" smtClean="0">
                <a:solidFill>
                  <a:srgbClr val="0000FF"/>
                </a:solidFill>
                <a:latin typeface="Consolas"/>
                <a:cs typeface="Consolas"/>
              </a:rPr>
              <a:t>?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11560" y="2780928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 smtClean="0">
                <a:latin typeface="Consolas"/>
                <a:cs typeface="Consolas"/>
              </a:rPr>
              <a:t>?</a:t>
            </a:r>
            <a:endParaRPr lang="en-US" dirty="0">
              <a:latin typeface="Consolas"/>
              <a:cs typeface="Consola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668344" y="2915652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 smtClean="0">
                <a:latin typeface="Consolas"/>
                <a:cs typeface="Consolas"/>
              </a:rPr>
              <a:t>?</a:t>
            </a:r>
            <a:endParaRPr lang="en-US" dirty="0">
              <a:latin typeface="Consolas"/>
              <a:cs typeface="Consola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131840" y="836712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= </a:t>
            </a:r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72200" y="836712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= 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 smtClean="0">
                <a:solidFill>
                  <a:srgbClr val="0000FF"/>
                </a:solidFill>
                <a:latin typeface="Consolas"/>
                <a:cs typeface="Consolas"/>
              </a:rPr>
              <a:t>?</a:t>
            </a:r>
            <a:endParaRPr lang="en-US" dirty="0">
              <a:solidFill>
                <a:srgbClr val="0000FF"/>
              </a:solidFill>
              <a:latin typeface="Consolas"/>
              <a:cs typeface="Consolas"/>
            </a:endParaRPr>
          </a:p>
        </p:txBody>
      </p:sp>
      <p:sp>
        <p:nvSpPr>
          <p:cNvPr id="34" name="AutoShape 109"/>
          <p:cNvSpPr>
            <a:spLocks noChangeArrowheads="1"/>
          </p:cNvSpPr>
          <p:nvPr/>
        </p:nvSpPr>
        <p:spPr bwMode="auto">
          <a:xfrm>
            <a:off x="4355976" y="2060848"/>
            <a:ext cx="1368152" cy="648072"/>
          </a:xfrm>
          <a:prstGeom prst="cloudCallout">
            <a:avLst>
              <a:gd name="adj1" fmla="val -68259"/>
              <a:gd name="adj2" fmla="val 35277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sz="2400" dirty="0">
                <a:latin typeface="Consolas"/>
                <a:cs typeface="Consolas"/>
              </a:rPr>
              <a:t>?</a:t>
            </a:r>
          </a:p>
        </p:txBody>
      </p:sp>
      <p:sp>
        <p:nvSpPr>
          <p:cNvPr id="23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9699744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build="p" bldLvl="2"/>
      <p:bldP spid="29" grpId="0"/>
      <p:bldP spid="30" grpId="0"/>
      <p:bldP spid="31" grpId="0"/>
      <p:bldP spid="33" grpId="0"/>
      <p:bldP spid="3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RSTSTEPHANIE20WEHNER@KDJFIGQU8FWXY5L9" val="2812"/>
  <p:tag name="FIRSTCHRIS@C02FJ266DH2T3PP7" val="4422"/>
  <p:tag name="FIRSTCSCHAFF1@C02KDURWDNCT3PP7" val="5009"/>
  <p:tag name="DEFAULTDISPLAYSOURCE" val="\documentclass{article}\pagestyle{empty}&#10;\begin{document}&#10;&#10;\end{document}&#10;"/>
  <p:tag name="EMBEDFONTS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begin{minipage}{10cm}qubit as unit vector in $\mathbb{C}^2$\end{minipage}"/>
  <p:tag name="LOG" val="This is e-TeX, Version 3.141592-2.2 (MiKTeX 2.4) (preloaded format=latex 2007.1.28)  24 APR 2007 15:33&#10;entering extended mode&#10;**Text*Box*209&#10;(Text Box 209.tex&#10;LaTeX2e &lt;2003/12/01&gt;&#10;Babel &lt;v3.8g&gt; and hyphenation patterns for english, french, german, ngerman, du&#10;mylang, nohyphenation, loaded.&#10;(C:\Program Files\MiKTeX-2.4.1705\texmf\tex\latex\base\article.cls&#10;Document Class: article 2004/02/16 v1.4f Standard LaTeX document class&#10;(C:\Program Files\MiKTeX-2.4.1705\texmf\tex\latex\base\size10.clo&#10;File: size10.clo 2004/02/16 v1.4f Standard LaTeX file (size option)&#10;)&#10;\c@part=\count79&#10;\c@section=\count80&#10;\c@subsection=\count81&#10;\c@subsubsection=\count82&#10;\c@paragraph=\count83&#10;\c@subparagraph=\count84&#10;\c@figure=\count85&#10;\c@table=\count86&#10;\abovecaptionskip=\skip41&#10;\belowcaptionskip=\skip42&#10;\bibindent=\dimen102&#10;) (C:\Program Files\MiKTeX-2.4.1705\texmf\tex\latex\tools\xspace.sty&#10;Package: xspace 1997/10/13 v1.06 Space after command names (DPC)&#10;) (C:\Program Files\MiKTeX-2.4.1705\texmf\tex\latex\amsfonts\amssymb.sty&#10;Package: amssymb 2002/01/22 v2.2d&#10;(C:\Program Files\MiKTeX-2.4.1705\texmf\tex\latex\amsfonts\amsfonts.sty&#10;Package: amsfonts 2001/10/25 v2.2f&#10;\@emptytoks=\toks14&#10;\symAMSa=\mathgroup4&#10;\symAMSb=\mathgroup5&#10;LaTeX Font Info:    Overwriting math alphabet `\mathfrak' in version `bold'&#10;(Font)                  U/euf/m/n --&gt; U/euf/b/n on input line 132.&#10;)) (C:\Program Files\MiKTeX-2.4.1705\texmf\tex\latex\amsmath\amsmath.sty&#10;Package: amsmath 2000/07/18 v2.13 AMS math features&#10;\@mathmargin=\skip43&#10;For additional information on amsmath, use the `?' option.&#10;(C:\Program Files\MiKTeX-2.4.1705\texmf\tex\latex\amsmath\amstext.sty&#10;Package: amstext 2000/06/29 v2.01&#10;(C:\Program Files\MiKTeX-2.4.1705\texmf\tex\latex\amsmath\amsgen.sty&#10;File: amsgen.sty 1999/11/30 v2.0&#10;\@emptytoks=\toks15&#10;\ex@=\dimen103&#10;)) (C:\Program Files\MiKTeX-2.4.1705\texmf\tex\latex\amsmath\amsbsy.sty&#10;Package: amsbsy 1999/11/29 v1.2d&#10;\pmbraise@=\dimen104&#10;) (C:\Program Files\MiKTeX-2.4.1705\texmf\tex\latex\amsmath\amsopn.sty&#10;Package: amsopn 1999/12/14 v2.01 operator names&#10;)&#10;\inf@bad=\count87&#10;LaTeX Info: Redefining \frac on input line 211.&#10;\uproot@=\count88&#10;\leftroot@=\count89&#10;LaTeX Info: Redefining \overline on input line 307.&#10;\classnum@=\count90&#10;\DOTSCASE@=\count91&#10;LaTeX Info: Redefining \ldots on input line 379.&#10;LaTeX Info: Redefining \dots on input line 382.&#10;LaTeX Info: Redefining \cdots on input line 467.&#10;\Mathstrutbox@=\box26&#10;\strutbox@=\box27&#10;\big@size=\dimen105&#10;LaTeX Font Info:    Redeclaring font encoding OML on input line 567.&#10;LaTeX Font Info:    Redeclaring font encoding OMS on input line 568.&#10;\macc@depth=\count92&#10;\c@MaxMatrixCols=\count93&#10;\dotsspace@=\muskip10&#10;\c@parentequation=\count94&#10;\dspbrk@lvl=\count95&#10;\tag@help=\toks16&#10;\row@=\count96&#10;\column@=\count97&#10;\maxfields@=\count98&#10;\andhelp@=\toks17&#10;\eqnshift@=\dimen106&#10;\alignsep@=\dimen107&#10;\tagshift@=\dimen108&#10;\tagwidth@=\dimen109&#10;\totwidth@=\dimen110&#10;\lineht@=\dimen111&#10;\@envbody=\toks18&#10;\multlinegap=\skip44&#10;\multlinetaggap=\skip45&#10;\mathdisplay@stack=\toks19&#10;LaTeX Info: Redefining \[ on input line 2666.&#10;LaTeX Info: Redefining \] on input line 2667.&#10;) (D:\Latex\tex\latex\qip\qip.sty&#10;Package: qip 2003/11/05 Package for quantum information processing&#10;(C:\Program Files\MiKTeX-2.4.1705\texmf\tex\latex\base\ifthen.sty&#10;Package: ifthen 2001/05/26 v1.1c Standard LaTeX ifthen package (DPC)&#10;)) (C:\Program Files\MiKTeX-2.4.1705\texmf\tex\latex\graphics\color.sty&#10;Package: color 1999/02/16 v1.0i Standard LaTeX Color (DPC)&#10;(C:\Program Files\MiKTeX-2.4.1705\texmf\tex\latex\00miktex\color.cfg&#10;File: color.cfg 2003/03/08 v1.0 MiKTeX 'color' configuration&#10;)&#10;Package color Info: Driver file: dvips.def on input line 125.&#10;(C:\Program Files\MiKTeX-2.4.1705\texmf\tex\latex\graphics\dvips.def&#10;File: dvips.def 1999/02/16 v3.0i Driver-dependant file (DPC,SPQR)&#10;) (C:\Program Files\MiKTeX-2.4.1705\texmf\tex\latex\graphics\dvipsnam.def&#10;File: dvipsnam.def 1999/02/16 v3.0i Driver-dependant file (DPC,SPQR)&#10;))&#10;No file &quot;Text Box 209&quot;.aux.&#10;LaTeX Font Info:    Checking defaults for OML/cmm/m/it on input line 52.&#10;LaTeX Font Info:    ... okay on input line 52.&#10;LaTeX Font Info:    Checking defaults for T1/cmr/m/n on input line 52.&#10;LaTeX Font Info:    ... okay on input line 52.&#10;LaTeX Font Info:    Checking defaults for OT1/cmr/m/n on input line 52.&#10;LaTeX Font Info:    ... okay on input line 52.&#10;LaTeX Font Info:    Checking defaults for OMS/cmsy/m/n on input line 52.&#10;LaTeX Font Info:    ... okay on input line 52.&#10;LaTeX Font Info:    Checking defaults for OMX/cmex/m/n on input line 52.&#10;LaTeX Font Info:    ... okay on input line 52.&#10;LaTeX Font Info:    Checking defaults for U/cmr/m/n on input line 52.&#10;LaTeX Font Info:    ... okay on input line 52.&#10;! Text line contains an invalid character.&#10;l.53 \begin{minipage}{10cm}&#10;                            qubit as unit vector in $\mathbb{C}^2$\end{minip...&#10;A funny symbol that I can't read has just been input.&#10;Continue, and I'll forget that it ever happened.&#10;&#10;LaTeX Font Info:    Try loading font information for U+msa on input line 53.&#10;(C:\Program Files\MiKTeX-2.4.1705\texmf\tex\latex\amsfonts\umsa.fd&#10;File: umsa.fd 2002/01/19 v2.2g AMS font definitions&#10;)&#10;LaTeX Font Info:    Try loading font information for U+msb on input line 53.&#10;(C:\Program Files\MiKTeX-2.4.1705\texmf\tex\latex\amsfonts\umsb.fd&#10;File: umsb.fd 2002/01/19 v2.2g AMS font definitions&#10;) [1&#10;&#10;] (Text Box 209.aux) ) &#10;Here is how much of TeX's memory you used:&#10; 1629 strings out of 95888&#10; 17940 string characters out of 1194316&#10; 61467 words of memory out of 1065244&#10; 4648 multiletter control sequences out of 60000&#10; 5339 words of font info for 22 fonts, out of 1000000 for 2000&#10; 18 hyphenation exceptions out of 4999&#10; 27i,5n,24p,261b,133s stack positions out of 5000i,500n,10000p,200000b,32768s&#10;&#10;Output written on &quot;Text Box 209.dvi&quot; (1 page, 420 bytes).&#10;"/>
  <p:tag name="CTOP" val="160.625"/>
  <p:tag name="CLEFT" val="206"/>
  <p:tag name="CWIDTH" val="237"/>
  <p:tag name="CHEIGHT" val="21.25"/>
  <p:tag name="MAG" val="21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frac{\quad + \quad}{\sqrt{2}}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29"/>
  <p:tag name="PICTUREFILESIZE" val="508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frac{\quad + \quad}{\sqrt{2}}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29"/>
  <p:tag name="PICTUREFILESIZE" val="508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frac{\quad + \quad}{\sqrt{2}}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29"/>
  <p:tag name="PICTUREFILESIZE" val="508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frac{\quad + \quad}{\sqrt{2}}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29"/>
  <p:tag name="PICTUREFILESIZE" val="508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3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3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3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f(x,y)\\&#10;=(a,b)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5376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f(x,y)\\&#10;=(a,b)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5376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f(x,y)\\&#10;=(a,b)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537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28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25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6"/>
  <p:tag name="PICTUREFILESIZE" val="130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5"/>
  <p:tag name="PICTUREFILESIZE" val="92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5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3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f(x,y)\\&#10;=(a,b)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5376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2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25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0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3239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1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2866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606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5"/>
  <p:tag name="PICTUREFILESIZE" val="85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0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32"/>
  <p:tag name="PICTUREFILESIZE" val="190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1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32"/>
  <p:tag name="PICTUREFILESIZE" val="1617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b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5"/>
  <p:tag name="PICTUREFILESIZE" val="846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b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5"/>
  <p:tag name="PICTUREFILESIZE" val="846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5"/>
  <p:tag name="PICTUREFILESIZE" val="85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0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32"/>
  <p:tag name="PICTUREFILESIZE" val="190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1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32"/>
  <p:tag name="PICTUREFILESIZE" val="1617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U U^\dag = U^\dag U = \id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3"/>
  <p:tag name="PICTUREFILESIZE" val="3957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17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U U^\dag = \id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41"/>
  <p:tag name="PICTUREFILESIZE" val="2938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1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Advantage">
      <a:dk1>
        <a:sysClr val="windowText" lastClr="000000"/>
      </a:dk1>
      <a:lt1>
        <a:sysClr val="window" lastClr="FFFFFF"/>
      </a:lt1>
      <a:dk2>
        <a:srgbClr val="2B142D"/>
      </a:dk2>
      <a:lt2>
        <a:srgbClr val="C3AFCC"/>
      </a:lt2>
      <a:accent1>
        <a:srgbClr val="663366"/>
      </a:accent1>
      <a:accent2>
        <a:srgbClr val="330F42"/>
      </a:accent2>
      <a:accent3>
        <a:srgbClr val="666699"/>
      </a:accent3>
      <a:accent4>
        <a:srgbClr val="999966"/>
      </a:accent4>
      <a:accent5>
        <a:srgbClr val="F7901E"/>
      </a:accent5>
      <a:accent6>
        <a:srgbClr val="A3A101"/>
      </a:accent6>
      <a:hlink>
        <a:srgbClr val="BC5FBC"/>
      </a:hlink>
      <a:folHlink>
        <a:srgbClr val="9775A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9693</TotalTime>
  <Words>2193</Words>
  <Application>Microsoft Macintosh PowerPoint</Application>
  <PresentationFormat>On-screen Show (4:3)</PresentationFormat>
  <Paragraphs>542</Paragraphs>
  <Slides>55</Slides>
  <Notes>36</Notes>
  <HiddenSlides>5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55</vt:i4>
      </vt:variant>
    </vt:vector>
  </HeadingPairs>
  <TitlesOfParts>
    <vt:vector size="57" baseType="lpstr">
      <vt:lpstr>Office Theme</vt:lpstr>
      <vt:lpstr>Custom Design</vt:lpstr>
      <vt:lpstr>Quantum Cryptography</vt:lpstr>
      <vt:lpstr>1969: Man on the Moon</vt:lpstr>
      <vt:lpstr>What will you learn from this Talk?</vt:lpstr>
      <vt:lpstr>Classical Cryptography</vt:lpstr>
      <vt:lpstr>Modern Cryptography</vt:lpstr>
      <vt:lpstr>Secure Encryption</vt:lpstr>
      <vt:lpstr>eXclusive OR (XOR) Function</vt:lpstr>
      <vt:lpstr>One-Time Pad Encryption</vt:lpstr>
      <vt:lpstr>Perfect Security</vt:lpstr>
      <vt:lpstr>Problems With One-Time Pad</vt:lpstr>
      <vt:lpstr>Symmetric-Key Cryptography</vt:lpstr>
      <vt:lpstr>Public-Key Cryptography</vt:lpstr>
      <vt:lpstr>History of Public-Key Crypto</vt:lpstr>
      <vt:lpstr>Politics of Cyberwar</vt:lpstr>
      <vt:lpstr>Politics of Cyberwar</vt:lpstr>
      <vt:lpstr>Politics of Cyberwar</vt:lpstr>
      <vt:lpstr>Why worry?</vt:lpstr>
      <vt:lpstr>Why worry?</vt:lpstr>
      <vt:lpstr>Cryptography and Logic</vt:lpstr>
      <vt:lpstr>What will you Learn from this Talk?</vt:lpstr>
      <vt:lpstr>Quantum Bit: Polarization of a Photon</vt:lpstr>
      <vt:lpstr>Qubit: Rectilinear/Computational Basis</vt:lpstr>
      <vt:lpstr>Detecting a Qubit</vt:lpstr>
      <vt:lpstr>Measuring a Qubit</vt:lpstr>
      <vt:lpstr>Diagonal/Hadamard Basis</vt:lpstr>
      <vt:lpstr>Measuring Collapses the State</vt:lpstr>
      <vt:lpstr>Measuring Collapses the State</vt:lpstr>
      <vt:lpstr>Quantum Mechanics </vt:lpstr>
      <vt:lpstr>PowerPoint Presentation</vt:lpstr>
      <vt:lpstr>Quantum Computer</vt:lpstr>
      <vt:lpstr>No-Cloning Theorem</vt:lpstr>
      <vt:lpstr>Quantum Key Distribution (QKD)</vt:lpstr>
      <vt:lpstr>Quantum Key Distribution (QKD)</vt:lpstr>
      <vt:lpstr>Quantum Key Distribution (QKD)</vt:lpstr>
      <vt:lpstr>Quantum Key Distribution (QKD)</vt:lpstr>
      <vt:lpstr>What will you Learn from this Talk?</vt:lpstr>
      <vt:lpstr>Position-Based Cryptography</vt:lpstr>
      <vt:lpstr>Position-Based Cryptography</vt:lpstr>
      <vt:lpstr>Basic task: Position Verification</vt:lpstr>
      <vt:lpstr>Position Verification: First Try</vt:lpstr>
      <vt:lpstr>Position Verification: Second Try</vt:lpstr>
      <vt:lpstr>The Attack</vt:lpstr>
      <vt:lpstr>Position Verification: Quantum Try</vt:lpstr>
      <vt:lpstr>Attacking Game</vt:lpstr>
      <vt:lpstr>Teleportation Attack</vt:lpstr>
      <vt:lpstr>No-Go Theorem</vt:lpstr>
      <vt:lpstr>What Have You Learned from this Talk?</vt:lpstr>
      <vt:lpstr>What Have You Learned from this Talk?</vt:lpstr>
      <vt:lpstr>What Have You Learned from this Talk?</vt:lpstr>
      <vt:lpstr>Thank you for your attention!</vt:lpstr>
      <vt:lpstr>Are There Secure Schemes?</vt:lpstr>
      <vt:lpstr>Quantum Operations</vt:lpstr>
      <vt:lpstr>Quantum Operations</vt:lpstr>
      <vt:lpstr>Most General Single-Round Scheme</vt:lpstr>
      <vt:lpstr>Distributed Q Computation in 1 Round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Noisy Storage talk</dc:title>
  <dc:creator>Christian Schaffner</dc:creator>
  <cp:lastModifiedBy>Christian Schaffner</cp:lastModifiedBy>
  <cp:revision>1688</cp:revision>
  <dcterms:created xsi:type="dcterms:W3CDTF">2010-01-20T16:17:28Z</dcterms:created>
  <dcterms:modified xsi:type="dcterms:W3CDTF">2014-02-25T08:29:13Z</dcterms:modified>
</cp:coreProperties>
</file>