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emf" ContentType="image/x-emf"/>
  <Default Extension="tiff" ContentType="image/tiff"/>
  <Default Extension="rels" ContentType="application/vnd.openxmlformats-package.relationships+xml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40"/>
  </p:notesMasterIdLst>
  <p:sldIdLst>
    <p:sldId id="288" r:id="rId2"/>
    <p:sldId id="321" r:id="rId3"/>
    <p:sldId id="258" r:id="rId4"/>
    <p:sldId id="279" r:id="rId5"/>
    <p:sldId id="280" r:id="rId6"/>
    <p:sldId id="268" r:id="rId7"/>
    <p:sldId id="274" r:id="rId8"/>
    <p:sldId id="319" r:id="rId9"/>
    <p:sldId id="259" r:id="rId10"/>
    <p:sldId id="260" r:id="rId11"/>
    <p:sldId id="277" r:id="rId12"/>
    <p:sldId id="278" r:id="rId13"/>
    <p:sldId id="262" r:id="rId14"/>
    <p:sldId id="289" r:id="rId15"/>
    <p:sldId id="263" r:id="rId16"/>
    <p:sldId id="264" r:id="rId17"/>
    <p:sldId id="265" r:id="rId18"/>
    <p:sldId id="291" r:id="rId19"/>
    <p:sldId id="292" r:id="rId20"/>
    <p:sldId id="320" r:id="rId21"/>
    <p:sldId id="261" r:id="rId22"/>
    <p:sldId id="273" r:id="rId23"/>
    <p:sldId id="269" r:id="rId24"/>
    <p:sldId id="270" r:id="rId25"/>
    <p:sldId id="297" r:id="rId26"/>
    <p:sldId id="298" r:id="rId27"/>
    <p:sldId id="276" r:id="rId28"/>
    <p:sldId id="286" r:id="rId29"/>
    <p:sldId id="272" r:id="rId30"/>
    <p:sldId id="266" r:id="rId31"/>
    <p:sldId id="267" r:id="rId32"/>
    <p:sldId id="315" r:id="rId33"/>
    <p:sldId id="306" r:id="rId34"/>
    <p:sldId id="308" r:id="rId35"/>
    <p:sldId id="316" r:id="rId36"/>
    <p:sldId id="318" r:id="rId37"/>
    <p:sldId id="322" r:id="rId38"/>
    <p:sldId id="313" r:id="rId3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C9989194-3E92-46E9-BB72-C481E4B9655F}">
          <p14:sldIdLst>
            <p14:sldId id="288"/>
            <p14:sldId id="321"/>
            <p14:sldId id="258"/>
            <p14:sldId id="279"/>
            <p14:sldId id="280"/>
            <p14:sldId id="268"/>
            <p14:sldId id="274"/>
            <p14:sldId id="319"/>
            <p14:sldId id="259"/>
            <p14:sldId id="260"/>
            <p14:sldId id="277"/>
            <p14:sldId id="278"/>
            <p14:sldId id="262"/>
            <p14:sldId id="289"/>
            <p14:sldId id="263"/>
            <p14:sldId id="264"/>
            <p14:sldId id="265"/>
            <p14:sldId id="291"/>
            <p14:sldId id="292"/>
            <p14:sldId id="320"/>
            <p14:sldId id="261"/>
            <p14:sldId id="273"/>
            <p14:sldId id="269"/>
            <p14:sldId id="270"/>
            <p14:sldId id="297"/>
            <p14:sldId id="298"/>
            <p14:sldId id="276"/>
            <p14:sldId id="286"/>
            <p14:sldId id="272"/>
            <p14:sldId id="266"/>
            <p14:sldId id="267"/>
            <p14:sldId id="315"/>
            <p14:sldId id="306"/>
            <p14:sldId id="308"/>
            <p14:sldId id="316"/>
            <p14:sldId id="318"/>
            <p14:sldId id="322"/>
            <p14:sldId id="313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8CC33"/>
    <a:srgbClr val="0432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25E5076-3810-47DD-B79F-674D7AD40C01}" styleName="Dark Style 1 - Accent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00"/>
    <p:restoredTop sz="85828" autoAdjust="0"/>
  </p:normalViewPr>
  <p:slideViewPr>
    <p:cSldViewPr snapToGrid="0">
      <p:cViewPr varScale="1">
        <p:scale>
          <a:sx n="92" d="100"/>
          <a:sy n="92" d="100"/>
        </p:scale>
        <p:origin x="776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40" Type="http://schemas.openxmlformats.org/officeDocument/2006/relationships/notesMaster" Target="notesMasters/notesMaster1.xml"/><Relationship Id="rId41" Type="http://schemas.openxmlformats.org/officeDocument/2006/relationships/presProps" Target="presProps.xml"/><Relationship Id="rId42" Type="http://schemas.openxmlformats.org/officeDocument/2006/relationships/viewProps" Target="viewProps.xml"/><Relationship Id="rId43" Type="http://schemas.openxmlformats.org/officeDocument/2006/relationships/theme" Target="theme/theme1.xml"/><Relationship Id="rId4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4D52203-BA4C-4E35-B411-0C579FC01846}" type="datetimeFigureOut">
              <a:rPr lang="en-US" smtClean="0"/>
              <a:t>4/1/16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6863DFA-2C6C-4069-879D-C8EC02AF0D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10439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2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9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863DFA-2C6C-4069-879D-C8EC02AF0D40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651178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863DFA-2C6C-4069-879D-C8EC02AF0D40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41766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TODO: </a:t>
            </a:r>
          </a:p>
          <a:p>
            <a:r>
              <a:rPr lang="en-US" dirty="0" smtClean="0"/>
              <a:t>Show why</a:t>
            </a:r>
            <a:r>
              <a:rPr lang="en-US" baseline="0" dirty="0" smtClean="0"/>
              <a:t> it is secure</a:t>
            </a:r>
          </a:p>
          <a:p>
            <a:r>
              <a:rPr lang="en-US" baseline="0" dirty="0" smtClean="0"/>
              <a:t>either say: each bit is uniformly random, no matter the key</a:t>
            </a:r>
          </a:p>
          <a:p>
            <a:r>
              <a:rPr lang="en-US" baseline="0" dirty="0" smtClean="0"/>
              <a:t>or: given a </a:t>
            </a:r>
            <a:r>
              <a:rPr lang="en-US" baseline="0" dirty="0" err="1" smtClean="0"/>
              <a:t>ciphertext</a:t>
            </a:r>
            <a:r>
              <a:rPr lang="en-US" baseline="0" dirty="0" smtClean="0"/>
              <a:t>, there is a possible key for each plaintext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863DFA-2C6C-4069-879D-C8EC02AF0D40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875477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Wolfgang Ernst Pauli 1900-1958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863DFA-2C6C-4069-879D-C8EC02AF0D40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746077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Wolfgang Ernst Pauli 1900-1958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863DFA-2C6C-4069-879D-C8EC02AF0D40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062566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William </a:t>
            </a:r>
            <a:r>
              <a:rPr lang="en-US" dirty="0" err="1" smtClean="0"/>
              <a:t>Kingdon</a:t>
            </a:r>
            <a:r>
              <a:rPr lang="en-US" dirty="0" smtClean="0"/>
              <a:t> Clifford 1845 - 1879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863DFA-2C6C-4069-879D-C8EC02AF0D40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38210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 smtClean="0"/>
              <a:t>John Stewart Bell 1928-1990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863DFA-2C6C-4069-879D-C8EC02AF0D40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08664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863DFA-2C6C-4069-879D-C8EC02AF0D40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55375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863DFA-2C6C-4069-879D-C8EC02AF0D40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45361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500570-AB00-44C6-8872-E54A5585655D}" type="datetimeFigureOut">
              <a:rPr lang="en-US" smtClean="0"/>
              <a:t>4/1/16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0EF045-50BF-4389-8A9E-C186352F11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50198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500570-AB00-44C6-8872-E54A5585655D}" type="datetimeFigureOut">
              <a:rPr lang="en-US" smtClean="0"/>
              <a:t>4/1/16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0EF045-50BF-4389-8A9E-C186352F11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257310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2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500570-AB00-44C6-8872-E54A5585655D}" type="datetimeFigureOut">
              <a:rPr lang="en-US" smtClean="0"/>
              <a:t>4/1/16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0EF045-50BF-4389-8A9E-C186352F11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07129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500570-AB00-44C6-8872-E54A5585655D}" type="datetimeFigureOut">
              <a:rPr lang="en-US" smtClean="0"/>
              <a:t>4/1/16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0EF045-50BF-4389-8A9E-C186352F11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974075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2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7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500570-AB00-44C6-8872-E54A5585655D}" type="datetimeFigureOut">
              <a:rPr lang="en-US" smtClean="0"/>
              <a:t>4/1/16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0EF045-50BF-4389-8A9E-C186352F11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96289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500570-AB00-44C6-8872-E54A5585655D}" type="datetimeFigureOut">
              <a:rPr lang="en-US" smtClean="0"/>
              <a:t>4/1/16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0EF045-50BF-4389-8A9E-C186352F11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81503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2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2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500570-AB00-44C6-8872-E54A5585655D}" type="datetimeFigureOut">
              <a:rPr lang="en-US" smtClean="0"/>
              <a:t>4/1/16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0EF045-50BF-4389-8A9E-C186352F11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93931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500570-AB00-44C6-8872-E54A5585655D}" type="datetimeFigureOut">
              <a:rPr lang="en-US" smtClean="0"/>
              <a:t>4/1/16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0EF045-50BF-4389-8A9E-C186352F11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72373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500570-AB00-44C6-8872-E54A5585655D}" type="datetimeFigureOut">
              <a:rPr lang="en-US" smtClean="0"/>
              <a:t>4/1/16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0EF045-50BF-4389-8A9E-C186352F11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4173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9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500570-AB00-44C6-8872-E54A5585655D}" type="datetimeFigureOut">
              <a:rPr lang="en-US" smtClean="0"/>
              <a:t>4/1/16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0EF045-50BF-4389-8A9E-C186352F11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6679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9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500570-AB00-44C6-8872-E54A5585655D}" type="datetimeFigureOut">
              <a:rPr lang="en-US" smtClean="0"/>
              <a:t>4/1/16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0EF045-50BF-4389-8A9E-C186352F11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962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887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334442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500570-AB00-44C6-8872-E54A5585655D}" type="datetimeFigureOut">
              <a:rPr lang="en-US" smtClean="0"/>
              <a:t>4/1/16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0EF045-50BF-4389-8A9E-C186352F11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14709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iming>
    <p:tnLst>
      <p:par>
        <p:cTn id="1" dur="indefinite" restart="never" nodeType="tmRoot"/>
      </p:par>
    </p:tnLst>
  </p:timing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4" Type="http://schemas.openxmlformats.org/officeDocument/2006/relationships/image" Target="../media/image3.emf"/><Relationship Id="rId5" Type="http://schemas.openxmlformats.org/officeDocument/2006/relationships/hyperlink" Target="http://www.qusoft.org/" TargetMode="External"/><Relationship Id="rId6" Type="http://schemas.openxmlformats.org/officeDocument/2006/relationships/image" Target="../media/image4.png"/><Relationship Id="rId7" Type="http://schemas.openxmlformats.org/officeDocument/2006/relationships/hyperlink" Target="http://arxiv.org/abs/1603.09717" TargetMode="External"/><Relationship Id="rId8" Type="http://schemas.openxmlformats.org/officeDocument/2006/relationships/image" Target="../media/image5.jpeg"/><Relationship Id="rId9" Type="http://schemas.openxmlformats.org/officeDocument/2006/relationships/image" Target="../media/image6.jpeg"/><Relationship Id="rId10" Type="http://schemas.openxmlformats.org/officeDocument/2006/relationships/image" Target="../media/image7.jp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4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0.tif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4" Type="http://schemas.openxmlformats.org/officeDocument/2006/relationships/hyperlink" Target="https://en.wikipedia.org/wiki/Wolfgang_Pauli" TargetMode="External"/><Relationship Id="rId5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14.xml.rels><?xml version="1.0" encoding="UTF-8" standalone="yes"?>
<Relationships xmlns="http://schemas.openxmlformats.org/package/2006/relationships"><Relationship Id="rId11" Type="http://schemas.openxmlformats.org/officeDocument/2006/relationships/image" Target="../media/image29.png"/><Relationship Id="rId1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230.png"/><Relationship Id="rId4" Type="http://schemas.openxmlformats.org/officeDocument/2006/relationships/image" Target="../media/image28.png"/><Relationship Id="rId5" Type="http://schemas.openxmlformats.org/officeDocument/2006/relationships/hyperlink" Target="https://en.wikipedia.org/wiki/Wolfgang_Pauli" TargetMode="External"/><Relationship Id="rId6" Type="http://schemas.openxmlformats.org/officeDocument/2006/relationships/image" Target="../media/image21.jpeg"/><Relationship Id="rId7" Type="http://schemas.openxmlformats.org/officeDocument/2006/relationships/image" Target="../media/image25.png"/><Relationship Id="rId8" Type="http://schemas.openxmlformats.org/officeDocument/2006/relationships/image" Target="../media/image260.png"/><Relationship Id="rId9" Type="http://schemas.openxmlformats.org/officeDocument/2006/relationships/image" Target="../media/image27.png"/><Relationship Id="rId10" Type="http://schemas.openxmlformats.org/officeDocument/2006/relationships/image" Target="../media/image28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en.wikipedia.org/wiki/William_Kingdon_Clifford" TargetMode="External"/><Relationship Id="rId4" Type="http://schemas.openxmlformats.org/officeDocument/2006/relationships/image" Target="../media/image22.jpeg"/><Relationship Id="rId5" Type="http://schemas.openxmlformats.org/officeDocument/2006/relationships/image" Target="../media/image32.png"/><Relationship Id="rId6" Type="http://schemas.openxmlformats.org/officeDocument/2006/relationships/image" Target="../media/image33.png"/><Relationship Id="rId7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0.png"/><Relationship Id="rId4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5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7.png"/><Relationship Id="rId3" Type="http://schemas.openxmlformats.org/officeDocument/2006/relationships/image" Target="../media/image38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4" Type="http://schemas.openxmlformats.org/officeDocument/2006/relationships/image" Target="../media/image40.png"/><Relationship Id="rId5" Type="http://schemas.openxmlformats.org/officeDocument/2006/relationships/image" Target="../media/image41.png"/><Relationship Id="rId6" Type="http://schemas.openxmlformats.org/officeDocument/2006/relationships/image" Target="../media/image42.png"/><Relationship Id="rId7" Type="http://schemas.openxmlformats.org/officeDocument/2006/relationships/hyperlink" Target="https://en.wikipedia.org/wiki/John_Stewart_Bell" TargetMode="External"/><Relationship Id="rId8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4" Type="http://schemas.openxmlformats.org/officeDocument/2006/relationships/image" Target="../media/image46.png"/><Relationship Id="rId5" Type="http://schemas.openxmlformats.org/officeDocument/2006/relationships/image" Target="../media/image47.png"/><Relationship Id="rId6" Type="http://schemas.openxmlformats.org/officeDocument/2006/relationships/image" Target="../media/image48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4" Type="http://schemas.openxmlformats.org/officeDocument/2006/relationships/image" Target="../media/image51.png"/><Relationship Id="rId5" Type="http://schemas.openxmlformats.org/officeDocument/2006/relationships/image" Target="../media/image52.png"/><Relationship Id="rId6" Type="http://schemas.openxmlformats.org/officeDocument/2006/relationships/image" Target="../media/image53.png"/><Relationship Id="rId7" Type="http://schemas.openxmlformats.org/officeDocument/2006/relationships/image" Target="../media/image54.png"/><Relationship Id="rId8" Type="http://schemas.openxmlformats.org/officeDocument/2006/relationships/image" Target="../media/image55.png"/><Relationship Id="rId9" Type="http://schemas.openxmlformats.org/officeDocument/2006/relationships/image" Target="../media/image56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0.png"/><Relationship Id="rId4" Type="http://schemas.openxmlformats.org/officeDocument/2006/relationships/image" Target="../media/image530.png"/><Relationship Id="rId5" Type="http://schemas.openxmlformats.org/officeDocument/2006/relationships/image" Target="../media/image57.png"/><Relationship Id="rId6" Type="http://schemas.openxmlformats.org/officeDocument/2006/relationships/image" Target="../media/image540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1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0.png"/><Relationship Id="rId4" Type="http://schemas.openxmlformats.org/officeDocument/2006/relationships/image" Target="../media/image430.png"/><Relationship Id="rId5" Type="http://schemas.openxmlformats.org/officeDocument/2006/relationships/image" Target="../media/image450.png"/><Relationship Id="rId6" Type="http://schemas.openxmlformats.org/officeDocument/2006/relationships/image" Target="../media/image480.png"/><Relationship Id="rId7" Type="http://schemas.openxmlformats.org/officeDocument/2006/relationships/image" Target="../media/image470.png"/><Relationship Id="rId8" Type="http://schemas.openxmlformats.org/officeDocument/2006/relationships/image" Target="../media/image550.png"/><Relationship Id="rId9" Type="http://schemas.openxmlformats.org/officeDocument/2006/relationships/image" Target="../media/image560.png"/><Relationship Id="rId10" Type="http://schemas.openxmlformats.org/officeDocument/2006/relationships/image" Target="../media/image440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10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0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4" Type="http://schemas.openxmlformats.org/officeDocument/2006/relationships/image" Target="../media/image9.jpeg"/><Relationship Id="rId5" Type="http://schemas.openxmlformats.org/officeDocument/2006/relationships/image" Target="../media/image10.jpeg"/><Relationship Id="rId6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5.jpeg"/><Relationship Id="rId3" Type="http://schemas.openxmlformats.org/officeDocument/2006/relationships/image" Target="../media/image46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nwo.nl/" TargetMode="External"/><Relationship Id="rId4" Type="http://schemas.openxmlformats.org/officeDocument/2006/relationships/image" Target="../media/image1.png"/><Relationship Id="rId5" Type="http://schemas.openxmlformats.org/officeDocument/2006/relationships/hyperlink" Target="http://www.cwi.nl/" TargetMode="External"/><Relationship Id="rId6" Type="http://schemas.openxmlformats.org/officeDocument/2006/relationships/image" Target="../media/image2.emf"/><Relationship Id="rId7" Type="http://schemas.openxmlformats.org/officeDocument/2006/relationships/hyperlink" Target="http://www.uva.nl/" TargetMode="External"/><Relationship Id="rId8" Type="http://schemas.openxmlformats.org/officeDocument/2006/relationships/image" Target="../media/image3.emf"/><Relationship Id="rId9" Type="http://schemas.openxmlformats.org/officeDocument/2006/relationships/hyperlink" Target="http://www.qusoft.org/" TargetMode="External"/><Relationship Id="rId1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7.em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4" Type="http://schemas.openxmlformats.org/officeDocument/2006/relationships/image" Target="../media/image58.png"/><Relationship Id="rId5" Type="http://schemas.openxmlformats.org/officeDocument/2006/relationships/image" Target="../media/image59.png"/><Relationship Id="rId6" Type="http://schemas.openxmlformats.org/officeDocument/2006/relationships/image" Target="../media/image73.png"/><Relationship Id="rId7" Type="http://schemas.openxmlformats.org/officeDocument/2006/relationships/image" Target="../media/image74.png"/><Relationship Id="rId8" Type="http://schemas.openxmlformats.org/officeDocument/2006/relationships/image" Target="../media/image75.png"/><Relationship Id="rId9" Type="http://schemas.openxmlformats.org/officeDocument/2006/relationships/image" Target="../media/image76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9.png"/></Relationships>
</file>

<file path=ppt/slides/_rels/slide34.xml.rels><?xml version="1.0" encoding="UTF-8" standalone="yes"?>
<Relationships xmlns="http://schemas.openxmlformats.org/package/2006/relationships"><Relationship Id="rId4" Type="http://schemas.openxmlformats.org/officeDocument/2006/relationships/image" Target="../media/image730.png"/><Relationship Id="rId5" Type="http://schemas.openxmlformats.org/officeDocument/2006/relationships/image" Target="../media/image740.png"/><Relationship Id="rId6" Type="http://schemas.openxmlformats.org/officeDocument/2006/relationships/image" Target="../media/image65.png"/><Relationship Id="rId7" Type="http://schemas.openxmlformats.org/officeDocument/2006/relationships/image" Target="../media/image66.png"/><Relationship Id="rId8" Type="http://schemas.openxmlformats.org/officeDocument/2006/relationships/image" Target="../media/image710.png"/><Relationship Id="rId9" Type="http://schemas.openxmlformats.org/officeDocument/2006/relationships/image" Target="../media/image720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4.png"/></Relationships>
</file>

<file path=ppt/slides/_rels/slide35.xml.rels><?xml version="1.0" encoding="UTF-8" standalone="yes"?>
<Relationships xmlns="http://schemas.openxmlformats.org/package/2006/relationships"><Relationship Id="rId11" Type="http://schemas.openxmlformats.org/officeDocument/2006/relationships/image" Target="../media/image80.png"/><Relationship Id="rId12" Type="http://schemas.openxmlformats.org/officeDocument/2006/relationships/image" Target="../media/image81.png"/><Relationship Id="rId13" Type="http://schemas.openxmlformats.org/officeDocument/2006/relationships/image" Target="../media/image750.png"/><Relationship Id="rId14" Type="http://schemas.openxmlformats.org/officeDocument/2006/relationships/image" Target="../media/image66.png"/><Relationship Id="rId15" Type="http://schemas.openxmlformats.org/officeDocument/2006/relationships/image" Target="../media/image710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4.png"/><Relationship Id="rId4" Type="http://schemas.openxmlformats.org/officeDocument/2006/relationships/image" Target="../media/image730.png"/><Relationship Id="rId5" Type="http://schemas.openxmlformats.org/officeDocument/2006/relationships/image" Target="../media/image740.png"/><Relationship Id="rId6" Type="http://schemas.openxmlformats.org/officeDocument/2006/relationships/image" Target="../media/image65.png"/><Relationship Id="rId7" Type="http://schemas.openxmlformats.org/officeDocument/2006/relationships/image" Target="../media/image760.png"/><Relationship Id="rId8" Type="http://schemas.openxmlformats.org/officeDocument/2006/relationships/image" Target="../media/image77.png"/><Relationship Id="rId9" Type="http://schemas.openxmlformats.org/officeDocument/2006/relationships/image" Target="../media/image78.png"/><Relationship Id="rId10" Type="http://schemas.openxmlformats.org/officeDocument/2006/relationships/image" Target="../media/image79.png"/></Relationships>
</file>

<file path=ppt/slides/_rels/slide36.xml.rels><?xml version="1.0" encoding="UTF-8" standalone="yes"?>
<Relationships xmlns="http://schemas.openxmlformats.org/package/2006/relationships"><Relationship Id="rId11" Type="http://schemas.openxmlformats.org/officeDocument/2006/relationships/image" Target="../media/image750.png"/><Relationship Id="rId12" Type="http://schemas.openxmlformats.org/officeDocument/2006/relationships/image" Target="../media/image800.png"/><Relationship Id="rId13" Type="http://schemas.openxmlformats.org/officeDocument/2006/relationships/image" Target="../media/image66.png"/><Relationship Id="rId14" Type="http://schemas.openxmlformats.org/officeDocument/2006/relationships/image" Target="../media/image710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4.png"/><Relationship Id="rId4" Type="http://schemas.openxmlformats.org/officeDocument/2006/relationships/image" Target="../media/image730.png"/><Relationship Id="rId5" Type="http://schemas.openxmlformats.org/officeDocument/2006/relationships/image" Target="../media/image740.png"/><Relationship Id="rId6" Type="http://schemas.openxmlformats.org/officeDocument/2006/relationships/image" Target="../media/image65.png"/><Relationship Id="rId7" Type="http://schemas.openxmlformats.org/officeDocument/2006/relationships/image" Target="../media/image760.png"/><Relationship Id="rId8" Type="http://schemas.openxmlformats.org/officeDocument/2006/relationships/image" Target="../media/image77.png"/><Relationship Id="rId9" Type="http://schemas.openxmlformats.org/officeDocument/2006/relationships/image" Target="../media/image780.png"/><Relationship Id="rId10" Type="http://schemas.openxmlformats.org/officeDocument/2006/relationships/image" Target="../media/image790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4" Type="http://schemas.openxmlformats.org/officeDocument/2006/relationships/image" Target="../media/image84.png"/><Relationship Id="rId5" Type="http://schemas.openxmlformats.org/officeDocument/2006/relationships/image" Target="../media/image85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82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4" Type="http://schemas.openxmlformats.org/officeDocument/2006/relationships/image" Target="../media/image84.png"/><Relationship Id="rId5" Type="http://schemas.openxmlformats.org/officeDocument/2006/relationships/image" Target="../media/image85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8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4" Type="http://schemas.openxmlformats.org/officeDocument/2006/relationships/image" Target="../media/image9.jpeg"/><Relationship Id="rId5" Type="http://schemas.openxmlformats.org/officeDocument/2006/relationships/image" Target="../media/image10.jpeg"/><Relationship Id="rId6" Type="http://schemas.openxmlformats.org/officeDocument/2006/relationships/image" Target="../media/image13.png"/><Relationship Id="rId7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4" Type="http://schemas.openxmlformats.org/officeDocument/2006/relationships/image" Target="../media/image17.jpeg"/><Relationship Id="rId5" Type="http://schemas.openxmlformats.org/officeDocument/2006/relationships/image" Target="../media/image18.jpeg"/><Relationship Id="rId6" Type="http://schemas.openxmlformats.org/officeDocument/2006/relationships/image" Target="../media/image13.png"/><Relationship Id="rId7" Type="http://schemas.openxmlformats.org/officeDocument/2006/relationships/image" Target="../media/image14.jpeg"/><Relationship Id="rId8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ctrTitle"/>
          </p:nvPr>
        </p:nvSpPr>
        <p:spPr>
          <a:xfrm>
            <a:off x="2095473" y="354227"/>
            <a:ext cx="8143932" cy="1290820"/>
          </a:xfrm>
        </p:spPr>
        <p:txBody>
          <a:bodyPr>
            <a:normAutofit fontScale="90000"/>
          </a:bodyPr>
          <a:lstStyle/>
          <a:p>
            <a:r>
              <a:rPr lang="en-US" sz="4800" dirty="0"/>
              <a:t>Quantum </a:t>
            </a:r>
            <a:r>
              <a:rPr lang="en-US" sz="4800" dirty="0" err="1"/>
              <a:t>Homomorphic</a:t>
            </a:r>
            <a:r>
              <a:rPr lang="en-US" sz="4800" dirty="0"/>
              <a:t> Encryption</a:t>
            </a:r>
            <a:r>
              <a:rPr lang="en-US" sz="4800" i="1" dirty="0"/>
              <a:t/>
            </a:r>
            <a:br>
              <a:rPr lang="en-US" sz="4800" i="1" dirty="0"/>
            </a:br>
            <a:r>
              <a:rPr lang="en-US" sz="4400" dirty="0"/>
              <a:t>for Polynomial-Size Circuits</a:t>
            </a:r>
            <a:endParaRPr lang="en-US" sz="4000" dirty="0"/>
          </a:p>
        </p:txBody>
      </p:sp>
      <p:sp>
        <p:nvSpPr>
          <p:cNvPr id="13" name="Subtitle 2"/>
          <p:cNvSpPr>
            <a:spLocks noGrp="1"/>
          </p:cNvSpPr>
          <p:nvPr>
            <p:ph type="subTitle" idx="1"/>
          </p:nvPr>
        </p:nvSpPr>
        <p:spPr>
          <a:xfrm>
            <a:off x="1421751" y="4401380"/>
            <a:ext cx="3485352" cy="1487732"/>
          </a:xfrm>
        </p:spPr>
        <p:txBody>
          <a:bodyPr>
            <a:normAutofit/>
          </a:bodyPr>
          <a:lstStyle/>
          <a:p>
            <a:pPr algn="l"/>
            <a:r>
              <a:rPr lang="en-US" sz="2000" dirty="0" smtClean="0">
                <a:solidFill>
                  <a:schemeClr val="tx2"/>
                </a:solidFill>
              </a:rPr>
              <a:t>Institute for Logic, Language and Computation (ILLC)</a:t>
            </a:r>
          </a:p>
          <a:p>
            <a:pPr algn="l"/>
            <a:r>
              <a:rPr lang="en-US" sz="2000" dirty="0" smtClean="0">
                <a:solidFill>
                  <a:schemeClr val="tx2"/>
                </a:solidFill>
              </a:rPr>
              <a:t>University of Amsterdam</a:t>
            </a:r>
          </a:p>
        </p:txBody>
      </p:sp>
      <p:pic>
        <p:nvPicPr>
          <p:cNvPr id="8" name="Picture 43" descr="nwolog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59443" y="5503103"/>
            <a:ext cx="1534511" cy="1180852"/>
          </a:xfrm>
          <a:prstGeom prst="rect">
            <a:avLst/>
          </a:prstGeom>
          <a:noFill/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26631" y="4297261"/>
            <a:ext cx="1981200" cy="893483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5617" y="4367705"/>
            <a:ext cx="1131996" cy="1224136"/>
          </a:xfrm>
          <a:prstGeom prst="rect">
            <a:avLst/>
          </a:prstGeom>
        </p:spPr>
      </p:pic>
      <p:sp>
        <p:nvSpPr>
          <p:cNvPr id="16" name="Subtitle 2"/>
          <p:cNvSpPr txBox="1">
            <a:spLocks/>
          </p:cNvSpPr>
          <p:nvPr/>
        </p:nvSpPr>
        <p:spPr>
          <a:xfrm>
            <a:off x="1841993" y="5819439"/>
            <a:ext cx="5472608" cy="936104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600" i="1" dirty="0">
                <a:solidFill>
                  <a:schemeClr val="tx2"/>
                </a:solidFill>
              </a:rPr>
              <a:t>Symposium on the Work of Ivan </a:t>
            </a:r>
            <a:r>
              <a:rPr lang="en-US" sz="2600" i="1" dirty="0" err="1">
                <a:solidFill>
                  <a:schemeClr val="tx2"/>
                </a:solidFill>
              </a:rPr>
              <a:t>Damgård</a:t>
            </a:r>
            <a:r>
              <a:rPr lang="en-US" sz="2600" i="1" dirty="0">
                <a:solidFill>
                  <a:schemeClr val="tx2"/>
                </a:solidFill>
              </a:rPr>
              <a:t/>
            </a:r>
            <a:br>
              <a:rPr lang="en-US" sz="2600" i="1" dirty="0">
                <a:solidFill>
                  <a:schemeClr val="tx2"/>
                </a:solidFill>
              </a:rPr>
            </a:br>
            <a:r>
              <a:rPr lang="en-US" sz="2600" i="1" dirty="0">
                <a:solidFill>
                  <a:schemeClr val="tx2"/>
                </a:solidFill>
              </a:rPr>
              <a:t>Friday, 1 April 2016</a:t>
            </a:r>
          </a:p>
          <a:p>
            <a:pPr algn="l"/>
            <a:endParaRPr lang="en-US" sz="2600" dirty="0">
              <a:solidFill>
                <a:schemeClr val="tx2"/>
              </a:solidFill>
            </a:endParaRPr>
          </a:p>
          <a:p>
            <a:pPr algn="l"/>
            <a:endParaRPr lang="en-US" dirty="0">
              <a:solidFill>
                <a:schemeClr val="tx2"/>
              </a:solidFill>
            </a:endParaRPr>
          </a:p>
          <a:p>
            <a:pPr algn="l"/>
            <a:endParaRPr lang="en-US" dirty="0"/>
          </a:p>
        </p:txBody>
      </p:sp>
      <p:pic>
        <p:nvPicPr>
          <p:cNvPr id="2" name="Picture 1">
            <a:hlinkClick r:id="rId5"/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292430" y="4267924"/>
            <a:ext cx="2174437" cy="576064"/>
          </a:xfrm>
          <a:prstGeom prst="rect">
            <a:avLst/>
          </a:prstGeom>
        </p:spPr>
      </p:pic>
      <p:sp>
        <p:nvSpPr>
          <p:cNvPr id="9" name="Subtitle 2"/>
          <p:cNvSpPr txBox="1">
            <a:spLocks/>
          </p:cNvSpPr>
          <p:nvPr/>
        </p:nvSpPr>
        <p:spPr>
          <a:xfrm>
            <a:off x="4794627" y="4878246"/>
            <a:ext cx="3170043" cy="8209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dirty="0">
                <a:solidFill>
                  <a:schemeClr val="tx2"/>
                </a:solidFill>
              </a:rPr>
              <a:t>Research Center for Quantum Software</a:t>
            </a:r>
            <a:endParaRPr lang="en-US" sz="2000" dirty="0"/>
          </a:p>
        </p:txBody>
      </p:sp>
      <p:sp>
        <p:nvSpPr>
          <p:cNvPr id="10" name="Subtitle 2"/>
          <p:cNvSpPr txBox="1">
            <a:spLocks/>
          </p:cNvSpPr>
          <p:nvPr/>
        </p:nvSpPr>
        <p:spPr>
          <a:xfrm>
            <a:off x="8476545" y="4878385"/>
            <a:ext cx="3485352" cy="131822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000" dirty="0">
                <a:solidFill>
                  <a:schemeClr val="tx2"/>
                </a:solidFill>
              </a:rPr>
              <a:t>Centrum </a:t>
            </a:r>
            <a:br>
              <a:rPr lang="en-US" sz="2000" dirty="0">
                <a:solidFill>
                  <a:schemeClr val="tx2"/>
                </a:solidFill>
              </a:rPr>
            </a:br>
            <a:r>
              <a:rPr lang="en-US" sz="2000" dirty="0" err="1">
                <a:solidFill>
                  <a:schemeClr val="tx2"/>
                </a:solidFill>
              </a:rPr>
              <a:t>Wiskunde</a:t>
            </a:r>
            <a:r>
              <a:rPr lang="en-US" sz="2000" dirty="0">
                <a:solidFill>
                  <a:schemeClr val="tx2"/>
                </a:solidFill>
              </a:rPr>
              <a:t> &amp; </a:t>
            </a:r>
            <a:r>
              <a:rPr lang="en-US" sz="2000" dirty="0" err="1">
                <a:solidFill>
                  <a:schemeClr val="tx2"/>
                </a:solidFill>
              </a:rPr>
              <a:t>Informatica</a:t>
            </a:r>
            <a:endParaRPr lang="en-US" sz="2000" dirty="0">
              <a:solidFill>
                <a:schemeClr val="tx2"/>
              </a:solidFill>
            </a:endParaRPr>
          </a:p>
        </p:txBody>
      </p:sp>
      <p:sp>
        <p:nvSpPr>
          <p:cNvPr id="11" name="Subtitle 2"/>
          <p:cNvSpPr txBox="1">
            <a:spLocks/>
          </p:cNvSpPr>
          <p:nvPr/>
        </p:nvSpPr>
        <p:spPr>
          <a:xfrm>
            <a:off x="2417243" y="1812591"/>
            <a:ext cx="7924800" cy="2239713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3000" dirty="0">
                <a:solidFill>
                  <a:schemeClr val="tx1"/>
                </a:solidFill>
              </a:rPr>
              <a:t>Christian Schaffner</a:t>
            </a:r>
          </a:p>
          <a:p>
            <a:pPr algn="l"/>
            <a:r>
              <a:rPr lang="en-US" sz="1800" dirty="0">
                <a:solidFill>
                  <a:schemeClr val="tx1"/>
                </a:solidFill>
              </a:rPr>
              <a:t> </a:t>
            </a:r>
          </a:p>
          <a:p>
            <a:pPr algn="l"/>
            <a:r>
              <a:rPr lang="en-US" sz="2400" dirty="0">
                <a:solidFill>
                  <a:schemeClr val="tx1"/>
                </a:solidFill>
              </a:rPr>
              <a:t>Joint work with</a:t>
            </a:r>
          </a:p>
          <a:p>
            <a:pPr algn="l"/>
            <a:r>
              <a:rPr lang="en-US" sz="2400" dirty="0" err="1">
                <a:solidFill>
                  <a:schemeClr val="tx1"/>
                </a:solidFill>
              </a:rPr>
              <a:t>Yfke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Dulek</a:t>
            </a:r>
            <a:r>
              <a:rPr lang="en-US" sz="2400" dirty="0">
                <a:solidFill>
                  <a:schemeClr val="tx1"/>
                </a:solidFill>
              </a:rPr>
              <a:t> and Florian </a:t>
            </a:r>
            <a:r>
              <a:rPr lang="en-US" sz="2400" dirty="0" err="1" smtClean="0">
                <a:solidFill>
                  <a:schemeClr val="tx1"/>
                </a:solidFill>
              </a:rPr>
              <a:t>Speelman</a:t>
            </a:r>
            <a:r>
              <a:rPr lang="en-US" sz="2400" dirty="0" smtClean="0">
                <a:solidFill>
                  <a:schemeClr val="tx1"/>
                </a:solidFill>
              </a:rPr>
              <a:t/>
            </a:r>
            <a:br>
              <a:rPr lang="en-US" sz="2400" dirty="0" smtClean="0">
                <a:solidFill>
                  <a:schemeClr val="tx1"/>
                </a:solidFill>
              </a:rPr>
            </a:br>
            <a:r>
              <a:rPr lang="de-DE" sz="2400" dirty="0" smtClean="0">
                <a:solidFill>
                  <a:schemeClr val="tx1"/>
                </a:solidFill>
                <a:hlinkClick r:id="rId7"/>
              </a:rPr>
              <a:t>http://arxiv.org/abs/1603.09717</a:t>
            </a:r>
            <a:endParaRPr lang="en-US" sz="2400" dirty="0">
              <a:solidFill>
                <a:schemeClr val="tx1"/>
              </a:solidFill>
            </a:endParaRPr>
          </a:p>
        </p:txBody>
      </p:sp>
      <p:pic>
        <p:nvPicPr>
          <p:cNvPr id="1026" name="Picture 2" descr="https://www.illc.uva.nl/People/thumbnail.php?file=Speelman_F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76545" y="2033958"/>
            <a:ext cx="1108800" cy="1439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fke Dulek"/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78" r="13478"/>
          <a:stretch/>
        </p:blipFill>
        <p:spPr bwMode="auto">
          <a:xfrm>
            <a:off x="6922956" y="1990579"/>
            <a:ext cx="1087821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6"/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33" t="17243" r="61318" b="61584"/>
          <a:stretch/>
        </p:blipFill>
        <p:spPr>
          <a:xfrm>
            <a:off x="7289108" y="5638870"/>
            <a:ext cx="931500" cy="11166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6771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426357" y="759160"/>
            <a:ext cx="2295332" cy="120364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</a:rPr>
              <a:t>Classical Homomorphic Encryption</a:t>
            </a:r>
          </a:p>
        </p:txBody>
      </p:sp>
      <p:sp>
        <p:nvSpPr>
          <p:cNvPr id="5" name="Cross 4"/>
          <p:cNvSpPr/>
          <p:nvPr/>
        </p:nvSpPr>
        <p:spPr>
          <a:xfrm>
            <a:off x="5206879" y="1025078"/>
            <a:ext cx="671804" cy="671804"/>
          </a:xfrm>
          <a:prstGeom prst="plus">
            <a:avLst>
              <a:gd name="adj" fmla="val 41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6363874" y="759160"/>
            <a:ext cx="2472612" cy="120364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</a:rPr>
              <a:t>Quantum</a:t>
            </a:r>
            <a:br>
              <a:rPr lang="en-US" sz="2400" dirty="0">
                <a:solidFill>
                  <a:schemeClr val="tx1"/>
                </a:solidFill>
              </a:rPr>
            </a:br>
            <a:r>
              <a:rPr lang="en-US" sz="2400" dirty="0">
                <a:solidFill>
                  <a:schemeClr val="tx1"/>
                </a:solidFill>
              </a:rPr>
              <a:t>One-Time Pad</a:t>
            </a:r>
          </a:p>
        </p:txBody>
      </p:sp>
      <p:sp>
        <p:nvSpPr>
          <p:cNvPr id="10" name="Rectangle 9"/>
          <p:cNvSpPr/>
          <p:nvPr/>
        </p:nvSpPr>
        <p:spPr>
          <a:xfrm>
            <a:off x="2426359" y="3404390"/>
            <a:ext cx="6410131" cy="94705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chemeClr val="tx1"/>
                </a:solidFill>
              </a:rPr>
              <a:t>Quantum </a:t>
            </a:r>
            <a:r>
              <a:rPr lang="en-US" sz="2800" dirty="0" err="1" smtClean="0">
                <a:solidFill>
                  <a:schemeClr val="tx1"/>
                </a:solidFill>
              </a:rPr>
              <a:t>Homomorphic</a:t>
            </a:r>
            <a:r>
              <a:rPr lang="en-US" sz="2800" dirty="0" smtClean="0">
                <a:solidFill>
                  <a:schemeClr val="tx1"/>
                </a:solidFill>
              </a:rPr>
              <a:t> Encryption</a:t>
            </a:r>
            <a:br>
              <a:rPr lang="en-US" sz="2800" dirty="0" smtClean="0">
                <a:solidFill>
                  <a:schemeClr val="tx1"/>
                </a:solidFill>
              </a:rPr>
            </a:br>
            <a:r>
              <a:rPr lang="en-US" sz="2800" dirty="0" smtClean="0">
                <a:solidFill>
                  <a:schemeClr val="tx1"/>
                </a:solidFill>
              </a:rPr>
              <a:t> </a:t>
            </a:r>
            <a:r>
              <a:rPr lang="en-US" sz="2800" dirty="0">
                <a:solidFill>
                  <a:schemeClr val="tx1"/>
                </a:solidFill>
              </a:rPr>
              <a:t>for Clifford circuits</a:t>
            </a:r>
          </a:p>
        </p:txBody>
      </p:sp>
      <p:sp>
        <p:nvSpPr>
          <p:cNvPr id="11" name="Right Brace 10"/>
          <p:cNvSpPr/>
          <p:nvPr/>
        </p:nvSpPr>
        <p:spPr>
          <a:xfrm rot="5400000">
            <a:off x="5475134" y="-876035"/>
            <a:ext cx="312575" cy="6410131"/>
          </a:xfrm>
          <a:prstGeom prst="rightBrace">
            <a:avLst>
              <a:gd name="adj1" fmla="val 69771"/>
              <a:gd name="adj2" fmla="val 51310"/>
            </a:avLst>
          </a:prstGeom>
          <a:ln w="254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2765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10" grpId="0" animBg="1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One-time pad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838200" y="1450799"/>
                <a:ext cx="10515600" cy="1981265"/>
              </a:xfrm>
            </p:spPr>
            <p:txBody>
              <a:bodyPr>
                <a:noAutofit/>
              </a:bodyPr>
              <a:lstStyle/>
              <a:p>
                <a:pPr marL="0" indent="0">
                  <a:buNone/>
                </a:pPr>
                <a:r>
                  <a:rPr lang="en-US" dirty="0" smtClean="0">
                    <a:solidFill>
                      <a:srgbClr val="0070C0"/>
                    </a:solidFill>
                  </a:rPr>
                  <a:t>Plaintext </a:t>
                </a:r>
                <a:r>
                  <a:rPr lang="en-US" dirty="0" smtClean="0"/>
                  <a:t>	</a:t>
                </a:r>
                <a14:m>
                  <m:oMath xmlns:m="http://schemas.openxmlformats.org/officeDocument/2006/math">
                    <m:r>
                      <a:rPr lang="nl-NL" b="0" i="1" smtClean="0">
                        <a:latin typeface="Cambria Math" panose="02040503050406030204" pitchFamily="18" charset="0"/>
                      </a:rPr>
                      <m:t>𝑛</m:t>
                    </m:r>
                  </m:oMath>
                </a14:m>
                <a:r>
                  <a:rPr lang="en-US" dirty="0" smtClean="0"/>
                  <a:t>-bit string		</a:t>
                </a:r>
                <a14:m>
                  <m:oMath xmlns:m="http://schemas.openxmlformats.org/officeDocument/2006/math">
                    <m:r>
                      <a:rPr lang="nl-NL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nl-NL" b="0" i="1" smtClean="0">
                        <a:latin typeface="Cambria Math" panose="02040503050406030204" pitchFamily="18" charset="0"/>
                      </a:rPr>
                      <m:t>∈</m:t>
                    </m:r>
                    <m:sSup>
                      <m:sSupPr>
                        <m:ctrlPr>
                          <a:rPr lang="nl-NL" b="0" i="1" smtClean="0">
                            <a:latin typeface="Cambria Math" charset="0"/>
                          </a:rPr>
                        </m:ctrlPr>
                      </m:sSupPr>
                      <m:e>
                        <m:r>
                          <m:rPr>
                            <m:lit/>
                          </m:rPr>
                          <a:rPr lang="nl-NL" b="0" i="1" smtClean="0">
                            <a:latin typeface="Cambria Math" panose="02040503050406030204" pitchFamily="18" charset="0"/>
                          </a:rPr>
                          <m:t>{</m:t>
                        </m:r>
                        <m:r>
                          <a:rPr lang="nl-NL" b="0" i="1" smtClean="0">
                            <a:latin typeface="Cambria Math" panose="02040503050406030204" pitchFamily="18" charset="0"/>
                          </a:rPr>
                          <m:t>0,1}</m:t>
                        </m:r>
                      </m:e>
                      <m:sup>
                        <m:r>
                          <a:rPr lang="nl-NL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sup>
                    </m:sSup>
                    <m:r>
                      <a:rPr lang="nl-NL" b="0" i="1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en-US" dirty="0" smtClean="0"/>
              </a:p>
              <a:p>
                <a:pPr marL="0" indent="0">
                  <a:buNone/>
                </a:pPr>
                <a:r>
                  <a:rPr lang="nl-NL" b="0" dirty="0" err="1" smtClean="0">
                    <a:solidFill>
                      <a:srgbClr val="0070C0"/>
                    </a:solidFill>
                    <a:latin typeface="Cambria Math" panose="02040503050406030204" pitchFamily="18" charset="0"/>
                  </a:rPr>
                  <a:t>Key</a:t>
                </a:r>
                <a:r>
                  <a:rPr lang="nl-NL" b="0" dirty="0" smtClean="0">
                    <a:latin typeface="Cambria Math" panose="02040503050406030204" pitchFamily="18" charset="0"/>
                  </a:rPr>
                  <a:t>		</a:t>
                </a:r>
                <a14:m>
                  <m:oMath xmlns:m="http://schemas.openxmlformats.org/officeDocument/2006/math">
                    <m:r>
                      <a:rPr lang="nl-NL" b="0" i="1" smtClean="0">
                        <a:latin typeface="Cambria Math" panose="02040503050406030204" pitchFamily="18" charset="0"/>
                      </a:rPr>
                      <m:t>𝑛</m:t>
                    </m:r>
                  </m:oMath>
                </a14:m>
                <a:r>
                  <a:rPr lang="en-US" dirty="0" smtClean="0"/>
                  <a:t>-bit string 		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charset="0"/>
                      </a:rPr>
                      <m:t>𝑘</m:t>
                    </m:r>
                    <m:r>
                      <a:rPr lang="en-US" b="0" i="1" smtClean="0">
                        <a:latin typeface="Cambria Math" charset="0"/>
                      </a:rPr>
                      <m:t>←</m:t>
                    </m:r>
                    <m:sSup>
                      <m:sSupPr>
                        <m:ctrlPr>
                          <a:rPr lang="nl-NL" b="0" i="1" smtClean="0">
                            <a:latin typeface="Cambria Math" charset="0"/>
                          </a:rPr>
                        </m:ctrlPr>
                      </m:sSupPr>
                      <m:e>
                        <m:r>
                          <m:rPr>
                            <m:lit/>
                          </m:rPr>
                          <a:rPr lang="nl-NL" b="0" i="1" smtClean="0">
                            <a:latin typeface="Cambria Math" panose="02040503050406030204" pitchFamily="18" charset="0"/>
                          </a:rPr>
                          <m:t>{</m:t>
                        </m:r>
                        <m:r>
                          <a:rPr lang="nl-NL" b="0" i="1" smtClean="0">
                            <a:latin typeface="Cambria Math" panose="02040503050406030204" pitchFamily="18" charset="0"/>
                          </a:rPr>
                          <m:t>0,1}</m:t>
                        </m:r>
                      </m:e>
                      <m:sup>
                        <m:r>
                          <a:rPr lang="nl-NL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sup>
                    </m:sSup>
                    <m:r>
                      <a:rPr lang="nl-NL" b="0" i="1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nl-NL" b="0" dirty="0" smtClean="0"/>
                  <a:t>  </a:t>
                </a:r>
                <a:r>
                  <a:rPr lang="nl-NL" b="0" dirty="0" smtClean="0">
                    <a:sym typeface="Wingdings" panose="05000000000000000000" pitchFamily="2" charset="2"/>
                  </a:rPr>
                  <a:t> </a:t>
                </a:r>
                <a:r>
                  <a:rPr lang="nl-NL" b="0" dirty="0" err="1" smtClean="0">
                    <a:sym typeface="Wingdings" panose="05000000000000000000" pitchFamily="2" charset="2"/>
                  </a:rPr>
                  <a:t>randomly</a:t>
                </a:r>
                <a:r>
                  <a:rPr lang="nl-NL" b="0" dirty="0" smtClean="0">
                    <a:sym typeface="Wingdings" panose="05000000000000000000" pitchFamily="2" charset="2"/>
                  </a:rPr>
                  <a:t> </a:t>
                </a:r>
                <a:r>
                  <a:rPr lang="nl-NL" b="0" dirty="0" err="1" smtClean="0">
                    <a:sym typeface="Wingdings" panose="05000000000000000000" pitchFamily="2" charset="2"/>
                  </a:rPr>
                  <a:t>chosen</a:t>
                </a:r>
                <a:endParaRPr lang="en-US" dirty="0" smtClean="0"/>
              </a:p>
              <a:p>
                <a:pPr marL="0" indent="0">
                  <a:buNone/>
                </a:pPr>
                <a:r>
                  <a:rPr lang="en-US" dirty="0" err="1" smtClean="0">
                    <a:solidFill>
                      <a:srgbClr val="0070C0"/>
                    </a:solidFill>
                  </a:rPr>
                  <a:t>Ciphertext</a:t>
                </a:r>
                <a:r>
                  <a:rPr lang="en-US" dirty="0" smtClean="0">
                    <a:solidFill>
                      <a:srgbClr val="0070C0"/>
                    </a:solidFill>
                  </a:rPr>
                  <a:t> </a:t>
                </a:r>
                <a:r>
                  <a:rPr lang="en-US" dirty="0" smtClean="0"/>
                  <a:t>	</a:t>
                </a:r>
                <a14:m>
                  <m:oMath xmlns:m="http://schemas.openxmlformats.org/officeDocument/2006/math">
                    <m:r>
                      <a:rPr lang="nl-NL" b="0" i="1" smtClean="0">
                        <a:latin typeface="Cambria Math" panose="02040503050406030204" pitchFamily="18" charset="0"/>
                      </a:rPr>
                      <m:t>𝑐</m:t>
                    </m:r>
                    <m:r>
                      <a:rPr lang="nl-NL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nl-NL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nl-NL" b="0" i="1" smtClean="0">
                        <a:latin typeface="Cambria Math" panose="02040503050406030204" pitchFamily="18" charset="0"/>
                      </a:rPr>
                      <m:t>⊕</m:t>
                    </m:r>
                    <m:r>
                      <a:rPr lang="en-US" b="0" i="1" smtClean="0">
                        <a:latin typeface="Cambria Math" charset="0"/>
                      </a:rPr>
                      <m:t>𝑘</m:t>
                    </m:r>
                  </m:oMath>
                </a14:m>
                <a:endParaRPr lang="en-US" dirty="0"/>
              </a:p>
              <a:p>
                <a:pPr marL="0" indent="0">
                  <a:buNone/>
                </a:pPr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200" y="1450799"/>
                <a:ext cx="10515600" cy="1981265"/>
              </a:xfrm>
              <a:blipFill rotWithShape="0">
                <a:blip r:embed="rId3"/>
                <a:stretch>
                  <a:fillRect l="-1217" t="-523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" name="Table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828254662"/>
                  </p:ext>
                </p:extLst>
              </p:nvPr>
            </p:nvGraphicFramePr>
            <p:xfrm>
              <a:off x="2031999" y="3189940"/>
              <a:ext cx="8128002" cy="1554480"/>
            </p:xfrm>
            <a:graphic>
              <a:graphicData uri="http://schemas.openxmlformats.org/drawingml/2006/table">
                <a:tbl>
                  <a:tblPr firstCol="1" lastRow="1" bandRow="1">
                    <a:tableStyleId>{7E9639D4-E3E2-4D34-9284-5A2195B3D0D7}</a:tableStyleId>
                  </a:tblPr>
                  <a:tblGrid>
                    <a:gridCol w="1354667"/>
                    <a:gridCol w="1354667"/>
                    <a:gridCol w="1354667"/>
                    <a:gridCol w="1354667"/>
                    <a:gridCol w="1354667"/>
                    <a:gridCol w="1354667"/>
                  </a:tblGrid>
                  <a:tr h="370840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nl-NL" sz="2800" smtClean="0">
                                    <a:latin typeface="Cambria Math" charset="0"/>
                                  </a:rPr>
                                  <m:t>𝒙</m:t>
                                </m:r>
                              </m:oMath>
                            </m:oMathPara>
                          </a14:m>
                          <a:endParaRPr lang="en-US" sz="28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dirty="0" smtClean="0"/>
                            <a:t>0</a:t>
                          </a:r>
                          <a:endParaRPr lang="en-US" sz="28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dirty="0" smtClean="0"/>
                            <a:t>1</a:t>
                          </a:r>
                          <a:endParaRPr lang="en-US" sz="28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dirty="0" smtClean="0"/>
                            <a:t>1</a:t>
                          </a:r>
                          <a:endParaRPr lang="en-US" sz="28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dirty="0" smtClean="0"/>
                            <a:t>0</a:t>
                          </a:r>
                          <a:endParaRPr lang="en-US" sz="28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dirty="0" smtClean="0"/>
                            <a:t>1</a:t>
                          </a:r>
                          <a:endParaRPr lang="en-US" sz="2800" dirty="0"/>
                        </a:p>
                      </a:txBody>
                      <a:tcPr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800" b="1" i="0" smtClean="0">
                                    <a:latin typeface="Cambria Math" charset="0"/>
                                  </a:rPr>
                                  <m:t>𝐤</m:t>
                                </m:r>
                              </m:oMath>
                            </m:oMathPara>
                          </a14:m>
                          <a:endParaRPr lang="en-US" sz="28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dirty="0" smtClean="0"/>
                            <a:t>1</a:t>
                          </a:r>
                          <a:endParaRPr lang="en-US" sz="28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dirty="0" smtClean="0"/>
                            <a:t>1</a:t>
                          </a:r>
                          <a:endParaRPr lang="en-US" sz="28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dirty="0" smtClean="0"/>
                            <a:t>0</a:t>
                          </a:r>
                          <a:endParaRPr lang="en-US" sz="28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dirty="0" smtClean="0"/>
                            <a:t>0</a:t>
                          </a:r>
                          <a:endParaRPr lang="en-US" sz="28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dirty="0" smtClean="0"/>
                            <a:t>1</a:t>
                          </a:r>
                          <a:endParaRPr lang="en-US" sz="2800" dirty="0"/>
                        </a:p>
                      </a:txBody>
                      <a:tcPr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nl-NL" sz="2800" smtClean="0">
                                    <a:latin typeface="Cambria Math" charset="0"/>
                                  </a:rPr>
                                  <m:t>𝒄</m:t>
                                </m:r>
                              </m:oMath>
                            </m:oMathPara>
                          </a14:m>
                          <a:endParaRPr lang="en-US" sz="28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dirty="0" smtClean="0"/>
                            <a:t>1</a:t>
                          </a:r>
                          <a:endParaRPr lang="en-US" sz="2800" b="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dirty="0" smtClean="0"/>
                            <a:t>0</a:t>
                          </a:r>
                          <a:endParaRPr lang="en-US" sz="2800" b="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dirty="0" smtClean="0"/>
                            <a:t>1</a:t>
                          </a:r>
                          <a:endParaRPr lang="en-US" sz="2800" b="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dirty="0" smtClean="0"/>
                            <a:t>0</a:t>
                          </a:r>
                          <a:endParaRPr lang="en-US" sz="2800" b="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dirty="0" smtClean="0"/>
                            <a:t>0</a:t>
                          </a:r>
                          <a:endParaRPr lang="en-US" sz="2800" b="0" dirty="0"/>
                        </a:p>
                      </a:txBody>
                      <a:tcPr/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6" name="Table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828254662"/>
                  </p:ext>
                </p:extLst>
              </p:nvPr>
            </p:nvGraphicFramePr>
            <p:xfrm>
              <a:off x="2031999" y="3189940"/>
              <a:ext cx="8128002" cy="1554480"/>
            </p:xfrm>
            <a:graphic>
              <a:graphicData uri="http://schemas.openxmlformats.org/drawingml/2006/table">
                <a:tbl>
                  <a:tblPr firstCol="1" lastRow="1" bandRow="1">
                    <a:tableStyleId>{7E9639D4-E3E2-4D34-9284-5A2195B3D0D7}</a:tableStyleId>
                  </a:tblPr>
                  <a:tblGrid>
                    <a:gridCol w="1354667"/>
                    <a:gridCol w="1354667"/>
                    <a:gridCol w="1354667"/>
                    <a:gridCol w="1354667"/>
                    <a:gridCol w="1354667"/>
                    <a:gridCol w="1354667"/>
                  </a:tblGrid>
                  <a:tr h="51816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4"/>
                          <a:stretch>
                            <a:fillRect l="-450" t="-10588" r="-503153" b="-23411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dirty="0" smtClean="0"/>
                            <a:t>0</a:t>
                          </a:r>
                          <a:endParaRPr lang="en-US" sz="28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dirty="0" smtClean="0"/>
                            <a:t>1</a:t>
                          </a:r>
                          <a:endParaRPr lang="en-US" sz="28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dirty="0" smtClean="0"/>
                            <a:t>1</a:t>
                          </a:r>
                          <a:endParaRPr lang="en-US" sz="28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dirty="0" smtClean="0"/>
                            <a:t>0</a:t>
                          </a:r>
                          <a:endParaRPr lang="en-US" sz="28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dirty="0" smtClean="0"/>
                            <a:t>1</a:t>
                          </a:r>
                          <a:endParaRPr lang="en-US" sz="2800" dirty="0"/>
                        </a:p>
                      </a:txBody>
                      <a:tcPr/>
                    </a:tc>
                  </a:tr>
                  <a:tr h="51816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4"/>
                          <a:stretch>
                            <a:fillRect l="-450" t="-109302" r="-503153" b="-13139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dirty="0" smtClean="0"/>
                            <a:t>1</a:t>
                          </a:r>
                          <a:endParaRPr lang="en-US" sz="28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dirty="0" smtClean="0"/>
                            <a:t>1</a:t>
                          </a:r>
                          <a:endParaRPr lang="en-US" sz="28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dirty="0" smtClean="0"/>
                            <a:t>0</a:t>
                          </a:r>
                          <a:endParaRPr lang="en-US" sz="28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dirty="0" smtClean="0"/>
                            <a:t>0</a:t>
                          </a:r>
                          <a:endParaRPr lang="en-US" sz="28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dirty="0" smtClean="0"/>
                            <a:t>1</a:t>
                          </a:r>
                          <a:endParaRPr lang="en-US" sz="2800" dirty="0"/>
                        </a:p>
                      </a:txBody>
                      <a:tcPr/>
                    </a:tc>
                  </a:tr>
                  <a:tr h="51816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4"/>
                          <a:stretch>
                            <a:fillRect l="-450" t="-211765" r="-503153" b="-3294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dirty="0" smtClean="0"/>
                            <a:t>1</a:t>
                          </a:r>
                          <a:endParaRPr lang="en-US" sz="2800" b="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dirty="0" smtClean="0"/>
                            <a:t>0</a:t>
                          </a:r>
                          <a:endParaRPr lang="en-US" sz="2800" b="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dirty="0" smtClean="0"/>
                            <a:t>1</a:t>
                          </a:r>
                          <a:endParaRPr lang="en-US" sz="2800" b="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dirty="0" smtClean="0"/>
                            <a:t>0</a:t>
                          </a:r>
                          <a:endParaRPr lang="en-US" sz="2800" b="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dirty="0" smtClean="0"/>
                            <a:t>0</a:t>
                          </a:r>
                          <a:endParaRPr lang="en-US" sz="2800" b="0" dirty="0"/>
                        </a:p>
                      </a:txBody>
                      <a:tcPr/>
                    </a:tc>
                  </a:tr>
                </a:tbl>
              </a:graphicData>
            </a:graphic>
          </p:graphicFrame>
        </mc:Fallback>
      </mc:AlternateContent>
      <p:sp>
        <p:nvSpPr>
          <p:cNvPr id="7" name="TextBox 6"/>
          <p:cNvSpPr txBox="1"/>
          <p:nvPr/>
        </p:nvSpPr>
        <p:spPr>
          <a:xfrm>
            <a:off x="838200" y="4956485"/>
            <a:ext cx="873146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0070C0"/>
                </a:solidFill>
              </a:rPr>
              <a:t>Properties:</a:t>
            </a:r>
          </a:p>
          <a:p>
            <a:r>
              <a:rPr lang="en-US" sz="2400" dirty="0"/>
              <a:t>Perfectly secure</a:t>
            </a:r>
          </a:p>
          <a:p>
            <a:r>
              <a:rPr lang="en-US" sz="2400" dirty="0"/>
              <a:t>Key same size as message – each key </a:t>
            </a:r>
            <a:r>
              <a:rPr lang="en-US" sz="2400" dirty="0" smtClean="0"/>
              <a:t>can be used </a:t>
            </a:r>
            <a:r>
              <a:rPr lang="en-US" sz="2400" dirty="0"/>
              <a:t>only once</a:t>
            </a:r>
          </a:p>
        </p:txBody>
      </p:sp>
    </p:spTree>
    <p:extLst>
      <p:ext uri="{BB962C8B-B14F-4D97-AF65-F5344CB8AC3E}">
        <p14:creationId xmlns:p14="http://schemas.microsoft.com/office/powerpoint/2010/main" val="2256340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2219" y="326577"/>
            <a:ext cx="6117019" cy="5417931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018107" y="5962261"/>
            <a:ext cx="49558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70C0"/>
                </a:solidFill>
              </a:rPr>
              <a:t>One-time pad table (U.S. National Security Agency)</a:t>
            </a:r>
          </a:p>
        </p:txBody>
      </p:sp>
    </p:spTree>
    <p:extLst>
      <p:ext uri="{BB962C8B-B14F-4D97-AF65-F5344CB8AC3E}">
        <p14:creationId xmlns:p14="http://schemas.microsoft.com/office/powerpoint/2010/main" val="1413710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Quantum One-time Pad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655864" y="1611809"/>
                <a:ext cx="10697936" cy="4351339"/>
              </a:xfrm>
            </p:spPr>
            <p:txBody>
              <a:bodyPr>
                <a:normAutofit lnSpcReduction="10000"/>
              </a:bodyPr>
              <a:lstStyle/>
              <a:p>
                <a:r>
                  <a:rPr lang="en-US" dirty="0" smtClean="0"/>
                  <a:t>Pauli operators 	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nl-NL" b="0" i="0" smtClean="0">
                        <a:latin typeface="Cambria Math" panose="02040503050406030204" pitchFamily="18" charset="0"/>
                      </a:rPr>
                      <m:t>X</m:t>
                    </m:r>
                    <m:r>
                      <a:rPr lang="nl-NL" b="0" i="0" smtClean="0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ctrlPr>
                          <a:rPr lang="en-US" i="1" smtClean="0">
                            <a:latin typeface="Cambria Math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i="1" smtClean="0">
                                <a:latin typeface="Cambria Math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nl-NL" b="0" i="1" smtClean="0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e>
                            <m:e>
                              <m:r>
                                <a:rPr lang="nl-NL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</m:mr>
                          <m:mr>
                            <m:e>
                              <m:r>
                                <a:rPr lang="nl-NL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  <m:e>
                              <m:r>
                                <a:rPr lang="nl-NL" b="0" i="1" smtClean="0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en-US" dirty="0" smtClean="0"/>
                  <a:t>,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nl-NL">
                        <a:latin typeface="Cambria Math" panose="02040503050406030204" pitchFamily="18" charset="0"/>
                      </a:rPr>
                      <m:t>Y</m:t>
                    </m:r>
                    <m:r>
                      <a:rPr lang="nl-NL" b="0" i="0" smtClean="0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ctrlPr>
                          <a:rPr lang="en-US" i="1" smtClean="0">
                            <a:latin typeface="Cambria Math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i="1" smtClean="0">
                                <a:latin typeface="Cambria Math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nl-NL" b="0" i="1" smtClean="0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e>
                            <m:e>
                              <m:r>
                                <a:rPr lang="nl-NL" b="0" i="1" smtClean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nl-NL" b="0" i="1" smtClean="0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e>
                          </m:mr>
                          <m:mr>
                            <m:e>
                              <m:r>
                                <a:rPr lang="nl-NL" b="0" i="1" smtClean="0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e>
                            <m:e>
                              <m:r>
                                <a:rPr lang="nl-NL" b="0" i="1" smtClean="0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en-US" dirty="0" smtClean="0"/>
                  <a:t>,</a:t>
                </a:r>
                <a:r>
                  <a:rPr lang="nl-NL" b="0" dirty="0" smtClean="0"/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nl-NL">
                        <a:latin typeface="Cambria Math" panose="02040503050406030204" pitchFamily="18" charset="0"/>
                      </a:rPr>
                      <m:t>Z</m:t>
                    </m:r>
                    <m:r>
                      <a:rPr lang="nl-NL" b="0" i="0" smtClean="0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ctrlPr>
                          <a:rPr lang="en-US" i="1" smtClean="0">
                            <a:latin typeface="Cambria Math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i="1" smtClean="0">
                                <a:latin typeface="Cambria Math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nl-NL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  <m:e>
                              <m:r>
                                <a:rPr lang="nl-NL" b="0" i="1" smtClean="0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e>
                          </m:mr>
                          <m:mr>
                            <m:e>
                              <m:r>
                                <a:rPr lang="nl-NL" b="0" i="1" smtClean="0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e>
                            <m:e>
                              <m:r>
                                <a:rPr lang="nl-NL" b="0" i="1" smtClean="0">
                                  <a:latin typeface="Cambria Math" panose="02040503050406030204" pitchFamily="18" charset="0"/>
                                </a:rPr>
                                <m:t>−1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en-US" dirty="0" smtClean="0"/>
              </a:p>
              <a:p>
                <a:r>
                  <a:rPr lang="en-US" dirty="0" smtClean="0"/>
                  <a:t>Self-inverse:	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b="0" i="1" dirty="0" smtClean="0">
                            <a:latin typeface="Cambria Math" charset="0"/>
                          </a:rPr>
                        </m:ctrlPr>
                      </m:sSupPr>
                      <m:e>
                        <m:r>
                          <a:rPr lang="en-US" b="0" i="1" dirty="0" smtClean="0">
                            <a:latin typeface="Cambria Math" charset="0"/>
                          </a:rPr>
                          <m:t>𝑋</m:t>
                        </m:r>
                      </m:e>
                      <m:sup>
                        <m:r>
                          <a:rPr lang="en-US" b="0" i="1" dirty="0" smtClean="0">
                            <a:latin typeface="Cambria Math" charset="0"/>
                          </a:rPr>
                          <m:t>2</m:t>
                        </m:r>
                      </m:sup>
                    </m:sSup>
                    <m:r>
                      <a:rPr lang="en-US" b="0" i="1" dirty="0" smtClean="0">
                        <a:latin typeface="Cambria Math" charset="0"/>
                      </a:rPr>
                      <m:t>=</m:t>
                    </m:r>
                    <m:r>
                      <a:rPr lang="nl-NL" i="1">
                        <a:latin typeface="Cambria Math" panose="02040503050406030204" pitchFamily="18" charset="0"/>
                      </a:rPr>
                      <m:t>𝕀</m:t>
                    </m:r>
                    <m:r>
                      <a:rPr lang="en-US" b="0" i="1" smtClean="0">
                        <a:latin typeface="Cambria Math" charset="0"/>
                      </a:rPr>
                      <m:t>=</m:t>
                    </m:r>
                    <m:d>
                      <m:dPr>
                        <m:ctrlPr>
                          <a:rPr lang="en-US" i="1">
                            <a:latin typeface="Cambria Math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i="1">
                                <a:latin typeface="Cambria Math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b="0" i="1" smtClean="0">
                                  <a:latin typeface="Cambria Math" charset="0"/>
                                </a:rPr>
                                <m:t>1</m:t>
                              </m:r>
                            </m:e>
                            <m:e>
                              <m:r>
                                <a:rPr lang="en-US" b="0" i="1" smtClean="0">
                                  <a:latin typeface="Cambria Math" charset="0"/>
                                </a:rPr>
                                <m:t>0</m:t>
                              </m:r>
                            </m:e>
                          </m:mr>
                          <m:mr>
                            <m:e>
                              <m:r>
                                <a:rPr lang="en-US" b="0" i="1" smtClean="0">
                                  <a:latin typeface="Cambria Math" charset="0"/>
                                </a:rPr>
                                <m:t>0</m:t>
                              </m:r>
                            </m:e>
                            <m:e>
                              <m:r>
                                <a:rPr lang="en-US" b="0" i="1" smtClean="0">
                                  <a:latin typeface="Cambria Math" charset="0"/>
                                </a:rPr>
                                <m:t>1</m:t>
                              </m:r>
                            </m:e>
                          </m:mr>
                        </m:m>
                      </m:e>
                    </m:d>
                    <m:r>
                      <a:rPr lang="en-US" b="0" i="1" dirty="0" smtClean="0">
                        <a:latin typeface="Cambria Math" charset="0"/>
                      </a:rPr>
                      <m:t>, </m:t>
                    </m:r>
                    <m:sSup>
                      <m:sSupPr>
                        <m:ctrlPr>
                          <a:rPr lang="en-US" b="0" i="1" dirty="0" smtClean="0">
                            <a:latin typeface="Cambria Math" charset="0"/>
                          </a:rPr>
                        </m:ctrlPr>
                      </m:sSupPr>
                      <m:e>
                        <m:r>
                          <a:rPr lang="en-US" b="0" i="1" dirty="0" smtClean="0">
                            <a:latin typeface="Cambria Math" charset="0"/>
                          </a:rPr>
                          <m:t>   </m:t>
                        </m:r>
                        <m:sSup>
                          <m:sSupPr>
                            <m:ctrlPr>
                              <a:rPr lang="en-US" b="0" i="1" dirty="0" smtClean="0">
                                <a:latin typeface="Cambria Math" charset="0"/>
                              </a:rPr>
                            </m:ctrlPr>
                          </m:sSupPr>
                          <m:e>
                            <m:r>
                              <a:rPr lang="en-US" b="0" i="1" dirty="0" smtClean="0">
                                <a:latin typeface="Cambria Math" charset="0"/>
                              </a:rPr>
                              <m:t>𝑌</m:t>
                            </m:r>
                          </m:e>
                          <m:sup>
                            <m:r>
                              <a:rPr lang="en-US" b="0" i="1" dirty="0" smtClean="0">
                                <a:latin typeface="Cambria Math" charset="0"/>
                              </a:rPr>
                              <m:t>2</m:t>
                            </m:r>
                          </m:sup>
                        </m:sSup>
                        <m:r>
                          <a:rPr lang="en-US" b="0" i="1" dirty="0" smtClean="0">
                            <a:latin typeface="Cambria Math" charset="0"/>
                          </a:rPr>
                          <m:t>=</m:t>
                        </m:r>
                        <m:r>
                          <a:rPr lang="nl-NL" i="1">
                            <a:latin typeface="Cambria Math" panose="02040503050406030204" pitchFamily="18" charset="0"/>
                          </a:rPr>
                          <m:t>𝕀</m:t>
                        </m:r>
                        <m:r>
                          <a:rPr lang="en-US" b="0" i="1" dirty="0" smtClean="0">
                            <a:latin typeface="Cambria Math" charset="0"/>
                          </a:rPr>
                          <m:t>,   </m:t>
                        </m:r>
                        <m:r>
                          <a:rPr lang="en-US" b="0" i="1" dirty="0" smtClean="0">
                            <a:latin typeface="Cambria Math" charset="0"/>
                          </a:rPr>
                          <m:t>𝑍</m:t>
                        </m:r>
                      </m:e>
                      <m:sup>
                        <m:r>
                          <a:rPr lang="en-US" b="0" i="1" dirty="0" smtClean="0">
                            <a:latin typeface="Cambria Math" charset="0"/>
                          </a:rPr>
                          <m:t>2</m:t>
                        </m:r>
                      </m:sup>
                    </m:sSup>
                    <m:r>
                      <a:rPr lang="en-US" b="0" i="1" dirty="0" smtClean="0">
                        <a:latin typeface="Cambria Math" charset="0"/>
                      </a:rPr>
                      <m:t>=</m:t>
                    </m:r>
                    <m:r>
                      <a:rPr lang="nl-NL" i="1">
                        <a:latin typeface="Cambria Math" panose="02040503050406030204" pitchFamily="18" charset="0"/>
                      </a:rPr>
                      <m:t>𝕀</m:t>
                    </m:r>
                  </m:oMath>
                </a14:m>
                <a:endParaRPr lang="en-US" dirty="0" smtClean="0"/>
              </a:p>
              <a:p>
                <a:r>
                  <a:rPr lang="en-US" dirty="0" smtClean="0"/>
                  <a:t>Anti-commute:	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charset="0"/>
                      </a:rPr>
                      <m:t>𝑋𝑍</m:t>
                    </m:r>
                    <m:r>
                      <a:rPr lang="en-US" b="0" i="1" smtClean="0">
                        <a:latin typeface="Cambria Math" charset="0"/>
                      </a:rPr>
                      <m:t>=−</m:t>
                    </m:r>
                    <m:r>
                      <a:rPr lang="en-US" b="0" i="1" smtClean="0">
                        <a:latin typeface="Cambria Math" charset="0"/>
                      </a:rPr>
                      <m:t>𝑍𝑋</m:t>
                    </m:r>
                    <m:r>
                      <a:rPr lang="en-US" b="0" i="1" smtClean="0">
                        <a:latin typeface="Cambria Math" charset="0"/>
                      </a:rPr>
                      <m:t>,  </m:t>
                    </m:r>
                    <m:r>
                      <a:rPr lang="en-US" b="0" i="1" smtClean="0">
                        <a:latin typeface="Cambria Math" charset="0"/>
                      </a:rPr>
                      <m:t>𝑋𝑌</m:t>
                    </m:r>
                    <m:r>
                      <a:rPr lang="en-US" b="0" i="1" smtClean="0">
                        <a:latin typeface="Cambria Math" charset="0"/>
                      </a:rPr>
                      <m:t>=−</m:t>
                    </m:r>
                    <m:r>
                      <a:rPr lang="en-US" b="0" i="1" smtClean="0">
                        <a:latin typeface="Cambria Math" charset="0"/>
                      </a:rPr>
                      <m:t>𝑌𝑋</m:t>
                    </m:r>
                    <m:r>
                      <a:rPr lang="en-US" b="0" i="1" smtClean="0">
                        <a:latin typeface="Cambria Math" charset="0"/>
                      </a:rPr>
                      <m:t>,  </m:t>
                    </m:r>
                    <m:r>
                      <a:rPr lang="en-US" b="0" i="1" smtClean="0">
                        <a:latin typeface="Cambria Math" charset="0"/>
                      </a:rPr>
                      <m:t>𝑌𝑍</m:t>
                    </m:r>
                    <m:r>
                      <a:rPr lang="en-US" b="0" i="1" smtClean="0">
                        <a:latin typeface="Cambria Math" charset="0"/>
                      </a:rPr>
                      <m:t>=−</m:t>
                    </m:r>
                    <m:r>
                      <a:rPr lang="en-US" b="0" i="1" smtClean="0">
                        <a:latin typeface="Cambria Math" charset="0"/>
                      </a:rPr>
                      <m:t>𝑍𝑌</m:t>
                    </m:r>
                  </m:oMath>
                </a14:m>
                <a:endParaRPr lang="en-US" dirty="0" smtClean="0"/>
              </a:p>
              <a:p>
                <a:endParaRPr lang="en-US" dirty="0" smtClean="0"/>
              </a:p>
              <a:p>
                <a:r>
                  <a:rPr lang="en-US" dirty="0" smtClean="0"/>
                  <a:t>Flip two random bits </a:t>
                </a:r>
                <a14:m>
                  <m:oMath xmlns:m="http://schemas.openxmlformats.org/officeDocument/2006/math">
                    <m:r>
                      <a:rPr lang="nl-NL" b="0" i="1" smtClean="0">
                        <a:latin typeface="Cambria Math" panose="02040503050406030204" pitchFamily="18" charset="0"/>
                      </a:rPr>
                      <m:t>𝑎</m:t>
                    </m:r>
                    <m:r>
                      <a:rPr lang="nl-NL" b="0" i="1" smtClean="0">
                        <a:latin typeface="Cambria Math" panose="02040503050406030204" pitchFamily="18" charset="0"/>
                      </a:rPr>
                      <m:t>,</m:t>
                    </m:r>
                    <m:r>
                      <a:rPr lang="nl-NL" b="0" i="1" smtClean="0">
                        <a:latin typeface="Cambria Math" panose="02040503050406030204" pitchFamily="18" charset="0"/>
                      </a:rPr>
                      <m:t>𝑏</m:t>
                    </m:r>
                    <m:r>
                      <a:rPr lang="en-US" b="0" i="1" smtClean="0">
                        <a:latin typeface="Cambria Math" charset="0"/>
                      </a:rPr>
                      <m:t>←</m:t>
                    </m:r>
                    <m:d>
                      <m:dPr>
                        <m:begChr m:val="{"/>
                        <m:endChr m:val="}"/>
                        <m:ctrlPr>
                          <a:rPr lang="en-US" b="0" i="1" smtClean="0">
                            <a:latin typeface="Cambria Math" charset="0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 charset="0"/>
                          </a:rPr>
                          <m:t>0,1</m:t>
                        </m:r>
                      </m:e>
                    </m:d>
                  </m:oMath>
                </a14:m>
                <a:r>
                  <a:rPr lang="en-US" dirty="0" smtClean="0"/>
                  <a:t>, </a:t>
                </a:r>
                <a:br>
                  <a:rPr lang="en-US" dirty="0" smtClean="0"/>
                </a:br>
                <a:r>
                  <a:rPr lang="en-US" dirty="0" smtClean="0"/>
                  <a:t>encryption of a </a:t>
                </a:r>
                <a:r>
                  <a:rPr lang="en-US" dirty="0" err="1" smtClean="0"/>
                  <a:t>qubit</a:t>
                </a:r>
                <a:r>
                  <a:rPr lang="en-US" dirty="0" smtClean="0"/>
                  <a:t> </a:t>
                </a:r>
                <a14:m>
                  <m:oMath xmlns:m="http://schemas.openxmlformats.org/officeDocument/2006/math">
                    <m:r>
                      <a:rPr lang="nl-NL" b="0" i="1" smtClean="0">
                        <a:latin typeface="Cambria Math" panose="02040503050406030204" pitchFamily="18" charset="0"/>
                      </a:rPr>
                      <m:t>𝜌</m:t>
                    </m:r>
                  </m:oMath>
                </a14:m>
                <a:r>
                  <a:rPr lang="en-US" dirty="0" smtClean="0"/>
                  <a:t>: 	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b="0" i="1" smtClean="0">
                            <a:latin typeface="Cambria Math" charset="0"/>
                          </a:rPr>
                        </m:ctrlPr>
                      </m:sSupPr>
                      <m:e>
                        <m:r>
                          <a:rPr lang="nl-NL" b="0" i="1" smtClean="0">
                            <a:latin typeface="Cambria Math" panose="02040503050406030204" pitchFamily="18" charset="0"/>
                          </a:rPr>
                          <m:t>𝑋</m:t>
                        </m:r>
                      </m:e>
                      <m:sup>
                        <m:r>
                          <a:rPr lang="nl-NL" b="0" i="1" smtClean="0">
                            <a:latin typeface="Cambria Math" panose="02040503050406030204" pitchFamily="18" charset="0"/>
                          </a:rPr>
                          <m:t>𝑎</m:t>
                        </m:r>
                      </m:sup>
                    </m:sSup>
                    <m:sSup>
                      <m:sSupPr>
                        <m:ctrlPr>
                          <a:rPr lang="nl-NL" b="0" i="1" smtClean="0">
                            <a:latin typeface="Cambria Math" charset="0"/>
                          </a:rPr>
                        </m:ctrlPr>
                      </m:sSupPr>
                      <m:e>
                        <m:r>
                          <a:rPr lang="nl-NL" b="0" i="1" smtClean="0">
                            <a:latin typeface="Cambria Math" panose="02040503050406030204" pitchFamily="18" charset="0"/>
                          </a:rPr>
                          <m:t>𝑍</m:t>
                        </m:r>
                      </m:e>
                      <m:sup>
                        <m:r>
                          <a:rPr lang="nl-NL" b="0" i="1" smtClean="0">
                            <a:latin typeface="Cambria Math" panose="02040503050406030204" pitchFamily="18" charset="0"/>
                          </a:rPr>
                          <m:t>𝑏</m:t>
                        </m:r>
                      </m:sup>
                    </m:sSup>
                    <m:r>
                      <a:rPr lang="en-US" b="0" i="1" smtClean="0">
                        <a:latin typeface="Cambria Math" charset="0"/>
                      </a:rPr>
                      <m:t> </m:t>
                    </m:r>
                    <m:r>
                      <a:rPr lang="nl-NL" b="0" i="1" smtClean="0">
                        <a:latin typeface="Cambria Math" panose="02040503050406030204" pitchFamily="18" charset="0"/>
                      </a:rPr>
                      <m:t>𝜌</m:t>
                    </m:r>
                    <m:r>
                      <a:rPr lang="en-US" b="0" i="1" smtClean="0">
                        <a:latin typeface="Cambria Math" charset="0"/>
                      </a:rPr>
                      <m:t> </m:t>
                    </m:r>
                    <m:sSup>
                      <m:sSupPr>
                        <m:ctrlPr>
                          <a:rPr lang="nl-NL" b="0" i="1" smtClean="0">
                            <a:latin typeface="Cambria Math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charset="0"/>
                          </a:rPr>
                          <m:t>𝑋</m:t>
                        </m:r>
                      </m:e>
                      <m:sup>
                        <m:r>
                          <a:rPr lang="en-US" b="0" i="1" smtClean="0">
                            <a:latin typeface="Cambria Math" charset="0"/>
                          </a:rPr>
                          <m:t>𝑎</m:t>
                        </m:r>
                      </m:sup>
                    </m:sSup>
                    <m:sSup>
                      <m:sSupPr>
                        <m:ctrlPr>
                          <a:rPr lang="en-US" b="0" i="1" smtClean="0">
                            <a:latin typeface="Cambria Math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charset="0"/>
                          </a:rPr>
                          <m:t>𝑍</m:t>
                        </m:r>
                      </m:e>
                      <m:sup>
                        <m:r>
                          <a:rPr lang="en-US" b="0" i="1" smtClean="0">
                            <a:latin typeface="Cambria Math" charset="0"/>
                          </a:rPr>
                          <m:t>𝑏</m:t>
                        </m:r>
                      </m:sup>
                    </m:sSup>
                  </m:oMath>
                </a14:m>
                <a:endParaRPr lang="nl-NL" dirty="0" smtClean="0"/>
              </a:p>
              <a:p>
                <a:r>
                  <a:rPr lang="nl-NL" dirty="0" smtClean="0"/>
                  <a:t>Perfect security: </a:t>
                </a:r>
                <a:r>
                  <a:rPr lang="nl-NL" dirty="0" err="1" smtClean="0"/>
                  <a:t>not</a:t>
                </a:r>
                <a:r>
                  <a:rPr lang="nl-NL" dirty="0" smtClean="0"/>
                  <a:t> </a:t>
                </a:r>
                <a:r>
                  <a:rPr lang="nl-NL" dirty="0" err="1" smtClean="0"/>
                  <a:t>knowing</a:t>
                </a:r>
                <a:r>
                  <a:rPr lang="nl-NL" dirty="0" smtClean="0"/>
                  <a:t> </a:t>
                </a:r>
                <a14:m>
                  <m:oMath xmlns:m="http://schemas.openxmlformats.org/officeDocument/2006/math">
                    <m:r>
                      <a:rPr lang="nl-NL" b="0" i="1" smtClean="0">
                        <a:latin typeface="Cambria Math" panose="02040503050406030204" pitchFamily="18" charset="0"/>
                      </a:rPr>
                      <m:t>𝑎</m:t>
                    </m:r>
                    <m:r>
                      <a:rPr lang="nl-NL" b="0" i="1" smtClean="0">
                        <a:latin typeface="Cambria Math" panose="02040503050406030204" pitchFamily="18" charset="0"/>
                      </a:rPr>
                      <m:t>,</m:t>
                    </m:r>
                    <m:r>
                      <a:rPr lang="nl-NL" b="0" i="1" smtClean="0">
                        <a:latin typeface="Cambria Math" panose="02040503050406030204" pitchFamily="18" charset="0"/>
                      </a:rPr>
                      <m:t>𝑏</m:t>
                    </m:r>
                  </m:oMath>
                </a14:m>
                <a:r>
                  <a:rPr lang="en-US" dirty="0" smtClean="0"/>
                  <a:t>, density matrix becomes </a:t>
                </a:r>
                <a:r>
                  <a:rPr lang="en-US" i="1" dirty="0" smtClean="0"/>
                  <a:t>fully mixed</a:t>
                </a:r>
                <a:r>
                  <a:rPr lang="en-US" dirty="0" smtClean="0"/>
                  <a:t>:</a:t>
                </a:r>
                <a:br>
                  <a:rPr lang="en-US" dirty="0" smtClean="0"/>
                </a:br>
                <a:r>
                  <a:rPr lang="en-US" dirty="0" smtClean="0"/>
                  <a:t>	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nl-NL" b="0" i="1" smtClean="0">
                            <a:latin typeface="Cambria Math" charset="0"/>
                          </a:rPr>
                        </m:ctrlPr>
                      </m:fPr>
                      <m:num>
                        <m:r>
                          <a:rPr lang="nl-NL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nl-NL" b="0" i="1" smtClean="0"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  <m:nary>
                      <m:naryPr>
                        <m:chr m:val="∑"/>
                        <m:supHide m:val="on"/>
                        <m:ctrlPr>
                          <a:rPr lang="nl-NL" b="0" i="1" smtClean="0">
                            <a:latin typeface="Cambria Math" charset="0"/>
                          </a:rPr>
                        </m:ctrlPr>
                      </m:naryPr>
                      <m:sub>
                        <m:r>
                          <m:rPr>
                            <m:brk m:alnAt="7"/>
                          </m:rPr>
                          <a:rPr lang="nl-NL" b="0" i="1" smtClean="0">
                            <a:latin typeface="Cambria Math" panose="02040503050406030204" pitchFamily="18" charset="0"/>
                          </a:rPr>
                          <m:t>𝑎</m:t>
                        </m:r>
                        <m:r>
                          <a:rPr lang="nl-NL" b="0" i="1" smtClean="0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nl-NL" b="0" i="1" smtClean="0">
                            <a:latin typeface="Cambria Math" panose="02040503050406030204" pitchFamily="18" charset="0"/>
                          </a:rPr>
                          <m:t>𝑏</m:t>
                        </m:r>
                      </m:sub>
                      <m:sup/>
                      <m:e>
                        <m:sSup>
                          <m:sSupPr>
                            <m:ctrlPr>
                              <a:rPr lang="nl-NL" b="0" i="1" smtClean="0">
                                <a:latin typeface="Cambria Math" charset="0"/>
                              </a:rPr>
                            </m:ctrlPr>
                          </m:sSupPr>
                          <m:e>
                            <m:r>
                              <a:rPr lang="nl-NL" b="0" i="1" smtClean="0">
                                <a:latin typeface="Cambria Math" panose="02040503050406030204" pitchFamily="18" charset="0"/>
                              </a:rPr>
                              <m:t>𝑋</m:t>
                            </m:r>
                          </m:e>
                          <m:sup>
                            <m:r>
                              <a:rPr lang="nl-NL" b="0" i="1" smtClean="0">
                                <a:latin typeface="Cambria Math" panose="02040503050406030204" pitchFamily="18" charset="0"/>
                              </a:rPr>
                              <m:t>𝑎</m:t>
                            </m:r>
                          </m:sup>
                        </m:sSup>
                        <m:sSup>
                          <m:sSupPr>
                            <m:ctrlPr>
                              <a:rPr lang="nl-NL" b="0" i="1" smtClean="0">
                                <a:latin typeface="Cambria Math" charset="0"/>
                              </a:rPr>
                            </m:ctrlPr>
                          </m:sSupPr>
                          <m:e>
                            <m:r>
                              <a:rPr lang="nl-NL" b="0" i="1" smtClean="0">
                                <a:latin typeface="Cambria Math" panose="02040503050406030204" pitchFamily="18" charset="0"/>
                              </a:rPr>
                              <m:t>𝑍</m:t>
                            </m:r>
                          </m:e>
                          <m:sup>
                            <m:r>
                              <a:rPr lang="nl-NL" b="0" i="1" smtClean="0">
                                <a:latin typeface="Cambria Math" panose="02040503050406030204" pitchFamily="18" charset="0"/>
                              </a:rPr>
                              <m:t>𝑏</m:t>
                            </m:r>
                          </m:sup>
                        </m:sSup>
                        <m:r>
                          <a:rPr lang="nl-NL" b="0" i="1" smtClean="0">
                            <a:latin typeface="Cambria Math" panose="02040503050406030204" pitchFamily="18" charset="0"/>
                          </a:rPr>
                          <m:t>𝜌</m:t>
                        </m:r>
                        <m:sSup>
                          <m:sSupPr>
                            <m:ctrlPr>
                              <a:rPr lang="nl-NL" b="0" i="1" smtClean="0">
                                <a:latin typeface="Cambria Math" charset="0"/>
                              </a:rPr>
                            </m:ctrlPr>
                          </m:sSupPr>
                          <m:e>
                            <m:r>
                              <a:rPr lang="nl-NL" b="0" i="1" smtClean="0">
                                <a:latin typeface="Cambria Math" panose="02040503050406030204" pitchFamily="18" charset="0"/>
                              </a:rPr>
                              <m:t>𝑍</m:t>
                            </m:r>
                          </m:e>
                          <m:sup>
                            <m:r>
                              <a:rPr lang="nl-NL" b="0" i="1" smtClean="0">
                                <a:latin typeface="Cambria Math" panose="02040503050406030204" pitchFamily="18" charset="0"/>
                              </a:rPr>
                              <m:t>𝑎</m:t>
                            </m:r>
                          </m:sup>
                        </m:sSup>
                        <m:sSup>
                          <m:sSupPr>
                            <m:ctrlPr>
                              <a:rPr lang="nl-NL" b="0" i="1" smtClean="0">
                                <a:latin typeface="Cambria Math" charset="0"/>
                              </a:rPr>
                            </m:ctrlPr>
                          </m:sSupPr>
                          <m:e>
                            <m:r>
                              <a:rPr lang="nl-NL" b="0" i="1" smtClean="0">
                                <a:latin typeface="Cambria Math" panose="02040503050406030204" pitchFamily="18" charset="0"/>
                              </a:rPr>
                              <m:t>𝑋</m:t>
                            </m:r>
                          </m:e>
                          <m:sup>
                            <m:r>
                              <a:rPr lang="nl-NL" b="0" i="1" smtClean="0">
                                <a:latin typeface="Cambria Math" panose="02040503050406030204" pitchFamily="18" charset="0"/>
                              </a:rPr>
                              <m:t>𝑏</m:t>
                            </m:r>
                          </m:sup>
                        </m:sSup>
                      </m:e>
                    </m:nary>
                    <m:r>
                      <a:rPr lang="nl-NL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nl-NL" b="0" i="1" smtClean="0">
                        <a:latin typeface="Cambria Math" panose="02040503050406030204" pitchFamily="18" charset="0"/>
                      </a:rPr>
                      <m:t>𝕀</m:t>
                    </m:r>
                    <m:r>
                      <a:rPr lang="nl-NL" b="0" i="1" smtClean="0">
                        <a:latin typeface="Cambria Math" panose="02040503050406030204" pitchFamily="18" charset="0"/>
                      </a:rPr>
                      <m:t>/2</m:t>
                    </m:r>
                  </m:oMath>
                </a14:m>
                <a:endParaRPr lang="en-US" dirty="0" smtClean="0"/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655864" y="1611809"/>
                <a:ext cx="10697936" cy="4351339"/>
              </a:xfrm>
              <a:blipFill rotWithShape="0">
                <a:blip r:embed="rId3"/>
                <a:stretch>
                  <a:fillRect l="-1026" t="-280" r="-11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extBox 3"/>
          <p:cNvSpPr txBox="1"/>
          <p:nvPr/>
        </p:nvSpPr>
        <p:spPr>
          <a:xfrm>
            <a:off x="508516" y="6136144"/>
            <a:ext cx="715195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[AMTW00] A. </a:t>
            </a:r>
            <a:r>
              <a:rPr lang="en-US" sz="1400" dirty="0" err="1"/>
              <a:t>Ambainis</a:t>
            </a:r>
            <a:r>
              <a:rPr lang="en-US" sz="1400" dirty="0"/>
              <a:t>, M. </a:t>
            </a:r>
            <a:r>
              <a:rPr lang="en-US" sz="1400" dirty="0" err="1"/>
              <a:t>Mosca</a:t>
            </a:r>
            <a:r>
              <a:rPr lang="en-US" sz="1400" dirty="0"/>
              <a:t>, A. </a:t>
            </a:r>
            <a:r>
              <a:rPr lang="en-US" sz="1400" dirty="0" err="1"/>
              <a:t>Tapp</a:t>
            </a:r>
            <a:r>
              <a:rPr lang="en-US" sz="1400" dirty="0"/>
              <a:t>, and R. De Wolf. Private quantum channels. FOCS‘00</a:t>
            </a:r>
          </a:p>
        </p:txBody>
      </p:sp>
      <p:pic>
        <p:nvPicPr>
          <p:cNvPr id="2050" name="Picture 2" descr="olfgang Pauli ETH-Bib Portr 01042.jpg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33647" y="1100955"/>
            <a:ext cx="1481996" cy="21152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21244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itle 1"/>
              <p:cNvSpPr>
                <a:spLocks noGrp="1"/>
              </p:cNvSpPr>
              <p:nvPr>
                <p:ph type="title"/>
              </p:nvPr>
            </p:nvSpPr>
            <p:spPr>
              <a:xfrm>
                <a:off x="780535" y="132886"/>
                <a:ext cx="10515600" cy="1095632"/>
              </a:xfrm>
            </p:spPr>
            <p:txBody>
              <a:bodyPr/>
              <a:lstStyle/>
              <a:p>
                <a:r>
                  <a:rPr lang="en-US" dirty="0" smtClean="0"/>
                  <a:t>Pauli Group on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charset="0"/>
                      </a:rPr>
                      <m:t>𝑛</m:t>
                    </m:r>
                  </m:oMath>
                </a14:m>
                <a:r>
                  <a:rPr lang="en-US" dirty="0" smtClean="0"/>
                  <a:t> </a:t>
                </a:r>
                <a:r>
                  <a:rPr lang="en-US" dirty="0" err="1" smtClean="0"/>
                  <a:t>Qubits</a:t>
                </a:r>
                <a:endParaRPr lang="en-US" dirty="0"/>
              </a:p>
            </p:txBody>
          </p:sp>
        </mc:Choice>
        <mc:Fallback xmlns="">
          <p:sp>
            <p:nvSpPr>
              <p:cNvPr id="2" name="Title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xfrm>
                <a:off x="780535" y="132886"/>
                <a:ext cx="10515600" cy="1095632"/>
              </a:xfrm>
              <a:blipFill rotWithShape="0">
                <a:blip r:embed="rId3"/>
                <a:stretch>
                  <a:fillRect l="-2319" b="-8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598199" y="1311962"/>
                <a:ext cx="8795088" cy="592765"/>
              </a:xfrm>
            </p:spPr>
            <p:txBody>
              <a:bodyPr>
                <a:normAutofit/>
              </a:bodyPr>
              <a:lstStyle/>
              <a:p>
                <a:r>
                  <a:rPr lang="en-US" dirty="0" smtClean="0"/>
                  <a:t>Pauli group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charset="0"/>
                          </a:rPr>
                          <m:t>𝑃</m:t>
                        </m:r>
                      </m:e>
                      <m:sub>
                        <m:r>
                          <a:rPr lang="en-US" b="0" i="1" smtClean="0">
                            <a:latin typeface="Cambria Math" charset="0"/>
                          </a:rPr>
                          <m:t>𝑛</m:t>
                        </m:r>
                      </m:sub>
                    </m:sSub>
                    <m:r>
                      <a:rPr lang="en-US" b="0" i="1" smtClean="0">
                        <a:latin typeface="Cambria Math" charset="0"/>
                      </a:rPr>
                      <m:t>≔{</m:t>
                    </m:r>
                    <m:r>
                      <a:rPr lang="en-US" b="0" i="1" smtClean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Cambria Math" charset="0"/>
                      </a:rPr>
                      <m:t>𝜙</m:t>
                    </m:r>
                    <m:sSup>
                      <m:sSupPr>
                        <m:ctrlPr>
                          <a:rPr lang="en-US" b="0" i="1" smtClean="0">
                            <a:latin typeface="Cambria Math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charset="0"/>
                          </a:rPr>
                          <m:t>𝑋</m:t>
                        </m:r>
                      </m:e>
                      <m:sup>
                        <m:acc>
                          <m:accPr>
                            <m:chr m:val="⃗"/>
                            <m:ctrlPr>
                              <a:rPr lang="en-US" b="0" i="1" smtClean="0">
                                <a:latin typeface="Cambria Math" charset="0"/>
                              </a:rPr>
                            </m:ctrlPr>
                          </m:accPr>
                          <m:e>
                            <m:r>
                              <a:rPr lang="en-US" b="0" i="1" smtClean="0">
                                <a:latin typeface="Cambria Math" charset="0"/>
                              </a:rPr>
                              <m:t>𝑎</m:t>
                            </m:r>
                          </m:e>
                        </m:acc>
                      </m:sup>
                    </m:sSup>
                    <m:sSup>
                      <m:sSupPr>
                        <m:ctrlPr>
                          <a:rPr lang="en-US" b="0" i="1" smtClean="0">
                            <a:latin typeface="Cambria Math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charset="0"/>
                          </a:rPr>
                          <m:t>𝑍</m:t>
                        </m:r>
                      </m:e>
                      <m:sup>
                        <m:acc>
                          <m:accPr>
                            <m:chr m:val="⃗"/>
                            <m:ctrlPr>
                              <a:rPr lang="en-US" b="0" i="1" smtClean="0">
                                <a:latin typeface="Cambria Math" charset="0"/>
                              </a:rPr>
                            </m:ctrlPr>
                          </m:accPr>
                          <m:e>
                            <m:r>
                              <a:rPr lang="en-US" b="0" i="1" smtClean="0">
                                <a:latin typeface="Cambria Math" charset="0"/>
                              </a:rPr>
                              <m:t>𝑏</m:t>
                            </m:r>
                          </m:e>
                        </m:acc>
                      </m:sup>
                    </m:sSup>
                    <m:r>
                      <a:rPr lang="en-US" b="0" i="1" smtClean="0">
                        <a:latin typeface="Cambria Math" charset="0"/>
                      </a:rPr>
                      <m:t> :</m:t>
                    </m:r>
                    <m:acc>
                      <m:accPr>
                        <m:chr m:val="⃗"/>
                        <m:ctrlPr>
                          <a:rPr lang="en-US" b="0" i="1" smtClean="0">
                            <a:latin typeface="Cambria Math" charset="0"/>
                          </a:rPr>
                        </m:ctrlPr>
                      </m:accPr>
                      <m:e>
                        <m:r>
                          <a:rPr lang="en-US" b="0" i="1" smtClean="0">
                            <a:latin typeface="Cambria Math" charset="0"/>
                          </a:rPr>
                          <m:t>𝑎</m:t>
                        </m:r>
                      </m:e>
                    </m:acc>
                    <m:r>
                      <a:rPr lang="en-US" b="0" i="1" smtClean="0">
                        <a:latin typeface="Cambria Math" charset="0"/>
                      </a:rPr>
                      <m:t>,</m:t>
                    </m:r>
                    <m:acc>
                      <m:accPr>
                        <m:chr m:val="⃗"/>
                        <m:ctrlPr>
                          <a:rPr lang="en-US" b="0" i="1" smtClean="0">
                            <a:latin typeface="Cambria Math" charset="0"/>
                          </a:rPr>
                        </m:ctrlPr>
                      </m:accPr>
                      <m:e>
                        <m:r>
                          <a:rPr lang="en-US" b="0" i="1" smtClean="0">
                            <a:latin typeface="Cambria Math" charset="0"/>
                          </a:rPr>
                          <m:t>𝑏</m:t>
                        </m:r>
                      </m:e>
                    </m:acc>
                    <m:r>
                      <a:rPr lang="en-US" b="0" i="1" smtClean="0">
                        <a:latin typeface="Cambria Math" charset="0"/>
                      </a:rPr>
                      <m:t>∈</m:t>
                    </m:r>
                    <m:sSup>
                      <m:sSupPr>
                        <m:ctrlPr>
                          <a:rPr lang="en-US" b="0" i="1" smtClean="0">
                            <a:latin typeface="Cambria Math" charset="0"/>
                          </a:rPr>
                        </m:ctrlPr>
                      </m:sSupPr>
                      <m:e>
                        <m:d>
                          <m:dPr>
                            <m:begChr m:val="{"/>
                            <m:endChr m:val="}"/>
                            <m:ctrlPr>
                              <a:rPr lang="en-US" b="0" i="1" smtClean="0">
                                <a:latin typeface="Cambria Math" charset="0"/>
                              </a:rPr>
                            </m:ctrlPr>
                          </m:dPr>
                          <m:e>
                            <m:r>
                              <a:rPr lang="en-US" b="0" i="1" smtClean="0">
                                <a:latin typeface="Cambria Math" charset="0"/>
                              </a:rPr>
                              <m:t>0,1</m:t>
                            </m:r>
                          </m:e>
                        </m:d>
                      </m:e>
                      <m:sup>
                        <m:r>
                          <a:rPr lang="en-US" b="0" i="1" smtClean="0">
                            <a:latin typeface="Cambria Math" charset="0"/>
                          </a:rPr>
                          <m:t>𝑛</m:t>
                        </m:r>
                      </m:sup>
                    </m:sSup>
                    <m:r>
                      <a:rPr lang="en-US" b="0" i="1" smtClean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Cambria Math" charset="0"/>
                      </a:rPr>
                      <m:t>, </m:t>
                    </m:r>
                    <m:r>
                      <a:rPr lang="en-US" b="0" i="1" smtClean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Cambria Math" charset="0"/>
                      </a:rPr>
                      <m:t>𝜙</m:t>
                    </m:r>
                    <m:r>
                      <a:rPr lang="en-US" b="0" i="1" smtClean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Cambria Math" charset="0"/>
                      </a:rPr>
                      <m:t>∈</m:t>
                    </m:r>
                    <m:d>
                      <m:dPr>
                        <m:begChr m:val="{"/>
                        <m:endChr m:val="}"/>
                        <m:ctrlPr>
                          <a:rPr lang="en-US" b="0" i="1" smtClean="0">
                            <a:solidFill>
                              <a:schemeClr val="tx1">
                                <a:lumMod val="50000"/>
                                <a:lumOff val="50000"/>
                              </a:schemeClr>
                            </a:solidFill>
                            <a:latin typeface="Cambria Math" charset="0"/>
                          </a:rPr>
                        </m:ctrlPr>
                      </m:dPr>
                      <m:e>
                        <m:r>
                          <a:rPr lang="en-US" b="0" i="1" smtClean="0">
                            <a:solidFill>
                              <a:schemeClr val="tx1">
                                <a:lumMod val="50000"/>
                                <a:lumOff val="50000"/>
                              </a:schemeClr>
                            </a:solidFill>
                            <a:latin typeface="Cambria Math" charset="0"/>
                            <a:ea typeface="Cambria Math" charset="0"/>
                            <a:cs typeface="Cambria Math" charset="0"/>
                          </a:rPr>
                          <m:t>±</m:t>
                        </m:r>
                        <m:r>
                          <a:rPr lang="en-US" b="0" i="1" smtClean="0">
                            <a:solidFill>
                              <a:schemeClr val="tx1">
                                <a:lumMod val="50000"/>
                                <a:lumOff val="50000"/>
                              </a:schemeClr>
                            </a:solidFill>
                            <a:latin typeface="Cambria Math" charset="0"/>
                            <a:ea typeface="Cambria Math" charset="0"/>
                            <a:cs typeface="Cambria Math" charset="0"/>
                          </a:rPr>
                          <m:t>𝑖</m:t>
                        </m:r>
                        <m:r>
                          <a:rPr lang="en-US" b="0" i="1" smtClean="0">
                            <a:solidFill>
                              <a:schemeClr val="tx1">
                                <a:lumMod val="50000"/>
                                <a:lumOff val="50000"/>
                              </a:schemeClr>
                            </a:solidFill>
                            <a:latin typeface="Cambria Math" charset="0"/>
                            <a:ea typeface="Cambria Math" charset="0"/>
                            <a:cs typeface="Cambria Math" charset="0"/>
                          </a:rPr>
                          <m:t>, ±1</m:t>
                        </m:r>
                      </m:e>
                    </m:d>
                    <m:r>
                      <a:rPr lang="en-US" b="0" i="1" smtClean="0">
                        <a:latin typeface="Cambria Math" charset="0"/>
                        <a:ea typeface="Cambria Math" charset="0"/>
                        <a:cs typeface="Cambria Math" charset="0"/>
                      </a:rPr>
                      <m:t>}</m:t>
                    </m:r>
                  </m:oMath>
                </a14:m>
                <a:endParaRPr lang="en-US" dirty="0" smtClean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598199" y="1311962"/>
                <a:ext cx="8795088" cy="592765"/>
              </a:xfrm>
              <a:blipFill rotWithShape="0">
                <a:blip r:embed="rId4"/>
                <a:stretch>
                  <a:fillRect l="-1247" t="-3093" b="-2371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extBox 3"/>
          <p:cNvSpPr txBox="1"/>
          <p:nvPr/>
        </p:nvSpPr>
        <p:spPr>
          <a:xfrm>
            <a:off x="508516" y="6213960"/>
            <a:ext cx="7152471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[AMTW00] A. </a:t>
            </a:r>
            <a:r>
              <a:rPr lang="en-US" sz="1400" dirty="0" err="1"/>
              <a:t>Ambainis</a:t>
            </a:r>
            <a:r>
              <a:rPr lang="en-US" sz="1400" dirty="0"/>
              <a:t>, M. </a:t>
            </a:r>
            <a:r>
              <a:rPr lang="en-US" sz="1400" dirty="0" err="1"/>
              <a:t>Mosca</a:t>
            </a:r>
            <a:r>
              <a:rPr lang="en-US" sz="1400" dirty="0"/>
              <a:t>, A. </a:t>
            </a:r>
            <a:r>
              <a:rPr lang="en-US" sz="1400" dirty="0" err="1"/>
              <a:t>Tapp</a:t>
            </a:r>
            <a:r>
              <a:rPr lang="en-US" sz="1400" dirty="0"/>
              <a:t>, and R. De Wolf. Private quantum channels. </a:t>
            </a:r>
            <a:r>
              <a:rPr lang="en-US" sz="1400" dirty="0" smtClean="0"/>
              <a:t>FOCS</a:t>
            </a:r>
            <a:r>
              <a:rPr lang="uk-UA" sz="1400" dirty="0" smtClean="0"/>
              <a:t>’</a:t>
            </a:r>
            <a:r>
              <a:rPr lang="en-US" sz="1400" dirty="0" smtClean="0"/>
              <a:t>00</a:t>
            </a:r>
          </a:p>
          <a:p>
            <a:r>
              <a:rPr lang="en-US" sz="1400" dirty="0"/>
              <a:t>(based on Stacey Jeffery’s slides</a:t>
            </a:r>
            <a:r>
              <a:rPr lang="en-US" sz="1400" dirty="0" smtClean="0"/>
              <a:t>)</a:t>
            </a:r>
          </a:p>
          <a:p>
            <a:endParaRPr lang="en-US" sz="1400" dirty="0"/>
          </a:p>
        </p:txBody>
      </p:sp>
      <p:pic>
        <p:nvPicPr>
          <p:cNvPr id="2050" name="Picture 2" descr="olfgang Pauli ETH-Bib Portr 01042.jpg">
            <a:hlinkClick r:id="rId5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09634" y="302529"/>
            <a:ext cx="1088332" cy="15533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" name="Content Placeholder 2"/>
              <p:cNvSpPr txBox="1">
                <a:spLocks/>
              </p:cNvSpPr>
              <p:nvPr/>
            </p:nvSpPr>
            <p:spPr>
              <a:xfrm>
                <a:off x="6699721" y="302529"/>
                <a:ext cx="3931557" cy="734104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 fontScale="92500" lnSpcReduction="20000"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en-US" sz="1800" dirty="0"/>
                  <a:t>Pauli operators  </a:t>
                </a:r>
                <a:endParaRPr lang="en-US" sz="1800" dirty="0">
                  <a:latin typeface="Cambria Math" panose="02040503050406030204" pitchFamily="18" charset="0"/>
                </a:endParaRP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nl-NL" sz="1800">
                        <a:latin typeface="Cambria Math" panose="02040503050406030204" pitchFamily="18" charset="0"/>
                      </a:rPr>
                      <m:t>X</m:t>
                    </m:r>
                    <m:r>
                      <a:rPr lang="nl-NL" sz="1800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ctrlPr>
                          <a:rPr lang="en-US" sz="1800" i="1">
                            <a:latin typeface="Cambria Math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sz="1800" i="1">
                                <a:latin typeface="Cambria Math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nl-NL" sz="1800" i="1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e>
                            <m:e>
                              <m:r>
                                <a:rPr lang="nl-NL" sz="1800" i="1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</m:mr>
                          <m:mr>
                            <m:e>
                              <m:r>
                                <a:rPr lang="nl-NL" sz="1800" i="1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  <m:e>
                              <m:r>
                                <a:rPr lang="nl-NL" sz="1800" i="1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en-US" sz="1800" dirty="0"/>
                  <a:t>,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nl-NL" sz="1800">
                        <a:latin typeface="Cambria Math" panose="02040503050406030204" pitchFamily="18" charset="0"/>
                      </a:rPr>
                      <m:t>Y</m:t>
                    </m:r>
                    <m:r>
                      <a:rPr lang="nl-NL" sz="1800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ctrlPr>
                          <a:rPr lang="en-US" sz="1800" i="1">
                            <a:latin typeface="Cambria Math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sz="1800" i="1">
                                <a:latin typeface="Cambria Math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nl-NL" sz="1800" i="1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e>
                            <m:e>
                              <m:r>
                                <a:rPr lang="nl-NL" sz="1800" i="1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nl-NL" sz="1800" i="1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e>
                          </m:mr>
                          <m:mr>
                            <m:e>
                              <m:r>
                                <a:rPr lang="nl-NL" sz="1800" i="1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e>
                            <m:e>
                              <m:r>
                                <a:rPr lang="nl-NL" sz="1800" i="1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en-US" sz="1800" dirty="0"/>
                  <a:t>,</a:t>
                </a:r>
                <a:r>
                  <a:rPr lang="nl-NL" sz="1800" dirty="0"/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nl-NL" sz="1800">
                        <a:latin typeface="Cambria Math" panose="02040503050406030204" pitchFamily="18" charset="0"/>
                      </a:rPr>
                      <m:t>Z</m:t>
                    </m:r>
                    <m:r>
                      <a:rPr lang="nl-NL" sz="1800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ctrlPr>
                          <a:rPr lang="en-US" sz="1800" i="1">
                            <a:latin typeface="Cambria Math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sz="1800" i="1">
                                <a:latin typeface="Cambria Math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nl-NL" sz="1800" i="1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  <m:e>
                              <m:r>
                                <a:rPr lang="nl-NL" sz="1800" i="1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e>
                          </m:mr>
                          <m:mr>
                            <m:e>
                              <m:r>
                                <a:rPr lang="nl-NL" sz="1800" i="1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e>
                            <m:e>
                              <m:r>
                                <a:rPr lang="nl-NL" sz="1800" i="1">
                                  <a:latin typeface="Cambria Math" panose="02040503050406030204" pitchFamily="18" charset="0"/>
                                </a:rPr>
                                <m:t>−1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en-US" sz="1800" dirty="0"/>
              </a:p>
            </p:txBody>
          </p:sp>
        </mc:Choice>
        <mc:Fallback xmlns="">
          <p:sp>
            <p:nvSpPr>
              <p:cNvPr id="6" name="Content Placeholder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99721" y="302529"/>
                <a:ext cx="3931557" cy="734104"/>
              </a:xfrm>
              <a:prstGeom prst="rect">
                <a:avLst/>
              </a:prstGeom>
              <a:blipFill rotWithShape="0">
                <a:blip r:embed="rId7"/>
                <a:stretch>
                  <a:fillRect l="-930" t="-12500" b="-41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24" name="Group 23"/>
          <p:cNvGrpSpPr/>
          <p:nvPr/>
        </p:nvGrpSpPr>
        <p:grpSpPr>
          <a:xfrm>
            <a:off x="1236304" y="2158877"/>
            <a:ext cx="8156983" cy="1633773"/>
            <a:chOff x="1105675" y="1855876"/>
            <a:chExt cx="8156983" cy="1633773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2" name="Rounded Rectangle 21"/>
                <p:cNvSpPr/>
                <p:nvPr/>
              </p:nvSpPr>
              <p:spPr>
                <a:xfrm>
                  <a:off x="1105675" y="1855876"/>
                  <a:ext cx="8156983" cy="1633773"/>
                </a:xfrm>
                <a:prstGeom prst="roundRect">
                  <a:avLst/>
                </a:prstGeom>
                <a:ln/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1">
                  <a:schemeClr val="accent6"/>
                </a:lnRef>
                <a:fillRef idx="2">
                  <a:schemeClr val="accent6"/>
                </a:fillRef>
                <a:effectRef idx="1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r>
                    <a:rPr lang="en-US" sz="2400" smtClean="0"/>
                    <a:t>2-qubit example: </a:t>
                  </a:r>
                </a:p>
                <a:p>
                  <a:pPr/>
                  <a14:m>
                    <m:oMathPara xmlns:m="http://schemas.openxmlformats.org/officeDocument/2006/math">
                      <m:oMathParaPr>
                        <m:jc m:val="left"/>
                      </m:oMathParaPr>
                      <m:oMath xmlns:m="http://schemas.openxmlformats.org/officeDocument/2006/math">
                        <m:acc>
                          <m:accPr>
                            <m:chr m:val="⃗"/>
                            <m:ctrlPr>
                              <a:rPr lang="en-US" sz="2400" i="1">
                                <a:latin typeface="Cambria Math" charset="0"/>
                              </a:rPr>
                            </m:ctrlPr>
                          </m:accPr>
                          <m:e>
                            <m:r>
                              <a:rPr lang="en-US" sz="2400" i="1">
                                <a:latin typeface="Cambria Math" charset="0"/>
                              </a:rPr>
                              <m:t>𝑎</m:t>
                            </m:r>
                          </m:e>
                        </m:acc>
                        <m:r>
                          <a:rPr lang="en-US" sz="2400" i="1">
                            <a:latin typeface="Cambria Math" charset="0"/>
                          </a:rPr>
                          <m:t>=10</m:t>
                        </m:r>
                        <m:r>
                          <a:rPr lang="en-US" sz="2400" b="0" i="1" smtClean="0">
                            <a:latin typeface="Cambria Math" charset="0"/>
                          </a:rPr>
                          <m:t>, </m:t>
                        </m:r>
                        <m:acc>
                          <m:accPr>
                            <m:chr m:val="⃗"/>
                            <m:ctrlPr>
                              <a:rPr lang="en-US" sz="2400" i="1">
                                <a:latin typeface="Cambria Math" charset="0"/>
                              </a:rPr>
                            </m:ctrlPr>
                          </m:accPr>
                          <m:e>
                            <m:r>
                              <a:rPr lang="en-US" sz="2400" i="1">
                                <a:latin typeface="Cambria Math" charset="0"/>
                              </a:rPr>
                              <m:t>𝑏</m:t>
                            </m:r>
                          </m:e>
                        </m:acc>
                        <m:r>
                          <a:rPr lang="en-US" sz="2400" i="1">
                            <a:latin typeface="Cambria Math" charset="0"/>
                          </a:rPr>
                          <m:t>=11</m:t>
                        </m:r>
                      </m:oMath>
                    </m:oMathPara>
                  </a14:m>
                  <a:endParaRPr lang="en-US" sz="2400" dirty="0"/>
                </a:p>
              </p:txBody>
            </p:sp>
          </mc:Choice>
          <mc:Fallback xmlns="">
            <p:sp>
              <p:nvSpPr>
                <p:cNvPr id="22" name="Rounded Rectangle 21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105675" y="1855876"/>
                  <a:ext cx="8156983" cy="1633773"/>
                </a:xfrm>
                <a:prstGeom prst="roundRect">
                  <a:avLst/>
                </a:prstGeom>
                <a:blipFill rotWithShape="0">
                  <a:blip r:embed="rId8"/>
                  <a:stretch>
                    <a:fillRect/>
                  </a:stretch>
                </a:blipFill>
                <a:ln/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8" name="Straight Connector 7"/>
            <p:cNvCxnSpPr/>
            <p:nvPr/>
          </p:nvCxnSpPr>
          <p:spPr>
            <a:xfrm>
              <a:off x="6791996" y="2360362"/>
              <a:ext cx="1717522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Rectangle 8"/>
            <p:cNvSpPr/>
            <p:nvPr/>
          </p:nvSpPr>
          <p:spPr>
            <a:xfrm>
              <a:off x="7016458" y="2099003"/>
              <a:ext cx="504056" cy="504056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cxnSp>
          <p:nvCxnSpPr>
            <p:cNvPr id="13" name="Straight Connector 12"/>
            <p:cNvCxnSpPr/>
            <p:nvPr/>
          </p:nvCxnSpPr>
          <p:spPr>
            <a:xfrm>
              <a:off x="6791996" y="3034013"/>
              <a:ext cx="1717522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Rectangle 13"/>
            <p:cNvSpPr/>
            <p:nvPr/>
          </p:nvSpPr>
          <p:spPr>
            <a:xfrm>
              <a:off x="7038551" y="2781985"/>
              <a:ext cx="504056" cy="504056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" name="Rectangle 4"/>
                <p:cNvSpPr/>
                <p:nvPr/>
              </p:nvSpPr>
              <p:spPr>
                <a:xfrm>
                  <a:off x="4983795" y="2340270"/>
                  <a:ext cx="1659109" cy="686663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p>
                          <m:sSupPr>
                            <m:ctrlPr>
                              <a:rPr lang="en-US" sz="3200" i="1" smtClean="0">
                                <a:latin typeface="Cambria Math" charset="0"/>
                              </a:rPr>
                            </m:ctrlPr>
                          </m:sSupPr>
                          <m:e>
                            <m:r>
                              <a:rPr lang="en-US" sz="3200" i="1">
                                <a:latin typeface="Cambria Math" charset="0"/>
                              </a:rPr>
                              <m:t>𝑋</m:t>
                            </m:r>
                          </m:e>
                          <m:sup>
                            <m:acc>
                              <m:accPr>
                                <m:chr m:val="⃗"/>
                                <m:ctrlPr>
                                  <a:rPr lang="en-US" sz="3200" i="1">
                                    <a:latin typeface="Cambria Math" charset="0"/>
                                  </a:rPr>
                                </m:ctrlPr>
                              </m:accPr>
                              <m:e>
                                <m:r>
                                  <a:rPr lang="en-US" sz="3200" i="1">
                                    <a:latin typeface="Cambria Math" charset="0"/>
                                  </a:rPr>
                                  <m:t>𝑎</m:t>
                                </m:r>
                              </m:e>
                            </m:acc>
                          </m:sup>
                        </m:sSup>
                        <m:sSup>
                          <m:sSupPr>
                            <m:ctrlPr>
                              <a:rPr lang="en-US" sz="3200" i="1">
                                <a:latin typeface="Cambria Math" charset="0"/>
                              </a:rPr>
                            </m:ctrlPr>
                          </m:sSupPr>
                          <m:e>
                            <m:r>
                              <a:rPr lang="en-US" sz="3200" i="1">
                                <a:latin typeface="Cambria Math" charset="0"/>
                              </a:rPr>
                              <m:t>𝑍</m:t>
                            </m:r>
                          </m:e>
                          <m:sup>
                            <m:acc>
                              <m:accPr>
                                <m:chr m:val="⃗"/>
                                <m:ctrlPr>
                                  <a:rPr lang="en-US" sz="3200" i="1">
                                    <a:latin typeface="Cambria Math" charset="0"/>
                                  </a:rPr>
                                </m:ctrlPr>
                              </m:accPr>
                              <m:e>
                                <m:r>
                                  <a:rPr lang="en-US" sz="3200" i="1">
                                    <a:latin typeface="Cambria Math" charset="0"/>
                                  </a:rPr>
                                  <m:t>𝑏</m:t>
                                </m:r>
                              </m:e>
                            </m:acc>
                          </m:sup>
                        </m:sSup>
                        <m:r>
                          <a:rPr lang="en-US" sz="3200" b="0" i="1" smtClean="0">
                            <a:latin typeface="Cambria Math" charset="0"/>
                          </a:rPr>
                          <m:t>=</m:t>
                        </m:r>
                      </m:oMath>
                    </m:oMathPara>
                  </a14:m>
                  <a:endParaRPr lang="en-US" sz="3200" dirty="0"/>
                </a:p>
              </p:txBody>
            </p:sp>
          </mc:Choice>
          <mc:Fallback xmlns="">
            <p:sp>
              <p:nvSpPr>
                <p:cNvPr id="5" name="Rectangle 4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983795" y="2340270"/>
                  <a:ext cx="1659109" cy="686663"/>
                </a:xfrm>
                <a:prstGeom prst="rect">
                  <a:avLst/>
                </a:prstGeom>
                <a:blipFill rotWithShape="0">
                  <a:blip r:embed="rId9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6" name="Rectangle 15"/>
                <p:cNvSpPr/>
                <p:nvPr/>
              </p:nvSpPr>
              <p:spPr>
                <a:xfrm>
                  <a:off x="7038551" y="2141394"/>
                  <a:ext cx="459869" cy="461665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400" b="0" i="1" smtClean="0">
                            <a:latin typeface="Cambria Math" charset="0"/>
                          </a:rPr>
                          <m:t>𝑍</m:t>
                        </m:r>
                      </m:oMath>
                    </m:oMathPara>
                  </a14:m>
                  <a:endParaRPr lang="en-US" sz="2400" dirty="0"/>
                </a:p>
              </p:txBody>
            </p:sp>
          </mc:Choice>
          <mc:Fallback xmlns="">
            <p:sp>
              <p:nvSpPr>
                <p:cNvPr id="16" name="Rectangle 15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038551" y="2141394"/>
                  <a:ext cx="459869" cy="461665"/>
                </a:xfrm>
                <a:prstGeom prst="rect">
                  <a:avLst/>
                </a:prstGeom>
                <a:blipFill rotWithShape="0">
                  <a:blip r:embed="rId10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8" name="Rectangle 17"/>
            <p:cNvSpPr/>
            <p:nvPr/>
          </p:nvSpPr>
          <p:spPr>
            <a:xfrm>
              <a:off x="7753577" y="2099003"/>
              <a:ext cx="504056" cy="504056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9" name="Rectangle 18"/>
                <p:cNvSpPr/>
                <p:nvPr/>
              </p:nvSpPr>
              <p:spPr>
                <a:xfrm>
                  <a:off x="7775670" y="2141394"/>
                  <a:ext cx="459869" cy="461665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400" i="1" smtClean="0">
                            <a:latin typeface="Cambria Math" charset="0"/>
                          </a:rPr>
                          <m:t>𝑋</m:t>
                        </m:r>
                      </m:oMath>
                    </m:oMathPara>
                  </a14:m>
                  <a:endParaRPr lang="en-US" sz="2400" dirty="0"/>
                </a:p>
              </p:txBody>
            </p:sp>
          </mc:Choice>
          <mc:Fallback xmlns="">
            <p:sp>
              <p:nvSpPr>
                <p:cNvPr id="19" name="Rectangle 18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775670" y="2141394"/>
                  <a:ext cx="459869" cy="461665"/>
                </a:xfrm>
                <a:prstGeom prst="rect">
                  <a:avLst/>
                </a:prstGeom>
                <a:blipFill rotWithShape="0">
                  <a:blip r:embed="rId11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1" name="Rectangle 20"/>
                <p:cNvSpPr/>
                <p:nvPr/>
              </p:nvSpPr>
              <p:spPr>
                <a:xfrm>
                  <a:off x="7038551" y="2824376"/>
                  <a:ext cx="459869" cy="461665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400" b="0" i="1" smtClean="0">
                            <a:latin typeface="Cambria Math" charset="0"/>
                          </a:rPr>
                          <m:t>𝑍</m:t>
                        </m:r>
                      </m:oMath>
                    </m:oMathPara>
                  </a14:m>
                  <a:endParaRPr lang="en-US" sz="2400" dirty="0"/>
                </a:p>
              </p:txBody>
            </p:sp>
          </mc:Choice>
          <mc:Fallback xmlns="">
            <p:sp>
              <p:nvSpPr>
                <p:cNvPr id="21" name="Rectangle 20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038551" y="2824376"/>
                  <a:ext cx="459869" cy="461665"/>
                </a:xfrm>
                <a:prstGeom prst="rect">
                  <a:avLst/>
                </a:prstGeom>
                <a:blipFill rotWithShape="0">
                  <a:blip r:embed="rId10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25" name="Content Placeholder 2"/>
              <p:cNvSpPr txBox="1">
                <a:spLocks/>
              </p:cNvSpPr>
              <p:nvPr/>
            </p:nvSpPr>
            <p:spPr>
              <a:xfrm>
                <a:off x="598199" y="4055162"/>
                <a:ext cx="10697936" cy="2109947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228594" indent="-228594" algn="l" defTabSz="914377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783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2971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160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349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537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726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8914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103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dirty="0" smtClean="0"/>
                  <a:t>Encryption of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charset="0"/>
                      </a:rPr>
                      <m:t>𝑛</m:t>
                    </m:r>
                  </m:oMath>
                </a14:m>
                <a:r>
                  <a:rPr lang="en-US" dirty="0" smtClean="0"/>
                  <a:t> qubits </a:t>
                </a:r>
                <a14:m>
                  <m:oMath xmlns:m="http://schemas.openxmlformats.org/officeDocument/2006/math">
                    <m:r>
                      <a:rPr lang="nl-NL" i="1" smtClean="0">
                        <a:latin typeface="Cambria Math" panose="02040503050406030204" pitchFamily="18" charset="0"/>
                      </a:rPr>
                      <m:t>𝜌</m:t>
                    </m:r>
                  </m:oMath>
                </a14:m>
                <a:r>
                  <a:rPr lang="en-US" dirty="0" smtClean="0"/>
                  <a:t>:  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i="1">
                            <a:latin typeface="Cambria Math" charset="0"/>
                          </a:rPr>
                        </m:ctrlPr>
                      </m:sSupPr>
                      <m:e>
                        <m:r>
                          <a:rPr lang="en-US" i="1">
                            <a:latin typeface="Cambria Math" charset="0"/>
                          </a:rPr>
                          <m:t>𝑋</m:t>
                        </m:r>
                      </m:e>
                      <m:sup>
                        <m:acc>
                          <m:accPr>
                            <m:chr m:val="⃗"/>
                            <m:ctrlPr>
                              <a:rPr lang="en-US" i="1">
                                <a:latin typeface="Cambria Math" charset="0"/>
                              </a:rPr>
                            </m:ctrlPr>
                          </m:accPr>
                          <m:e>
                            <m:r>
                              <a:rPr lang="en-US" i="1">
                                <a:latin typeface="Cambria Math" charset="0"/>
                              </a:rPr>
                              <m:t>𝑎</m:t>
                            </m:r>
                          </m:e>
                        </m:acc>
                      </m:sup>
                    </m:sSup>
                    <m:sSup>
                      <m:sSupPr>
                        <m:ctrlPr>
                          <a:rPr lang="en-US" i="1">
                            <a:latin typeface="Cambria Math" charset="0"/>
                          </a:rPr>
                        </m:ctrlPr>
                      </m:sSupPr>
                      <m:e>
                        <m:r>
                          <a:rPr lang="en-US" i="1">
                            <a:latin typeface="Cambria Math" charset="0"/>
                          </a:rPr>
                          <m:t>𝑍</m:t>
                        </m:r>
                      </m:e>
                      <m:sup>
                        <m:acc>
                          <m:accPr>
                            <m:chr m:val="⃗"/>
                            <m:ctrlPr>
                              <a:rPr lang="en-US" i="1">
                                <a:latin typeface="Cambria Math" charset="0"/>
                              </a:rPr>
                            </m:ctrlPr>
                          </m:accPr>
                          <m:e>
                            <m:r>
                              <a:rPr lang="en-US" i="1">
                                <a:latin typeface="Cambria Math" charset="0"/>
                              </a:rPr>
                              <m:t>𝑏</m:t>
                            </m:r>
                          </m:e>
                        </m:acc>
                      </m:sup>
                    </m:sSup>
                    <m:sSup>
                      <m:sSupPr>
                        <m:ctrlPr>
                          <a:rPr lang="en-US" i="1">
                            <a:latin typeface="Cambria Math" charset="0"/>
                          </a:rPr>
                        </m:ctrlPr>
                      </m:sSupPr>
                      <m:e>
                        <m:r>
                          <a:rPr lang="en-US" i="1" smtClean="0">
                            <a:latin typeface="Cambria Math" charset="0"/>
                          </a:rPr>
                          <m:t> </m:t>
                        </m:r>
                        <m:r>
                          <a:rPr lang="en-US" i="1" smtClean="0">
                            <a:latin typeface="Cambria Math" charset="0"/>
                          </a:rPr>
                          <m:t>𝜌</m:t>
                        </m:r>
                        <m:r>
                          <a:rPr lang="en-US" i="1" smtClean="0">
                            <a:latin typeface="Cambria Math" charset="0"/>
                          </a:rPr>
                          <m:t> </m:t>
                        </m:r>
                        <m:r>
                          <a:rPr lang="en-US" i="1">
                            <a:latin typeface="Cambria Math" charset="0"/>
                          </a:rPr>
                          <m:t>𝑋</m:t>
                        </m:r>
                      </m:e>
                      <m:sup>
                        <m:acc>
                          <m:accPr>
                            <m:chr m:val="⃗"/>
                            <m:ctrlPr>
                              <a:rPr lang="en-US" i="1">
                                <a:latin typeface="Cambria Math" charset="0"/>
                              </a:rPr>
                            </m:ctrlPr>
                          </m:accPr>
                          <m:e>
                            <m:r>
                              <a:rPr lang="en-US" i="1">
                                <a:latin typeface="Cambria Math" charset="0"/>
                              </a:rPr>
                              <m:t>𝑎</m:t>
                            </m:r>
                          </m:e>
                        </m:acc>
                      </m:sup>
                    </m:sSup>
                    <m:sSup>
                      <m:sSupPr>
                        <m:ctrlPr>
                          <a:rPr lang="en-US" i="1">
                            <a:latin typeface="Cambria Math" charset="0"/>
                          </a:rPr>
                        </m:ctrlPr>
                      </m:sSupPr>
                      <m:e>
                        <m:r>
                          <a:rPr lang="en-US" i="1">
                            <a:latin typeface="Cambria Math" charset="0"/>
                          </a:rPr>
                          <m:t>𝑍</m:t>
                        </m:r>
                      </m:e>
                      <m:sup>
                        <m:acc>
                          <m:accPr>
                            <m:chr m:val="⃗"/>
                            <m:ctrlPr>
                              <a:rPr lang="en-US" i="1">
                                <a:latin typeface="Cambria Math" charset="0"/>
                              </a:rPr>
                            </m:ctrlPr>
                          </m:accPr>
                          <m:e>
                            <m:r>
                              <a:rPr lang="en-US" i="1">
                                <a:latin typeface="Cambria Math" charset="0"/>
                              </a:rPr>
                              <m:t>𝑏</m:t>
                            </m:r>
                          </m:e>
                        </m:acc>
                      </m:sup>
                    </m:sSup>
                  </m:oMath>
                </a14:m>
                <a:r>
                  <a:rPr lang="nl-NL" dirty="0" smtClean="0"/>
                  <a:t> </a:t>
                </a:r>
                <a:r>
                  <a:rPr lang="nl-NL" dirty="0" err="1" smtClean="0"/>
                  <a:t>for</a:t>
                </a:r>
                <a:r>
                  <a:rPr lang="nl-NL" dirty="0" smtClean="0"/>
                  <a:t> random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i="1">
                            <a:latin typeface="Cambria Math" charset="0"/>
                          </a:rPr>
                        </m:ctrlPr>
                      </m:accPr>
                      <m:e>
                        <m:r>
                          <a:rPr lang="en-US" i="1">
                            <a:latin typeface="Cambria Math" charset="0"/>
                          </a:rPr>
                          <m:t>𝑎</m:t>
                        </m:r>
                      </m:e>
                    </m:acc>
                    <m:r>
                      <a:rPr lang="en-US" i="1">
                        <a:latin typeface="Cambria Math" charset="0"/>
                      </a:rPr>
                      <m:t>,</m:t>
                    </m:r>
                    <m:acc>
                      <m:accPr>
                        <m:chr m:val="⃗"/>
                        <m:ctrlPr>
                          <a:rPr lang="en-US" i="1">
                            <a:latin typeface="Cambria Math" charset="0"/>
                          </a:rPr>
                        </m:ctrlPr>
                      </m:accPr>
                      <m:e>
                        <m:r>
                          <a:rPr lang="en-US" i="1">
                            <a:latin typeface="Cambria Math" charset="0"/>
                          </a:rPr>
                          <m:t>𝑏</m:t>
                        </m:r>
                      </m:e>
                    </m:acc>
                    <m:r>
                      <a:rPr lang="en-US" i="1">
                        <a:latin typeface="Cambria Math" charset="0"/>
                      </a:rPr>
                      <m:t>∈</m:t>
                    </m:r>
                    <m:sSup>
                      <m:sSupPr>
                        <m:ctrlPr>
                          <a:rPr lang="en-US" i="1">
                            <a:latin typeface="Cambria Math" charset="0"/>
                          </a:rPr>
                        </m:ctrlPr>
                      </m:sSupPr>
                      <m:e>
                        <m:d>
                          <m:dPr>
                            <m:begChr m:val="{"/>
                            <m:endChr m:val="}"/>
                            <m:ctrlPr>
                              <a:rPr lang="en-US" i="1">
                                <a:latin typeface="Cambria Math" charset="0"/>
                              </a:rPr>
                            </m:ctrlPr>
                          </m:dPr>
                          <m:e>
                            <m:r>
                              <a:rPr lang="en-US" i="1">
                                <a:latin typeface="Cambria Math" charset="0"/>
                              </a:rPr>
                              <m:t>0,1</m:t>
                            </m:r>
                          </m:e>
                        </m:d>
                      </m:e>
                      <m:sup>
                        <m:r>
                          <a:rPr lang="en-US" i="1">
                            <a:latin typeface="Cambria Math" charset="0"/>
                          </a:rPr>
                          <m:t>𝑛</m:t>
                        </m:r>
                      </m:sup>
                    </m:sSup>
                  </m:oMath>
                </a14:m>
                <a:endParaRPr lang="nl-NL" dirty="0" smtClean="0"/>
              </a:p>
              <a:p>
                <a:r>
                  <a:rPr lang="nl-NL" dirty="0" smtClean="0"/>
                  <a:t>Perfect security: </a:t>
                </a:r>
                <a:r>
                  <a:rPr lang="nl-NL" dirty="0" err="1" smtClean="0"/>
                  <a:t>not</a:t>
                </a:r>
                <a:r>
                  <a:rPr lang="nl-NL" dirty="0" smtClean="0"/>
                  <a:t> </a:t>
                </a:r>
                <a:r>
                  <a:rPr lang="nl-NL" dirty="0" err="1" smtClean="0"/>
                  <a:t>knowing</a:t>
                </a:r>
                <a:r>
                  <a:rPr lang="nl-NL" dirty="0" smtClean="0"/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i="1">
                            <a:latin typeface="Cambria Math" charset="0"/>
                          </a:rPr>
                        </m:ctrlPr>
                      </m:accPr>
                      <m:e>
                        <m:r>
                          <a:rPr lang="en-US" i="1">
                            <a:latin typeface="Cambria Math" charset="0"/>
                          </a:rPr>
                          <m:t>𝑎</m:t>
                        </m:r>
                      </m:e>
                    </m:acc>
                    <m:r>
                      <a:rPr lang="en-US" i="1">
                        <a:latin typeface="Cambria Math" charset="0"/>
                      </a:rPr>
                      <m:t>,</m:t>
                    </m:r>
                    <m:acc>
                      <m:accPr>
                        <m:chr m:val="⃗"/>
                        <m:ctrlPr>
                          <a:rPr lang="en-US" i="1">
                            <a:latin typeface="Cambria Math" charset="0"/>
                          </a:rPr>
                        </m:ctrlPr>
                      </m:accPr>
                      <m:e>
                        <m:r>
                          <a:rPr lang="en-US" i="1">
                            <a:latin typeface="Cambria Math" charset="0"/>
                          </a:rPr>
                          <m:t>𝑏</m:t>
                        </m:r>
                      </m:e>
                    </m:acc>
                  </m:oMath>
                </a14:m>
                <a:r>
                  <a:rPr lang="en-US" dirty="0" smtClean="0"/>
                  <a:t>, density matrix becomes </a:t>
                </a:r>
                <a:r>
                  <a:rPr lang="en-US" i="1" dirty="0" smtClean="0"/>
                  <a:t>fully mixed</a:t>
                </a:r>
                <a:r>
                  <a:rPr lang="en-US" dirty="0" smtClean="0"/>
                  <a:t>:</a:t>
                </a:r>
                <a:br>
                  <a:rPr lang="en-US" dirty="0" smtClean="0"/>
                </a:br>
                <a:r>
                  <a:rPr lang="en-US" dirty="0" smtClean="0"/>
                  <a:t>	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nl-NL" i="1" smtClean="0">
                            <a:latin typeface="Cambria Math" charset="0"/>
                          </a:rPr>
                        </m:ctrlPr>
                      </m:fPr>
                      <m:num>
                        <m:r>
                          <a:rPr lang="nl-NL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nl-NL" i="1" smtClean="0">
                            <a:latin typeface="Cambria Math" panose="02040503050406030204" pitchFamily="18" charset="0"/>
                          </a:rPr>
                          <m:t>4</m:t>
                        </m:r>
                        <m:r>
                          <a:rPr lang="en-US" i="1" baseline="30000" smtClean="0">
                            <a:latin typeface="Cambria Math" charset="0"/>
                          </a:rPr>
                          <m:t>𝑛</m:t>
                        </m:r>
                      </m:den>
                    </m:f>
                    <m:nary>
                      <m:naryPr>
                        <m:chr m:val="∑"/>
                        <m:supHide m:val="on"/>
                        <m:ctrlPr>
                          <a:rPr lang="nl-NL" i="1" smtClean="0">
                            <a:latin typeface="Cambria Math" charset="0"/>
                          </a:rPr>
                        </m:ctrlPr>
                      </m:naryPr>
                      <m:sub>
                        <m:acc>
                          <m:accPr>
                            <m:chr m:val="⃗"/>
                            <m:ctrlPr>
                              <a:rPr lang="en-US" i="1">
                                <a:latin typeface="Cambria Math" charset="0"/>
                              </a:rPr>
                            </m:ctrlPr>
                          </m:accPr>
                          <m:e>
                            <m:r>
                              <a:rPr lang="en-US" i="1">
                                <a:latin typeface="Cambria Math" charset="0"/>
                              </a:rPr>
                              <m:t>𝑎</m:t>
                            </m:r>
                          </m:e>
                        </m:acc>
                        <m:r>
                          <a:rPr lang="en-US" i="1">
                            <a:latin typeface="Cambria Math" charset="0"/>
                          </a:rPr>
                          <m:t>,</m:t>
                        </m:r>
                        <m:acc>
                          <m:accPr>
                            <m:chr m:val="⃗"/>
                            <m:ctrlPr>
                              <a:rPr lang="en-US" i="1">
                                <a:latin typeface="Cambria Math" charset="0"/>
                              </a:rPr>
                            </m:ctrlPr>
                          </m:accPr>
                          <m:e>
                            <m:r>
                              <a:rPr lang="en-US" i="1">
                                <a:latin typeface="Cambria Math" charset="0"/>
                              </a:rPr>
                              <m:t>𝑏</m:t>
                            </m:r>
                          </m:e>
                        </m:acc>
                      </m:sub>
                      <m:sup/>
                      <m:e>
                        <m:sSup>
                          <m:sSupPr>
                            <m:ctrlPr>
                              <a:rPr lang="en-US" i="1">
                                <a:latin typeface="Cambria Math" charset="0"/>
                              </a:rPr>
                            </m:ctrlPr>
                          </m:sSupPr>
                          <m:e>
                            <m:r>
                              <a:rPr lang="en-US" i="1">
                                <a:latin typeface="Cambria Math" charset="0"/>
                              </a:rPr>
                              <m:t>𝑋</m:t>
                            </m:r>
                          </m:e>
                          <m:sup>
                            <m:acc>
                              <m:accPr>
                                <m:chr m:val="⃗"/>
                                <m:ctrlPr>
                                  <a:rPr lang="en-US" i="1">
                                    <a:latin typeface="Cambria Math" charset="0"/>
                                  </a:rPr>
                                </m:ctrlPr>
                              </m:accPr>
                              <m:e>
                                <m:r>
                                  <a:rPr lang="en-US" i="1">
                                    <a:latin typeface="Cambria Math" charset="0"/>
                                  </a:rPr>
                                  <m:t>𝑎</m:t>
                                </m:r>
                              </m:e>
                            </m:acc>
                          </m:sup>
                        </m:sSup>
                        <m:sSup>
                          <m:sSupPr>
                            <m:ctrlPr>
                              <a:rPr lang="en-US" i="1">
                                <a:latin typeface="Cambria Math" charset="0"/>
                              </a:rPr>
                            </m:ctrlPr>
                          </m:sSupPr>
                          <m:e>
                            <m:r>
                              <a:rPr lang="en-US" i="1">
                                <a:latin typeface="Cambria Math" charset="0"/>
                              </a:rPr>
                              <m:t>𝑍</m:t>
                            </m:r>
                          </m:e>
                          <m:sup>
                            <m:acc>
                              <m:accPr>
                                <m:chr m:val="⃗"/>
                                <m:ctrlPr>
                                  <a:rPr lang="en-US" i="1">
                                    <a:latin typeface="Cambria Math" charset="0"/>
                                  </a:rPr>
                                </m:ctrlPr>
                              </m:accPr>
                              <m:e>
                                <m:r>
                                  <a:rPr lang="en-US" i="1">
                                    <a:latin typeface="Cambria Math" charset="0"/>
                                  </a:rPr>
                                  <m:t>𝑏</m:t>
                                </m:r>
                              </m:e>
                            </m:acc>
                          </m:sup>
                        </m:sSup>
                        <m:sSup>
                          <m:sSupPr>
                            <m:ctrlPr>
                              <a:rPr lang="en-US" i="1">
                                <a:latin typeface="Cambria Math" charset="0"/>
                              </a:rPr>
                            </m:ctrlPr>
                          </m:sSupPr>
                          <m:e>
                            <m:r>
                              <a:rPr lang="en-US" i="1">
                                <a:latin typeface="Cambria Math" charset="0"/>
                              </a:rPr>
                              <m:t> </m:t>
                            </m:r>
                            <m:r>
                              <a:rPr lang="en-US" i="1">
                                <a:latin typeface="Cambria Math" charset="0"/>
                              </a:rPr>
                              <m:t>𝜌</m:t>
                            </m:r>
                            <m:r>
                              <a:rPr lang="en-US" i="1">
                                <a:latin typeface="Cambria Math" charset="0"/>
                              </a:rPr>
                              <m:t> </m:t>
                            </m:r>
                            <m:r>
                              <a:rPr lang="en-US" i="1">
                                <a:latin typeface="Cambria Math" charset="0"/>
                              </a:rPr>
                              <m:t>𝑋</m:t>
                            </m:r>
                          </m:e>
                          <m:sup>
                            <m:acc>
                              <m:accPr>
                                <m:chr m:val="⃗"/>
                                <m:ctrlPr>
                                  <a:rPr lang="en-US" i="1">
                                    <a:latin typeface="Cambria Math" charset="0"/>
                                  </a:rPr>
                                </m:ctrlPr>
                              </m:accPr>
                              <m:e>
                                <m:r>
                                  <a:rPr lang="en-US" i="1">
                                    <a:latin typeface="Cambria Math" charset="0"/>
                                  </a:rPr>
                                  <m:t>𝑎</m:t>
                                </m:r>
                              </m:e>
                            </m:acc>
                          </m:sup>
                        </m:sSup>
                        <m:sSup>
                          <m:sSupPr>
                            <m:ctrlPr>
                              <a:rPr lang="en-US" i="1">
                                <a:latin typeface="Cambria Math" charset="0"/>
                              </a:rPr>
                            </m:ctrlPr>
                          </m:sSupPr>
                          <m:e>
                            <m:r>
                              <a:rPr lang="en-US" i="1">
                                <a:latin typeface="Cambria Math" charset="0"/>
                              </a:rPr>
                              <m:t>𝑍</m:t>
                            </m:r>
                          </m:e>
                          <m:sup>
                            <m:acc>
                              <m:accPr>
                                <m:chr m:val="⃗"/>
                                <m:ctrlPr>
                                  <a:rPr lang="en-US" i="1">
                                    <a:latin typeface="Cambria Math" charset="0"/>
                                  </a:rPr>
                                </m:ctrlPr>
                              </m:accPr>
                              <m:e>
                                <m:r>
                                  <a:rPr lang="en-US" i="1">
                                    <a:latin typeface="Cambria Math" charset="0"/>
                                  </a:rPr>
                                  <m:t>𝑏</m:t>
                                </m:r>
                              </m:e>
                            </m:acc>
                          </m:sup>
                        </m:sSup>
                      </m:e>
                    </m:nary>
                    <m:r>
                      <a:rPr lang="nl-NL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nl-NL" i="1" smtClean="0">
                        <a:latin typeface="Cambria Math" panose="02040503050406030204" pitchFamily="18" charset="0"/>
                      </a:rPr>
                      <m:t>𝕀</m:t>
                    </m:r>
                    <m:r>
                      <a:rPr lang="nl-NL" i="1" smtClean="0">
                        <a:latin typeface="Cambria Math" panose="02040503050406030204" pitchFamily="18" charset="0"/>
                      </a:rPr>
                      <m:t>/2</m:t>
                    </m:r>
                    <m:r>
                      <a:rPr lang="en-US" i="1" baseline="30000" smtClean="0">
                        <a:latin typeface="Cambria Math" charset="0"/>
                      </a:rPr>
                      <m:t>𝑛</m:t>
                    </m:r>
                  </m:oMath>
                </a14:m>
                <a:endParaRPr lang="en-US" baseline="30000" dirty="0" smtClean="0"/>
              </a:p>
            </p:txBody>
          </p:sp>
        </mc:Choice>
        <mc:Fallback xmlns="">
          <p:sp>
            <p:nvSpPr>
              <p:cNvPr id="25" name="Content Placeholder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8199" y="4055162"/>
                <a:ext cx="10697936" cy="2109947"/>
              </a:xfrm>
              <a:prstGeom prst="rect">
                <a:avLst/>
              </a:prstGeom>
              <a:blipFill rotWithShape="0">
                <a:blip r:embed="rId12"/>
                <a:stretch>
                  <a:fillRect l="-1026" t="-867" r="-17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822207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25" grpId="0" uiExpand="1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ttps://upload.wikimedia.org/wikipedia/commons/thumb/e/eb/Clifford_William_Kingdon.jpg/300px-Clifford_Wil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51240" y="182789"/>
            <a:ext cx="1919421" cy="23033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Clifford group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381000" y="1564094"/>
                <a:ext cx="10515600" cy="4351339"/>
              </a:xfrm>
            </p:spPr>
            <p:txBody>
              <a:bodyPr>
                <a:normAutofit/>
              </a:bodyPr>
              <a:lstStyle/>
              <a:p>
                <a:r>
                  <a:rPr lang="en-US" dirty="0" smtClean="0"/>
                  <a:t>Clifford group is the </a:t>
                </a:r>
                <a:r>
                  <a:rPr lang="en-US" i="1" dirty="0"/>
                  <a:t>normalizer of the Pauli group</a:t>
                </a:r>
                <a:r>
                  <a:rPr lang="en-US" dirty="0"/>
                  <a:t>:</a:t>
                </a:r>
                <a:br>
                  <a:rPr lang="en-US" dirty="0"/>
                </a:br>
                <a:r>
                  <a:rPr lang="en-US" dirty="0"/>
                  <a:t>For all </a:t>
                </a:r>
                <a:r>
                  <a:rPr lang="en-US" dirty="0" err="1"/>
                  <a:t>Cliffords</a:t>
                </a:r>
                <a:r>
                  <a:rPr lang="en-US" dirty="0"/>
                  <a:t> C, for all </a:t>
                </a:r>
                <a:r>
                  <a:rPr lang="en-US" dirty="0" err="1"/>
                  <a:t>Paulis</a:t>
                </a:r>
                <a:r>
                  <a:rPr lang="en-US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i="1">
                            <a:latin typeface="Cambria Math" charset="0"/>
                          </a:rPr>
                        </m:ctrlPr>
                      </m:sSupPr>
                      <m:e>
                        <m:r>
                          <a:rPr lang="en-US" i="1">
                            <a:latin typeface="Cambria Math" charset="0"/>
                          </a:rPr>
                          <m:t>𝑋</m:t>
                        </m:r>
                      </m:e>
                      <m:sup>
                        <m:acc>
                          <m:accPr>
                            <m:chr m:val="⃗"/>
                            <m:ctrlPr>
                              <a:rPr lang="en-US" i="1">
                                <a:latin typeface="Cambria Math" charset="0"/>
                              </a:rPr>
                            </m:ctrlPr>
                          </m:accPr>
                          <m:e>
                            <m:r>
                              <a:rPr lang="en-US" i="1">
                                <a:latin typeface="Cambria Math" charset="0"/>
                              </a:rPr>
                              <m:t>𝑎</m:t>
                            </m:r>
                          </m:e>
                        </m:acc>
                      </m:sup>
                    </m:sSup>
                    <m:sSup>
                      <m:sSupPr>
                        <m:ctrlPr>
                          <a:rPr lang="en-US" i="1">
                            <a:latin typeface="Cambria Math" charset="0"/>
                          </a:rPr>
                        </m:ctrlPr>
                      </m:sSupPr>
                      <m:e>
                        <m:r>
                          <a:rPr lang="en-US" i="1">
                            <a:latin typeface="Cambria Math" charset="0"/>
                          </a:rPr>
                          <m:t>𝑍</m:t>
                        </m:r>
                      </m:e>
                      <m:sup>
                        <m:acc>
                          <m:accPr>
                            <m:chr m:val="⃗"/>
                            <m:ctrlPr>
                              <a:rPr lang="en-US" i="1">
                                <a:latin typeface="Cambria Math" charset="0"/>
                              </a:rPr>
                            </m:ctrlPr>
                          </m:accPr>
                          <m:e>
                            <m:r>
                              <a:rPr lang="en-US" i="1">
                                <a:latin typeface="Cambria Math" charset="0"/>
                              </a:rPr>
                              <m:t>𝑏</m:t>
                            </m:r>
                          </m:e>
                        </m:acc>
                      </m:sup>
                    </m:sSup>
                  </m:oMath>
                </a14:m>
                <a:r>
                  <a:rPr lang="en-US" dirty="0"/>
                  <a:t>, </a:t>
                </a:r>
                <a:br>
                  <a:rPr lang="en-US" dirty="0"/>
                </a:br>
                <a:r>
                  <a:rPr lang="en-US" dirty="0"/>
                  <a:t>there exist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i="1">
                            <a:latin typeface="Cambria Math" charset="0"/>
                          </a:rPr>
                        </m:ctrlPr>
                      </m:accPr>
                      <m:e>
                        <m:r>
                          <a:rPr lang="en-US" i="1">
                            <a:latin typeface="Cambria Math" charset="0"/>
                          </a:rPr>
                          <m:t>𝑐</m:t>
                        </m:r>
                      </m:e>
                    </m:acc>
                    <m:r>
                      <a:rPr lang="en-US" i="1">
                        <a:latin typeface="Cambria Math" charset="0"/>
                      </a:rPr>
                      <m:t>, </m:t>
                    </m:r>
                    <m:acc>
                      <m:accPr>
                        <m:chr m:val="⃗"/>
                        <m:ctrlPr>
                          <a:rPr lang="en-US" i="1">
                            <a:latin typeface="Cambria Math" charset="0"/>
                          </a:rPr>
                        </m:ctrlPr>
                      </m:accPr>
                      <m:e>
                        <m:r>
                          <a:rPr lang="en-US" i="1">
                            <a:latin typeface="Cambria Math" charset="0"/>
                          </a:rPr>
                          <m:t>𝑑</m:t>
                        </m:r>
                      </m:e>
                    </m:acc>
                    <m:r>
                      <a:rPr lang="en-US" i="1">
                        <a:latin typeface="Cambria Math" charset="0"/>
                      </a:rPr>
                      <m:t>∈</m:t>
                    </m:r>
                    <m:sSup>
                      <m:sSupPr>
                        <m:ctrlPr>
                          <a:rPr lang="en-US" i="1">
                            <a:latin typeface="Cambria Math" charset="0"/>
                          </a:rPr>
                        </m:ctrlPr>
                      </m:sSupPr>
                      <m:e>
                        <m:d>
                          <m:dPr>
                            <m:begChr m:val="{"/>
                            <m:endChr m:val="}"/>
                            <m:ctrlPr>
                              <a:rPr lang="en-US" i="1">
                                <a:latin typeface="Cambria Math" charset="0"/>
                              </a:rPr>
                            </m:ctrlPr>
                          </m:dPr>
                          <m:e>
                            <m:r>
                              <a:rPr lang="en-US" i="1">
                                <a:latin typeface="Cambria Math" charset="0"/>
                              </a:rPr>
                              <m:t>0,1</m:t>
                            </m:r>
                          </m:e>
                        </m:d>
                      </m:e>
                      <m:sup>
                        <m:r>
                          <a:rPr lang="en-US" i="1">
                            <a:latin typeface="Cambria Math" charset="0"/>
                          </a:rPr>
                          <m:t>𝑛</m:t>
                        </m:r>
                      </m:sup>
                    </m:sSup>
                    <m:r>
                      <a:rPr lang="en-US" i="1">
                        <a:latin typeface="Cambria Math" charset="0"/>
                      </a:rPr>
                      <m:t> </m:t>
                    </m:r>
                  </m:oMath>
                </a14:m>
                <a:r>
                  <a:rPr lang="en-US" dirty="0"/>
                  <a:t>such that 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charset="0"/>
                      </a:rPr>
                      <m:t>𝐶</m:t>
                    </m:r>
                    <m:sSup>
                      <m:sSupPr>
                        <m:ctrlPr>
                          <a:rPr lang="en-US" i="1">
                            <a:latin typeface="Cambria Math" charset="0"/>
                          </a:rPr>
                        </m:ctrlPr>
                      </m:sSupPr>
                      <m:e>
                        <m:r>
                          <a:rPr lang="en-US" i="1">
                            <a:latin typeface="Cambria Math" charset="0"/>
                          </a:rPr>
                          <m:t>𝑋</m:t>
                        </m:r>
                      </m:e>
                      <m:sup>
                        <m:acc>
                          <m:accPr>
                            <m:chr m:val="⃗"/>
                            <m:ctrlPr>
                              <a:rPr lang="en-US" i="1">
                                <a:latin typeface="Cambria Math" charset="0"/>
                              </a:rPr>
                            </m:ctrlPr>
                          </m:accPr>
                          <m:e>
                            <m:r>
                              <a:rPr lang="en-US" i="1">
                                <a:latin typeface="Cambria Math" charset="0"/>
                              </a:rPr>
                              <m:t>𝑎</m:t>
                            </m:r>
                          </m:e>
                        </m:acc>
                      </m:sup>
                    </m:sSup>
                    <m:sSup>
                      <m:sSupPr>
                        <m:ctrlPr>
                          <a:rPr lang="en-US" i="1">
                            <a:latin typeface="Cambria Math" charset="0"/>
                          </a:rPr>
                        </m:ctrlPr>
                      </m:sSupPr>
                      <m:e>
                        <m:r>
                          <a:rPr lang="en-US" i="1">
                            <a:latin typeface="Cambria Math" charset="0"/>
                          </a:rPr>
                          <m:t>𝑍</m:t>
                        </m:r>
                      </m:e>
                      <m:sup>
                        <m:acc>
                          <m:accPr>
                            <m:chr m:val="⃗"/>
                            <m:ctrlPr>
                              <a:rPr lang="en-US" i="1">
                                <a:latin typeface="Cambria Math" charset="0"/>
                              </a:rPr>
                            </m:ctrlPr>
                          </m:accPr>
                          <m:e>
                            <m:r>
                              <a:rPr lang="en-US" i="1">
                                <a:latin typeface="Cambria Math" charset="0"/>
                              </a:rPr>
                              <m:t>𝑏</m:t>
                            </m:r>
                          </m:e>
                        </m:acc>
                      </m:sup>
                    </m:sSup>
                  </m:oMath>
                </a14:m>
                <a:r>
                  <a:rPr lang="en-US" dirty="0"/>
                  <a:t> =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i="1">
                            <a:latin typeface="Cambria Math" charset="0"/>
                          </a:rPr>
                        </m:ctrlPr>
                      </m:sSupPr>
                      <m:e>
                        <m:r>
                          <a:rPr lang="en-US" i="1">
                            <a:latin typeface="Cambria Math" charset="0"/>
                          </a:rPr>
                          <m:t>𝑋</m:t>
                        </m:r>
                      </m:e>
                      <m:sup>
                        <m:acc>
                          <m:accPr>
                            <m:chr m:val="⃗"/>
                            <m:ctrlPr>
                              <a:rPr lang="en-US" i="1">
                                <a:latin typeface="Cambria Math" charset="0"/>
                              </a:rPr>
                            </m:ctrlPr>
                          </m:accPr>
                          <m:e>
                            <m:r>
                              <a:rPr lang="en-US" i="1">
                                <a:latin typeface="Cambria Math" charset="0"/>
                              </a:rPr>
                              <m:t>𝑐</m:t>
                            </m:r>
                          </m:e>
                        </m:acc>
                      </m:sup>
                    </m:sSup>
                    <m:sSup>
                      <m:sSupPr>
                        <m:ctrlPr>
                          <a:rPr lang="en-US" i="1">
                            <a:latin typeface="Cambria Math" charset="0"/>
                          </a:rPr>
                        </m:ctrlPr>
                      </m:sSupPr>
                      <m:e>
                        <m:r>
                          <a:rPr lang="en-US" i="1">
                            <a:latin typeface="Cambria Math" charset="0"/>
                          </a:rPr>
                          <m:t>𝑍</m:t>
                        </m:r>
                      </m:e>
                      <m:sup>
                        <m:acc>
                          <m:accPr>
                            <m:chr m:val="⃗"/>
                            <m:ctrlPr>
                              <a:rPr lang="en-US" i="1">
                                <a:latin typeface="Cambria Math" charset="0"/>
                              </a:rPr>
                            </m:ctrlPr>
                          </m:accPr>
                          <m:e>
                            <m:r>
                              <a:rPr lang="en-US" i="1">
                                <a:latin typeface="Cambria Math" charset="0"/>
                              </a:rPr>
                              <m:t>𝑑</m:t>
                            </m:r>
                          </m:e>
                        </m:acc>
                      </m:sup>
                    </m:sSup>
                    <m:r>
                      <a:rPr lang="en-US" i="1">
                        <a:latin typeface="Cambria Math" charset="0"/>
                      </a:rPr>
                      <m:t>𝐶</m:t>
                    </m:r>
                  </m:oMath>
                </a14:m>
                <a:endParaRPr lang="en-US" dirty="0"/>
              </a:p>
              <a:p>
                <a:r>
                  <a:rPr lang="en-US" dirty="0" smtClean="0"/>
                  <a:t>Generated by </a:t>
                </a:r>
                <a14:m>
                  <m:oMath xmlns:m="http://schemas.openxmlformats.org/officeDocument/2006/math">
                    <m:r>
                      <a:rPr lang="nl-NL" b="0" i="1" smtClean="0">
                        <a:latin typeface="Cambria Math" panose="02040503050406030204" pitchFamily="18" charset="0"/>
                      </a:rPr>
                      <m:t>𝐻</m:t>
                    </m:r>
                    <m:r>
                      <a:rPr lang="nl-NL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nl-NL" b="0" i="1" smtClean="0">
                            <a:latin typeface="Cambria Math" charset="0"/>
                          </a:rPr>
                        </m:ctrlPr>
                      </m:fPr>
                      <m:num>
                        <m:r>
                          <a:rPr lang="nl-NL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nl-NL" b="0" i="1" smtClean="0">
                                <a:latin typeface="Cambria Math" charset="0"/>
                              </a:rPr>
                            </m:ctrlPr>
                          </m:radPr>
                          <m:deg/>
                          <m:e>
                            <m:r>
                              <a:rPr lang="nl-NL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e>
                        </m:rad>
                      </m:den>
                    </m:f>
                    <m:d>
                      <m:dPr>
                        <m:ctrlPr>
                          <a:rPr lang="nl-NL" b="0" i="1" smtClean="0">
                            <a:latin typeface="Cambria Math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nl-NL" b="0" i="1" smtClean="0">
                                <a:latin typeface="Cambria Math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nl-NL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  <m:e>
                              <m:r>
                                <a:rPr lang="nl-NL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</m:mr>
                          <m:mr>
                            <m:e>
                              <m:r>
                                <a:rPr lang="nl-NL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  <m:e>
                              <m:r>
                                <a:rPr lang="nl-NL" b="0" i="1" smtClean="0">
                                  <a:latin typeface="Cambria Math" panose="02040503050406030204" pitchFamily="18" charset="0"/>
                                </a:rPr>
                                <m:t>−1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en-US" dirty="0" smtClean="0"/>
                  <a:t>, </a:t>
                </a:r>
                <a14:m>
                  <m:oMath xmlns:m="http://schemas.openxmlformats.org/officeDocument/2006/math">
                    <m:r>
                      <a:rPr lang="nl-NL" b="0" i="1" smtClean="0">
                        <a:latin typeface="Cambria Math" panose="02040503050406030204" pitchFamily="18" charset="0"/>
                      </a:rPr>
                      <m:t>𝑃</m:t>
                    </m:r>
                    <m:r>
                      <a:rPr lang="nl-NL" b="0" i="1" smtClean="0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ctrlPr>
                          <a:rPr lang="nl-NL" b="0" i="1" smtClean="0">
                            <a:latin typeface="Cambria Math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nl-NL" b="0" i="1" smtClean="0">
                                <a:latin typeface="Cambria Math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nl-NL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  <m:e>
                              <m:r>
                                <a:rPr lang="nl-NL" b="0" i="1" smtClean="0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e>
                          </m:mr>
                          <m:mr>
                            <m:e>
                              <m:r>
                                <a:rPr lang="nl-NL" b="0" i="1" smtClean="0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e>
                            <m:e>
                              <m:r>
                                <a:rPr lang="nl-NL" b="0" i="1" smtClean="0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en-US" dirty="0" smtClean="0"/>
                  <a:t>,  </a:t>
                </a:r>
                <a14:m>
                  <m:oMath xmlns:m="http://schemas.openxmlformats.org/officeDocument/2006/math">
                    <m:r>
                      <a:rPr lang="nl-NL" sz="2200" i="1">
                        <a:latin typeface="Cambria Math" panose="02040503050406030204" pitchFamily="18" charset="0"/>
                      </a:rPr>
                      <m:t>𝐶𝑁𝑂𝑇</m:t>
                    </m:r>
                    <m:r>
                      <a:rPr lang="nl-NL" sz="2200" i="1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ctrlPr>
                          <a:rPr lang="nl-NL" sz="2200" i="1">
                            <a:latin typeface="Cambria Math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4"/>
                                  <m:mcJc m:val="center"/>
                                </m:mcPr>
                              </m:mc>
                            </m:mcs>
                            <m:ctrlPr>
                              <a:rPr lang="nl-NL" sz="2200" i="1">
                                <a:latin typeface="Cambria Math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nl-NL" sz="2200" i="1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  <m:e>
                              <m:r>
                                <a:rPr lang="nl-NL" sz="2200" i="1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e>
                            <m:e>
                              <m:r>
                                <a:rPr lang="nl-NL" sz="2200" i="1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e>
                            <m:e>
                              <m:r>
                                <a:rPr lang="nl-NL" sz="2200" i="1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e>
                          </m:mr>
                          <m:mr>
                            <m:e>
                              <m:r>
                                <a:rPr lang="nl-NL" sz="2200" i="1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e>
                            <m:e>
                              <m:r>
                                <a:rPr lang="nl-NL" sz="2200" i="1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  <m:e>
                              <m:r>
                                <a:rPr lang="nl-NL" sz="2200" i="1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e>
                            <m:e>
                              <m:r>
                                <a:rPr lang="nl-NL" sz="2200" i="1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e>
                          </m:mr>
                          <m:mr>
                            <m:e>
                              <m:r>
                                <a:rPr lang="nl-NL" sz="2200" i="1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e>
                            <m:e>
                              <m:r>
                                <a:rPr lang="nl-NL" sz="2200" i="1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e>
                            <m:e>
                              <m:r>
                                <a:rPr lang="nl-NL" sz="2200" i="1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e>
                            <m:e>
                              <m:r>
                                <a:rPr lang="nl-NL" sz="2200" i="1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</m:mr>
                          <m:mr>
                            <m:e>
                              <m:r>
                                <a:rPr lang="nl-NL" sz="2200" i="1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e>
                            <m:e>
                              <m:r>
                                <a:rPr lang="nl-NL" sz="2200" i="1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e>
                            <m:e>
                              <m:r>
                                <a:rPr lang="nl-NL" sz="2200" i="1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  <m:e>
                              <m:r>
                                <a:rPr lang="nl-NL" sz="2200" i="1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en-US" dirty="0"/>
              </a:p>
              <a:p>
                <a:r>
                  <a:rPr lang="en-US" dirty="0" smtClean="0"/>
                  <a:t>Examples: </a:t>
                </a:r>
                <a14:m>
                  <m:oMath xmlns:m="http://schemas.openxmlformats.org/officeDocument/2006/math">
                    <m:r>
                      <a:rPr lang="nl-NL" i="1">
                        <a:latin typeface="Cambria Math" panose="02040503050406030204" pitchFamily="18" charset="0"/>
                      </a:rPr>
                      <m:t>𝐻𝑋</m:t>
                    </m:r>
                    <m:r>
                      <a:rPr lang="nl-NL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nl-NL" i="1">
                        <a:latin typeface="Cambria Math" panose="02040503050406030204" pitchFamily="18" charset="0"/>
                      </a:rPr>
                      <m:t>𝑍𝐻</m:t>
                    </m:r>
                  </m:oMath>
                </a14:m>
                <a:r>
                  <a:rPr lang="en-US" dirty="0"/>
                  <a:t>,</a:t>
                </a:r>
                <a:r>
                  <a:rPr lang="en-US" dirty="0" smtClean="0"/>
                  <a:t>	</a:t>
                </a:r>
                <a14:m>
                  <m:oMath xmlns:m="http://schemas.openxmlformats.org/officeDocument/2006/math">
                    <m:r>
                      <a:rPr lang="nl-NL" i="1">
                        <a:latin typeface="Cambria Math" panose="02040503050406030204" pitchFamily="18" charset="0"/>
                      </a:rPr>
                      <m:t>𝑃𝑍</m:t>
                    </m:r>
                    <m:r>
                      <a:rPr lang="nl-NL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nl-NL" i="1">
                        <a:latin typeface="Cambria Math" panose="02040503050406030204" pitchFamily="18" charset="0"/>
                      </a:rPr>
                      <m:t>𝑍𝑃</m:t>
                    </m:r>
                  </m:oMath>
                </a14:m>
                <a:r>
                  <a:rPr lang="en-US" dirty="0"/>
                  <a:t>, </a:t>
                </a:r>
                <a:r>
                  <a:rPr lang="en-US" dirty="0" smtClean="0"/>
                  <a:t>   </a:t>
                </a:r>
                <a14:m>
                  <m:oMath xmlns:m="http://schemas.openxmlformats.org/officeDocument/2006/math">
                    <m:r>
                      <a:rPr lang="nl-NL" i="1">
                        <a:latin typeface="Cambria Math" panose="02040503050406030204" pitchFamily="18" charset="0"/>
                      </a:rPr>
                      <m:t>𝑃𝑋</m:t>
                    </m:r>
                    <m:r>
                      <a:rPr lang="nl-NL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nl-NL" i="1">
                        <a:latin typeface="Cambria Math" panose="02040503050406030204" pitchFamily="18" charset="0"/>
                      </a:rPr>
                      <m:t>𝑋𝑍𝑃</m:t>
                    </m:r>
                  </m:oMath>
                </a14:m>
                <a:endParaRPr lang="en-US" dirty="0" smtClean="0"/>
              </a:p>
              <a:p>
                <a:r>
                  <a:rPr lang="en-US" dirty="0"/>
                  <a:t>Not a universal gate set</a:t>
                </a:r>
              </a:p>
              <a:p>
                <a:pPr lvl="1"/>
                <a:r>
                  <a:rPr lang="en-US" dirty="0"/>
                  <a:t>Classical simulation </a:t>
                </a:r>
                <a:r>
                  <a:rPr lang="en-US" dirty="0" smtClean="0"/>
                  <a:t>possible</a:t>
                </a:r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81000" y="1564094"/>
                <a:ext cx="10515600" cy="4351339"/>
              </a:xfrm>
              <a:blipFill rotWithShape="0">
                <a:blip r:embed="rId5"/>
                <a:stretch>
                  <a:fillRect l="-1043" t="-238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Content Placeholder 2"/>
              <p:cNvSpPr txBox="1">
                <a:spLocks/>
              </p:cNvSpPr>
              <p:nvPr/>
            </p:nvSpPr>
            <p:spPr>
              <a:xfrm>
                <a:off x="5964895" y="469404"/>
                <a:ext cx="3931557" cy="734104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 fontScale="92500" lnSpcReduction="20000"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en-US" sz="1800" dirty="0"/>
                  <a:t>Pauli operators  </a:t>
                </a:r>
                <a:endParaRPr lang="en-US" sz="1800" dirty="0">
                  <a:latin typeface="Cambria Math" panose="02040503050406030204" pitchFamily="18" charset="0"/>
                </a:endParaRP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nl-NL" sz="1800">
                        <a:latin typeface="Cambria Math" panose="02040503050406030204" pitchFamily="18" charset="0"/>
                      </a:rPr>
                      <m:t>X</m:t>
                    </m:r>
                    <m:r>
                      <a:rPr lang="nl-NL" sz="1800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ctrlPr>
                          <a:rPr lang="en-US" sz="1800" i="1">
                            <a:latin typeface="Cambria Math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sz="1800" i="1">
                                <a:latin typeface="Cambria Math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nl-NL" sz="1800" i="1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e>
                            <m:e>
                              <m:r>
                                <a:rPr lang="nl-NL" sz="1800" i="1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</m:mr>
                          <m:mr>
                            <m:e>
                              <m:r>
                                <a:rPr lang="nl-NL" sz="1800" i="1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  <m:e>
                              <m:r>
                                <a:rPr lang="nl-NL" sz="1800" i="1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en-US" sz="1800" dirty="0"/>
                  <a:t>,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nl-NL" sz="1800">
                        <a:latin typeface="Cambria Math" panose="02040503050406030204" pitchFamily="18" charset="0"/>
                      </a:rPr>
                      <m:t>Y</m:t>
                    </m:r>
                    <m:r>
                      <a:rPr lang="nl-NL" sz="1800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ctrlPr>
                          <a:rPr lang="en-US" sz="1800" i="1">
                            <a:latin typeface="Cambria Math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sz="1800" i="1">
                                <a:latin typeface="Cambria Math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nl-NL" sz="1800" i="1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e>
                            <m:e>
                              <m:r>
                                <a:rPr lang="nl-NL" sz="1800" i="1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nl-NL" sz="1800" i="1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e>
                          </m:mr>
                          <m:mr>
                            <m:e>
                              <m:r>
                                <a:rPr lang="nl-NL" sz="1800" i="1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e>
                            <m:e>
                              <m:r>
                                <a:rPr lang="nl-NL" sz="1800" i="1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en-US" sz="1800" dirty="0"/>
                  <a:t>,</a:t>
                </a:r>
                <a:r>
                  <a:rPr lang="nl-NL" sz="1800" dirty="0"/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nl-NL" sz="1800">
                        <a:latin typeface="Cambria Math" panose="02040503050406030204" pitchFamily="18" charset="0"/>
                      </a:rPr>
                      <m:t>Z</m:t>
                    </m:r>
                    <m:r>
                      <a:rPr lang="nl-NL" sz="1800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ctrlPr>
                          <a:rPr lang="en-US" sz="1800" i="1">
                            <a:latin typeface="Cambria Math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sz="1800" i="1">
                                <a:latin typeface="Cambria Math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nl-NL" sz="1800" i="1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  <m:e>
                              <m:r>
                                <a:rPr lang="nl-NL" sz="1800" i="1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e>
                          </m:mr>
                          <m:mr>
                            <m:e>
                              <m:r>
                                <a:rPr lang="nl-NL" sz="1800" i="1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e>
                            <m:e>
                              <m:r>
                                <a:rPr lang="nl-NL" sz="1800" i="1">
                                  <a:latin typeface="Cambria Math" panose="02040503050406030204" pitchFamily="18" charset="0"/>
                                </a:rPr>
                                <m:t>−1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en-US" sz="1800" dirty="0"/>
              </a:p>
            </p:txBody>
          </p:sp>
        </mc:Choice>
        <mc:Fallback xmlns="">
          <p:sp>
            <p:nvSpPr>
              <p:cNvPr id="4" name="Content Placeholder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64895" y="469404"/>
                <a:ext cx="3931557" cy="734104"/>
              </a:xfrm>
              <a:prstGeom prst="rect">
                <a:avLst/>
              </a:prstGeom>
              <a:blipFill rotWithShape="0">
                <a:blip r:embed="rId6"/>
                <a:stretch>
                  <a:fillRect l="-930" t="-11667" b="-41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Content Placeholder 2"/>
          <p:cNvSpPr txBox="1">
            <a:spLocks/>
          </p:cNvSpPr>
          <p:nvPr/>
        </p:nvSpPr>
        <p:spPr>
          <a:xfrm>
            <a:off x="8089900" y="4401345"/>
            <a:ext cx="3835400" cy="15097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Rounded Rectangle 4"/>
              <p:cNvSpPr/>
              <p:nvPr/>
            </p:nvSpPr>
            <p:spPr>
              <a:xfrm>
                <a:off x="6692900" y="4838294"/>
                <a:ext cx="4203700" cy="1574804"/>
              </a:xfrm>
              <a:prstGeom prst="roundRect">
                <a:avLst/>
              </a:prstGeom>
              <a:ln/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r>
                  <a:rPr lang="nl-NL" sz="2400" dirty="0" err="1" smtClean="0">
                    <a:solidFill>
                      <a:schemeClr val="tx1"/>
                    </a:solidFill>
                  </a:rPr>
                  <a:t>Example</a:t>
                </a:r>
                <a:r>
                  <a:rPr lang="nl-NL" sz="2400" dirty="0" smtClean="0">
                    <a:solidFill>
                      <a:schemeClr val="tx1"/>
                    </a:solidFill>
                  </a:rPr>
                  <a:t> </a:t>
                </a:r>
                <a:r>
                  <a:rPr lang="nl-NL" sz="2400" dirty="0" err="1">
                    <a:solidFill>
                      <a:schemeClr val="tx1"/>
                    </a:solidFill>
                  </a:rPr>
                  <a:t>i</a:t>
                </a:r>
                <a:r>
                  <a:rPr lang="nl-NL" sz="2400" dirty="0" err="1" smtClean="0">
                    <a:solidFill>
                      <a:schemeClr val="tx1"/>
                    </a:solidFill>
                  </a:rPr>
                  <a:t>nteraction</a:t>
                </a:r>
                <a:r>
                  <a:rPr lang="nl-NL" sz="2400" dirty="0" smtClean="0">
                    <a:solidFill>
                      <a:schemeClr val="tx1"/>
                    </a:solidFill>
                  </a:rPr>
                  <a:t> </a:t>
                </a:r>
                <a:r>
                  <a:rPr lang="nl-NL" sz="2400" dirty="0" err="1">
                    <a:solidFill>
                      <a:schemeClr val="tx1"/>
                    </a:solidFill>
                  </a:rPr>
                  <a:t>with</a:t>
                </a:r>
                <a:r>
                  <a:rPr lang="nl-NL" sz="2400" dirty="0">
                    <a:solidFill>
                      <a:schemeClr val="tx1"/>
                    </a:solidFill>
                  </a:rPr>
                  <a:t> </a:t>
                </a:r>
                <a:br>
                  <a:rPr lang="nl-NL" sz="2400" dirty="0">
                    <a:solidFill>
                      <a:schemeClr val="tx1"/>
                    </a:solidFill>
                  </a:rPr>
                </a:br>
                <a:r>
                  <a:rPr lang="nl-NL" sz="2400" dirty="0" err="1">
                    <a:solidFill>
                      <a:schemeClr val="tx1"/>
                    </a:solidFill>
                  </a:rPr>
                  <a:t>quantum</a:t>
                </a:r>
                <a:r>
                  <a:rPr lang="nl-NL" sz="2400" dirty="0">
                    <a:solidFill>
                      <a:schemeClr val="tx1"/>
                    </a:solidFill>
                  </a:rPr>
                  <a:t> </a:t>
                </a:r>
                <a:r>
                  <a:rPr lang="nl-NL" sz="2400" dirty="0" err="1">
                    <a:solidFill>
                      <a:schemeClr val="tx1"/>
                    </a:solidFill>
                  </a:rPr>
                  <a:t>one</a:t>
                </a:r>
                <a:r>
                  <a:rPr lang="nl-NL" sz="2400" dirty="0">
                    <a:solidFill>
                      <a:schemeClr val="tx1"/>
                    </a:solidFill>
                  </a:rPr>
                  <a:t>-time pad:</a:t>
                </a:r>
              </a:p>
              <a:p>
                <a:r>
                  <a:rPr lang="nl-NL" sz="2400" dirty="0">
                    <a:solidFill>
                      <a:schemeClr val="tx1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nl-NL" sz="2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𝑃</m:t>
                    </m:r>
                    <m:sSup>
                      <m:sSupPr>
                        <m:ctrlPr>
                          <a:rPr lang="nl-NL" sz="2400" i="1">
                            <a:solidFill>
                              <a:schemeClr val="tx1"/>
                            </a:solidFill>
                            <a:latin typeface="Cambria Math" charset="0"/>
                          </a:rPr>
                        </m:ctrlPr>
                      </m:sSupPr>
                      <m:e>
                        <m:r>
                          <a:rPr lang="nl-NL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𝑋</m:t>
                        </m:r>
                      </m:e>
                      <m:sup>
                        <m:r>
                          <a:rPr lang="nl-NL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𝑎</m:t>
                        </m:r>
                      </m:sup>
                    </m:sSup>
                    <m:sSup>
                      <m:sSupPr>
                        <m:ctrlPr>
                          <a:rPr lang="nl-NL" sz="2400" i="1">
                            <a:solidFill>
                              <a:schemeClr val="tx1"/>
                            </a:solidFill>
                            <a:latin typeface="Cambria Math" charset="0"/>
                          </a:rPr>
                        </m:ctrlPr>
                      </m:sSupPr>
                      <m:e>
                        <m:r>
                          <a:rPr lang="nl-NL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𝑍</m:t>
                        </m:r>
                      </m:e>
                      <m:sup>
                        <m:r>
                          <a:rPr lang="nl-NL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𝑏</m:t>
                        </m:r>
                      </m:sup>
                    </m:sSup>
                    <m:d>
                      <m:dPr>
                        <m:begChr m:val="|"/>
                        <m:endChr m:val="⟩"/>
                        <m:ctrlPr>
                          <a:rPr lang="en-US" sz="2000" i="1">
                            <a:latin typeface="Cambria Math" charset="0"/>
                          </a:rPr>
                        </m:ctrlPr>
                      </m:dPr>
                      <m:e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𝜓</m:t>
                        </m:r>
                      </m:e>
                    </m:d>
                    <m:r>
                      <a:rPr lang="nl-NL" sz="2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nl-NL" sz="2400" i="1">
                            <a:solidFill>
                              <a:schemeClr val="tx1"/>
                            </a:solidFill>
                            <a:latin typeface="Cambria Math" charset="0"/>
                          </a:rPr>
                        </m:ctrlPr>
                      </m:sSupPr>
                      <m:e>
                        <m:r>
                          <a:rPr lang="nl-NL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𝑋</m:t>
                        </m:r>
                      </m:e>
                      <m:sup>
                        <m:r>
                          <a:rPr lang="nl-NL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𝑎</m:t>
                        </m:r>
                      </m:sup>
                    </m:sSup>
                    <m:sSup>
                      <m:sSupPr>
                        <m:ctrlPr>
                          <a:rPr lang="nl-NL" sz="2400" i="1">
                            <a:solidFill>
                              <a:schemeClr val="tx1"/>
                            </a:solidFill>
                            <a:latin typeface="Cambria Math" charset="0"/>
                          </a:rPr>
                        </m:ctrlPr>
                      </m:sSupPr>
                      <m:e>
                        <m:r>
                          <a:rPr lang="nl-NL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𝑍</m:t>
                        </m:r>
                      </m:e>
                      <m:sup>
                        <m:r>
                          <a:rPr lang="nl-NL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𝑎</m:t>
                        </m:r>
                        <m:r>
                          <a:rPr lang="nl-NL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⊕</m:t>
                        </m:r>
                        <m:r>
                          <a:rPr lang="nl-NL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𝑏</m:t>
                        </m:r>
                      </m:sup>
                    </m:sSup>
                    <m:r>
                      <a:rPr lang="nl-NL" sz="2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𝑃</m:t>
                    </m:r>
                    <m:d>
                      <m:dPr>
                        <m:begChr m:val="|"/>
                        <m:endChr m:val="⟩"/>
                        <m:ctrlPr>
                          <a:rPr lang="en-US" sz="2400" i="1">
                            <a:latin typeface="Cambria Math" charset="0"/>
                          </a:rPr>
                        </m:ctrlPr>
                      </m:d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𝜓</m:t>
                        </m:r>
                      </m:e>
                    </m:d>
                  </m:oMath>
                </a14:m>
                <a:endParaRPr lang="en-US" sz="24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5" name="Rounded Rectangl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92900" y="4838294"/>
                <a:ext cx="4203700" cy="1574804"/>
              </a:xfrm>
              <a:prstGeom prst="roundRect">
                <a:avLst/>
              </a:prstGeom>
              <a:blipFill rotWithShape="0">
                <a:blip r:embed="rId7"/>
                <a:stretch>
                  <a:fillRect/>
                </a:stretch>
              </a:blipFill>
              <a:ln/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68073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Quantum Homomorphic Encryption</a:t>
            </a:r>
            <a:br>
              <a:rPr lang="en-US" dirty="0" smtClean="0"/>
            </a:br>
            <a:r>
              <a:rPr lang="en-US" sz="3200" dirty="0"/>
              <a:t>For Clifford circuits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46931" y="1539396"/>
                <a:ext cx="6792692" cy="4351338"/>
              </a:xfrm>
            </p:spPr>
            <p:txBody>
              <a:bodyPr>
                <a:noAutofit/>
              </a:bodyPr>
              <a:lstStyle/>
              <a:p>
                <a:pPr marL="0" indent="0">
                  <a:buNone/>
                </a:pPr>
                <a:r>
                  <a:rPr lang="en-US" b="1" dirty="0" smtClean="0"/>
                  <a:t>Encryption (of single </a:t>
                </a:r>
                <a:r>
                  <a:rPr lang="en-US" b="1" dirty="0" err="1" smtClean="0"/>
                  <a:t>qubit</a:t>
                </a:r>
                <a:r>
                  <a:rPr lang="en-US" b="1" dirty="0" smtClean="0"/>
                  <a:t>): </a:t>
                </a:r>
              </a:p>
              <a:p>
                <a:pPr marL="0" indent="0">
                  <a:buNone/>
                </a:pPr>
                <a:r>
                  <a:rPr lang="en-US" dirty="0"/>
                  <a:t>	</a:t>
                </a:r>
                <a:r>
                  <a:rPr lang="en-US" dirty="0" smtClean="0"/>
                  <a:t>Input state: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|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𝜓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⟩</m:t>
                    </m:r>
                  </m:oMath>
                </a14:m>
                <a:endParaRPr lang="en-US" dirty="0"/>
              </a:p>
              <a:p>
                <a:pPr marL="0" indent="0">
                  <a:buNone/>
                </a:pPr>
                <a:r>
                  <a:rPr lang="en-US" dirty="0" smtClean="0"/>
                  <a:t>	Flip random classical bits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𝑎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,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𝑏</m:t>
                    </m:r>
                  </m:oMath>
                </a14:m>
                <a:endParaRPr lang="en-US" b="1" dirty="0" smtClean="0"/>
              </a:p>
              <a:p>
                <a:pPr marL="0" indent="0">
                  <a:buNone/>
                </a:pPr>
                <a:r>
                  <a:rPr lang="en-US" b="0" dirty="0" smtClean="0"/>
                  <a:t>	Output: 	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b="0" i="1" smtClean="0">
                            <a:latin typeface="Cambria Math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𝑋</m:t>
                        </m:r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𝑎</m:t>
                        </m:r>
                      </m:sup>
                    </m:sSup>
                    <m:sSup>
                      <m:sSupPr>
                        <m:ctrlPr>
                          <a:rPr lang="en-US" b="0" i="1" smtClean="0">
                            <a:latin typeface="Cambria Math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𝑍</m:t>
                        </m:r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𝑏</m:t>
                        </m:r>
                      </m:sup>
                    </m:sSup>
                    <m:r>
                      <a:rPr lang="en-US" b="0" i="1" smtClean="0">
                        <a:latin typeface="Cambria Math" panose="02040503050406030204" pitchFamily="18" charset="0"/>
                      </a:rPr>
                      <m:t>|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𝜓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⟩</m:t>
                    </m:r>
                  </m:oMath>
                </a14:m>
                <a:r>
                  <a:rPr lang="en-US" dirty="0" smtClean="0"/>
                  <a:t>,</a:t>
                </a:r>
                <a:r>
                  <a:rPr lang="en-US" b="0" dirty="0" smtClean="0"/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b="0" i="0" smtClean="0">
                        <a:latin typeface="Cambria Math" panose="02040503050406030204" pitchFamily="18" charset="0"/>
                      </a:rPr>
                      <m:t>Enc</m:t>
                    </m:r>
                    <m:d>
                      <m:dPr>
                        <m:ctrlPr>
                          <a:rPr lang="en-US" b="0" i="1" smtClean="0">
                            <a:latin typeface="Cambria Math" charset="0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</m:d>
                  </m:oMath>
                </a14:m>
                <a:r>
                  <a:rPr lang="en-US" dirty="0" smtClean="0"/>
                  <a:t>,</a:t>
                </a:r>
                <a:r>
                  <a:rPr lang="en-US" b="0" dirty="0" smtClean="0"/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b="0" i="0" smtClean="0">
                        <a:latin typeface="Cambria Math" panose="02040503050406030204" pitchFamily="18" charset="0"/>
                      </a:rPr>
                      <m:t>Enc</m:t>
                    </m:r>
                    <m:d>
                      <m:dPr>
                        <m:ctrlPr>
                          <a:rPr lang="en-US" b="0" i="1" smtClean="0">
                            <a:latin typeface="Cambria Math" charset="0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𝑏</m:t>
                        </m:r>
                      </m:e>
                    </m:d>
                  </m:oMath>
                </a14:m>
                <a:r>
                  <a:rPr lang="en-US" dirty="0" smtClean="0"/>
                  <a:t> </a:t>
                </a:r>
                <a:endParaRPr lang="en-US" dirty="0"/>
              </a:p>
              <a:p>
                <a:pPr marL="0" indent="0">
                  <a:buNone/>
                </a:pPr>
                <a:r>
                  <a:rPr lang="en-US" b="1" dirty="0" smtClean="0"/>
                  <a:t>Circuit Evaluation:</a:t>
                </a:r>
              </a:p>
              <a:p>
                <a:pPr marL="0" indent="0">
                  <a:buNone/>
                </a:pPr>
                <a:r>
                  <a:rPr lang="en-US" dirty="0"/>
                  <a:t>	</a:t>
                </a:r>
                <a:r>
                  <a:rPr lang="en-US" dirty="0" smtClean="0"/>
                  <a:t>Apply Clifford gate to quantum part</a:t>
                </a:r>
              </a:p>
              <a:p>
                <a:pPr marL="0" indent="0">
                  <a:buNone/>
                </a:pPr>
                <a:r>
                  <a:rPr lang="en-US" dirty="0"/>
                  <a:t>	</a:t>
                </a:r>
                <a:r>
                  <a:rPr lang="en-US" dirty="0" err="1" smtClean="0"/>
                  <a:t>Homomorphically</a:t>
                </a:r>
                <a:r>
                  <a:rPr lang="en-US" dirty="0" smtClean="0"/>
                  <a:t> update classical keys 	according to commutation relations</a:t>
                </a:r>
              </a:p>
              <a:p>
                <a:pPr marL="0" indent="0">
                  <a:buNone/>
                </a:pPr>
                <a:endParaRPr lang="en-US" sz="2000" dirty="0" smtClean="0"/>
              </a:p>
              <a:p>
                <a:pPr marL="0" indent="0">
                  <a:buNone/>
                </a:pPr>
                <a:endParaRPr lang="en-US" dirty="0" smtClean="0"/>
              </a:p>
              <a:p>
                <a:pPr marL="0" indent="0">
                  <a:buNone/>
                </a:pPr>
                <a:endParaRPr lang="en-US" dirty="0" smtClean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46931" y="1539396"/>
                <a:ext cx="6792692" cy="4351338"/>
              </a:xfrm>
              <a:blipFill rotWithShape="0">
                <a:blip r:embed="rId2"/>
                <a:stretch>
                  <a:fillRect l="-1885" t="-2384" r="-188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TextBox 4"/>
          <p:cNvSpPr txBox="1"/>
          <p:nvPr/>
        </p:nvSpPr>
        <p:spPr>
          <a:xfrm>
            <a:off x="838201" y="6461922"/>
            <a:ext cx="1076685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Folklore, last formalized by [BJ15</a:t>
            </a:r>
            <a:r>
              <a:rPr lang="en-US" sz="1400" dirty="0"/>
              <a:t>] A. Broadbent, S. Jeffery. Quantum Homomorphic Encryption for Circuits of Low T-gate Complexity. CRYPTO 2015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Rounded Rectangle 5"/>
              <p:cNvSpPr/>
              <p:nvPr/>
            </p:nvSpPr>
            <p:spPr>
              <a:xfrm>
                <a:off x="7039623" y="968208"/>
                <a:ext cx="4484200" cy="1696165"/>
              </a:xfrm>
              <a:prstGeom prst="roundRect">
                <a:avLst/>
              </a:prstGeom>
              <a:ln/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r>
                  <a:rPr lang="en-US" sz="2400" dirty="0" smtClean="0">
                    <a:solidFill>
                      <a:schemeClr val="tx1"/>
                    </a:solidFill>
                  </a:rPr>
                  <a:t>Classical </a:t>
                </a:r>
                <a:r>
                  <a:rPr lang="en-US" sz="2400" dirty="0" err="1">
                    <a:solidFill>
                      <a:schemeClr val="tx1"/>
                    </a:solidFill>
                  </a:rPr>
                  <a:t>homomorphic</a:t>
                </a:r>
                <a:r>
                  <a:rPr lang="en-US" sz="2400" dirty="0">
                    <a:solidFill>
                      <a:schemeClr val="tx1"/>
                    </a:solidFill>
                  </a:rPr>
                  <a:t> scheme</a:t>
                </a:r>
                <a:r>
                  <a:rPr lang="en-US" sz="2400" dirty="0" smtClean="0">
                    <a:solidFill>
                      <a:schemeClr val="tx1"/>
                    </a:solidFill>
                  </a:rPr>
                  <a:t>:</a:t>
                </a:r>
                <a:r>
                  <a:rPr lang="en-US" sz="2400" dirty="0">
                    <a:solidFill>
                      <a:schemeClr val="tx1"/>
                    </a:solidFill>
                  </a:rPr>
                  <a:t/>
                </a:r>
                <a:br>
                  <a:rPr lang="en-US" sz="2400" dirty="0">
                    <a:solidFill>
                      <a:schemeClr val="tx1"/>
                    </a:solidFill>
                  </a:rPr>
                </a:br>
                <a:r>
                  <a:rPr lang="en-US" sz="2400" dirty="0" smtClean="0">
                    <a:solidFill>
                      <a:schemeClr val="tx1"/>
                    </a:solidFill>
                  </a:rPr>
                  <a:t>Encryption: </a:t>
                </a:r>
                <a14:m>
                  <m:oMath xmlns:m="http://schemas.openxmlformats.org/officeDocument/2006/math">
                    <m:r>
                      <a:rPr lang="en-US" sz="2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𝑐</m:t>
                    </m:r>
                    <m:r>
                      <a:rPr lang="en-US" sz="240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m:rPr>
                        <m:sty m:val="p"/>
                      </m:rPr>
                      <a:rPr lang="en-US" sz="240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Enc</m:t>
                    </m:r>
                    <m:d>
                      <m:dPr>
                        <m:ctrlPr>
                          <a:rPr lang="en-US" sz="2400" i="1">
                            <a:solidFill>
                              <a:schemeClr val="tx1"/>
                            </a:solidFill>
                            <a:latin typeface="Cambria Math" charset="0"/>
                          </a:rPr>
                        </m:ctrlPr>
                      </m:dPr>
                      <m:e>
                        <m: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</m:oMath>
                </a14:m>
                <a:r>
                  <a:rPr lang="en-US" sz="2400" dirty="0">
                    <a:solidFill>
                      <a:schemeClr val="tx1"/>
                    </a:solidFill>
                  </a:rPr>
                  <a:t/>
                </a:r>
                <a:br>
                  <a:rPr lang="en-US" sz="2400" dirty="0">
                    <a:solidFill>
                      <a:schemeClr val="tx1"/>
                    </a:solidFill>
                  </a:rPr>
                </a:br>
                <a:r>
                  <a:rPr lang="en-US" sz="2400" dirty="0" smtClean="0">
                    <a:solidFill>
                      <a:schemeClr val="tx1"/>
                    </a:solidFill>
                  </a:rPr>
                  <a:t>Decryption: </a:t>
                </a:r>
                <a14:m>
                  <m:oMath xmlns:m="http://schemas.openxmlformats.org/officeDocument/2006/math">
                    <m:r>
                      <a:rPr lang="en-US" sz="2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240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m:rPr>
                        <m:sty m:val="p"/>
                      </m:rPr>
                      <a:rPr lang="en-US" sz="240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Dec</m:t>
                    </m:r>
                    <m:r>
                      <a:rPr lang="en-US" sz="240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sz="2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240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en-US" sz="24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6" name="Rounded Rectangle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39623" y="968208"/>
                <a:ext cx="4484200" cy="1696165"/>
              </a:xfrm>
              <a:prstGeom prst="roundRect">
                <a:avLst/>
              </a:prstGeom>
              <a:blipFill rotWithShape="0">
                <a:blip r:embed="rId3"/>
                <a:stretch>
                  <a:fillRect l="-272"/>
                </a:stretch>
              </a:blipFill>
              <a:ln/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Rounded Rectangle 7"/>
              <p:cNvSpPr/>
              <p:nvPr/>
            </p:nvSpPr>
            <p:spPr>
              <a:xfrm>
                <a:off x="7039623" y="3030607"/>
                <a:ext cx="5013434" cy="3228303"/>
              </a:xfrm>
              <a:prstGeom prst="roundRect">
                <a:avLst/>
              </a:prstGeom>
              <a:ln/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r>
                  <a:rPr lang="en-US" sz="2400" dirty="0" smtClean="0"/>
                  <a:t>Example: evaluation of P gate:</a:t>
                </a:r>
              </a:p>
              <a:p>
                <a:pPr marL="342900" indent="-342900">
                  <a:buFont typeface="Arial" charset="0"/>
                  <a:buChar char="•"/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2400">
                        <a:latin typeface="Cambria Math" charset="0"/>
                      </a:rPr>
                      <m:t>P</m:t>
                    </m:r>
                    <m:sSup>
                      <m:sSupPr>
                        <m:ctrlPr>
                          <a:rPr lang="en-US" sz="2400" i="1">
                            <a:latin typeface="Cambria Math" charset="0"/>
                          </a:rPr>
                        </m:ctrlPr>
                      </m:sSupPr>
                      <m:e>
                        <m:r>
                          <a:rPr lang="en-US" sz="2400" i="1">
                            <a:latin typeface="Cambria Math" charset="0"/>
                          </a:rPr>
                          <m:t>𝑋</m:t>
                        </m:r>
                      </m:e>
                      <m:sup>
                        <m:r>
                          <a:rPr lang="en-US" sz="2400" i="1">
                            <a:latin typeface="Cambria Math" charset="0"/>
                          </a:rPr>
                          <m:t>𝑎</m:t>
                        </m:r>
                      </m:sup>
                    </m:sSup>
                    <m:sSup>
                      <m:sSupPr>
                        <m:ctrlPr>
                          <a:rPr lang="en-US" sz="2400" i="1">
                            <a:latin typeface="Cambria Math" charset="0"/>
                          </a:rPr>
                        </m:ctrlPr>
                      </m:sSupPr>
                      <m:e>
                        <m:r>
                          <a:rPr lang="en-US" sz="2400" i="1">
                            <a:latin typeface="Cambria Math" charset="0"/>
                          </a:rPr>
                          <m:t>𝑍</m:t>
                        </m:r>
                      </m:e>
                      <m:sup>
                        <m:r>
                          <a:rPr lang="en-US" sz="2400" i="1">
                            <a:latin typeface="Cambria Math" charset="0"/>
                          </a:rPr>
                          <m:t>𝑏</m:t>
                        </m:r>
                      </m:sup>
                    </m:sSup>
                    <m:d>
                      <m:dPr>
                        <m:begChr m:val="|"/>
                        <m:endChr m:val="⟩"/>
                        <m:ctrlPr>
                          <a:rPr lang="en-US" sz="2400" i="1">
                            <a:latin typeface="Cambria Math" charset="0"/>
                          </a:rPr>
                        </m:ctrlPr>
                      </m:dPr>
                      <m:e>
                        <m:r>
                          <a:rPr lang="en-US" sz="2400" i="1">
                            <a:latin typeface="Cambria Math" charset="0"/>
                          </a:rPr>
                          <m:t>𝜓</m:t>
                        </m:r>
                      </m:e>
                    </m:d>
                    <m:r>
                      <a:rPr lang="en-US" sz="2400" i="1">
                        <a:latin typeface="Cambria Math" charset="0"/>
                      </a:rPr>
                      <m:t>=</m:t>
                    </m:r>
                    <m:sSup>
                      <m:sSupPr>
                        <m:ctrlPr>
                          <a:rPr lang="en-US" sz="2400" i="1">
                            <a:latin typeface="Cambria Math" charset="0"/>
                          </a:rPr>
                        </m:ctrlPr>
                      </m:sSupPr>
                      <m:e>
                        <m:r>
                          <a:rPr lang="en-US" sz="2400" i="1">
                            <a:latin typeface="Cambria Math" charset="0"/>
                          </a:rPr>
                          <m:t>𝑋</m:t>
                        </m:r>
                      </m:e>
                      <m:sup>
                        <m:r>
                          <a:rPr lang="en-US" sz="2400" i="1">
                            <a:latin typeface="Cambria Math" charset="0"/>
                          </a:rPr>
                          <m:t>𝑎</m:t>
                        </m:r>
                      </m:sup>
                    </m:sSup>
                    <m:sSup>
                      <m:sSupPr>
                        <m:ctrlPr>
                          <a:rPr lang="en-US" sz="2400" i="1">
                            <a:latin typeface="Cambria Math" charset="0"/>
                          </a:rPr>
                        </m:ctrlPr>
                      </m:sSupPr>
                      <m:e>
                        <m:r>
                          <a:rPr lang="en-US" sz="2400" i="1">
                            <a:latin typeface="Cambria Math" charset="0"/>
                          </a:rPr>
                          <m:t>𝑍</m:t>
                        </m:r>
                      </m:e>
                      <m:sup>
                        <m:r>
                          <a:rPr lang="en-US" sz="2400" i="1">
                            <a:latin typeface="Cambria Math" charset="0"/>
                          </a:rPr>
                          <m:t>𝑎</m:t>
                        </m:r>
                        <m:r>
                          <a:rPr lang="en-US" sz="2400" i="1">
                            <a:latin typeface="Cambria Math" charset="0"/>
                          </a:rPr>
                          <m:t>⊕</m:t>
                        </m:r>
                        <m:r>
                          <a:rPr lang="en-US" sz="2400" i="1">
                            <a:latin typeface="Cambria Math" charset="0"/>
                          </a:rPr>
                          <m:t>𝑏</m:t>
                        </m:r>
                      </m:sup>
                    </m:sSup>
                    <m:r>
                      <a:rPr lang="en-US" sz="2400" i="1">
                        <a:latin typeface="Cambria Math" charset="0"/>
                      </a:rPr>
                      <m:t>𝑃</m:t>
                    </m:r>
                    <m:d>
                      <m:dPr>
                        <m:begChr m:val="|"/>
                        <m:endChr m:val="⟩"/>
                        <m:ctrlPr>
                          <a:rPr lang="en-US" sz="2400" i="1">
                            <a:latin typeface="Cambria Math" charset="0"/>
                          </a:rPr>
                        </m:ctrlPr>
                      </m:dPr>
                      <m:e>
                        <m:r>
                          <a:rPr lang="en-US" sz="2400" i="1">
                            <a:latin typeface="Cambria Math" charset="0"/>
                          </a:rPr>
                          <m:t>𝜓</m:t>
                        </m:r>
                      </m:e>
                    </m:d>
                  </m:oMath>
                </a14:m>
                <a:endParaRPr lang="en-US" sz="2400" dirty="0"/>
              </a:p>
              <a:p>
                <a:pPr marL="342900" indent="-342900">
                  <a:buFont typeface="Arial" charset="0"/>
                  <a:buChar char="•"/>
                </a:pPr>
                <a:r>
                  <a:rPr lang="en-US" sz="2400" dirty="0" err="1" smtClean="0"/>
                  <a:t>homomorphic</a:t>
                </a:r>
                <a:r>
                  <a:rPr lang="en-US" sz="2400" dirty="0" smtClean="0"/>
                  <a:t> update</a:t>
                </a:r>
                <a:br>
                  <a:rPr lang="en-US" sz="2400" dirty="0" smtClean="0"/>
                </a:b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2400">
                        <a:latin typeface="Cambria Math" charset="0"/>
                      </a:rPr>
                      <m:t>Enc</m:t>
                    </m:r>
                    <m:r>
                      <a:rPr lang="en-US" sz="2400" b="0" i="1" smtClean="0">
                        <a:latin typeface="Cambria Math" charset="0"/>
                      </a:rPr>
                      <m:t>(</m:t>
                    </m:r>
                    <m:r>
                      <a:rPr lang="en-US" sz="2400" b="0" i="1" smtClean="0">
                        <a:latin typeface="Cambria Math" charset="0"/>
                      </a:rPr>
                      <m:t>𝑏</m:t>
                    </m:r>
                    <m:r>
                      <a:rPr lang="en-US" sz="2400" b="0" i="1" smtClean="0">
                        <a:latin typeface="Cambria Math" charset="0"/>
                      </a:rPr>
                      <m:t>′)←</m:t>
                    </m:r>
                    <m:r>
                      <m:rPr>
                        <m:nor/>
                      </m:rPr>
                      <a:rPr lang="en-US" sz="2400"/>
                      <m:t>ADD</m:t>
                    </m:r>
                    <m:r>
                      <m:rPr>
                        <m:nor/>
                      </m:rPr>
                      <a:rPr lang="en-US" sz="2400"/>
                      <m:t>(</m:t>
                    </m:r>
                    <m:r>
                      <m:rPr>
                        <m:sty m:val="p"/>
                      </m:rPr>
                      <a:rPr lang="en-US" sz="2400">
                        <a:latin typeface="Cambria Math" charset="0"/>
                      </a:rPr>
                      <m:t>Enc</m:t>
                    </m:r>
                    <m:d>
                      <m:dPr>
                        <m:ctrlPr>
                          <a:rPr lang="en-US" sz="2400" i="1">
                            <a:latin typeface="Cambria Math" charset="0"/>
                          </a:rPr>
                        </m:ctrlPr>
                      </m:dPr>
                      <m:e>
                        <m:r>
                          <a:rPr lang="en-US" sz="2400" i="1">
                            <a:latin typeface="Cambria Math" charset="0"/>
                          </a:rPr>
                          <m:t>𝑎</m:t>
                        </m:r>
                      </m:e>
                    </m:d>
                    <m:r>
                      <m:rPr>
                        <m:nor/>
                      </m:rPr>
                      <a:rPr lang="en-US" sz="2400"/>
                      <m:t>, </m:t>
                    </m:r>
                    <m:r>
                      <m:rPr>
                        <m:sty m:val="p"/>
                      </m:rPr>
                      <a:rPr lang="en-US" sz="2400">
                        <a:latin typeface="Cambria Math" charset="0"/>
                      </a:rPr>
                      <m:t>Enc</m:t>
                    </m:r>
                    <m:d>
                      <m:dPr>
                        <m:ctrlPr>
                          <a:rPr lang="en-US" sz="2400" i="1">
                            <a:latin typeface="Cambria Math" charset="0"/>
                          </a:rPr>
                        </m:ctrlPr>
                      </m:dPr>
                      <m:e>
                        <m:r>
                          <a:rPr lang="en-US" sz="2400" i="1">
                            <a:latin typeface="Cambria Math" charset="0"/>
                          </a:rPr>
                          <m:t>𝑏</m:t>
                        </m:r>
                      </m:e>
                    </m:d>
                    <m:r>
                      <a:rPr lang="en-US" sz="2400" i="1">
                        <a:latin typeface="Cambria Math" charset="0"/>
                      </a:rPr>
                      <m:t>)</m:t>
                    </m:r>
                  </m:oMath>
                </a14:m>
                <a:endParaRPr lang="en-US" sz="2400" dirty="0"/>
              </a:p>
              <a:p>
                <a:endParaRPr lang="en-US" sz="2400" dirty="0" smtClean="0"/>
              </a:p>
              <a:p>
                <a:r>
                  <a:rPr lang="en-US" sz="2400" dirty="0" smtClean="0"/>
                  <a:t>State </a:t>
                </a:r>
                <a:r>
                  <a:rPr lang="en-US" sz="2400" dirty="0"/>
                  <a:t>maintains form: 	</a:t>
                </a:r>
                <a:r>
                  <a:rPr lang="en-US" sz="2400" dirty="0" smtClean="0"/>
                  <a:t/>
                </a:r>
                <a:br>
                  <a:rPr lang="en-US" sz="2400" dirty="0" smtClean="0"/>
                </a:br>
                <a14:m>
                  <m:oMath xmlns:m="http://schemas.openxmlformats.org/officeDocument/2006/math">
                    <m:sSup>
                      <m:sSupPr>
                        <m:ctrlPr>
                          <a:rPr lang="en-US" sz="2400" i="1">
                            <a:latin typeface="Cambria Math" charset="0"/>
                          </a:rPr>
                        </m:ctrlPr>
                      </m:sSupPr>
                      <m:e>
                        <m:r>
                          <a:rPr lang="en-US" sz="2400" i="1">
                            <a:latin typeface="Cambria Math" charset="0"/>
                          </a:rPr>
                          <m:t>𝑋</m:t>
                        </m:r>
                      </m:e>
                      <m:sup>
                        <m:r>
                          <a:rPr lang="en-US" sz="2400" b="0" i="1" smtClean="0">
                            <a:latin typeface="Cambria Math" charset="0"/>
                          </a:rPr>
                          <m:t>𝑎</m:t>
                        </m:r>
                        <m:r>
                          <a:rPr lang="en-US" sz="2400" b="0" i="1" smtClean="0">
                            <a:latin typeface="Cambria Math" charset="0"/>
                          </a:rPr>
                          <m:t>′</m:t>
                        </m:r>
                      </m:sup>
                    </m:sSup>
                    <m:sSup>
                      <m:sSupPr>
                        <m:ctrlPr>
                          <a:rPr lang="en-US" sz="2400" i="1">
                            <a:latin typeface="Cambria Math" charset="0"/>
                          </a:rPr>
                        </m:ctrlPr>
                      </m:sSupPr>
                      <m:e>
                        <m:r>
                          <a:rPr lang="en-US" sz="2400" i="1">
                            <a:latin typeface="Cambria Math" charset="0"/>
                          </a:rPr>
                          <m:t>𝑍</m:t>
                        </m:r>
                      </m:e>
                      <m:sup>
                        <m:r>
                          <a:rPr lang="en-US" sz="2400" b="0" i="1" smtClean="0">
                            <a:latin typeface="Cambria Math" charset="0"/>
                          </a:rPr>
                          <m:t>𝑏</m:t>
                        </m:r>
                        <m:r>
                          <a:rPr lang="en-US" sz="2400" b="0" i="1" smtClean="0">
                            <a:latin typeface="Cambria Math" charset="0"/>
                          </a:rPr>
                          <m:t>′</m:t>
                        </m:r>
                      </m:sup>
                    </m:sSup>
                    <m:r>
                      <a:rPr lang="en-US" sz="2400" i="1">
                        <a:latin typeface="Cambria Math" charset="0"/>
                      </a:rPr>
                      <m:t>|</m:t>
                    </m:r>
                    <m:r>
                      <a:rPr lang="en-US" sz="2400" i="1">
                        <a:latin typeface="Cambria Math" charset="0"/>
                      </a:rPr>
                      <m:t>𝜓</m:t>
                    </m:r>
                    <m:r>
                      <a:rPr lang="en-US" sz="2400" i="1">
                        <a:latin typeface="Cambria Math" charset="0"/>
                      </a:rPr>
                      <m:t>′⟩</m:t>
                    </m:r>
                  </m:oMath>
                </a14:m>
                <a:r>
                  <a:rPr lang="en-US" sz="2400" dirty="0"/>
                  <a:t>,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2400">
                        <a:latin typeface="Cambria Math" charset="0"/>
                      </a:rPr>
                      <m:t>Enc</m:t>
                    </m:r>
                    <m:r>
                      <a:rPr lang="en-US" sz="2400" b="0" i="0" smtClean="0">
                        <a:latin typeface="Cambria Math" charset="0"/>
                      </a:rPr>
                      <m:t>(</m:t>
                    </m:r>
                    <m:sSup>
                      <m:sSupPr>
                        <m:ctrlPr>
                          <a:rPr lang="en-US" sz="2400" b="0" i="1" smtClean="0">
                            <a:latin typeface="Cambria Math" charset="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sz="2400" b="0" i="0" smtClean="0">
                            <a:latin typeface="Cambria Math" charset="0"/>
                          </a:rPr>
                          <m:t>a</m:t>
                        </m:r>
                      </m:e>
                      <m:sup>
                        <m:r>
                          <a:rPr lang="en-US" sz="2400" b="0" i="0" smtClean="0">
                            <a:latin typeface="Cambria Math" charset="0"/>
                          </a:rPr>
                          <m:t>′</m:t>
                        </m:r>
                      </m:sup>
                    </m:sSup>
                    <m:r>
                      <a:rPr lang="en-US" sz="2400" b="0" i="0" smtClean="0">
                        <a:latin typeface="Cambria Math" charset="0"/>
                      </a:rPr>
                      <m:t>)</m:t>
                    </m:r>
                  </m:oMath>
                </a14:m>
                <a:r>
                  <a:rPr lang="en-US" sz="2400" dirty="0"/>
                  <a:t>,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2400">
                        <a:latin typeface="Cambria Math" charset="0"/>
                      </a:rPr>
                      <m:t>Enc</m:t>
                    </m:r>
                    <m:r>
                      <a:rPr lang="en-US" sz="2400" b="0" i="0" smtClean="0">
                        <a:latin typeface="Cambria Math" charset="0"/>
                      </a:rPr>
                      <m:t>(</m:t>
                    </m:r>
                    <m:sSup>
                      <m:sSupPr>
                        <m:ctrlPr>
                          <a:rPr lang="en-US" sz="2400" b="0" i="1" smtClean="0">
                            <a:latin typeface="Cambria Math" charset="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sz="2400" b="0" i="0" smtClean="0">
                            <a:latin typeface="Cambria Math" charset="0"/>
                          </a:rPr>
                          <m:t>b</m:t>
                        </m:r>
                      </m:e>
                      <m:sup>
                        <m:r>
                          <a:rPr lang="en-US" sz="2400" b="0" i="0" smtClean="0">
                            <a:latin typeface="Cambria Math" charset="0"/>
                          </a:rPr>
                          <m:t>′</m:t>
                        </m:r>
                      </m:sup>
                    </m:sSup>
                    <m:r>
                      <a:rPr lang="en-US" sz="2400" b="0" i="0" smtClean="0">
                        <a:latin typeface="Cambria Math" charset="0"/>
                      </a:rPr>
                      <m:t>)</m:t>
                    </m:r>
                  </m:oMath>
                </a14:m>
                <a:endParaRPr lang="en-US" sz="2400" dirty="0"/>
              </a:p>
            </p:txBody>
          </p:sp>
        </mc:Choice>
        <mc:Fallback xmlns="">
          <p:sp>
            <p:nvSpPr>
              <p:cNvPr id="8" name="Rounded Rectangle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39623" y="3030607"/>
                <a:ext cx="5013434" cy="3228303"/>
              </a:xfrm>
              <a:prstGeom prst="roundRect">
                <a:avLst/>
              </a:prstGeom>
              <a:blipFill rotWithShape="0">
                <a:blip r:embed="rId4"/>
                <a:stretch>
                  <a:fillRect/>
                </a:stretch>
              </a:blipFill>
              <a:ln/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9333404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8" grpId="0" uiExpand="1" build="p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Extending the gate set: T gate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838200" y="1019132"/>
                <a:ext cx="10515600" cy="1487586"/>
              </a:xfrm>
            </p:spPr>
            <p:txBody>
              <a:bodyPr>
                <a:normAutofit lnSpcReduction="10000"/>
              </a:bodyPr>
              <a:lstStyle/>
              <a:p>
                <a:pPr marL="0" indent="0">
                  <a:buNone/>
                </a:pPr>
                <a:r>
                  <a:rPr lang="en-US" dirty="0" smtClean="0"/>
                  <a:t>T gate (also known as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nl-NL" b="0" i="1" smtClean="0">
                            <a:latin typeface="Cambria Math" charset="0"/>
                          </a:rPr>
                        </m:ctrlPr>
                      </m:fPr>
                      <m:num>
                        <m:r>
                          <a:rPr lang="nl-NL" b="0" i="1" smtClean="0">
                            <a:latin typeface="Cambria Math" panose="02040503050406030204" pitchFamily="18" charset="0"/>
                          </a:rPr>
                          <m:t>𝜋</m:t>
                        </m:r>
                      </m:num>
                      <m:den>
                        <m:r>
                          <a:rPr lang="nl-NL" b="0" i="1" smtClean="0">
                            <a:latin typeface="Cambria Math" panose="02040503050406030204" pitchFamily="1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dirty="0" smtClean="0"/>
                  <a:t> or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charset="0"/>
                      </a:rPr>
                      <m:t>𝑅</m:t>
                    </m:r>
                  </m:oMath>
                </a14:m>
                <a:r>
                  <a:rPr lang="en-US" dirty="0" smtClean="0"/>
                  <a:t> gate) is given by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nl-NL" b="0" i="0" smtClean="0">
                        <a:latin typeface="Cambria Math" panose="02040503050406030204" pitchFamily="18" charset="0"/>
                      </a:rPr>
                      <m:t>T</m:t>
                    </m:r>
                    <m:r>
                      <a:rPr lang="nl-NL" b="0" i="0" smtClean="0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ctrlPr>
                          <a:rPr lang="en-US" i="1" smtClean="0">
                            <a:latin typeface="Cambria Math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i="1" smtClean="0">
                                <a:latin typeface="Cambria Math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nl-NL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  <m:e>
                              <m:r>
                                <a:rPr lang="nl-NL" b="0" i="1" smtClean="0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e>
                          </m:mr>
                          <m:mr>
                            <m:e>
                              <m:r>
                                <a:rPr lang="nl-NL" b="0" i="1" smtClean="0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e>
                            <m:e>
                              <m:sSup>
                                <m:sSupPr>
                                  <m:ctrlPr>
                                    <a:rPr lang="nl-NL" b="0" i="1" smtClean="0">
                                      <a:latin typeface="Cambria Math" charset="0"/>
                                    </a:rPr>
                                  </m:ctrlPr>
                                </m:sSupPr>
                                <m:e>
                                  <m:r>
                                    <a:rPr lang="nl-NL" b="0" i="1" smtClean="0">
                                      <a:latin typeface="Cambria Math" panose="02040503050406030204" pitchFamily="18" charset="0"/>
                                    </a:rPr>
                                    <m:t>𝑒</m:t>
                                  </m:r>
                                </m:e>
                                <m:sup>
                                  <m:r>
                                    <a:rPr lang="nl-NL" b="0" i="1" smtClean="0"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  <m:r>
                                    <a:rPr lang="nl-NL" b="0" i="1" smtClean="0">
                                      <a:latin typeface="Cambria Math" panose="02040503050406030204" pitchFamily="18" charset="0"/>
                                    </a:rPr>
                                    <m:t>𝜋</m:t>
                                  </m:r>
                                  <m:r>
                                    <a:rPr lang="nl-NL" b="0" i="1" smtClean="0">
                                      <a:latin typeface="Cambria Math" panose="02040503050406030204" pitchFamily="18" charset="0"/>
                                    </a:rPr>
                                    <m:t>/4</m:t>
                                  </m:r>
                                </m:sup>
                              </m:sSup>
                            </m:e>
                          </m:mr>
                        </m:m>
                      </m:e>
                    </m:d>
                  </m:oMath>
                </a14:m>
                <a:endParaRPr lang="en-US" dirty="0" smtClean="0"/>
              </a:p>
              <a:p>
                <a:pPr marL="0" indent="0">
                  <a:buNone/>
                </a:pPr>
                <a:r>
                  <a:rPr lang="en-US" dirty="0" err="1" smtClean="0"/>
                  <a:t>Clifford+T</a:t>
                </a:r>
                <a:r>
                  <a:rPr lang="en-US" dirty="0" smtClean="0"/>
                  <a:t> can approximate all quantum operations (universal set)</a:t>
                </a:r>
                <a:br>
                  <a:rPr lang="en-US" dirty="0" smtClean="0"/>
                </a:br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200" y="1019132"/>
                <a:ext cx="10515600" cy="1487586"/>
              </a:xfrm>
              <a:blipFill rotWithShape="0">
                <a:blip r:embed="rId2"/>
                <a:stretch>
                  <a:fillRect l="-1217" t="-82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Rounded Rectangle 3"/>
              <p:cNvSpPr/>
              <p:nvPr/>
            </p:nvSpPr>
            <p:spPr>
              <a:xfrm>
                <a:off x="674637" y="2344696"/>
                <a:ext cx="10534646" cy="3819621"/>
              </a:xfrm>
              <a:prstGeom prst="roundRect">
                <a:avLst/>
              </a:prstGeom>
              <a:ln/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r>
                  <a:rPr lang="en-US" sz="2800" dirty="0" smtClean="0"/>
                  <a:t>Trouble: Applying T gate on a one-time-pad encrypted state results in</a:t>
                </a:r>
                <a:endParaRPr lang="nl-NL" sz="2800" i="1" dirty="0"/>
              </a:p>
              <a:p>
                <a:r>
                  <a:rPr lang="nl-NL" sz="2800" dirty="0" err="1"/>
                  <a:t>c</a:t>
                </a:r>
                <a:r>
                  <a:rPr lang="nl-NL" sz="2800" dirty="0" err="1" smtClean="0"/>
                  <a:t>iphertext</a:t>
                </a:r>
                <a:r>
                  <a:rPr lang="nl-NL" sz="2800" dirty="0" smtClean="0"/>
                  <a:t>:	</a:t>
                </a:r>
                <a14:m>
                  <m:oMath xmlns:m="http://schemas.openxmlformats.org/officeDocument/2006/math">
                    <m:r>
                      <a:rPr lang="nl-NL" sz="2800" i="1">
                        <a:latin typeface="Cambria Math" charset="0"/>
                      </a:rPr>
                      <m:t>𝑇</m:t>
                    </m:r>
                    <m:sSup>
                      <m:sSupPr>
                        <m:ctrlPr>
                          <a:rPr lang="nl-NL" sz="2800" i="1">
                            <a:latin typeface="Cambria Math" charset="0"/>
                          </a:rPr>
                        </m:ctrlPr>
                      </m:sSupPr>
                      <m:e>
                        <m:r>
                          <a:rPr lang="nl-NL" sz="2800" i="1">
                            <a:latin typeface="Cambria Math" charset="0"/>
                          </a:rPr>
                          <m:t>𝑋</m:t>
                        </m:r>
                      </m:e>
                      <m:sup>
                        <m:r>
                          <a:rPr lang="nl-NL" sz="2800" i="1">
                            <a:latin typeface="Cambria Math" charset="0"/>
                          </a:rPr>
                          <m:t>𝑎</m:t>
                        </m:r>
                      </m:sup>
                    </m:sSup>
                    <m:sSup>
                      <m:sSupPr>
                        <m:ctrlPr>
                          <a:rPr lang="nl-NL" sz="2800" i="1">
                            <a:latin typeface="Cambria Math" charset="0"/>
                          </a:rPr>
                        </m:ctrlPr>
                      </m:sSupPr>
                      <m:e>
                        <m:r>
                          <a:rPr lang="nl-NL" sz="2800" i="1">
                            <a:latin typeface="Cambria Math" charset="0"/>
                          </a:rPr>
                          <m:t>𝑍</m:t>
                        </m:r>
                      </m:e>
                      <m:sup>
                        <m:r>
                          <a:rPr lang="nl-NL" sz="2800" i="1">
                            <a:latin typeface="Cambria Math" charset="0"/>
                          </a:rPr>
                          <m:t>𝑏</m:t>
                        </m:r>
                      </m:sup>
                    </m:sSup>
                    <m:d>
                      <m:dPr>
                        <m:begChr m:val="|"/>
                        <m:endChr m:val="⟩"/>
                        <m:ctrlPr>
                          <a:rPr lang="nl-NL" sz="2800" i="1">
                            <a:latin typeface="Cambria Math" charset="0"/>
                          </a:rPr>
                        </m:ctrlPr>
                      </m:dPr>
                      <m:e>
                        <m:r>
                          <a:rPr lang="nl-NL" sz="2800" i="1">
                            <a:latin typeface="Cambria Math" charset="0"/>
                          </a:rPr>
                          <m:t>𝜓</m:t>
                        </m:r>
                      </m:e>
                    </m:d>
                    <m:r>
                      <a:rPr lang="nl-NL" sz="2800" i="1">
                        <a:latin typeface="Cambria Math" charset="0"/>
                      </a:rPr>
                      <m:t>=</m:t>
                    </m:r>
                    <m:sSup>
                      <m:sSupPr>
                        <m:ctrlPr>
                          <a:rPr lang="nl-NL" sz="2800" i="1">
                            <a:latin typeface="Cambria Math" charset="0"/>
                          </a:rPr>
                        </m:ctrlPr>
                      </m:sSupPr>
                      <m:e>
                        <m:r>
                          <a:rPr lang="nl-NL" sz="2800" i="1">
                            <a:latin typeface="Cambria Math" charset="0"/>
                          </a:rPr>
                          <m:t>𝑃</m:t>
                        </m:r>
                      </m:e>
                      <m:sup>
                        <m:r>
                          <a:rPr lang="nl-NL" sz="2800" i="1">
                            <a:latin typeface="Cambria Math" charset="0"/>
                          </a:rPr>
                          <m:t>𝑎</m:t>
                        </m:r>
                      </m:sup>
                    </m:sSup>
                    <m:sSup>
                      <m:sSupPr>
                        <m:ctrlPr>
                          <a:rPr lang="nl-NL" sz="2800" i="1">
                            <a:latin typeface="Cambria Math" charset="0"/>
                          </a:rPr>
                        </m:ctrlPr>
                      </m:sSupPr>
                      <m:e>
                        <m:r>
                          <a:rPr lang="nl-NL" sz="2800" i="1">
                            <a:latin typeface="Cambria Math" charset="0"/>
                          </a:rPr>
                          <m:t>𝑋</m:t>
                        </m:r>
                      </m:e>
                      <m:sup>
                        <m:r>
                          <a:rPr lang="nl-NL" sz="2800" i="1">
                            <a:latin typeface="Cambria Math" charset="0"/>
                          </a:rPr>
                          <m:t>𝑎</m:t>
                        </m:r>
                      </m:sup>
                    </m:sSup>
                    <m:sSup>
                      <m:sSupPr>
                        <m:ctrlPr>
                          <a:rPr lang="nl-NL" sz="2800" i="1">
                            <a:latin typeface="Cambria Math" charset="0"/>
                          </a:rPr>
                        </m:ctrlPr>
                      </m:sSupPr>
                      <m:e>
                        <m:r>
                          <a:rPr lang="nl-NL" sz="2800" i="1">
                            <a:latin typeface="Cambria Math" charset="0"/>
                          </a:rPr>
                          <m:t>𝑍</m:t>
                        </m:r>
                      </m:e>
                      <m:sup>
                        <m:r>
                          <a:rPr lang="nl-NL" sz="2800" i="1">
                            <a:latin typeface="Cambria Math" charset="0"/>
                          </a:rPr>
                          <m:t>𝑏</m:t>
                        </m:r>
                      </m:sup>
                    </m:sSup>
                    <m:r>
                      <a:rPr lang="nl-NL" sz="2800" i="1">
                        <a:latin typeface="Cambria Math" charset="0"/>
                      </a:rPr>
                      <m:t>𝑇</m:t>
                    </m:r>
                    <m:d>
                      <m:dPr>
                        <m:begChr m:val="|"/>
                        <m:endChr m:val="⟩"/>
                        <m:ctrlPr>
                          <a:rPr lang="nl-NL" sz="2800" i="1">
                            <a:latin typeface="Cambria Math" charset="0"/>
                          </a:rPr>
                        </m:ctrlPr>
                      </m:dPr>
                      <m:e>
                        <m:r>
                          <a:rPr lang="nl-NL" sz="2800" i="1">
                            <a:latin typeface="Cambria Math" charset="0"/>
                          </a:rPr>
                          <m:t>𝜓</m:t>
                        </m:r>
                      </m:e>
                    </m:d>
                    <m:r>
                      <a:rPr lang="en-US" sz="2800" b="0" i="1" smtClean="0">
                        <a:latin typeface="Cambria Math" charset="0"/>
                      </a:rPr>
                      <m:t>,  </m:t>
                    </m:r>
                    <m:r>
                      <a:rPr lang="en-US" sz="2800" b="0" i="1" smtClean="0">
                        <a:latin typeface="Cambria Math" charset="0"/>
                      </a:rPr>
                      <m:t>𝐸𝑛𝑐</m:t>
                    </m:r>
                    <m:d>
                      <m:dPr>
                        <m:ctrlPr>
                          <a:rPr lang="en-US" sz="2800" b="0" i="1" smtClean="0">
                            <a:latin typeface="Cambria Math" charset="0"/>
                          </a:rPr>
                        </m:ctrlPr>
                      </m:dPr>
                      <m:e>
                        <m:r>
                          <a:rPr lang="en-US" sz="2800" b="0" i="1" smtClean="0">
                            <a:latin typeface="Cambria Math" charset="0"/>
                          </a:rPr>
                          <m:t>𝑎</m:t>
                        </m:r>
                      </m:e>
                    </m:d>
                    <m:r>
                      <a:rPr lang="en-US" sz="2800" b="0" i="1" smtClean="0">
                        <a:latin typeface="Cambria Math" charset="0"/>
                      </a:rPr>
                      <m:t>, </m:t>
                    </m:r>
                    <m:r>
                      <a:rPr lang="en-US" sz="2800" b="0" i="1" smtClean="0">
                        <a:latin typeface="Cambria Math" charset="0"/>
                      </a:rPr>
                      <m:t>𝐸𝑛𝑐</m:t>
                    </m:r>
                    <m:r>
                      <a:rPr lang="en-US" sz="2800" b="0" i="1" smtClean="0">
                        <a:latin typeface="Cambria Math" charset="0"/>
                      </a:rPr>
                      <m:t>(</m:t>
                    </m:r>
                    <m:r>
                      <a:rPr lang="en-US" sz="2800" b="0" i="1" smtClean="0">
                        <a:latin typeface="Cambria Math" charset="0"/>
                      </a:rPr>
                      <m:t>𝑏</m:t>
                    </m:r>
                    <m:r>
                      <a:rPr lang="en-US" sz="2800" b="0" i="1" smtClean="0">
                        <a:latin typeface="Cambria Math" charset="0"/>
                      </a:rPr>
                      <m:t>)</m:t>
                    </m:r>
                  </m:oMath>
                </a14:m>
                <a:r>
                  <a:rPr lang="en-US" sz="2800" dirty="0" smtClean="0"/>
                  <a:t> </a:t>
                </a:r>
                <a:br>
                  <a:rPr lang="en-US" sz="2800" dirty="0" smtClean="0"/>
                </a:br>
                <a:r>
                  <a:rPr lang="en-US" sz="2800" dirty="0" smtClean="0"/>
                  <a:t>because	</a:t>
                </a:r>
                <a14:m>
                  <m:oMath xmlns:m="http://schemas.openxmlformats.org/officeDocument/2006/math">
                    <m:r>
                      <a:rPr lang="nl-NL" sz="2800" i="1">
                        <a:latin typeface="Cambria Math" charset="0"/>
                      </a:rPr>
                      <m:t>𝑇𝑍</m:t>
                    </m:r>
                    <m:r>
                      <a:rPr lang="nl-NL" sz="2800" i="1">
                        <a:latin typeface="Cambria Math" charset="0"/>
                      </a:rPr>
                      <m:t>=</m:t>
                    </m:r>
                    <m:r>
                      <a:rPr lang="nl-NL" sz="2800" i="1">
                        <a:latin typeface="Cambria Math" charset="0"/>
                      </a:rPr>
                      <m:t>𝑍𝑇</m:t>
                    </m:r>
                    <m:r>
                      <a:rPr lang="en-US" sz="2800" i="1">
                        <a:latin typeface="Cambria Math" charset="0"/>
                      </a:rPr>
                      <m:t>,</m:t>
                    </m:r>
                    <m:r>
                      <a:rPr lang="en-US" sz="2800" b="1" i="1">
                        <a:latin typeface="Cambria Math" charset="0"/>
                      </a:rPr>
                      <m:t>  </m:t>
                    </m:r>
                    <m:r>
                      <a:rPr lang="nl-NL" sz="2800" b="1" i="1">
                        <a:latin typeface="Cambria Math" charset="0"/>
                      </a:rPr>
                      <m:t>𝑻𝑿</m:t>
                    </m:r>
                    <m:r>
                      <a:rPr lang="nl-NL" sz="2800" b="1" i="1">
                        <a:latin typeface="Cambria Math" charset="0"/>
                      </a:rPr>
                      <m:t>=</m:t>
                    </m:r>
                    <m:r>
                      <a:rPr lang="nl-NL" sz="2800" b="1" i="1">
                        <a:latin typeface="Cambria Math" charset="0"/>
                      </a:rPr>
                      <m:t>𝑷𝑿𝑻</m:t>
                    </m:r>
                    <m:r>
                      <a:rPr lang="en-US" sz="2800" b="1">
                        <a:latin typeface="Cambria Math" charset="0"/>
                      </a:rPr>
                      <m:t> </m:t>
                    </m:r>
                  </m:oMath>
                </a14:m>
                <a:r>
                  <a:rPr lang="nl-NL" sz="2800" i="1" dirty="0"/>
                  <a:t>(</a:t>
                </a:r>
                <a:r>
                  <a:rPr lang="nl-NL" sz="2800" i="1" dirty="0" err="1"/>
                  <a:t>not</a:t>
                </a:r>
                <a:r>
                  <a:rPr lang="nl-NL" sz="2800" i="1" dirty="0"/>
                  <a:t> </a:t>
                </a:r>
                <a:r>
                  <a:rPr lang="nl-NL" sz="2800" i="1" dirty="0" err="1"/>
                  <a:t>Clifford</a:t>
                </a:r>
                <a:r>
                  <a:rPr lang="nl-NL" sz="2800" i="1" dirty="0"/>
                  <a:t>!)</a:t>
                </a:r>
                <a:endParaRPr lang="en-US" sz="2800" dirty="0" smtClean="0"/>
              </a:p>
              <a:p>
                <a:endParaRPr lang="en-US" sz="2800" dirty="0" smtClean="0"/>
              </a:p>
              <a:p>
                <a:r>
                  <a:rPr lang="en-US" sz="2800" dirty="0"/>
                  <a:t>Who can remove this extra </a:t>
                </a:r>
                <a:r>
                  <a:rPr lang="en-US" sz="2800" dirty="0" smtClean="0"/>
                  <a:t>P-gate</a:t>
                </a:r>
                <a:r>
                  <a:rPr lang="en-US" sz="2800" dirty="0"/>
                  <a:t>?</a:t>
                </a:r>
                <a:br>
                  <a:rPr lang="en-US" sz="2800" dirty="0"/>
                </a:br>
                <a:r>
                  <a:rPr lang="en-US" sz="2800" dirty="0"/>
                  <a:t>Evaluator only has </a:t>
                </a:r>
                <a:r>
                  <a:rPr lang="en-US" sz="2800" b="1" dirty="0"/>
                  <a:t>encrypted version of </a:t>
                </a:r>
                <a14:m>
                  <m:oMath xmlns:m="http://schemas.openxmlformats.org/officeDocument/2006/math">
                    <m:r>
                      <a:rPr lang="nl-NL" sz="2800" b="1" i="1">
                        <a:latin typeface="Cambria Math" charset="0"/>
                      </a:rPr>
                      <m:t>𝒂</m:t>
                    </m:r>
                  </m:oMath>
                </a14:m>
                <a:r>
                  <a:rPr lang="en-US" sz="2800" b="1" dirty="0" smtClean="0"/>
                  <a:t> and </a:t>
                </a:r>
                <a14:m>
                  <m:oMath xmlns:m="http://schemas.openxmlformats.org/officeDocument/2006/math">
                    <m:r>
                      <a:rPr lang="en-US" sz="2800" b="1" i="1" dirty="0" smtClean="0">
                        <a:latin typeface="Cambria Math" charset="0"/>
                      </a:rPr>
                      <m:t>𝒃</m:t>
                    </m:r>
                  </m:oMath>
                </a14:m>
                <a:r>
                  <a:rPr lang="en-US" sz="2800" b="1" dirty="0" smtClean="0"/>
                  <a:t>,</a:t>
                </a:r>
                <a:r>
                  <a:rPr lang="en-US" sz="2800" dirty="0" smtClean="0"/>
                  <a:t> </a:t>
                </a:r>
                <a:r>
                  <a:rPr lang="en-US" sz="2800" dirty="0"/>
                  <a:t>while </a:t>
                </a:r>
                <a:r>
                  <a:rPr lang="en-US" sz="2800" dirty="0" smtClean="0"/>
                  <a:t>the encrypting </a:t>
                </a:r>
                <a:r>
                  <a:rPr lang="en-US" sz="2800" dirty="0"/>
                  <a:t>party knows the key</a:t>
                </a:r>
              </a:p>
              <a:p>
                <a:endParaRPr lang="en-US" sz="2400" dirty="0"/>
              </a:p>
            </p:txBody>
          </p:sp>
        </mc:Choice>
        <mc:Fallback xmlns="">
          <p:sp>
            <p:nvSpPr>
              <p:cNvPr id="4" name="Rounded Rectangle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4637" y="2344696"/>
                <a:ext cx="10534646" cy="3819621"/>
              </a:xfrm>
              <a:prstGeom prst="roundRect">
                <a:avLst/>
              </a:prstGeom>
              <a:blipFill rotWithShape="0">
                <a:blip r:embed="rId3"/>
                <a:stretch>
                  <a:fillRect/>
                </a:stretch>
              </a:blipFill>
              <a:ln/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405200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4" grpId="0" uiExpand="1" build="p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9800" y="186267"/>
            <a:ext cx="10515600" cy="1130300"/>
          </a:xfrm>
        </p:spPr>
        <p:txBody>
          <a:bodyPr/>
          <a:lstStyle/>
          <a:p>
            <a:r>
              <a:rPr lang="en-US" dirty="0" smtClean="0"/>
              <a:t>Previous Work: Overview</a:t>
            </a:r>
            <a:endParaRPr lang="en-US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0483048"/>
              </p:ext>
            </p:extLst>
          </p:nvPr>
        </p:nvGraphicFramePr>
        <p:xfrm>
          <a:off x="1063431" y="1129954"/>
          <a:ext cx="10618496" cy="486962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02833"/>
                <a:gridCol w="3499396"/>
                <a:gridCol w="2392944"/>
                <a:gridCol w="2323323"/>
              </a:tblGrid>
              <a:tr h="400461">
                <a:tc>
                  <a:txBody>
                    <a:bodyPr/>
                    <a:lstStyle/>
                    <a:p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err="1" smtClean="0"/>
                        <a:t>homomorphic</a:t>
                      </a:r>
                      <a:r>
                        <a:rPr lang="en-US" sz="2000" dirty="0" smtClean="0"/>
                        <a:t> for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compactness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security</a:t>
                      </a:r>
                      <a:endParaRPr lang="en-US" sz="2000" dirty="0"/>
                    </a:p>
                  </a:txBody>
                  <a:tcPr/>
                </a:tc>
              </a:tr>
              <a:tr h="400461"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Not encrypting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Quantum circuits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yes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no</a:t>
                      </a:r>
                      <a:endParaRPr lang="en-US" sz="2000" dirty="0"/>
                    </a:p>
                  </a:txBody>
                  <a:tcPr/>
                </a:tc>
              </a:tr>
              <a:tr h="708508">
                <a:tc>
                  <a:txBody>
                    <a:bodyPr/>
                    <a:lstStyle/>
                    <a:p>
                      <a:r>
                        <a:rPr lang="en-US" sz="2000" baseline="0" dirty="0" smtClean="0"/>
                        <a:t>append evaluation description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Quantum circuits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Complexity of Dec </a:t>
                      </a:r>
                      <a:br>
                        <a:rPr lang="en-US" sz="2000" dirty="0" smtClean="0"/>
                      </a:br>
                      <a:r>
                        <a:rPr lang="en-US" sz="2000" dirty="0" smtClean="0"/>
                        <a:t>prop to (#</a:t>
                      </a:r>
                      <a:r>
                        <a:rPr lang="en-US" sz="2000" baseline="0" dirty="0" smtClean="0"/>
                        <a:t> gates)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yes</a:t>
                      </a:r>
                      <a:endParaRPr lang="en-US" sz="2000" dirty="0"/>
                    </a:p>
                  </a:txBody>
                  <a:tcPr/>
                </a:tc>
              </a:tr>
              <a:tr h="400461"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Quantum OTP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no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yes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err="1" smtClean="0"/>
                        <a:t>inf</a:t>
                      </a:r>
                      <a:r>
                        <a:rPr lang="en-US" sz="2000" baseline="0" dirty="0" smtClean="0"/>
                        <a:t> theoretic</a:t>
                      </a:r>
                      <a:endParaRPr lang="en-US" sz="2000" dirty="0"/>
                    </a:p>
                  </a:txBody>
                  <a:tcPr/>
                </a:tc>
              </a:tr>
              <a:tr h="400461"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Clifford</a:t>
                      </a:r>
                      <a:r>
                        <a:rPr lang="en-US" sz="2000" baseline="0" dirty="0" smtClean="0"/>
                        <a:t> Scheme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Clifford circuits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yes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computational</a:t>
                      </a:r>
                      <a:endParaRPr lang="en-US" sz="2000" dirty="0"/>
                    </a:p>
                  </a:txBody>
                  <a:tcPr/>
                </a:tc>
              </a:tr>
              <a:tr h="663517"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[BJ15]: AUX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Q circuits</a:t>
                      </a:r>
                      <a:r>
                        <a:rPr lang="en-US" sz="2000" baseline="0" dirty="0" smtClean="0"/>
                        <a:t> with constant T-depth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yes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computational</a:t>
                      </a:r>
                      <a:endParaRPr lang="en-US" sz="2000" dirty="0"/>
                    </a:p>
                  </a:txBody>
                  <a:tcPr/>
                </a:tc>
              </a:tr>
              <a:tr h="947880"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[BJ15]: EPR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Quantum circuits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Complexity</a:t>
                      </a:r>
                      <a:r>
                        <a:rPr lang="en-US" sz="2000" baseline="0" dirty="0" smtClean="0"/>
                        <a:t> of Dec prop to (#T-gates)^2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computational</a:t>
                      </a:r>
                    </a:p>
                  </a:txBody>
                  <a:tcPr/>
                </a:tc>
              </a:tr>
              <a:tr h="947880"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Our result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Quantum circuits of polynomial</a:t>
                      </a:r>
                      <a:r>
                        <a:rPr lang="en-US" sz="2000" baseline="0" dirty="0" smtClean="0"/>
                        <a:t> size (levelled fully </a:t>
                      </a:r>
                      <a:r>
                        <a:rPr lang="en-US" sz="2000" baseline="0" dirty="0" err="1" smtClean="0"/>
                        <a:t>homorphic</a:t>
                      </a:r>
                      <a:r>
                        <a:rPr lang="en-US" sz="2000" baseline="0" dirty="0" smtClean="0"/>
                        <a:t>)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yes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computational</a:t>
                      </a: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939800" y="6071864"/>
            <a:ext cx="88061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[BJ15] A. Broadbent, S. Jeffery. Quantum Homomorphic Encryption for Circuits of Low T-gate Complexity. CRYPTO 2015</a:t>
            </a:r>
          </a:p>
          <a:p>
            <a:r>
              <a:rPr lang="en-US" sz="1400" dirty="0"/>
              <a:t>(comparison based on Stacey Jeffery’s slides)</a:t>
            </a:r>
          </a:p>
        </p:txBody>
      </p:sp>
      <p:sp>
        <p:nvSpPr>
          <p:cNvPr id="3" name="Rectangle 2"/>
          <p:cNvSpPr/>
          <p:nvPr/>
        </p:nvSpPr>
        <p:spPr>
          <a:xfrm>
            <a:off x="939800" y="3436883"/>
            <a:ext cx="10884338" cy="26349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3789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9800" y="186267"/>
            <a:ext cx="10515600" cy="1130300"/>
          </a:xfrm>
        </p:spPr>
        <p:txBody>
          <a:bodyPr/>
          <a:lstStyle/>
          <a:p>
            <a:r>
              <a:rPr lang="en-US" dirty="0" smtClean="0"/>
              <a:t>Related Work</a:t>
            </a:r>
            <a:endParaRPr lang="en-US" dirty="0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757464" y="1316566"/>
            <a:ext cx="8335736" cy="4994265"/>
          </a:xfrm>
        </p:spPr>
        <p:txBody>
          <a:bodyPr>
            <a:normAutofit/>
          </a:bodyPr>
          <a:lstStyle/>
          <a:p>
            <a:r>
              <a:rPr lang="en-US" dirty="0" smtClean="0"/>
              <a:t>Secure delegated quantum computing</a:t>
            </a:r>
          </a:p>
          <a:p>
            <a:pPr lvl="1"/>
            <a:r>
              <a:rPr lang="en-US" dirty="0" smtClean="0"/>
              <a:t>Childs 2005; Broadbent, Fitzsimons, </a:t>
            </a:r>
            <a:r>
              <a:rPr lang="en-US" dirty="0" err="1" smtClean="0"/>
              <a:t>Kashefi</a:t>
            </a:r>
            <a:r>
              <a:rPr lang="en-US" dirty="0" smtClean="0"/>
              <a:t> 2009; </a:t>
            </a:r>
            <a:br>
              <a:rPr lang="en-US" dirty="0" smtClean="0"/>
            </a:br>
            <a:r>
              <a:rPr lang="en-US" dirty="0" err="1" smtClean="0"/>
              <a:t>Aharonov</a:t>
            </a:r>
            <a:r>
              <a:rPr lang="en-US" dirty="0" smtClean="0"/>
              <a:t>, Ben-Or, </a:t>
            </a:r>
            <a:r>
              <a:rPr lang="en-US" dirty="0" err="1" smtClean="0"/>
              <a:t>Eban</a:t>
            </a:r>
            <a:r>
              <a:rPr lang="en-US" dirty="0" smtClean="0"/>
              <a:t> 2010; Broadbent 2015</a:t>
            </a:r>
          </a:p>
          <a:p>
            <a:r>
              <a:rPr lang="en-US" dirty="0" smtClean="0"/>
              <a:t>Secure 2-party quantum computation</a:t>
            </a:r>
          </a:p>
          <a:p>
            <a:pPr lvl="1"/>
            <a:r>
              <a:rPr lang="en-US" dirty="0" smtClean="0"/>
              <a:t>Dupuis, Nielsen, </a:t>
            </a:r>
            <a:r>
              <a:rPr lang="en-US" dirty="0" err="1" smtClean="0"/>
              <a:t>Salvail</a:t>
            </a:r>
            <a:r>
              <a:rPr lang="en-US" dirty="0" smtClean="0"/>
              <a:t> 2010</a:t>
            </a:r>
            <a:r>
              <a:rPr lang="en-US" dirty="0"/>
              <a:t>; Dupuis, Nielsen, </a:t>
            </a:r>
            <a:r>
              <a:rPr lang="en-US" dirty="0" err="1"/>
              <a:t>Salvail</a:t>
            </a:r>
            <a:r>
              <a:rPr lang="en-US" dirty="0"/>
              <a:t> </a:t>
            </a:r>
            <a:r>
              <a:rPr lang="en-US" dirty="0" smtClean="0"/>
              <a:t>2010</a:t>
            </a:r>
          </a:p>
          <a:p>
            <a:r>
              <a:rPr lang="en-US" dirty="0" smtClean="0"/>
              <a:t>Perfectly secure quantum FHE not possible with information-theoretic security </a:t>
            </a:r>
          </a:p>
          <a:p>
            <a:pPr lvl="1"/>
            <a:r>
              <a:rPr lang="en-US" dirty="0" smtClean="0"/>
              <a:t>Yu, Perez-Delgado, Fitzsimons 2014</a:t>
            </a:r>
          </a:p>
          <a:p>
            <a:r>
              <a:rPr lang="en-US" dirty="0" smtClean="0"/>
              <a:t>Quantum </a:t>
            </a:r>
            <a:r>
              <a:rPr lang="en-US" dirty="0" err="1" smtClean="0"/>
              <a:t>homomorphic</a:t>
            </a:r>
            <a:r>
              <a:rPr lang="en-US" dirty="0" smtClean="0"/>
              <a:t> encryption with information leakage (not IND secure)</a:t>
            </a:r>
          </a:p>
          <a:p>
            <a:pPr lvl="1"/>
            <a:r>
              <a:rPr lang="en-US" dirty="0" smtClean="0"/>
              <a:t>Tan, </a:t>
            </a:r>
            <a:r>
              <a:rPr lang="en-US" dirty="0" err="1" smtClean="0"/>
              <a:t>Kettlewell</a:t>
            </a:r>
            <a:r>
              <a:rPr lang="en-US" dirty="0" smtClean="0"/>
              <a:t>, Ouyang, Chen, Fitzsimons 2014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757465" y="6310832"/>
            <a:ext cx="255448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(based on Stacey Jeffery’s slides)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9629451" y="1212980"/>
            <a:ext cx="2176236" cy="2252135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2400" dirty="0"/>
              <a:t>require interaction between </a:t>
            </a:r>
            <a:r>
              <a:rPr lang="en-US" sz="2400" dirty="0" err="1"/>
              <a:t>encryptor</a:t>
            </a:r>
            <a:r>
              <a:rPr lang="en-US" sz="2400" dirty="0"/>
              <a:t> and evaluator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3" name="Right Brace 2"/>
          <p:cNvSpPr/>
          <p:nvPr/>
        </p:nvSpPr>
        <p:spPr>
          <a:xfrm>
            <a:off x="8976049" y="1212980"/>
            <a:ext cx="401216" cy="2248677"/>
          </a:xfrm>
          <a:prstGeom prst="rightBrace">
            <a:avLst>
              <a:gd name="adj1" fmla="val 87403"/>
              <a:gd name="adj2" fmla="val 48374"/>
            </a:avLst>
          </a:prstGeom>
          <a:noFill/>
          <a:ln w="28575">
            <a:solidFill>
              <a:schemeClr val="accent2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endParaRPr lang="en-US" sz="2400">
              <a:solidFill>
                <a:schemeClr val="dk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0632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453011" y="620688"/>
            <a:ext cx="7572428" cy="928695"/>
          </a:xfrm>
        </p:spPr>
        <p:txBody>
          <a:bodyPr/>
          <a:lstStyle/>
          <a:p>
            <a:r>
              <a:rPr lang="en-US" sz="4000" dirty="0"/>
              <a:t>Roadmap</a:t>
            </a:r>
            <a:endParaRPr lang="de-DE" sz="4000" dirty="0"/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1558931" y="1915424"/>
            <a:ext cx="9848998" cy="413487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891" indent="-342891">
              <a:lnSpc>
                <a:spcPct val="130000"/>
              </a:lnSpc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fr-CH" sz="3200" dirty="0" smtClean="0">
                <a:cs typeface="Arial" charset="0"/>
              </a:rPr>
              <a:t>(</a:t>
            </a:r>
            <a:r>
              <a:rPr lang="fr-CH" sz="3200" dirty="0" err="1">
                <a:cs typeface="Arial" charset="0"/>
              </a:rPr>
              <a:t>Classical</a:t>
            </a:r>
            <a:r>
              <a:rPr lang="fr-CH" sz="3200" dirty="0">
                <a:cs typeface="Arial" charset="0"/>
              </a:rPr>
              <a:t>) </a:t>
            </a:r>
            <a:r>
              <a:rPr lang="fr-CH" sz="3200" dirty="0" err="1">
                <a:cs typeface="Arial" charset="0"/>
              </a:rPr>
              <a:t>Homomorphic</a:t>
            </a:r>
            <a:r>
              <a:rPr lang="fr-CH" sz="3200" dirty="0">
                <a:cs typeface="Arial" charset="0"/>
              </a:rPr>
              <a:t> </a:t>
            </a:r>
            <a:r>
              <a:rPr lang="fr-CH" sz="3200" dirty="0" err="1" smtClean="0">
                <a:cs typeface="Arial" charset="0"/>
              </a:rPr>
              <a:t>Encryption</a:t>
            </a:r>
            <a:endParaRPr lang="fr-CH" sz="3200" dirty="0" smtClean="0">
              <a:cs typeface="Arial" charset="0"/>
            </a:endParaRPr>
          </a:p>
          <a:p>
            <a:pPr marL="342891" indent="-342891">
              <a:lnSpc>
                <a:spcPct val="130000"/>
              </a:lnSpc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fr-CH" sz="3200" dirty="0" smtClean="0">
                <a:cs typeface="Arial" charset="0"/>
              </a:rPr>
              <a:t>Quantum </a:t>
            </a:r>
            <a:r>
              <a:rPr lang="fr-CH" sz="3200" dirty="0" err="1">
                <a:cs typeface="Arial" charset="0"/>
              </a:rPr>
              <a:t>Homomorphic</a:t>
            </a:r>
            <a:r>
              <a:rPr lang="fr-CH" sz="3200" dirty="0">
                <a:cs typeface="Arial" charset="0"/>
              </a:rPr>
              <a:t> </a:t>
            </a:r>
            <a:r>
              <a:rPr lang="fr-CH" sz="3200" dirty="0" err="1" smtClean="0">
                <a:cs typeface="Arial" charset="0"/>
              </a:rPr>
              <a:t>Encryption</a:t>
            </a:r>
            <a:endParaRPr lang="fr-CH" sz="3200" dirty="0">
              <a:cs typeface="Arial" charset="0"/>
            </a:endParaRPr>
          </a:p>
          <a:p>
            <a:pPr marL="342891" indent="-342891">
              <a:lnSpc>
                <a:spcPct val="130000"/>
              </a:lnSpc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fr-CH" sz="3200" dirty="0">
                <a:cs typeface="Arial" charset="0"/>
              </a:rPr>
              <a:t>C</a:t>
            </a:r>
            <a:r>
              <a:rPr lang="fr-CH" sz="3200" dirty="0" smtClean="0">
                <a:cs typeface="Arial" charset="0"/>
              </a:rPr>
              <a:t>omputation </a:t>
            </a:r>
            <a:r>
              <a:rPr lang="fr-CH" sz="3200" dirty="0">
                <a:cs typeface="Arial" charset="0"/>
              </a:rPr>
              <a:t>by </a:t>
            </a:r>
            <a:r>
              <a:rPr lang="fr-CH" sz="3200" dirty="0" err="1" smtClean="0">
                <a:cs typeface="Arial" charset="0"/>
              </a:rPr>
              <a:t>teleportation</a:t>
            </a:r>
            <a:endParaRPr lang="fr-CH" sz="3200" dirty="0">
              <a:cs typeface="Arial" charset="0"/>
            </a:endParaRPr>
          </a:p>
          <a:p>
            <a:pPr marL="342891" indent="-342891">
              <a:lnSpc>
                <a:spcPct val="130000"/>
              </a:lnSpc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fr-CH" sz="3200" dirty="0">
                <a:cs typeface="Arial" charset="0"/>
              </a:rPr>
              <a:t>Our </a:t>
            </a:r>
            <a:r>
              <a:rPr lang="fr-CH" sz="3200" dirty="0" err="1" smtClean="0">
                <a:cs typeface="Arial" charset="0"/>
              </a:rPr>
              <a:t>scheme</a:t>
            </a:r>
            <a:endParaRPr lang="fr-CH" sz="3200" dirty="0" smtClean="0">
              <a:cs typeface="Arial" charset="0"/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453011" y="1925256"/>
            <a:ext cx="6956512" cy="720080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0473546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1453012" y="1824812"/>
            <a:ext cx="8699982" cy="3298981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891" indent="-342891">
              <a:spcBef>
                <a:spcPct val="50000"/>
              </a:spcBef>
              <a:buClr>
                <a:srgbClr val="FF0000"/>
              </a:buClr>
              <a:buSzPct val="150000"/>
              <a:buFont typeface="Wingdings" pitchFamily="2" charset="2"/>
              <a:buChar char=""/>
              <a:defRPr/>
            </a:pPr>
            <a:r>
              <a:rPr lang="fr-CH" sz="3200" dirty="0"/>
              <a:t>(</a:t>
            </a:r>
            <a:r>
              <a:rPr lang="fr-CH" sz="3200" dirty="0" err="1"/>
              <a:t>Classical</a:t>
            </a:r>
            <a:r>
              <a:rPr lang="fr-CH" sz="3200" dirty="0"/>
              <a:t>) </a:t>
            </a:r>
            <a:r>
              <a:rPr lang="fr-CH" sz="3200" dirty="0" err="1"/>
              <a:t>Homomorphic</a:t>
            </a:r>
            <a:r>
              <a:rPr lang="fr-CH" sz="3200" dirty="0"/>
              <a:t> </a:t>
            </a:r>
            <a:r>
              <a:rPr lang="fr-CH" sz="3200" dirty="0" err="1"/>
              <a:t>Encryption</a:t>
            </a:r>
            <a:endParaRPr lang="fr-CH" sz="3200" dirty="0" smtClean="0"/>
          </a:p>
          <a:p>
            <a:pPr marL="342891" indent="-342891">
              <a:spcBef>
                <a:spcPct val="50000"/>
              </a:spcBef>
              <a:buClr>
                <a:srgbClr val="FF0000"/>
              </a:buClr>
              <a:buSzPct val="150000"/>
              <a:buFont typeface="Wingdings" pitchFamily="2" charset="2"/>
              <a:buChar char=""/>
              <a:defRPr/>
            </a:pPr>
            <a:r>
              <a:rPr lang="fr-CH" sz="3200" dirty="0">
                <a:cs typeface="Arial" charset="0"/>
              </a:rPr>
              <a:t>Quantum </a:t>
            </a:r>
            <a:r>
              <a:rPr lang="fr-CH" sz="3200" dirty="0" err="1">
                <a:cs typeface="Arial" charset="0"/>
              </a:rPr>
              <a:t>Homomorphic</a:t>
            </a:r>
            <a:r>
              <a:rPr lang="fr-CH" sz="3200" dirty="0">
                <a:cs typeface="Arial" charset="0"/>
              </a:rPr>
              <a:t> </a:t>
            </a:r>
            <a:r>
              <a:rPr lang="fr-CH" sz="3200" dirty="0" err="1" smtClean="0">
                <a:cs typeface="Arial" charset="0"/>
              </a:rPr>
              <a:t>Encryption</a:t>
            </a:r>
            <a:endParaRPr lang="fr-CH" sz="3200" dirty="0" smtClean="0">
              <a:cs typeface="Arial" charset="0"/>
            </a:endParaRPr>
          </a:p>
          <a:p>
            <a:pPr marL="342891" indent="-342891">
              <a:lnSpc>
                <a:spcPct val="130000"/>
              </a:lnSpc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fr-CH" sz="3200" dirty="0" smtClean="0">
                <a:cs typeface="Arial" charset="0"/>
              </a:rPr>
              <a:t>Computation by </a:t>
            </a:r>
            <a:r>
              <a:rPr lang="fr-CH" sz="3200" dirty="0" err="1" smtClean="0">
                <a:cs typeface="Arial" charset="0"/>
              </a:rPr>
              <a:t>Teleportation</a:t>
            </a:r>
            <a:endParaRPr lang="fr-CH" sz="3200" dirty="0">
              <a:cs typeface="Arial" charset="0"/>
            </a:endParaRPr>
          </a:p>
          <a:p>
            <a:pPr marL="342891" indent="-342891">
              <a:lnSpc>
                <a:spcPct val="130000"/>
              </a:lnSpc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fr-CH" sz="3200" dirty="0">
                <a:cs typeface="Arial" charset="0"/>
              </a:rPr>
              <a:t>Our </a:t>
            </a:r>
            <a:r>
              <a:rPr lang="fr-CH" sz="3200" dirty="0" err="1">
                <a:cs typeface="Arial" charset="0"/>
              </a:rPr>
              <a:t>scheme</a:t>
            </a:r>
            <a:endParaRPr lang="fr-CH" sz="3200" dirty="0" smtClean="0">
              <a:cs typeface="Arial" charset="0"/>
            </a:endParaRPr>
          </a:p>
          <a:p>
            <a:pPr marL="342891" indent="-342891">
              <a:lnSpc>
                <a:spcPct val="130000"/>
              </a:lnSpc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endParaRPr lang="fr-CH" sz="3300" dirty="0">
              <a:cs typeface="Arial" charset="0"/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331976" y="3249205"/>
            <a:ext cx="7118342" cy="59981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1558931" y="620688"/>
            <a:ext cx="36061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sp>
        <p:nvSpPr>
          <p:cNvPr id="7" name="Title 2"/>
          <p:cNvSpPr txBox="1">
            <a:spLocks/>
          </p:cNvSpPr>
          <p:nvPr/>
        </p:nvSpPr>
        <p:spPr>
          <a:xfrm>
            <a:off x="1453011" y="620688"/>
            <a:ext cx="7572428" cy="92869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smtClean="0"/>
              <a:t>Roadmap</a:t>
            </a:r>
            <a:endParaRPr lang="de-DE" sz="4000" dirty="0"/>
          </a:p>
        </p:txBody>
      </p:sp>
    </p:spTree>
    <p:extLst>
      <p:ext uri="{BB962C8B-B14F-4D97-AF65-F5344CB8AC3E}">
        <p14:creationId xmlns:p14="http://schemas.microsoft.com/office/powerpoint/2010/main" val="12060683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87829" y="905070"/>
            <a:ext cx="2295332" cy="120364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</a:rPr>
              <a:t>Classical Homomorphic Encryption</a:t>
            </a:r>
          </a:p>
        </p:txBody>
      </p:sp>
      <p:sp>
        <p:nvSpPr>
          <p:cNvPr id="5" name="Cross 4"/>
          <p:cNvSpPr/>
          <p:nvPr/>
        </p:nvSpPr>
        <p:spPr>
          <a:xfrm>
            <a:off x="3368351" y="1170993"/>
            <a:ext cx="671804" cy="671804"/>
          </a:xfrm>
          <a:prstGeom prst="plus">
            <a:avLst>
              <a:gd name="adj" fmla="val 41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4525347" y="905074"/>
            <a:ext cx="2472612" cy="120364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</a:rPr>
              <a:t>Quantum</a:t>
            </a:r>
            <a:br>
              <a:rPr lang="en-US" sz="2400" dirty="0">
                <a:solidFill>
                  <a:schemeClr val="tx1"/>
                </a:solidFill>
              </a:rPr>
            </a:br>
            <a:r>
              <a:rPr lang="en-US" sz="2400" dirty="0">
                <a:solidFill>
                  <a:schemeClr val="tx1"/>
                </a:solidFill>
              </a:rPr>
              <a:t>One-Time Pad</a:t>
            </a:r>
          </a:p>
        </p:txBody>
      </p:sp>
      <p:sp>
        <p:nvSpPr>
          <p:cNvPr id="10" name="Rectangle 9"/>
          <p:cNvSpPr/>
          <p:nvPr/>
        </p:nvSpPr>
        <p:spPr>
          <a:xfrm>
            <a:off x="2481945" y="3410346"/>
            <a:ext cx="6410131" cy="947055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chemeClr val="tx1"/>
                </a:solidFill>
              </a:rPr>
              <a:t>Quantum </a:t>
            </a:r>
            <a:r>
              <a:rPr lang="en-US" sz="2800" dirty="0" err="1" smtClean="0">
                <a:solidFill>
                  <a:schemeClr val="tx1"/>
                </a:solidFill>
              </a:rPr>
              <a:t>homomorphic</a:t>
            </a:r>
            <a:r>
              <a:rPr lang="en-US" sz="2800" dirty="0" smtClean="0">
                <a:solidFill>
                  <a:schemeClr val="tx1"/>
                </a:solidFill>
              </a:rPr>
              <a:t> encryption </a:t>
            </a:r>
            <a:br>
              <a:rPr lang="en-US" sz="2800" dirty="0" smtClean="0">
                <a:solidFill>
                  <a:schemeClr val="tx1"/>
                </a:solidFill>
              </a:rPr>
            </a:br>
            <a:r>
              <a:rPr lang="en-US" sz="2800" dirty="0" smtClean="0">
                <a:solidFill>
                  <a:schemeClr val="tx1"/>
                </a:solidFill>
              </a:rPr>
              <a:t> </a:t>
            </a:r>
            <a:r>
              <a:rPr lang="en-US" sz="2800" dirty="0">
                <a:solidFill>
                  <a:schemeClr val="tx1"/>
                </a:solidFill>
              </a:rPr>
              <a:t>for polynomial-sized circuits</a:t>
            </a:r>
          </a:p>
        </p:txBody>
      </p:sp>
      <p:sp>
        <p:nvSpPr>
          <p:cNvPr id="11" name="Right Brace 10"/>
          <p:cNvSpPr/>
          <p:nvPr/>
        </p:nvSpPr>
        <p:spPr>
          <a:xfrm rot="5400000">
            <a:off x="5694005" y="-2759525"/>
            <a:ext cx="312575" cy="10524930"/>
          </a:xfrm>
          <a:prstGeom prst="rightBrace">
            <a:avLst>
              <a:gd name="adj1" fmla="val 69771"/>
              <a:gd name="adj2" fmla="val 51310"/>
            </a:avLst>
          </a:prstGeom>
          <a:ln w="254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Cross 7"/>
          <p:cNvSpPr/>
          <p:nvPr/>
        </p:nvSpPr>
        <p:spPr>
          <a:xfrm>
            <a:off x="7392955" y="1170993"/>
            <a:ext cx="671804" cy="671804"/>
          </a:xfrm>
          <a:prstGeom prst="plus">
            <a:avLst>
              <a:gd name="adj" fmla="val 41667"/>
            </a:avLst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8640145" y="905074"/>
            <a:ext cx="2472612" cy="1203649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</a:rPr>
              <a:t>Computation by teleportation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38200" y="6272732"/>
            <a:ext cx="899130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[GC99] Daniel </a:t>
            </a:r>
            <a:r>
              <a:rPr lang="en-US" sz="1400" dirty="0" err="1"/>
              <a:t>Gottesman</a:t>
            </a:r>
            <a:r>
              <a:rPr lang="en-US" sz="1400" dirty="0"/>
              <a:t> and Isaac L. Chuang. Quantum Teleportation is a Universal Computational Primitive. </a:t>
            </a:r>
            <a:r>
              <a:rPr lang="en-US" sz="1400" i="1" dirty="0"/>
              <a:t>Nature</a:t>
            </a:r>
            <a:r>
              <a:rPr lang="en-US" sz="1400" dirty="0"/>
              <a:t> ’99</a:t>
            </a:r>
          </a:p>
        </p:txBody>
      </p:sp>
    </p:spTree>
    <p:extLst>
      <p:ext uri="{BB962C8B-B14F-4D97-AF65-F5344CB8AC3E}">
        <p14:creationId xmlns:p14="http://schemas.microsoft.com/office/powerpoint/2010/main" val="661049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8" grpId="0" animBg="1"/>
      <p:bldP spid="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Content Placeholder 2"/>
          <p:cNvSpPr txBox="1">
            <a:spLocks/>
          </p:cNvSpPr>
          <p:nvPr/>
        </p:nvSpPr>
        <p:spPr>
          <a:xfrm>
            <a:off x="838200" y="3247247"/>
            <a:ext cx="9890503" cy="81342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NL" dirty="0" err="1" smtClean="0"/>
              <a:t>Teleportation</a:t>
            </a:r>
            <a:r>
              <a:rPr lang="nl-NL" dirty="0" smtClean="0"/>
              <a:t> transfers a </a:t>
            </a:r>
            <a:r>
              <a:rPr lang="nl-NL" dirty="0" err="1" smtClean="0"/>
              <a:t>quantum</a:t>
            </a:r>
            <a:r>
              <a:rPr lang="nl-NL" dirty="0" smtClean="0"/>
              <a:t> bit </a:t>
            </a:r>
            <a:r>
              <a:rPr lang="nl-NL" dirty="0" err="1" smtClean="0"/>
              <a:t>using</a:t>
            </a:r>
            <a:r>
              <a:rPr lang="nl-NL" dirty="0" smtClean="0"/>
              <a:t> </a:t>
            </a:r>
            <a:r>
              <a:rPr lang="nl-NL" dirty="0" err="1" smtClean="0"/>
              <a:t>an</a:t>
            </a:r>
            <a:r>
              <a:rPr lang="nl-NL" dirty="0" smtClean="0"/>
              <a:t> EPR pair </a:t>
            </a:r>
            <a:r>
              <a:rPr lang="nl-NL" dirty="0" err="1" smtClean="0"/>
              <a:t>and</a:t>
            </a:r>
            <a:r>
              <a:rPr lang="nl-NL" dirty="0" smtClean="0"/>
              <a:t> </a:t>
            </a:r>
            <a:r>
              <a:rPr lang="nl-NL" dirty="0" err="1" smtClean="0"/>
              <a:t>two</a:t>
            </a:r>
            <a:r>
              <a:rPr lang="nl-NL" dirty="0" smtClean="0"/>
              <a:t> </a:t>
            </a:r>
            <a:r>
              <a:rPr lang="nl-NL" dirty="0" err="1" smtClean="0"/>
              <a:t>classical</a:t>
            </a:r>
            <a:r>
              <a:rPr lang="nl-NL" dirty="0" smtClean="0"/>
              <a:t> bits</a:t>
            </a:r>
            <a:endParaRPr lang="en-US" dirty="0"/>
          </a:p>
        </p:txBody>
      </p:sp>
      <p:cxnSp>
        <p:nvCxnSpPr>
          <p:cNvPr id="57" name="Straight Connector 56"/>
          <p:cNvCxnSpPr/>
          <p:nvPr/>
        </p:nvCxnSpPr>
        <p:spPr>
          <a:xfrm>
            <a:off x="5389145" y="4633740"/>
            <a:ext cx="6639" cy="871055"/>
          </a:xfrm>
          <a:prstGeom prst="line">
            <a:avLst/>
          </a:prstGeom>
          <a:ln w="50800" cap="rnd">
            <a:solidFill>
              <a:schemeClr val="accent1">
                <a:shade val="95000"/>
                <a:satMod val="105000"/>
                <a:alpha val="35000"/>
              </a:schemeClr>
            </a:solidFill>
            <a:prstDash val="solid"/>
            <a:round/>
          </a:ln>
          <a:effectLst>
            <a:glow rad="101600">
              <a:schemeClr val="accent1">
                <a:satMod val="175000"/>
                <a:alpha val="34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Entanglement and Quantum Teleportation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131156"/>
            <a:ext cx="9677400" cy="595606"/>
          </a:xfrm>
        </p:spPr>
        <p:txBody>
          <a:bodyPr/>
          <a:lstStyle/>
          <a:p>
            <a:r>
              <a:rPr lang="nl-NL" smtClean="0"/>
              <a:t>Entanglement</a:t>
            </a:r>
            <a:endParaRPr lang="en-US" sz="24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2" name="Rectangle 41"/>
              <p:cNvSpPr/>
              <p:nvPr/>
            </p:nvSpPr>
            <p:spPr>
              <a:xfrm>
                <a:off x="1586591" y="1567741"/>
                <a:ext cx="8566401" cy="116461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nl-NL" sz="2800" b="1" dirty="0">
                    <a:cs typeface="Arial" charset="0"/>
                  </a:rPr>
                  <a:t>EPR pair: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nl-NL" sz="2800" b="1" i="1">
                            <a:latin typeface="Cambria Math" charset="0"/>
                            <a:cs typeface="Arial" charset="0"/>
                          </a:rPr>
                        </m:ctrlPr>
                      </m:fPr>
                      <m:num>
                        <m:r>
                          <a:rPr lang="nl-NL" sz="2800" b="1" i="1">
                            <a:latin typeface="Cambria Math" panose="02040503050406030204" pitchFamily="18" charset="0"/>
                            <a:cs typeface="Arial" charset="0"/>
                          </a:rPr>
                          <m:t>𝟏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nl-NL" sz="2800" b="1" i="1">
                                <a:latin typeface="Cambria Math" charset="0"/>
                                <a:cs typeface="Arial" charset="0"/>
                              </a:rPr>
                            </m:ctrlPr>
                          </m:radPr>
                          <m:deg/>
                          <m:e>
                            <m:r>
                              <a:rPr lang="nl-NL" sz="2800" b="1" i="1">
                                <a:latin typeface="Cambria Math" panose="02040503050406030204" pitchFamily="18" charset="0"/>
                                <a:cs typeface="Arial" charset="0"/>
                              </a:rPr>
                              <m:t>𝟐</m:t>
                            </m:r>
                          </m:e>
                        </m:rad>
                      </m:den>
                    </m:f>
                    <m:d>
                      <m:dPr>
                        <m:begChr m:val="|"/>
                        <m:endChr m:val="⟩"/>
                        <m:ctrlPr>
                          <a:rPr lang="nl-NL" sz="2800" b="1" i="1">
                            <a:latin typeface="Cambria Math" charset="0"/>
                            <a:cs typeface="Arial" charset="0"/>
                          </a:rPr>
                        </m:ctrlPr>
                      </m:dPr>
                      <m:e>
                        <m:r>
                          <a:rPr lang="nl-NL" sz="2800" b="1" i="1">
                            <a:latin typeface="Cambria Math" panose="02040503050406030204" pitchFamily="18" charset="0"/>
                            <a:cs typeface="Arial" charset="0"/>
                          </a:rPr>
                          <m:t>𝟎𝟎</m:t>
                        </m:r>
                      </m:e>
                    </m:d>
                    <m:r>
                      <a:rPr lang="nl-NL" sz="2800" b="1" i="1">
                        <a:latin typeface="Cambria Math" panose="02040503050406030204" pitchFamily="18" charset="0"/>
                        <a:cs typeface="Arial" charset="0"/>
                      </a:rPr>
                      <m:t>+</m:t>
                    </m:r>
                    <m:f>
                      <m:fPr>
                        <m:ctrlPr>
                          <a:rPr lang="nl-NL" sz="2800" b="1" i="1">
                            <a:latin typeface="Cambria Math" charset="0"/>
                            <a:cs typeface="Arial" charset="0"/>
                          </a:rPr>
                        </m:ctrlPr>
                      </m:fPr>
                      <m:num>
                        <m:r>
                          <a:rPr lang="nl-NL" sz="2800" b="1" i="1">
                            <a:latin typeface="Cambria Math" panose="02040503050406030204" pitchFamily="18" charset="0"/>
                            <a:cs typeface="Arial" charset="0"/>
                          </a:rPr>
                          <m:t>𝟏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nl-NL" sz="2800" b="1" i="1">
                                <a:latin typeface="Cambria Math" charset="0"/>
                                <a:cs typeface="Arial" charset="0"/>
                              </a:rPr>
                            </m:ctrlPr>
                          </m:radPr>
                          <m:deg/>
                          <m:e>
                            <m:r>
                              <a:rPr lang="nl-NL" sz="2800" b="1" i="1">
                                <a:latin typeface="Cambria Math" panose="02040503050406030204" pitchFamily="18" charset="0"/>
                                <a:cs typeface="Arial" charset="0"/>
                              </a:rPr>
                              <m:t>𝟐</m:t>
                            </m:r>
                          </m:e>
                        </m:rad>
                      </m:den>
                    </m:f>
                    <m:r>
                      <a:rPr lang="nl-NL" sz="2800" b="1" i="1">
                        <a:latin typeface="Cambria Math" panose="02040503050406030204" pitchFamily="18" charset="0"/>
                        <a:cs typeface="Arial" charset="0"/>
                      </a:rPr>
                      <m:t>|</m:t>
                    </m:r>
                    <m:r>
                      <a:rPr lang="nl-NL" sz="2800" b="1" i="1">
                        <a:latin typeface="Cambria Math" panose="02040503050406030204" pitchFamily="18" charset="0"/>
                        <a:cs typeface="Arial" charset="0"/>
                      </a:rPr>
                      <m:t>𝟏𝟏</m:t>
                    </m:r>
                    <m:r>
                      <a:rPr lang="nl-NL" sz="2800" b="1" i="1">
                        <a:latin typeface="Cambria Math" panose="02040503050406030204" pitchFamily="18" charset="0"/>
                        <a:cs typeface="Arial" charset="0"/>
                      </a:rPr>
                      <m:t>⟩</m:t>
                    </m:r>
                  </m:oMath>
                </a14:m>
                <a:r>
                  <a:rPr lang="en-US" sz="2800" dirty="0"/>
                  <a:t>, </a:t>
                </a:r>
                <a:r>
                  <a:rPr lang="en-US" sz="2800" dirty="0" smtClean="0"/>
                  <a:t>state can </a:t>
                </a:r>
                <a:r>
                  <a:rPr lang="en-US" sz="2800" dirty="0"/>
                  <a:t>not be written as two separate </a:t>
                </a:r>
                <a:r>
                  <a:rPr lang="en-US" sz="2800" dirty="0" err="1"/>
                  <a:t>qubits</a:t>
                </a:r>
                <a:r>
                  <a:rPr lang="en-US" sz="2800" dirty="0"/>
                  <a:t> </a:t>
                </a:r>
              </a:p>
            </p:txBody>
          </p:sp>
        </mc:Choice>
        <mc:Fallback xmlns="">
          <p:sp>
            <p:nvSpPr>
              <p:cNvPr id="42" name="Rectangle 4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86591" y="1567741"/>
                <a:ext cx="8566401" cy="1164614"/>
              </a:xfrm>
              <a:prstGeom prst="rect">
                <a:avLst/>
              </a:prstGeom>
              <a:blipFill rotWithShape="0">
                <a:blip r:embed="rId3"/>
                <a:stretch>
                  <a:fillRect l="-1422" b="-1413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8" name="Group 7"/>
          <p:cNvGrpSpPr/>
          <p:nvPr/>
        </p:nvGrpSpPr>
        <p:grpSpPr>
          <a:xfrm>
            <a:off x="5869790" y="2335069"/>
            <a:ext cx="2664268" cy="540000"/>
            <a:chOff x="4921157" y="3077377"/>
            <a:chExt cx="2664268" cy="540000"/>
          </a:xfrm>
        </p:grpSpPr>
        <p:cxnSp>
          <p:nvCxnSpPr>
            <p:cNvPr id="43" name="Straight Connector 42"/>
            <p:cNvCxnSpPr/>
            <p:nvPr/>
          </p:nvCxnSpPr>
          <p:spPr>
            <a:xfrm flipV="1">
              <a:off x="5303322" y="3340884"/>
              <a:ext cx="1742103" cy="12987"/>
            </a:xfrm>
            <a:prstGeom prst="line">
              <a:avLst/>
            </a:prstGeom>
            <a:ln w="50800" cap="rnd">
              <a:solidFill>
                <a:schemeClr val="accent1">
                  <a:shade val="95000"/>
                  <a:satMod val="105000"/>
                  <a:alpha val="35000"/>
                </a:schemeClr>
              </a:solidFill>
              <a:prstDash val="solid"/>
              <a:round/>
            </a:ln>
            <a:effectLst>
              <a:glow rad="101600">
                <a:schemeClr val="accent1">
                  <a:satMod val="175000"/>
                  <a:alpha val="34000"/>
                </a:scheme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Oval 154"/>
            <p:cNvSpPr>
              <a:spLocks noChangeArrowheads="1"/>
            </p:cNvSpPr>
            <p:nvPr/>
          </p:nvSpPr>
          <p:spPr bwMode="auto">
            <a:xfrm>
              <a:off x="4921157" y="3077377"/>
              <a:ext cx="540000" cy="540000"/>
            </a:xfrm>
            <a:prstGeom prst="ellipse">
              <a:avLst/>
            </a:prstGeom>
            <a:solidFill>
              <a:srgbClr val="00B0F0"/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>
          <p:nvSpPr>
            <p:cNvPr id="47" name="Oval 154"/>
            <p:cNvSpPr>
              <a:spLocks noChangeArrowheads="1"/>
            </p:cNvSpPr>
            <p:nvPr/>
          </p:nvSpPr>
          <p:spPr bwMode="auto">
            <a:xfrm>
              <a:off x="7045425" y="3077377"/>
              <a:ext cx="540000" cy="540000"/>
            </a:xfrm>
            <a:prstGeom prst="ellipse">
              <a:avLst/>
            </a:prstGeom>
            <a:solidFill>
              <a:srgbClr val="00B0F0"/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</p:grpSp>
      <p:grpSp>
        <p:nvGrpSpPr>
          <p:cNvPr id="48" name="Group 97"/>
          <p:cNvGrpSpPr/>
          <p:nvPr/>
        </p:nvGrpSpPr>
        <p:grpSpPr>
          <a:xfrm>
            <a:off x="5121347" y="4284794"/>
            <a:ext cx="540000" cy="540000"/>
            <a:chOff x="1018819" y="3771443"/>
            <a:chExt cx="540000" cy="540000"/>
          </a:xfrm>
          <a:solidFill>
            <a:srgbClr val="FF0000"/>
          </a:solidFill>
          <a:effectLst/>
        </p:grpSpPr>
        <p:sp>
          <p:nvSpPr>
            <p:cNvPr id="49" name="Oval 154"/>
            <p:cNvSpPr>
              <a:spLocks noChangeArrowheads="1"/>
            </p:cNvSpPr>
            <p:nvPr/>
          </p:nvSpPr>
          <p:spPr bwMode="auto">
            <a:xfrm>
              <a:off x="1018819" y="3771443"/>
              <a:ext cx="540000" cy="540000"/>
            </a:xfrm>
            <a:prstGeom prst="ellipse">
              <a:avLst/>
            </a:prstGeom>
            <a:grpFill/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0" name="Text Box 21"/>
                <p:cNvSpPr txBox="1">
                  <a:spLocks noChangeArrowheads="1"/>
                </p:cNvSpPr>
                <p:nvPr/>
              </p:nvSpPr>
              <p:spPr bwMode="auto">
                <a:xfrm>
                  <a:off x="1041397" y="3847320"/>
                  <a:ext cx="404146" cy="40011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square">
                  <a:spAutoFit/>
                </a:bodyPr>
                <a:lstStyle/>
                <a:p>
                  <a:pPr eaLnBrk="0" hangingPunct="0">
                    <a:spcBef>
                      <a:spcPct val="50000"/>
                    </a:spcBef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d>
                          <m:dPr>
                            <m:begChr m:val="|"/>
                            <m:endChr m:val="〉"/>
                            <m:ctrlPr>
                              <a:rPr lang="nl-NL" sz="2000" b="1" i="1">
                                <a:latin typeface="Cambria Math" charset="0"/>
                                <a:cs typeface="Arial" charset="0"/>
                              </a:rPr>
                            </m:ctrlPr>
                          </m:dPr>
                          <m:e>
                            <m:r>
                              <a:rPr lang="nl-NL" sz="2000" b="1" i="1">
                                <a:latin typeface="Cambria Math" panose="02040503050406030204" pitchFamily="18" charset="0"/>
                                <a:cs typeface="Arial" charset="0"/>
                              </a:rPr>
                              <m:t>𝝍</m:t>
                            </m:r>
                          </m:e>
                        </m:d>
                      </m:oMath>
                    </m:oMathPara>
                  </a14:m>
                  <a:endParaRPr lang="de-CH" sz="2800" dirty="0">
                    <a:cs typeface="Arial" charset="0"/>
                  </a:endParaRPr>
                </a:p>
              </p:txBody>
            </p:sp>
          </mc:Choice>
          <mc:Fallback xmlns="">
            <p:sp>
              <p:nvSpPr>
                <p:cNvPr id="50" name="Text Box 21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 bwMode="auto">
                <a:xfrm>
                  <a:off x="1041397" y="3847320"/>
                  <a:ext cx="404146" cy="400110"/>
                </a:xfrm>
                <a:prstGeom prst="rect">
                  <a:avLst/>
                </a:prstGeom>
                <a:blipFill rotWithShape="0">
                  <a:blip r:embed="rId4"/>
                  <a:stretch>
                    <a:fillRect r="-21212" b="-13636"/>
                  </a:stretch>
                </a:blip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cxnSp>
        <p:nvCxnSpPr>
          <p:cNvPr id="51" name="Straight Connector 50"/>
          <p:cNvCxnSpPr/>
          <p:nvPr/>
        </p:nvCxnSpPr>
        <p:spPr>
          <a:xfrm>
            <a:off x="5689024" y="5644974"/>
            <a:ext cx="1473310" cy="0"/>
          </a:xfrm>
          <a:prstGeom prst="line">
            <a:avLst/>
          </a:prstGeom>
          <a:ln w="50800" cap="rnd">
            <a:solidFill>
              <a:schemeClr val="accent1">
                <a:shade val="95000"/>
                <a:satMod val="105000"/>
                <a:alpha val="35000"/>
              </a:schemeClr>
            </a:solidFill>
            <a:prstDash val="solid"/>
            <a:round/>
          </a:ln>
          <a:effectLst>
            <a:glow rad="101600">
              <a:schemeClr val="accent1">
                <a:satMod val="175000"/>
                <a:alpha val="34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Oval 154"/>
          <p:cNvSpPr>
            <a:spLocks noChangeAspect="1" noChangeArrowheads="1"/>
          </p:cNvSpPr>
          <p:nvPr/>
        </p:nvSpPr>
        <p:spPr bwMode="auto">
          <a:xfrm>
            <a:off x="5121347" y="5357734"/>
            <a:ext cx="540000" cy="546641"/>
          </a:xfrm>
          <a:prstGeom prst="ellipse">
            <a:avLst/>
          </a:prstGeom>
          <a:solidFill>
            <a:srgbClr val="00B0F0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endParaRPr lang="en-US" sz="2400" b="1">
              <a:cs typeface="Arial" charset="0"/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4467220" y="3768125"/>
            <a:ext cx="1386804" cy="2462213"/>
            <a:chOff x="1447891" y="4291218"/>
            <a:chExt cx="1386804" cy="2063656"/>
          </a:xfrm>
        </p:grpSpPr>
        <p:sp>
          <p:nvSpPr>
            <p:cNvPr id="4" name="Rounded Rectangle 3"/>
            <p:cNvSpPr/>
            <p:nvPr/>
          </p:nvSpPr>
          <p:spPr>
            <a:xfrm>
              <a:off x="1944920" y="4608820"/>
              <a:ext cx="889775" cy="1624519"/>
            </a:xfrm>
            <a:prstGeom prst="roundRect">
              <a:avLst/>
            </a:prstGeom>
            <a:noFill/>
            <a:ln w="28575"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TextBox 5"/>
            <p:cNvSpPr txBox="1"/>
            <p:nvPr/>
          </p:nvSpPr>
          <p:spPr>
            <a:xfrm rot="16200000">
              <a:off x="646896" y="5092213"/>
              <a:ext cx="206365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/>
                <a:t>Bell measurement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/>
              <p:cNvSpPr txBox="1"/>
              <p:nvPr/>
            </p:nvSpPr>
            <p:spPr>
              <a:xfrm>
                <a:off x="5651657" y="3745224"/>
                <a:ext cx="3163623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dirty="0" smtClean="0"/>
                  <a:t>outcomes </a:t>
                </a:r>
                <a14:m>
                  <m:oMath xmlns:m="http://schemas.openxmlformats.org/officeDocument/2006/math">
                    <m:r>
                      <a:rPr lang="nl-NL" sz="2400" i="1">
                        <a:latin typeface="Cambria Math" panose="02040503050406030204" pitchFamily="18" charset="0"/>
                      </a:rPr>
                      <m:t>𝑎</m:t>
                    </m:r>
                    <m:r>
                      <a:rPr lang="nl-NL" sz="2400" i="1">
                        <a:latin typeface="Cambria Math" panose="02040503050406030204" pitchFamily="18" charset="0"/>
                      </a:rPr>
                      <m:t>,</m:t>
                    </m:r>
                    <m:r>
                      <a:rPr lang="nl-NL" sz="2400" i="1">
                        <a:latin typeface="Cambria Math" panose="02040503050406030204" pitchFamily="18" charset="0"/>
                      </a:rPr>
                      <m:t>𝑏</m:t>
                    </m:r>
                    <m:r>
                      <a:rPr lang="en-US" sz="2400" b="0" i="1" smtClean="0">
                        <a:latin typeface="Cambria Math" charset="0"/>
                      </a:rPr>
                      <m:t>←</m:t>
                    </m:r>
                    <m:sSup>
                      <m:sSupPr>
                        <m:ctrlPr>
                          <a:rPr lang="en-US" sz="2400" b="0" i="1" smtClean="0">
                            <a:latin typeface="Cambria Math" charset="0"/>
                          </a:rPr>
                        </m:ctrlPr>
                      </m:sSupPr>
                      <m:e>
                        <m:d>
                          <m:dPr>
                            <m:begChr m:val="{"/>
                            <m:endChr m:val="}"/>
                            <m:ctrlPr>
                              <a:rPr lang="en-US" sz="2400" b="0" i="1" smtClean="0">
                                <a:latin typeface="Cambria Math" charset="0"/>
                              </a:rPr>
                            </m:ctrlPr>
                          </m:dPr>
                          <m:e>
                            <m:r>
                              <a:rPr lang="en-US" sz="2400" b="0" i="1" smtClean="0">
                                <a:latin typeface="Cambria Math" charset="0"/>
                              </a:rPr>
                              <m:t>0,1</m:t>
                            </m:r>
                          </m:e>
                        </m:d>
                      </m:e>
                      <m:sup>
                        <m:r>
                          <a:rPr lang="en-US" sz="2400" b="0" i="1" smtClean="0">
                            <a:latin typeface="Cambria Math" charset="0"/>
                          </a:rPr>
                          <m:t>2</m:t>
                        </m:r>
                      </m:sup>
                    </m:sSup>
                  </m:oMath>
                </a14:m>
                <a:endParaRPr lang="en-US" sz="2400" dirty="0"/>
              </a:p>
            </p:txBody>
          </p:sp>
        </mc:Choice>
        <mc:Fallback xmlns=""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51657" y="3745224"/>
                <a:ext cx="3163623" cy="461665"/>
              </a:xfrm>
              <a:prstGeom prst="rect">
                <a:avLst/>
              </a:prstGeom>
              <a:blipFill rotWithShape="0">
                <a:blip r:embed="rId5"/>
                <a:stretch>
                  <a:fillRect l="-2890" t="-10526" b="-2894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8" name="Oval 154"/>
          <p:cNvSpPr>
            <a:spLocks noChangeAspect="1" noChangeArrowheads="1"/>
          </p:cNvSpPr>
          <p:nvPr/>
        </p:nvSpPr>
        <p:spPr bwMode="auto">
          <a:xfrm>
            <a:off x="7035802" y="5357734"/>
            <a:ext cx="540000" cy="546641"/>
          </a:xfrm>
          <a:prstGeom prst="ellipse">
            <a:avLst/>
          </a:prstGeom>
          <a:solidFill>
            <a:srgbClr val="00B0F0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endParaRPr lang="en-US" sz="2400" b="1">
              <a:cs typeface="Arial" charset="0"/>
            </a:endParaRPr>
          </a:p>
        </p:txBody>
      </p:sp>
      <p:sp>
        <p:nvSpPr>
          <p:cNvPr id="32" name="Oval 154"/>
          <p:cNvSpPr>
            <a:spLocks noChangeAspect="1" noChangeArrowheads="1"/>
          </p:cNvSpPr>
          <p:nvPr/>
        </p:nvSpPr>
        <p:spPr bwMode="auto">
          <a:xfrm>
            <a:off x="5118474" y="4284712"/>
            <a:ext cx="540000" cy="546641"/>
          </a:xfrm>
          <a:prstGeom prst="ellipse">
            <a:avLst/>
          </a:prstGeom>
          <a:solidFill>
            <a:srgbClr val="00B0F0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endParaRPr lang="en-US" sz="2400" b="1">
              <a:cs typeface="Arial" charset="0"/>
            </a:endParaRPr>
          </a:p>
        </p:txBody>
      </p:sp>
      <p:grpSp>
        <p:nvGrpSpPr>
          <p:cNvPr id="13" name="Group 12"/>
          <p:cNvGrpSpPr/>
          <p:nvPr/>
        </p:nvGrpSpPr>
        <p:grpSpPr>
          <a:xfrm>
            <a:off x="6724098" y="4962694"/>
            <a:ext cx="1479580" cy="941829"/>
            <a:chOff x="6960588" y="4820800"/>
            <a:chExt cx="1479580" cy="941829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6" name="Text Box 21"/>
                <p:cNvSpPr txBox="1">
                  <a:spLocks noChangeArrowheads="1"/>
                </p:cNvSpPr>
                <p:nvPr/>
              </p:nvSpPr>
              <p:spPr bwMode="auto">
                <a:xfrm>
                  <a:off x="6960588" y="4820800"/>
                  <a:ext cx="1479580" cy="46820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square">
                  <a:spAutoFit/>
                </a:bodyPr>
                <a:lstStyle/>
                <a:p>
                  <a:pPr eaLnBrk="0" hangingPunct="0">
                    <a:spcBef>
                      <a:spcPct val="50000"/>
                    </a:spcBef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p>
                          <m:sSupPr>
                            <m:ctrlPr>
                              <a:rPr lang="nl-NL" sz="2400" i="1">
                                <a:latin typeface="Cambria Math" charset="0"/>
                              </a:rPr>
                            </m:ctrlPr>
                          </m:sSupPr>
                          <m:e>
                            <m:r>
                              <a:rPr lang="nl-NL" sz="2400" b="0" i="1">
                                <a:latin typeface="Cambria Math" panose="02040503050406030204" pitchFamily="18" charset="0"/>
                              </a:rPr>
                              <m:t>𝑋</m:t>
                            </m:r>
                          </m:e>
                          <m:sup>
                            <m:r>
                              <a:rPr lang="nl-NL" sz="2400" b="0" i="1">
                                <a:latin typeface="Cambria Math" panose="02040503050406030204" pitchFamily="18" charset="0"/>
                              </a:rPr>
                              <m:t>𝑎</m:t>
                            </m:r>
                          </m:sup>
                        </m:sSup>
                        <m:sSup>
                          <m:sSupPr>
                            <m:ctrlPr>
                              <a:rPr lang="nl-NL" sz="2400" i="1">
                                <a:latin typeface="Cambria Math" charset="0"/>
                              </a:rPr>
                            </m:ctrlPr>
                          </m:sSupPr>
                          <m:e>
                            <m:r>
                              <a:rPr lang="nl-NL" sz="2400" b="0" i="1">
                                <a:latin typeface="Cambria Math" panose="02040503050406030204" pitchFamily="18" charset="0"/>
                              </a:rPr>
                              <m:t>𝑍</m:t>
                            </m:r>
                          </m:e>
                          <m:sup>
                            <m:r>
                              <a:rPr lang="nl-NL" sz="2400" b="0" i="1">
                                <a:latin typeface="Cambria Math" panose="02040503050406030204" pitchFamily="18" charset="0"/>
                              </a:rPr>
                              <m:t>𝑏</m:t>
                            </m:r>
                          </m:sup>
                        </m:sSup>
                        <m:d>
                          <m:dPr>
                            <m:begChr m:val="|"/>
                            <m:endChr m:val="〉"/>
                            <m:ctrlPr>
                              <a:rPr lang="nl-NL" sz="2400" i="1">
                                <a:latin typeface="Cambria Math" charset="0"/>
                                <a:cs typeface="Arial" charset="0"/>
                              </a:rPr>
                            </m:ctrlPr>
                          </m:dPr>
                          <m:e>
                            <m:r>
                              <a:rPr lang="nl-NL" sz="2400" b="0" i="1">
                                <a:latin typeface="Cambria Math" panose="02040503050406030204" pitchFamily="18" charset="0"/>
                                <a:cs typeface="Arial" charset="0"/>
                              </a:rPr>
                              <m:t>𝜓</m:t>
                            </m:r>
                          </m:e>
                        </m:d>
                      </m:oMath>
                    </m:oMathPara>
                  </a14:m>
                  <a:endParaRPr lang="de-CH" sz="2400" dirty="0">
                    <a:cs typeface="Arial" charset="0"/>
                  </a:endParaRPr>
                </a:p>
              </p:txBody>
            </p:sp>
          </mc:Choice>
          <mc:Fallback xmlns="">
            <p:sp>
              <p:nvSpPr>
                <p:cNvPr id="56" name="Text Box 21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 bwMode="auto">
                <a:xfrm>
                  <a:off x="6960588" y="4820800"/>
                  <a:ext cx="1479580" cy="468205"/>
                </a:xfrm>
                <a:prstGeom prst="rect">
                  <a:avLst/>
                </a:prstGeom>
                <a:blipFill rotWithShape="0">
                  <a:blip r:embed="rId6"/>
                  <a:stretch>
                    <a:fillRect b="-16883"/>
                  </a:stretch>
                </a:blip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34" name="Oval 154"/>
            <p:cNvSpPr>
              <a:spLocks noChangeArrowheads="1"/>
            </p:cNvSpPr>
            <p:nvPr/>
          </p:nvSpPr>
          <p:spPr bwMode="auto">
            <a:xfrm>
              <a:off x="7280177" y="5219029"/>
              <a:ext cx="543600" cy="543600"/>
            </a:xfrm>
            <a:prstGeom prst="ellipse">
              <a:avLst/>
            </a:prstGeom>
            <a:solidFill>
              <a:srgbClr val="FF0000"/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</p:grpSp>
      <p:pic>
        <p:nvPicPr>
          <p:cNvPr id="37" name="Picture 4">
            <a:hlinkClick r:id="rId7"/>
          </p:cNvPr>
          <p:cNvPicPr>
            <a:picLocks noChangeAspect="1" noChangeArrowheads="1"/>
          </p:cNvPicPr>
          <p:nvPr/>
        </p:nvPicPr>
        <p:blipFill>
          <a:blip r:embed="rId8" cstate="print"/>
          <a:srcRect l="25971" t="1606" r="25971" b="56540"/>
          <a:stretch>
            <a:fillRect/>
          </a:stretch>
        </p:blipFill>
        <p:spPr bwMode="auto">
          <a:xfrm>
            <a:off x="3268320" y="4241934"/>
            <a:ext cx="1230606" cy="15145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485198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9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8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 animBg="1"/>
      <p:bldP spid="7" grpId="1"/>
      <p:bldP spid="28" grpId="0" animBg="1"/>
      <p:bldP spid="3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3473" y="7768"/>
            <a:ext cx="10515600" cy="1325563"/>
          </a:xfrm>
        </p:spPr>
        <p:txBody>
          <a:bodyPr/>
          <a:lstStyle/>
          <a:p>
            <a:r>
              <a:rPr lang="en-US" dirty="0" smtClean="0"/>
              <a:t>Teleportation of Clifford gates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838200" y="1334441"/>
                <a:ext cx="10500873" cy="2288443"/>
              </a:xfrm>
            </p:spPr>
            <p:txBody>
              <a:bodyPr>
                <a:normAutofit/>
              </a:bodyPr>
              <a:lstStyle/>
              <a:p>
                <a:r>
                  <a:rPr lang="nl-NL" dirty="0" smtClean="0">
                    <a:cs typeface="Arial" charset="0"/>
                  </a:rPr>
                  <a:t>Start </a:t>
                </a:r>
                <a:r>
                  <a:rPr lang="nl-NL" dirty="0" err="1" smtClean="0">
                    <a:cs typeface="Arial" charset="0"/>
                  </a:rPr>
                  <a:t>with</a:t>
                </a:r>
                <a:r>
                  <a:rPr lang="nl-NL" dirty="0" smtClean="0">
                    <a:cs typeface="Arial" charset="0"/>
                  </a:rPr>
                  <a:t> </a:t>
                </a:r>
                <a:r>
                  <a:rPr lang="nl-NL" dirty="0" err="1" smtClean="0">
                    <a:cs typeface="Arial" charset="0"/>
                  </a:rPr>
                  <a:t>modified</a:t>
                </a:r>
                <a:r>
                  <a:rPr lang="nl-NL" dirty="0" smtClean="0">
                    <a:cs typeface="Arial" charset="0"/>
                  </a:rPr>
                  <a:t> EPR pair:</a:t>
                </a:r>
                <a:br>
                  <a:rPr lang="nl-NL" dirty="0" smtClean="0">
                    <a:cs typeface="Arial" charset="0"/>
                  </a:rPr>
                </a:br>
                <a:r>
                  <a:rPr lang="nl-NL" dirty="0" smtClean="0">
                    <a:cs typeface="Arial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nl-NL" i="1">
                            <a:latin typeface="Cambria Math" charset="0"/>
                            <a:cs typeface="Arial" charset="0"/>
                          </a:rPr>
                        </m:ctrlPr>
                      </m:fPr>
                      <m:num>
                        <m:r>
                          <a:rPr lang="nl-NL" b="0" i="1">
                            <a:latin typeface="Cambria Math" panose="02040503050406030204" pitchFamily="18" charset="0"/>
                            <a:cs typeface="Arial" charset="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nl-NL" i="1">
                                <a:latin typeface="Cambria Math" charset="0"/>
                                <a:cs typeface="Arial" charset="0"/>
                              </a:rPr>
                            </m:ctrlPr>
                          </m:radPr>
                          <m:deg/>
                          <m:e>
                            <m:r>
                              <a:rPr lang="nl-NL" b="0" i="1">
                                <a:latin typeface="Cambria Math" panose="02040503050406030204" pitchFamily="18" charset="0"/>
                                <a:cs typeface="Arial" charset="0"/>
                              </a:rPr>
                              <m:t>2</m:t>
                            </m:r>
                          </m:e>
                        </m:rad>
                      </m:den>
                    </m:f>
                    <m:d>
                      <m:dPr>
                        <m:begChr m:val="|"/>
                        <m:endChr m:val="⟩"/>
                        <m:ctrlPr>
                          <a:rPr lang="nl-NL" i="1">
                            <a:latin typeface="Cambria Math" charset="0"/>
                            <a:cs typeface="Arial" charset="0"/>
                          </a:rPr>
                        </m:ctrlPr>
                      </m:dPr>
                      <m:e>
                        <m:r>
                          <a:rPr lang="nl-NL" b="0" i="1">
                            <a:latin typeface="Cambria Math" panose="02040503050406030204" pitchFamily="18" charset="0"/>
                            <a:cs typeface="Arial" charset="0"/>
                          </a:rPr>
                          <m:t>00</m:t>
                        </m:r>
                      </m:e>
                    </m:d>
                    <m:r>
                      <a:rPr lang="nl-NL" b="0" i="1">
                        <a:latin typeface="Cambria Math" panose="02040503050406030204" pitchFamily="18" charset="0"/>
                        <a:cs typeface="Arial" charset="0"/>
                      </a:rPr>
                      <m:t>+</m:t>
                    </m:r>
                    <m:r>
                      <a:rPr lang="nl-NL" b="0" i="1" smtClean="0">
                        <a:latin typeface="Cambria Math" panose="02040503050406030204" pitchFamily="18" charset="0"/>
                        <a:cs typeface="Arial" charset="0"/>
                      </a:rPr>
                      <m:t>𝑖</m:t>
                    </m:r>
                    <m:f>
                      <m:fPr>
                        <m:ctrlPr>
                          <a:rPr lang="nl-NL" i="1">
                            <a:latin typeface="Cambria Math" charset="0"/>
                            <a:cs typeface="Arial" charset="0"/>
                          </a:rPr>
                        </m:ctrlPr>
                      </m:fPr>
                      <m:num>
                        <m:r>
                          <a:rPr lang="nl-NL" b="0" i="1">
                            <a:latin typeface="Cambria Math" panose="02040503050406030204" pitchFamily="18" charset="0"/>
                            <a:cs typeface="Arial" charset="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nl-NL" i="1">
                                <a:latin typeface="Cambria Math" charset="0"/>
                                <a:cs typeface="Arial" charset="0"/>
                              </a:rPr>
                            </m:ctrlPr>
                          </m:radPr>
                          <m:deg/>
                          <m:e>
                            <m:r>
                              <a:rPr lang="nl-NL" b="0" i="1">
                                <a:latin typeface="Cambria Math" panose="02040503050406030204" pitchFamily="18" charset="0"/>
                                <a:cs typeface="Arial" charset="0"/>
                              </a:rPr>
                              <m:t>2</m:t>
                            </m:r>
                          </m:e>
                        </m:rad>
                      </m:den>
                    </m:f>
                    <m:r>
                      <a:rPr lang="nl-NL" b="0" i="1">
                        <a:latin typeface="Cambria Math" panose="02040503050406030204" pitchFamily="18" charset="0"/>
                        <a:cs typeface="Arial" charset="0"/>
                      </a:rPr>
                      <m:t>|11⟩</m:t>
                    </m:r>
                  </m:oMath>
                </a14:m>
                <a:endParaRPr lang="en-US" dirty="0"/>
              </a:p>
              <a:p>
                <a:endParaRPr lang="en-US" dirty="0"/>
              </a:p>
              <a:p>
                <a:r>
                  <a:rPr lang="en-US" dirty="0" smtClean="0"/>
                  <a:t>Teleportation: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200" y="1334441"/>
                <a:ext cx="10500873" cy="2288443"/>
              </a:xfrm>
              <a:blipFill rotWithShape="0">
                <a:blip r:embed="rId2"/>
                <a:stretch>
                  <a:fillRect l="-1045" t="-45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Rectangle 7"/>
          <p:cNvSpPr/>
          <p:nvPr/>
        </p:nvSpPr>
        <p:spPr>
          <a:xfrm>
            <a:off x="7636490" y="1417227"/>
            <a:ext cx="549764" cy="532569"/>
          </a:xfrm>
          <a:prstGeom prst="rect">
            <a:avLst/>
          </a:prstGeom>
          <a:solidFill>
            <a:srgbClr val="7030A0">
              <a:alpha val="52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</a:rPr>
              <a:t>P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838200" y="6272732"/>
            <a:ext cx="899130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[GC99] Daniel </a:t>
            </a:r>
            <a:r>
              <a:rPr lang="en-US" sz="1400" dirty="0" err="1"/>
              <a:t>Gottesman</a:t>
            </a:r>
            <a:r>
              <a:rPr lang="en-US" sz="1400" dirty="0"/>
              <a:t> and Isaac L. Chuang. Quantum Teleportation is a Universal Computational Primitive. </a:t>
            </a:r>
            <a:r>
              <a:rPr lang="en-US" sz="1400" i="1" dirty="0"/>
              <a:t>Nature</a:t>
            </a:r>
            <a:r>
              <a:rPr lang="en-US" sz="1400" dirty="0"/>
              <a:t> ’99</a:t>
            </a:r>
          </a:p>
        </p:txBody>
      </p:sp>
      <p:grpSp>
        <p:nvGrpSpPr>
          <p:cNvPr id="31" name="Group 30"/>
          <p:cNvGrpSpPr/>
          <p:nvPr/>
        </p:nvGrpSpPr>
        <p:grpSpPr>
          <a:xfrm>
            <a:off x="6579238" y="1409796"/>
            <a:ext cx="2664268" cy="540000"/>
            <a:chOff x="4921157" y="3077377"/>
            <a:chExt cx="2664268" cy="540000"/>
          </a:xfrm>
        </p:grpSpPr>
        <p:cxnSp>
          <p:nvCxnSpPr>
            <p:cNvPr id="32" name="Straight Connector 31"/>
            <p:cNvCxnSpPr/>
            <p:nvPr/>
          </p:nvCxnSpPr>
          <p:spPr>
            <a:xfrm flipV="1">
              <a:off x="5303322" y="3340884"/>
              <a:ext cx="1742103" cy="12987"/>
            </a:xfrm>
            <a:prstGeom prst="line">
              <a:avLst/>
            </a:prstGeom>
            <a:ln w="50800" cap="rnd">
              <a:solidFill>
                <a:schemeClr val="accent1">
                  <a:shade val="95000"/>
                  <a:satMod val="105000"/>
                  <a:alpha val="35000"/>
                </a:schemeClr>
              </a:solidFill>
              <a:prstDash val="solid"/>
              <a:round/>
            </a:ln>
            <a:effectLst>
              <a:glow rad="101600">
                <a:schemeClr val="accent1">
                  <a:satMod val="175000"/>
                  <a:alpha val="34000"/>
                </a:scheme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Oval 154"/>
            <p:cNvSpPr>
              <a:spLocks noChangeArrowheads="1"/>
            </p:cNvSpPr>
            <p:nvPr/>
          </p:nvSpPr>
          <p:spPr bwMode="auto">
            <a:xfrm>
              <a:off x="4921157" y="3077377"/>
              <a:ext cx="540000" cy="540000"/>
            </a:xfrm>
            <a:prstGeom prst="ellipse">
              <a:avLst/>
            </a:prstGeom>
            <a:solidFill>
              <a:srgbClr val="00B0F0"/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>
          <p:nvSpPr>
            <p:cNvPr id="34" name="Oval 154"/>
            <p:cNvSpPr>
              <a:spLocks noChangeArrowheads="1"/>
            </p:cNvSpPr>
            <p:nvPr/>
          </p:nvSpPr>
          <p:spPr bwMode="auto">
            <a:xfrm>
              <a:off x="7045425" y="3077377"/>
              <a:ext cx="540000" cy="540000"/>
            </a:xfrm>
            <a:prstGeom prst="ellipse">
              <a:avLst/>
            </a:prstGeom>
            <a:solidFill>
              <a:srgbClr val="00B0F0"/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5" name="Content Placeholder 2"/>
              <p:cNvSpPr txBox="1">
                <a:spLocks/>
              </p:cNvSpPr>
              <p:nvPr/>
            </p:nvSpPr>
            <p:spPr>
              <a:xfrm>
                <a:off x="8387604" y="481920"/>
                <a:ext cx="2137724" cy="742338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nl-NL" sz="2400" i="1">
                          <a:latin typeface="Cambria Math" panose="02040503050406030204" pitchFamily="18" charset="0"/>
                        </a:rPr>
                        <m:t>𝑃</m:t>
                      </m:r>
                      <m:r>
                        <a:rPr lang="nl-NL" sz="2400" i="1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nl-NL" sz="2400" i="1">
                              <a:latin typeface="Cambria Math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nl-NL" sz="2400" i="1">
                                  <a:latin typeface="Cambria Math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nl-NL" sz="2400" i="1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  <m:e>
                                <m:r>
                                  <a:rPr lang="nl-NL" sz="2400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</m:mr>
                            <m:mr>
                              <m:e>
                                <m:r>
                                  <a:rPr lang="nl-NL" sz="2400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nl-NL" sz="2400" i="1">
                                    <a:latin typeface="Cambria Math" panose="02040503050406030204" pitchFamily="18" charset="0"/>
                                  </a:rPr>
                                  <m:t>𝑖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35" name="Content Placeholder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87604" y="481920"/>
                <a:ext cx="2137724" cy="742338"/>
              </a:xfrm>
              <a:prstGeom prst="rect">
                <a:avLst/>
              </a:prstGeom>
              <a:blipFill rotWithShape="0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1" name="Rectangle 50"/>
          <p:cNvSpPr/>
          <p:nvPr/>
        </p:nvSpPr>
        <p:spPr>
          <a:xfrm>
            <a:off x="5950996" y="5035154"/>
            <a:ext cx="549764" cy="532569"/>
          </a:xfrm>
          <a:prstGeom prst="rect">
            <a:avLst/>
          </a:prstGeom>
          <a:solidFill>
            <a:srgbClr val="7030A0">
              <a:alpha val="52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</a:rPr>
              <a:t>P</a:t>
            </a:r>
          </a:p>
        </p:txBody>
      </p:sp>
      <p:cxnSp>
        <p:nvCxnSpPr>
          <p:cNvPr id="52" name="Straight Connector 51"/>
          <p:cNvCxnSpPr/>
          <p:nvPr/>
        </p:nvCxnSpPr>
        <p:spPr>
          <a:xfrm>
            <a:off x="5277371" y="4271925"/>
            <a:ext cx="6639" cy="871055"/>
          </a:xfrm>
          <a:prstGeom prst="line">
            <a:avLst/>
          </a:prstGeom>
          <a:ln w="50800" cap="rnd">
            <a:solidFill>
              <a:schemeClr val="accent1">
                <a:shade val="95000"/>
                <a:satMod val="105000"/>
                <a:alpha val="35000"/>
              </a:schemeClr>
            </a:solidFill>
            <a:prstDash val="solid"/>
            <a:round/>
          </a:ln>
          <a:effectLst>
            <a:glow rad="101600">
              <a:schemeClr val="accent1">
                <a:satMod val="175000"/>
                <a:alpha val="34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3" name="Group 97"/>
          <p:cNvGrpSpPr/>
          <p:nvPr/>
        </p:nvGrpSpPr>
        <p:grpSpPr>
          <a:xfrm>
            <a:off x="5009573" y="3922979"/>
            <a:ext cx="540000" cy="540000"/>
            <a:chOff x="1018819" y="3771443"/>
            <a:chExt cx="540000" cy="540000"/>
          </a:xfrm>
          <a:solidFill>
            <a:srgbClr val="FF0000"/>
          </a:solidFill>
          <a:effectLst/>
        </p:grpSpPr>
        <p:sp>
          <p:nvSpPr>
            <p:cNvPr id="54" name="Oval 154"/>
            <p:cNvSpPr>
              <a:spLocks noChangeArrowheads="1"/>
            </p:cNvSpPr>
            <p:nvPr/>
          </p:nvSpPr>
          <p:spPr bwMode="auto">
            <a:xfrm>
              <a:off x="1018819" y="3771443"/>
              <a:ext cx="540000" cy="540000"/>
            </a:xfrm>
            <a:prstGeom prst="ellipse">
              <a:avLst/>
            </a:prstGeom>
            <a:grpFill/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5" name="Text Box 21"/>
                <p:cNvSpPr txBox="1">
                  <a:spLocks noChangeArrowheads="1"/>
                </p:cNvSpPr>
                <p:nvPr/>
              </p:nvSpPr>
              <p:spPr bwMode="auto">
                <a:xfrm>
                  <a:off x="1041397" y="3847320"/>
                  <a:ext cx="404146" cy="40011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square">
                  <a:spAutoFit/>
                </a:bodyPr>
                <a:lstStyle/>
                <a:p>
                  <a:pPr eaLnBrk="0" hangingPunct="0">
                    <a:spcBef>
                      <a:spcPct val="50000"/>
                    </a:spcBef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d>
                          <m:dPr>
                            <m:begChr m:val="|"/>
                            <m:endChr m:val="〉"/>
                            <m:ctrlPr>
                              <a:rPr lang="nl-NL" sz="2000" b="1" i="1">
                                <a:latin typeface="Cambria Math" charset="0"/>
                                <a:cs typeface="Arial" charset="0"/>
                              </a:rPr>
                            </m:ctrlPr>
                          </m:dPr>
                          <m:e>
                            <m:r>
                              <a:rPr lang="nl-NL" sz="2000" b="1" i="1">
                                <a:latin typeface="Cambria Math" panose="02040503050406030204" pitchFamily="18" charset="0"/>
                                <a:cs typeface="Arial" charset="0"/>
                              </a:rPr>
                              <m:t>𝝍</m:t>
                            </m:r>
                          </m:e>
                        </m:d>
                      </m:oMath>
                    </m:oMathPara>
                  </a14:m>
                  <a:endParaRPr lang="de-CH" sz="2800" dirty="0">
                    <a:cs typeface="Arial" charset="0"/>
                  </a:endParaRPr>
                </a:p>
              </p:txBody>
            </p:sp>
          </mc:Choice>
          <mc:Fallback xmlns="">
            <p:sp>
              <p:nvSpPr>
                <p:cNvPr id="55" name="Text Box 21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 bwMode="auto">
                <a:xfrm>
                  <a:off x="1041397" y="3847320"/>
                  <a:ext cx="404146" cy="400110"/>
                </a:xfrm>
                <a:prstGeom prst="rect">
                  <a:avLst/>
                </a:prstGeom>
                <a:blipFill rotWithShape="0">
                  <a:blip r:embed="rId4"/>
                  <a:stretch>
                    <a:fillRect r="-20896" b="-13636"/>
                  </a:stretch>
                </a:blip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cxnSp>
        <p:nvCxnSpPr>
          <p:cNvPr id="56" name="Straight Connector 55"/>
          <p:cNvCxnSpPr/>
          <p:nvPr/>
        </p:nvCxnSpPr>
        <p:spPr>
          <a:xfrm>
            <a:off x="5577250" y="5283159"/>
            <a:ext cx="1473310" cy="0"/>
          </a:xfrm>
          <a:prstGeom prst="line">
            <a:avLst/>
          </a:prstGeom>
          <a:ln w="50800" cap="rnd">
            <a:solidFill>
              <a:schemeClr val="accent1">
                <a:shade val="95000"/>
                <a:satMod val="105000"/>
                <a:alpha val="35000"/>
              </a:schemeClr>
            </a:solidFill>
            <a:prstDash val="solid"/>
            <a:round/>
          </a:ln>
          <a:effectLst>
            <a:glow rad="101600">
              <a:schemeClr val="accent1">
                <a:satMod val="175000"/>
                <a:alpha val="34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Oval 154"/>
          <p:cNvSpPr>
            <a:spLocks noChangeAspect="1" noChangeArrowheads="1"/>
          </p:cNvSpPr>
          <p:nvPr/>
        </p:nvSpPr>
        <p:spPr bwMode="auto">
          <a:xfrm>
            <a:off x="5009573" y="4995919"/>
            <a:ext cx="540000" cy="546641"/>
          </a:xfrm>
          <a:prstGeom prst="ellipse">
            <a:avLst/>
          </a:prstGeom>
          <a:solidFill>
            <a:srgbClr val="00B0F0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endParaRPr lang="en-US" sz="2400" b="1">
              <a:cs typeface="Arial" charset="0"/>
            </a:endParaRPr>
          </a:p>
        </p:txBody>
      </p:sp>
      <p:grpSp>
        <p:nvGrpSpPr>
          <p:cNvPr id="58" name="Group 57"/>
          <p:cNvGrpSpPr/>
          <p:nvPr/>
        </p:nvGrpSpPr>
        <p:grpSpPr>
          <a:xfrm>
            <a:off x="4355446" y="3406310"/>
            <a:ext cx="1386804" cy="2462213"/>
            <a:chOff x="1447891" y="4291218"/>
            <a:chExt cx="1386804" cy="2063656"/>
          </a:xfrm>
        </p:grpSpPr>
        <p:sp>
          <p:nvSpPr>
            <p:cNvPr id="59" name="Rounded Rectangle 58"/>
            <p:cNvSpPr/>
            <p:nvPr/>
          </p:nvSpPr>
          <p:spPr>
            <a:xfrm>
              <a:off x="1944920" y="4608820"/>
              <a:ext cx="889775" cy="1624519"/>
            </a:xfrm>
            <a:prstGeom prst="roundRect">
              <a:avLst/>
            </a:prstGeom>
            <a:noFill/>
            <a:ln w="28575"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TextBox 59"/>
            <p:cNvSpPr txBox="1"/>
            <p:nvPr/>
          </p:nvSpPr>
          <p:spPr>
            <a:xfrm rot="16200000">
              <a:off x="646896" y="5092213"/>
              <a:ext cx="206365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/>
                <a:t>Bell measurement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61" name="TextBox 60"/>
              <p:cNvSpPr txBox="1"/>
              <p:nvPr/>
            </p:nvSpPr>
            <p:spPr>
              <a:xfrm>
                <a:off x="5539883" y="3383409"/>
                <a:ext cx="3163623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dirty="0" smtClean="0"/>
                  <a:t>outcomes </a:t>
                </a:r>
                <a14:m>
                  <m:oMath xmlns:m="http://schemas.openxmlformats.org/officeDocument/2006/math">
                    <m:r>
                      <a:rPr lang="nl-NL" sz="2400" i="1">
                        <a:latin typeface="Cambria Math" panose="02040503050406030204" pitchFamily="18" charset="0"/>
                      </a:rPr>
                      <m:t>𝑎</m:t>
                    </m:r>
                    <m:r>
                      <a:rPr lang="nl-NL" sz="2400" i="1">
                        <a:latin typeface="Cambria Math" panose="02040503050406030204" pitchFamily="18" charset="0"/>
                      </a:rPr>
                      <m:t>,</m:t>
                    </m:r>
                    <m:r>
                      <a:rPr lang="nl-NL" sz="2400" i="1">
                        <a:latin typeface="Cambria Math" panose="02040503050406030204" pitchFamily="18" charset="0"/>
                      </a:rPr>
                      <m:t>𝑏</m:t>
                    </m:r>
                    <m:r>
                      <a:rPr lang="en-US" sz="2400" b="0" i="1" smtClean="0">
                        <a:latin typeface="Cambria Math" charset="0"/>
                      </a:rPr>
                      <m:t>←</m:t>
                    </m:r>
                    <m:sSup>
                      <m:sSupPr>
                        <m:ctrlPr>
                          <a:rPr lang="en-US" sz="2400" b="0" i="1" smtClean="0">
                            <a:latin typeface="Cambria Math" charset="0"/>
                          </a:rPr>
                        </m:ctrlPr>
                      </m:sSupPr>
                      <m:e>
                        <m:d>
                          <m:dPr>
                            <m:begChr m:val="{"/>
                            <m:endChr m:val="}"/>
                            <m:ctrlPr>
                              <a:rPr lang="en-US" sz="2400" b="0" i="1" smtClean="0">
                                <a:latin typeface="Cambria Math" charset="0"/>
                              </a:rPr>
                            </m:ctrlPr>
                          </m:dPr>
                          <m:e>
                            <m:r>
                              <a:rPr lang="en-US" sz="2400" b="0" i="1" smtClean="0">
                                <a:latin typeface="Cambria Math" charset="0"/>
                              </a:rPr>
                              <m:t>0,1</m:t>
                            </m:r>
                          </m:e>
                        </m:d>
                      </m:e>
                      <m:sup>
                        <m:r>
                          <a:rPr lang="en-US" sz="2400" b="0" i="1" smtClean="0">
                            <a:latin typeface="Cambria Math" charset="0"/>
                          </a:rPr>
                          <m:t>2</m:t>
                        </m:r>
                      </m:sup>
                    </m:sSup>
                  </m:oMath>
                </a14:m>
                <a:endParaRPr lang="en-US" sz="2400" dirty="0"/>
              </a:p>
            </p:txBody>
          </p:sp>
        </mc:Choice>
        <mc:Fallback xmlns="">
          <p:sp>
            <p:nvSpPr>
              <p:cNvPr id="61" name="TextBox 6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39883" y="3383409"/>
                <a:ext cx="3163623" cy="461665"/>
              </a:xfrm>
              <a:prstGeom prst="rect">
                <a:avLst/>
              </a:prstGeom>
              <a:blipFill rotWithShape="0">
                <a:blip r:embed="rId5"/>
                <a:stretch>
                  <a:fillRect l="-3083" t="-10526" b="-2894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2" name="Oval 154"/>
          <p:cNvSpPr>
            <a:spLocks noChangeAspect="1" noChangeArrowheads="1"/>
          </p:cNvSpPr>
          <p:nvPr/>
        </p:nvSpPr>
        <p:spPr bwMode="auto">
          <a:xfrm>
            <a:off x="6924028" y="4995919"/>
            <a:ext cx="540000" cy="546641"/>
          </a:xfrm>
          <a:prstGeom prst="ellipse">
            <a:avLst/>
          </a:prstGeom>
          <a:solidFill>
            <a:srgbClr val="00B0F0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endParaRPr lang="en-US" sz="2400" b="1">
              <a:cs typeface="Arial" charset="0"/>
            </a:endParaRPr>
          </a:p>
        </p:txBody>
      </p:sp>
      <p:sp>
        <p:nvSpPr>
          <p:cNvPr id="63" name="Oval 154"/>
          <p:cNvSpPr>
            <a:spLocks noChangeAspect="1" noChangeArrowheads="1"/>
          </p:cNvSpPr>
          <p:nvPr/>
        </p:nvSpPr>
        <p:spPr bwMode="auto">
          <a:xfrm>
            <a:off x="5006700" y="3922897"/>
            <a:ext cx="540000" cy="546641"/>
          </a:xfrm>
          <a:prstGeom prst="ellipse">
            <a:avLst/>
          </a:prstGeom>
          <a:solidFill>
            <a:srgbClr val="00B0F0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endParaRPr lang="en-US" sz="2400" b="1">
              <a:cs typeface="Arial" charset="0"/>
            </a:endParaRPr>
          </a:p>
        </p:txBody>
      </p:sp>
      <p:grpSp>
        <p:nvGrpSpPr>
          <p:cNvPr id="64" name="Group 63"/>
          <p:cNvGrpSpPr/>
          <p:nvPr/>
        </p:nvGrpSpPr>
        <p:grpSpPr>
          <a:xfrm>
            <a:off x="6612324" y="4600879"/>
            <a:ext cx="1479580" cy="941829"/>
            <a:chOff x="6960588" y="4820800"/>
            <a:chExt cx="1479580" cy="941829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5" name="Text Box 21"/>
                <p:cNvSpPr txBox="1">
                  <a:spLocks noChangeArrowheads="1"/>
                </p:cNvSpPr>
                <p:nvPr/>
              </p:nvSpPr>
              <p:spPr bwMode="auto">
                <a:xfrm>
                  <a:off x="6960588" y="4820800"/>
                  <a:ext cx="1479580" cy="46820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square">
                  <a:spAutoFit/>
                </a:bodyPr>
                <a:lstStyle/>
                <a:p>
                  <a:pPr eaLnBrk="0" hangingPunct="0">
                    <a:spcBef>
                      <a:spcPct val="50000"/>
                    </a:spcBef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p>
                          <m:sSupPr>
                            <m:ctrlPr>
                              <a:rPr lang="nl-NL" sz="2400" i="1" smtClean="0">
                                <a:latin typeface="Cambria Math" charset="0"/>
                              </a:rPr>
                            </m:ctrlPr>
                          </m:sSupPr>
                          <m:e>
                            <m:r>
                              <a:rPr lang="nl-NL" sz="2400" b="0" i="1">
                                <a:latin typeface="Cambria Math" panose="02040503050406030204" pitchFamily="18" charset="0"/>
                              </a:rPr>
                              <m:t>𝑋</m:t>
                            </m:r>
                          </m:e>
                          <m:sup>
                            <m:r>
                              <a:rPr lang="nl-NL" sz="2400" b="0" i="1">
                                <a:latin typeface="Cambria Math" panose="02040503050406030204" pitchFamily="18" charset="0"/>
                              </a:rPr>
                              <m:t>𝑎</m:t>
                            </m:r>
                          </m:sup>
                        </m:sSup>
                        <m:sSup>
                          <m:sSupPr>
                            <m:ctrlPr>
                              <a:rPr lang="nl-NL" sz="2400" i="1">
                                <a:latin typeface="Cambria Math" charset="0"/>
                              </a:rPr>
                            </m:ctrlPr>
                          </m:sSupPr>
                          <m:e>
                            <m:r>
                              <a:rPr lang="nl-NL" sz="2400" b="0" i="1">
                                <a:latin typeface="Cambria Math" panose="02040503050406030204" pitchFamily="18" charset="0"/>
                              </a:rPr>
                              <m:t>𝑍</m:t>
                            </m:r>
                          </m:e>
                          <m:sup>
                            <m:r>
                              <a:rPr lang="nl-NL" sz="2400" b="0" i="1">
                                <a:latin typeface="Cambria Math" panose="02040503050406030204" pitchFamily="18" charset="0"/>
                              </a:rPr>
                              <m:t>𝑏</m:t>
                            </m:r>
                          </m:sup>
                        </m:sSup>
                        <m:r>
                          <a:rPr lang="en-US" sz="2400" b="0" i="1" smtClean="0">
                            <a:latin typeface="Cambria Math" charset="0"/>
                          </a:rPr>
                          <m:t>𝑃</m:t>
                        </m:r>
                        <m:d>
                          <m:dPr>
                            <m:begChr m:val="|"/>
                            <m:endChr m:val="〉"/>
                            <m:ctrlPr>
                              <a:rPr lang="nl-NL" sz="2400" i="1">
                                <a:latin typeface="Cambria Math" charset="0"/>
                                <a:cs typeface="Arial" charset="0"/>
                              </a:rPr>
                            </m:ctrlPr>
                          </m:dPr>
                          <m:e>
                            <m:r>
                              <a:rPr lang="nl-NL" sz="2400" b="0" i="1">
                                <a:latin typeface="Cambria Math" panose="02040503050406030204" pitchFamily="18" charset="0"/>
                                <a:cs typeface="Arial" charset="0"/>
                              </a:rPr>
                              <m:t>𝜓</m:t>
                            </m:r>
                          </m:e>
                        </m:d>
                      </m:oMath>
                    </m:oMathPara>
                  </a14:m>
                  <a:endParaRPr lang="de-CH" sz="2400" dirty="0">
                    <a:cs typeface="Arial" charset="0"/>
                  </a:endParaRPr>
                </a:p>
              </p:txBody>
            </p:sp>
          </mc:Choice>
          <mc:Fallback xmlns="">
            <p:sp>
              <p:nvSpPr>
                <p:cNvPr id="65" name="Text Box 21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 bwMode="auto">
                <a:xfrm>
                  <a:off x="6960588" y="4820800"/>
                  <a:ext cx="1479580" cy="468205"/>
                </a:xfrm>
                <a:prstGeom prst="rect">
                  <a:avLst/>
                </a:prstGeom>
                <a:blipFill rotWithShape="0">
                  <a:blip r:embed="rId6"/>
                  <a:stretch>
                    <a:fillRect l="-826" b="-15584"/>
                  </a:stretch>
                </a:blip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66" name="Oval 154"/>
            <p:cNvSpPr>
              <a:spLocks noChangeArrowheads="1"/>
            </p:cNvSpPr>
            <p:nvPr/>
          </p:nvSpPr>
          <p:spPr bwMode="auto">
            <a:xfrm>
              <a:off x="7280177" y="5219029"/>
              <a:ext cx="543600" cy="543600"/>
            </a:xfrm>
            <a:prstGeom prst="ellipse">
              <a:avLst/>
            </a:prstGeom>
            <a:solidFill>
              <a:srgbClr val="7030A0"/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78800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2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5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1" animBg="1"/>
      <p:bldP spid="61" grpId="0"/>
      <p:bldP spid="6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757331" y="4573976"/>
            <a:ext cx="1393031" cy="1344275"/>
          </a:xfrm>
          <a:prstGeom prst="rect">
            <a:avLst/>
          </a:prstGeom>
        </p:spPr>
      </p:pic>
      <p:sp>
        <p:nvSpPr>
          <p:cNvPr id="12" name="Right Arrow 11"/>
          <p:cNvSpPr/>
          <p:nvPr/>
        </p:nvSpPr>
        <p:spPr>
          <a:xfrm rot="3360686">
            <a:off x="1786633" y="4637800"/>
            <a:ext cx="729817" cy="45667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-28414"/>
            <a:ext cx="10515600" cy="1325563"/>
          </a:xfrm>
        </p:spPr>
        <p:txBody>
          <a:bodyPr/>
          <a:lstStyle/>
          <a:p>
            <a:r>
              <a:rPr lang="en-US" dirty="0" smtClean="0"/>
              <a:t>Creating a T-gate gadget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2472" y="4835771"/>
            <a:ext cx="1447800" cy="1203960"/>
          </a:xfrm>
        </p:spPr>
      </p:pic>
      <p:sp>
        <p:nvSpPr>
          <p:cNvPr id="6" name="Oval 154"/>
          <p:cNvSpPr>
            <a:spLocks noChangeArrowheads="1"/>
          </p:cNvSpPr>
          <p:nvPr/>
        </p:nvSpPr>
        <p:spPr bwMode="auto">
          <a:xfrm>
            <a:off x="1114794" y="3917324"/>
            <a:ext cx="720000" cy="720000"/>
          </a:xfrm>
          <a:prstGeom prst="ellipse">
            <a:avLst/>
          </a:prstGeom>
          <a:solidFill>
            <a:srgbClr val="FF0000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endParaRPr lang="en-US" sz="2400" b="1">
              <a:cs typeface="Arial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 Box 21"/>
              <p:cNvSpPr txBox="1">
                <a:spLocks noChangeArrowheads="1"/>
              </p:cNvSpPr>
              <p:nvPr/>
            </p:nvSpPr>
            <p:spPr bwMode="auto">
              <a:xfrm>
                <a:off x="1162341" y="4120274"/>
                <a:ext cx="315171" cy="3385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pPr eaLnBrk="0" hangingPunct="0">
                  <a:spcBef>
                    <a:spcPct val="50000"/>
                  </a:spcBef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nl-NL" sz="1600" b="1" i="1">
                              <a:latin typeface="Cambria Math" charset="0"/>
                              <a:cs typeface="Arial" charset="0"/>
                            </a:rPr>
                          </m:ctrlPr>
                        </m:sSupPr>
                        <m:e>
                          <m:r>
                            <a:rPr lang="nl-NL" sz="1600" b="1" i="0">
                              <a:latin typeface="Cambria Math" panose="02040503050406030204" pitchFamily="18" charset="0"/>
                              <a:cs typeface="Arial" charset="0"/>
                            </a:rPr>
                            <m:t>𝐏</m:t>
                          </m:r>
                        </m:e>
                        <m:sup>
                          <m:r>
                            <a:rPr lang="nl-NL" sz="1600" b="1" i="0">
                              <a:latin typeface="Cambria Math" panose="02040503050406030204" pitchFamily="18" charset="0"/>
                              <a:cs typeface="Arial" charset="0"/>
                            </a:rPr>
                            <m:t>𝐚</m:t>
                          </m:r>
                        </m:sup>
                      </m:sSup>
                      <m:d>
                        <m:dPr>
                          <m:begChr m:val="|"/>
                          <m:endChr m:val="〉"/>
                          <m:ctrlPr>
                            <a:rPr lang="nl-NL" sz="1600" b="1" i="1">
                              <a:latin typeface="Cambria Math" charset="0"/>
                              <a:cs typeface="Arial" charset="0"/>
                            </a:rPr>
                          </m:ctrlPr>
                        </m:dPr>
                        <m:e>
                          <m:r>
                            <a:rPr lang="nl-NL" sz="1600" b="1" i="0">
                              <a:latin typeface="Cambria Math" panose="02040503050406030204" pitchFamily="18" charset="0"/>
                              <a:cs typeface="Arial" charset="0"/>
                            </a:rPr>
                            <m:t>𝛙</m:t>
                          </m:r>
                        </m:e>
                      </m:d>
                    </m:oMath>
                  </m:oMathPara>
                </a14:m>
                <a:endParaRPr lang="de-CH" sz="2800" dirty="0">
                  <a:cs typeface="Arial" charset="0"/>
                </a:endParaRPr>
              </a:p>
            </p:txBody>
          </p:sp>
        </mc:Choice>
        <mc:Fallback xmlns="">
          <p:sp>
            <p:nvSpPr>
              <p:cNvPr id="7" name="Text Box 2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162341" y="4120274"/>
                <a:ext cx="315171" cy="338554"/>
              </a:xfrm>
              <a:prstGeom prst="rect">
                <a:avLst/>
              </a:prstGeom>
              <a:blipFill rotWithShape="0">
                <a:blip r:embed="rId4"/>
                <a:stretch>
                  <a:fillRect r="-103922" b="-9091"/>
                </a:stretch>
              </a:blip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/>
              <p:cNvSpPr txBox="1"/>
              <p:nvPr/>
            </p:nvSpPr>
            <p:spPr>
              <a:xfrm>
                <a:off x="1902088" y="4154451"/>
                <a:ext cx="827983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nl-NL" i="1">
                          <a:latin typeface="Cambria Math" panose="02040503050406030204" pitchFamily="18" charset="0"/>
                        </a:rPr>
                        <m:t>,</m:t>
                      </m:r>
                      <m:r>
                        <m:rPr>
                          <m:nor/>
                        </m:rPr>
                        <a:rPr lang="nl-NL">
                          <a:latin typeface="Cambria Math" panose="02040503050406030204" pitchFamily="18" charset="0"/>
                        </a:rPr>
                        <m:t>Enc</m:t>
                      </m:r>
                      <m:r>
                        <m:rPr>
                          <m:nor/>
                        </m:rPr>
                        <a:rPr lang="nl-NL"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nl-NL" i="1">
                          <a:latin typeface="Cambria Math" panose="02040503050406030204" pitchFamily="18" charset="0"/>
                        </a:rPr>
                        <m:t>𝑎</m:t>
                      </m:r>
                      <m:r>
                        <a:rPr lang="nl-NL" i="1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02088" y="4154451"/>
                <a:ext cx="827983" cy="276999"/>
              </a:xfrm>
              <a:prstGeom prst="rect">
                <a:avLst/>
              </a:prstGeom>
              <a:blipFill rotWithShape="0">
                <a:blip r:embed="rId5"/>
                <a:stretch>
                  <a:fillRect t="-4444" r="-9559" b="-3555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Right Arrow 12"/>
          <p:cNvSpPr/>
          <p:nvPr/>
        </p:nvSpPr>
        <p:spPr>
          <a:xfrm>
            <a:off x="3551512" y="5246113"/>
            <a:ext cx="1070443" cy="383287"/>
          </a:xfrm>
          <a:prstGeom prst="rightArrow">
            <a:avLst>
              <a:gd name="adj1" fmla="val 50000"/>
              <a:gd name="adj2" fmla="val 6988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ight Arrow 13"/>
          <p:cNvSpPr/>
          <p:nvPr/>
        </p:nvSpPr>
        <p:spPr>
          <a:xfrm>
            <a:off x="6450797" y="5220050"/>
            <a:ext cx="1070443" cy="383287"/>
          </a:xfrm>
          <a:prstGeom prst="rightArrow">
            <a:avLst>
              <a:gd name="adj1" fmla="val 50000"/>
              <a:gd name="adj2" fmla="val 6988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015257" y="4605208"/>
            <a:ext cx="1393031" cy="1344275"/>
          </a:xfrm>
          <a:prstGeom prst="rect">
            <a:avLst/>
          </a:prstGeom>
        </p:spPr>
      </p:pic>
      <p:sp>
        <p:nvSpPr>
          <p:cNvPr id="16" name="Right Arrow 15"/>
          <p:cNvSpPr/>
          <p:nvPr/>
        </p:nvSpPr>
        <p:spPr>
          <a:xfrm rot="18743492">
            <a:off x="8795442" y="4679130"/>
            <a:ext cx="729817" cy="45667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54"/>
          <p:cNvSpPr>
            <a:spLocks noChangeArrowheads="1"/>
          </p:cNvSpPr>
          <p:nvPr/>
        </p:nvSpPr>
        <p:spPr bwMode="auto">
          <a:xfrm>
            <a:off x="9093161" y="3802540"/>
            <a:ext cx="720000" cy="720000"/>
          </a:xfrm>
          <a:prstGeom prst="ellipse">
            <a:avLst/>
          </a:prstGeom>
          <a:solidFill>
            <a:srgbClr val="FF0000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endParaRPr lang="en-US" sz="2400" b="1">
              <a:cs typeface="Arial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 Box 21"/>
              <p:cNvSpPr txBox="1">
                <a:spLocks noChangeArrowheads="1"/>
              </p:cNvSpPr>
              <p:nvPr/>
            </p:nvSpPr>
            <p:spPr bwMode="auto">
              <a:xfrm>
                <a:off x="9014585" y="4005484"/>
                <a:ext cx="315171" cy="34785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pPr eaLnBrk="0" hangingPunct="0">
                  <a:spcBef>
                    <a:spcPct val="50000"/>
                  </a:spcBef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nl-NL" sz="1600" b="1" i="1">
                              <a:latin typeface="Cambria Math" charset="0"/>
                              <a:cs typeface="Arial" charset="0"/>
                            </a:rPr>
                          </m:ctrlPr>
                        </m:sSupPr>
                        <m:e>
                          <m:r>
                            <a:rPr lang="nl-NL" sz="1600" b="1" i="0">
                              <a:latin typeface="Cambria Math" panose="02040503050406030204" pitchFamily="18" charset="0"/>
                              <a:cs typeface="Arial" charset="0"/>
                            </a:rPr>
                            <m:t>𝐗</m:t>
                          </m:r>
                        </m:e>
                        <m:sup>
                          <m:r>
                            <a:rPr lang="nl-NL" sz="1600" b="1" i="0">
                              <a:latin typeface="Cambria Math" panose="02040503050406030204" pitchFamily="18" charset="0"/>
                              <a:cs typeface="Arial" charset="0"/>
                            </a:rPr>
                            <m:t>𝐜</m:t>
                          </m:r>
                        </m:sup>
                      </m:sSup>
                      <m:sSup>
                        <m:sSupPr>
                          <m:ctrlPr>
                            <a:rPr lang="nl-NL" sz="1600" b="1" i="1">
                              <a:latin typeface="Cambria Math" charset="0"/>
                              <a:cs typeface="Arial" charset="0"/>
                            </a:rPr>
                          </m:ctrlPr>
                        </m:sSupPr>
                        <m:e>
                          <m:r>
                            <a:rPr lang="nl-NL" sz="1600" b="1" i="0">
                              <a:latin typeface="Cambria Math" panose="02040503050406030204" pitchFamily="18" charset="0"/>
                              <a:cs typeface="Arial" charset="0"/>
                            </a:rPr>
                            <m:t>𝐙</m:t>
                          </m:r>
                        </m:e>
                        <m:sup>
                          <m:r>
                            <a:rPr lang="nl-NL" sz="1600" b="1" i="0">
                              <a:latin typeface="Cambria Math" panose="02040503050406030204" pitchFamily="18" charset="0"/>
                              <a:cs typeface="Arial" charset="0"/>
                            </a:rPr>
                            <m:t>𝐝</m:t>
                          </m:r>
                        </m:sup>
                      </m:sSup>
                      <m:d>
                        <m:dPr>
                          <m:begChr m:val="|"/>
                          <m:endChr m:val="〉"/>
                          <m:ctrlPr>
                            <a:rPr lang="nl-NL" sz="1600" b="1" i="1">
                              <a:latin typeface="Cambria Math" charset="0"/>
                              <a:cs typeface="Arial" charset="0"/>
                            </a:rPr>
                          </m:ctrlPr>
                        </m:dPr>
                        <m:e>
                          <m:r>
                            <a:rPr lang="nl-NL" sz="1600" b="1" i="0">
                              <a:latin typeface="Cambria Math" panose="02040503050406030204" pitchFamily="18" charset="0"/>
                              <a:cs typeface="Arial" charset="0"/>
                            </a:rPr>
                            <m:t>𝛙</m:t>
                          </m:r>
                        </m:e>
                      </m:d>
                    </m:oMath>
                  </m:oMathPara>
                </a14:m>
                <a:endParaRPr lang="de-CH" sz="2800" b="1" dirty="0">
                  <a:cs typeface="Arial" charset="0"/>
                </a:endParaRPr>
              </a:p>
            </p:txBody>
          </p:sp>
        </mc:Choice>
        <mc:Fallback xmlns="">
          <p:sp>
            <p:nvSpPr>
              <p:cNvPr id="18" name="Text Box 2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9014585" y="4005484"/>
                <a:ext cx="315171" cy="347852"/>
              </a:xfrm>
              <a:prstGeom prst="rect">
                <a:avLst/>
              </a:prstGeom>
              <a:blipFill rotWithShape="0">
                <a:blip r:embed="rId6"/>
                <a:stretch>
                  <a:fillRect r="-172549" b="-10526"/>
                </a:stretch>
              </a:blip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/>
              <p:cNvSpPr txBox="1"/>
              <p:nvPr/>
            </p:nvSpPr>
            <p:spPr>
              <a:xfrm>
                <a:off x="9960146" y="4039662"/>
                <a:ext cx="1588768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nl-NL" i="1">
                          <a:latin typeface="Cambria Math" panose="02040503050406030204" pitchFamily="18" charset="0"/>
                        </a:rPr>
                        <m:t>,</m:t>
                      </m:r>
                      <m:r>
                        <m:rPr>
                          <m:nor/>
                        </m:rPr>
                        <a:rPr lang="nl-NL">
                          <a:latin typeface="Cambria Math" panose="02040503050406030204" pitchFamily="18" charset="0"/>
                        </a:rPr>
                        <m:t>Enc</m:t>
                      </m:r>
                      <m:r>
                        <m:rPr>
                          <m:nor/>
                        </m:rPr>
                        <a:rPr lang="nl-NL"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nl-NL" i="1">
                          <a:latin typeface="Cambria Math" panose="02040503050406030204" pitchFamily="18" charset="0"/>
                        </a:rPr>
                        <m:t>𝑐</m:t>
                      </m:r>
                      <m:r>
                        <a:rPr lang="nl-NL" i="1">
                          <a:latin typeface="Cambria Math" panose="02040503050406030204" pitchFamily="18" charset="0"/>
                        </a:rPr>
                        <m:t>),</m:t>
                      </m:r>
                      <m:r>
                        <m:rPr>
                          <m:nor/>
                        </m:rPr>
                        <a:rPr lang="nl-NL">
                          <a:latin typeface="Cambria Math" panose="02040503050406030204" pitchFamily="18" charset="0"/>
                        </a:rPr>
                        <m:t>Enc</m:t>
                      </m:r>
                      <m:r>
                        <m:rPr>
                          <m:nor/>
                        </m:rPr>
                        <a:rPr lang="nl-NL"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nl-NL" i="1">
                          <a:latin typeface="Cambria Math" panose="02040503050406030204" pitchFamily="18" charset="0"/>
                        </a:rPr>
                        <m:t>𝑑</m:t>
                      </m:r>
                      <m:r>
                        <a:rPr lang="nl-NL" i="1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9" name="TextBox 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960146" y="4039662"/>
                <a:ext cx="1588768" cy="276999"/>
              </a:xfrm>
              <a:prstGeom prst="rect">
                <a:avLst/>
              </a:prstGeom>
              <a:blipFill rotWithShape="0">
                <a:blip r:embed="rId7"/>
                <a:stretch>
                  <a:fillRect t="-4444" r="-4598" b="-3555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Rounded Rectangle 20"/>
              <p:cNvSpPr/>
              <p:nvPr/>
            </p:nvSpPr>
            <p:spPr>
              <a:xfrm>
                <a:off x="2350546" y="1200208"/>
                <a:ext cx="6809804" cy="2411080"/>
              </a:xfrm>
              <a:prstGeom prst="roundRect">
                <a:avLst/>
              </a:prstGeom>
              <a:ln/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nl-NL" sz="2800">
                          <a:latin typeface="Cambria Math" charset="0"/>
                        </a:rPr>
                        <m:t>𝑇</m:t>
                      </m:r>
                      <m:sSup>
                        <m:sSupPr>
                          <m:ctrlPr>
                            <a:rPr lang="nl-NL" sz="2800" i="1">
                              <a:latin typeface="Cambria Math" charset="0"/>
                            </a:rPr>
                          </m:ctrlPr>
                        </m:sSupPr>
                        <m:e>
                          <m:r>
                            <a:rPr lang="nl-NL" sz="2800">
                              <a:latin typeface="Cambria Math" charset="0"/>
                            </a:rPr>
                            <m:t>𝑋</m:t>
                          </m:r>
                        </m:e>
                        <m:sup>
                          <m:r>
                            <a:rPr lang="nl-NL" sz="2800">
                              <a:latin typeface="Cambria Math" charset="0"/>
                            </a:rPr>
                            <m:t>𝑎</m:t>
                          </m:r>
                        </m:sup>
                      </m:sSup>
                      <m:sSup>
                        <m:sSupPr>
                          <m:ctrlPr>
                            <a:rPr lang="nl-NL" sz="2800" i="1">
                              <a:latin typeface="Cambria Math" charset="0"/>
                            </a:rPr>
                          </m:ctrlPr>
                        </m:sSupPr>
                        <m:e>
                          <m:r>
                            <a:rPr lang="nl-NL" sz="2800">
                              <a:latin typeface="Cambria Math" charset="0"/>
                            </a:rPr>
                            <m:t>𝑍</m:t>
                          </m:r>
                        </m:e>
                        <m:sup>
                          <m:r>
                            <a:rPr lang="nl-NL" sz="2800">
                              <a:latin typeface="Cambria Math" charset="0"/>
                            </a:rPr>
                            <m:t>𝑏</m:t>
                          </m:r>
                        </m:sup>
                      </m:sSup>
                      <m:d>
                        <m:dPr>
                          <m:begChr m:val="|"/>
                          <m:endChr m:val="⟩"/>
                          <m:ctrlPr>
                            <a:rPr lang="nl-NL" sz="2800" i="1">
                              <a:latin typeface="Cambria Math" charset="0"/>
                            </a:rPr>
                          </m:ctrlPr>
                        </m:dPr>
                        <m:e>
                          <m:r>
                            <a:rPr lang="nl-NL" sz="2800">
                              <a:latin typeface="Cambria Math" charset="0"/>
                            </a:rPr>
                            <m:t>𝜓</m:t>
                          </m:r>
                        </m:e>
                      </m:d>
                      <m:r>
                        <a:rPr lang="nl-NL" sz="2800">
                          <a:latin typeface="Cambria Math" charset="0"/>
                        </a:rPr>
                        <m:t>=</m:t>
                      </m:r>
                      <m:sSup>
                        <m:sSupPr>
                          <m:ctrlPr>
                            <a:rPr lang="nl-NL" sz="2800" i="1">
                              <a:latin typeface="Cambria Math" charset="0"/>
                            </a:rPr>
                          </m:ctrlPr>
                        </m:sSupPr>
                        <m:e>
                          <m:r>
                            <a:rPr lang="nl-NL" sz="2800">
                              <a:latin typeface="Cambria Math" charset="0"/>
                            </a:rPr>
                            <m:t>𝑃</m:t>
                          </m:r>
                        </m:e>
                        <m:sup>
                          <m:r>
                            <a:rPr lang="nl-NL" sz="2800">
                              <a:latin typeface="Cambria Math" charset="0"/>
                            </a:rPr>
                            <m:t>𝑎</m:t>
                          </m:r>
                        </m:sup>
                      </m:sSup>
                      <m:sSup>
                        <m:sSupPr>
                          <m:ctrlPr>
                            <a:rPr lang="nl-NL" sz="2800" i="1">
                              <a:latin typeface="Cambria Math" charset="0"/>
                            </a:rPr>
                          </m:ctrlPr>
                        </m:sSupPr>
                        <m:e>
                          <m:r>
                            <a:rPr lang="nl-NL" sz="2800">
                              <a:latin typeface="Cambria Math" charset="0"/>
                            </a:rPr>
                            <m:t>𝑋</m:t>
                          </m:r>
                        </m:e>
                        <m:sup>
                          <m:r>
                            <a:rPr lang="nl-NL" sz="2800">
                              <a:latin typeface="Cambria Math" charset="0"/>
                            </a:rPr>
                            <m:t>𝑎</m:t>
                          </m:r>
                        </m:sup>
                      </m:sSup>
                      <m:sSup>
                        <m:sSupPr>
                          <m:ctrlPr>
                            <a:rPr lang="nl-NL" sz="2800" i="1">
                              <a:latin typeface="Cambria Math" charset="0"/>
                            </a:rPr>
                          </m:ctrlPr>
                        </m:sSupPr>
                        <m:e>
                          <m:r>
                            <a:rPr lang="nl-NL" sz="2800">
                              <a:latin typeface="Cambria Math" charset="0"/>
                            </a:rPr>
                            <m:t>𝑍</m:t>
                          </m:r>
                        </m:e>
                        <m:sup>
                          <m:r>
                            <a:rPr lang="nl-NL" sz="2800">
                              <a:latin typeface="Cambria Math" charset="0"/>
                            </a:rPr>
                            <m:t>𝑏</m:t>
                          </m:r>
                        </m:sup>
                      </m:sSup>
                      <m:r>
                        <a:rPr lang="nl-NL" sz="2800">
                          <a:latin typeface="Cambria Math" charset="0"/>
                        </a:rPr>
                        <m:t>𝑇</m:t>
                      </m:r>
                      <m:d>
                        <m:dPr>
                          <m:begChr m:val="|"/>
                          <m:endChr m:val="⟩"/>
                          <m:ctrlPr>
                            <a:rPr lang="nl-NL" sz="2800" i="1">
                              <a:latin typeface="Cambria Math" charset="0"/>
                            </a:rPr>
                          </m:ctrlPr>
                        </m:dPr>
                        <m:e>
                          <m:r>
                            <a:rPr lang="nl-NL" sz="2800">
                              <a:latin typeface="Cambria Math" charset="0"/>
                            </a:rPr>
                            <m:t>𝜓</m:t>
                          </m:r>
                        </m:e>
                      </m:d>
                      <m:r>
                        <a:rPr lang="en-US" sz="2800">
                          <a:latin typeface="Cambria Math" charset="0"/>
                        </a:rPr>
                        <m:t>, </m:t>
                      </m:r>
                      <m:r>
                        <a:rPr lang="en-US" sz="2800">
                          <a:latin typeface="Cambria Math" charset="0"/>
                        </a:rPr>
                        <m:t>𝐸𝑛𝑐</m:t>
                      </m:r>
                      <m:d>
                        <m:dPr>
                          <m:ctrlPr>
                            <a:rPr lang="en-US" sz="2800" i="1">
                              <a:latin typeface="Cambria Math" charset="0"/>
                            </a:rPr>
                          </m:ctrlPr>
                        </m:dPr>
                        <m:e>
                          <m:r>
                            <a:rPr lang="en-US" sz="2800">
                              <a:latin typeface="Cambria Math" charset="0"/>
                            </a:rPr>
                            <m:t>𝑎</m:t>
                          </m:r>
                        </m:e>
                      </m:d>
                      <m:r>
                        <a:rPr lang="en-US" sz="2800">
                          <a:latin typeface="Cambria Math" charset="0"/>
                        </a:rPr>
                        <m:t>, </m:t>
                      </m:r>
                      <m:r>
                        <a:rPr lang="en-US" sz="2800">
                          <a:latin typeface="Cambria Math" charset="0"/>
                        </a:rPr>
                        <m:t>𝐸𝑛𝑐</m:t>
                      </m:r>
                      <m:r>
                        <a:rPr lang="en-US" sz="2800">
                          <a:latin typeface="Cambria Math" charset="0"/>
                        </a:rPr>
                        <m:t>(</m:t>
                      </m:r>
                      <m:r>
                        <a:rPr lang="en-US" sz="2800">
                          <a:latin typeface="Cambria Math" charset="0"/>
                        </a:rPr>
                        <m:t>𝑏</m:t>
                      </m:r>
                      <m:r>
                        <a:rPr lang="en-US" sz="2800">
                          <a:latin typeface="Cambria Math" charset="0"/>
                        </a:rPr>
                        <m:t>)</m:t>
                      </m:r>
                    </m:oMath>
                  </m:oMathPara>
                </a14:m>
                <a:r>
                  <a:rPr lang="en-US" sz="2800" dirty="0"/>
                  <a:t/>
                </a:r>
                <a:br>
                  <a:rPr lang="en-US" sz="2800" dirty="0"/>
                </a:br>
                <a:r>
                  <a:rPr lang="en-US" sz="2800" dirty="0"/>
                  <a:t>Who can remove this extra P-gate?</a:t>
                </a:r>
                <a:br>
                  <a:rPr lang="en-US" sz="2800" dirty="0"/>
                </a:br>
                <a:r>
                  <a:rPr lang="en-US" sz="2800" dirty="0"/>
                  <a:t>Evaluator only has encrypted version of </a:t>
                </a:r>
                <a14:m>
                  <m:oMath xmlns:m="http://schemas.openxmlformats.org/officeDocument/2006/math">
                    <m:r>
                      <a:rPr lang="nl-NL" sz="2800">
                        <a:latin typeface="Cambria Math" charset="0"/>
                      </a:rPr>
                      <m:t>𝑎</m:t>
                    </m:r>
                    <m:r>
                      <a:rPr lang="nl-NL" sz="2800">
                        <a:latin typeface="Cambria Math" charset="0"/>
                      </a:rPr>
                      <m:t>,</m:t>
                    </m:r>
                    <m:r>
                      <a:rPr lang="nl-NL" sz="2800">
                        <a:latin typeface="Cambria Math" charset="0"/>
                      </a:rPr>
                      <m:t>𝑏</m:t>
                    </m:r>
                  </m:oMath>
                </a14:m>
                <a:r>
                  <a:rPr lang="en-US" sz="2800" dirty="0"/>
                  <a:t>, while encrypting party knows the key</a:t>
                </a:r>
              </a:p>
            </p:txBody>
          </p:sp>
        </mc:Choice>
        <mc:Fallback xmlns="">
          <p:sp>
            <p:nvSpPr>
              <p:cNvPr id="21" name="Rounded Rectangle 2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50546" y="1200208"/>
                <a:ext cx="6809804" cy="2411080"/>
              </a:xfrm>
              <a:prstGeom prst="roundRect">
                <a:avLst/>
              </a:prstGeom>
              <a:blipFill rotWithShape="0">
                <a:blip r:embed="rId8"/>
                <a:stretch>
                  <a:fillRect l="-179" r="-805"/>
                </a:stretch>
              </a:blipFill>
              <a:ln/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" name="TextBox 21"/>
              <p:cNvSpPr txBox="1"/>
              <p:nvPr/>
            </p:nvSpPr>
            <p:spPr>
              <a:xfrm>
                <a:off x="4606212" y="6023597"/>
                <a:ext cx="2379809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/>
                  <a:t>Depending on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charset="0"/>
                      </a:rPr>
                      <m:t>𝑎</m:t>
                    </m:r>
                  </m:oMath>
                </a14:m>
                <a:r>
                  <a:rPr lang="en-US" dirty="0"/>
                  <a:t>, </a:t>
                </a:r>
                <a:br>
                  <a:rPr lang="en-US" dirty="0"/>
                </a:br>
                <a:r>
                  <a:rPr lang="en-US" dirty="0"/>
                  <a:t>a phase gate is applied</a:t>
                </a:r>
              </a:p>
            </p:txBody>
          </p:sp>
        </mc:Choice>
        <mc:Fallback xmlns="">
          <p:sp>
            <p:nvSpPr>
              <p:cNvPr id="22" name="TextBox 2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06212" y="6023597"/>
                <a:ext cx="2379809" cy="646331"/>
              </a:xfrm>
              <a:prstGeom prst="rect">
                <a:avLst/>
              </a:prstGeom>
              <a:blipFill rotWithShape="0">
                <a:blip r:embed="rId9"/>
                <a:stretch>
                  <a:fillRect l="-2308" t="-4717" b="-1415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2986981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6" grpId="0" animBg="1"/>
      <p:bldP spid="7" grpId="0"/>
      <p:bldP spid="8" grpId="0"/>
      <p:bldP spid="13" grpId="0" animBg="1"/>
      <p:bldP spid="14" grpId="0" animBg="1"/>
      <p:bldP spid="16" grpId="0" animBg="1"/>
      <p:bldP spid="17" grpId="0" animBg="1"/>
      <p:bldP spid="18" grpId="0"/>
      <p:bldP spid="19" grpId="0"/>
      <p:bldP spid="2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0455" y="223523"/>
            <a:ext cx="4820236" cy="55371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Toy example of gadget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147127" y="1075405"/>
                <a:ext cx="5020003" cy="1329035"/>
              </a:xfrm>
            </p:spPr>
            <p:txBody>
              <a:bodyPr>
                <a:normAutofit fontScale="70000" lnSpcReduction="20000"/>
              </a:bodyPr>
              <a:lstStyle/>
              <a:p>
                <a:pPr marL="0" indent="0">
                  <a:buNone/>
                </a:pPr>
                <a:r>
                  <a:rPr lang="nl-NL" b="0" dirty="0" smtClean="0"/>
                  <a:t>Encrypt</a:t>
                </a:r>
                <a:r>
                  <a:rPr lang="nl-NL" dirty="0" err="1"/>
                  <a:t>i</a:t>
                </a:r>
                <a:r>
                  <a:rPr lang="nl-NL" dirty="0" err="1" smtClean="0"/>
                  <a:t>ng</a:t>
                </a:r>
                <a:r>
                  <a:rPr lang="nl-NL" dirty="0" smtClean="0"/>
                  <a:t> party has:	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b="0" i="0" smtClean="0">
                        <a:latin typeface="Cambria Math" charset="0"/>
                      </a:rPr>
                      <m:t>k</m:t>
                    </m:r>
                    <m:r>
                      <a:rPr lang="nl-NL" b="0" i="1" smtClean="0">
                        <a:latin typeface="Cambria Math" panose="02040503050406030204" pitchFamily="18" charset="0"/>
                      </a:rPr>
                      <m:t>∈</m:t>
                    </m:r>
                    <m:r>
                      <m:rPr>
                        <m:lit/>
                      </m:rPr>
                      <a:rPr lang="nl-NL" b="0" i="1" smtClean="0">
                        <a:latin typeface="Cambria Math" panose="02040503050406030204" pitchFamily="18" charset="0"/>
                      </a:rPr>
                      <m:t>{</m:t>
                    </m:r>
                    <m:r>
                      <a:rPr lang="nl-NL" b="0" i="1" smtClean="0">
                        <a:latin typeface="Cambria Math" panose="02040503050406030204" pitchFamily="18" charset="0"/>
                      </a:rPr>
                      <m:t>0,1}</m:t>
                    </m:r>
                  </m:oMath>
                </a14:m>
                <a:endParaRPr lang="en-US" dirty="0" smtClean="0"/>
              </a:p>
              <a:p>
                <a:pPr marL="0" indent="0">
                  <a:buNone/>
                </a:pPr>
                <a:r>
                  <a:rPr lang="nl-NL" b="0" dirty="0" smtClean="0"/>
                  <a:t>Evaluator has: 	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b="0" i="0" smtClean="0">
                        <a:latin typeface="Cambria Math" charset="0"/>
                      </a:rPr>
                      <m:t>c</m:t>
                    </m:r>
                    <m:r>
                      <a:rPr lang="en-US" b="0" i="0" smtClean="0">
                        <a:latin typeface="Cambria Math" charset="0"/>
                      </a:rPr>
                      <m:t>=</m:t>
                    </m:r>
                    <m:r>
                      <m:rPr>
                        <m:sty m:val="p"/>
                      </m:rPr>
                      <a:rPr lang="en-US" b="0" i="0" smtClean="0">
                        <a:latin typeface="Cambria Math" charset="0"/>
                      </a:rPr>
                      <m:t>Enc</m:t>
                    </m:r>
                    <m:d>
                      <m:dPr>
                        <m:ctrlPr>
                          <a:rPr lang="en-US" b="0" i="1" smtClean="0">
                            <a:latin typeface="Cambria Math" charset="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b="0" i="0" smtClean="0">
                            <a:latin typeface="Cambria Math" charset="0"/>
                          </a:rPr>
                          <m:t>a</m:t>
                        </m:r>
                      </m:e>
                    </m:d>
                    <m:r>
                      <a:rPr lang="en-US" b="0" i="0" smtClean="0">
                        <a:latin typeface="Cambria Math" charset="0"/>
                      </a:rPr>
                      <m:t>=</m:t>
                    </m:r>
                    <m:r>
                      <a:rPr lang="en-US" b="0" i="1" smtClean="0">
                        <a:latin typeface="Cambria Math" charset="0"/>
                      </a:rPr>
                      <m:t>𝑎</m:t>
                    </m:r>
                    <m:r>
                      <a:rPr lang="en-US" b="0" i="1" smtClean="0">
                        <a:latin typeface="Cambria Math" charset="0"/>
                      </a:rPr>
                      <m:t>⊕</m:t>
                    </m:r>
                    <m:r>
                      <a:rPr lang="en-US" b="0" i="1" smtClean="0">
                        <a:latin typeface="Cambria Math" charset="0"/>
                      </a:rPr>
                      <m:t>𝑘</m:t>
                    </m:r>
                    <m:r>
                      <a:rPr lang="nl-NL" b="0" i="1" smtClean="0">
                        <a:latin typeface="Cambria Math" panose="02040503050406030204" pitchFamily="18" charset="0"/>
                      </a:rPr>
                      <m:t>∈{0,1}</m:t>
                    </m:r>
                  </m:oMath>
                </a14:m>
                <a:endParaRPr lang="en-US" dirty="0" smtClean="0"/>
              </a:p>
              <a:p>
                <a:pPr marL="0" indent="0">
                  <a:buNone/>
                </a:pPr>
                <a:r>
                  <a:rPr lang="en-US" dirty="0" smtClean="0"/>
                  <a:t>Want to apply a phase gate if </a:t>
                </a:r>
                <a14:m>
                  <m:oMath xmlns:m="http://schemas.openxmlformats.org/officeDocument/2006/math">
                    <m:r>
                      <a:rPr lang="nl-NL" b="0" i="1" smtClean="0">
                        <a:latin typeface="Cambria Math" panose="02040503050406030204" pitchFamily="18" charset="0"/>
                      </a:rPr>
                      <m:t>𝑐</m:t>
                    </m:r>
                    <m:r>
                      <a:rPr lang="nl-NL" b="0" i="1" smtClean="0">
                        <a:latin typeface="Cambria Math" panose="02040503050406030204" pitchFamily="18" charset="0"/>
                      </a:rPr>
                      <m:t>⊕</m:t>
                    </m:r>
                    <m:r>
                      <a:rPr lang="en-US" b="0" i="1" smtClean="0">
                        <a:latin typeface="Cambria Math" charset="0"/>
                      </a:rPr>
                      <m:t>𝑘</m:t>
                    </m:r>
                    <m:r>
                      <a:rPr lang="nl-NL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b="0" i="1" smtClean="0">
                        <a:latin typeface="Cambria Math" charset="0"/>
                      </a:rPr>
                      <m:t>𝑎</m:t>
                    </m:r>
                    <m:r>
                      <a:rPr lang="en-US" b="0" i="1" smtClean="0">
                        <a:latin typeface="Cambria Math" charset="0"/>
                      </a:rPr>
                      <m:t>=1</m:t>
                    </m:r>
                  </m:oMath>
                </a14:m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47127" y="1075405"/>
                <a:ext cx="5020003" cy="1329035"/>
              </a:xfrm>
              <a:blipFill rotWithShape="0">
                <a:blip r:embed="rId2"/>
                <a:stretch>
                  <a:fillRect l="-1214" t="-8257" r="-48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TextBox 11"/>
          <p:cNvSpPr txBox="1"/>
          <p:nvPr/>
        </p:nvSpPr>
        <p:spPr>
          <a:xfrm rot="16200000">
            <a:off x="511164" y="4200942"/>
            <a:ext cx="357565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err="1"/>
              <a:t>Encryptor</a:t>
            </a:r>
            <a:r>
              <a:rPr lang="en-US" sz="2400" dirty="0"/>
              <a:t> prepares gadget: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6738982" y="-55441"/>
            <a:ext cx="297799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Evaluator uses gadget: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3" name="TextBox 32"/>
              <p:cNvSpPr txBox="1"/>
              <p:nvPr/>
            </p:nvSpPr>
            <p:spPr>
              <a:xfrm rot="16200000">
                <a:off x="2291927" y="3289258"/>
                <a:ext cx="78899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>
                          <a:latin typeface="Cambria Math" charset="0"/>
                        </a:rPr>
                        <m:t>k</m:t>
                      </m:r>
                      <m:r>
                        <a:rPr lang="nl-NL" i="1">
                          <a:latin typeface="Cambria Math" panose="02040503050406030204" pitchFamily="18" charset="0"/>
                        </a:rPr>
                        <m:t>=0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33" name="TextBox 3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16200000">
                <a:off x="2291927" y="3289258"/>
                <a:ext cx="788998" cy="369332"/>
              </a:xfrm>
              <a:prstGeom prst="rect">
                <a:avLst/>
              </a:prstGeom>
              <a:blipFill rotWithShape="0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9" name="Group 8"/>
          <p:cNvGrpSpPr/>
          <p:nvPr/>
        </p:nvGrpSpPr>
        <p:grpSpPr>
          <a:xfrm>
            <a:off x="2876872" y="2597871"/>
            <a:ext cx="1800002" cy="1800000"/>
            <a:chOff x="2876872" y="2597871"/>
            <a:chExt cx="1800002" cy="1800000"/>
          </a:xfrm>
        </p:grpSpPr>
        <p:cxnSp>
          <p:nvCxnSpPr>
            <p:cNvPr id="4" name="Straight Connector 3"/>
            <p:cNvCxnSpPr/>
            <p:nvPr/>
          </p:nvCxnSpPr>
          <p:spPr>
            <a:xfrm>
              <a:off x="3481749" y="3023121"/>
              <a:ext cx="808249" cy="0"/>
            </a:xfrm>
            <a:prstGeom prst="line">
              <a:avLst/>
            </a:prstGeom>
            <a:ln w="50800" cap="rnd">
              <a:solidFill>
                <a:schemeClr val="accent1">
                  <a:shade val="95000"/>
                  <a:satMod val="105000"/>
                  <a:alpha val="35000"/>
                </a:schemeClr>
              </a:solidFill>
              <a:prstDash val="solid"/>
              <a:round/>
            </a:ln>
            <a:effectLst>
              <a:glow rad="101600">
                <a:schemeClr val="accent1">
                  <a:satMod val="175000"/>
                  <a:alpha val="34000"/>
                </a:scheme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Oval 154"/>
            <p:cNvSpPr>
              <a:spLocks noChangeArrowheads="1"/>
            </p:cNvSpPr>
            <p:nvPr/>
          </p:nvSpPr>
          <p:spPr bwMode="auto">
            <a:xfrm>
              <a:off x="3099582" y="2829688"/>
              <a:ext cx="382167" cy="386866"/>
            </a:xfrm>
            <a:prstGeom prst="ellipse">
              <a:avLst/>
            </a:prstGeom>
            <a:solidFill>
              <a:srgbClr val="00B0F0"/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>
          <p:nvSpPr>
            <p:cNvPr id="6" name="Oval 154"/>
            <p:cNvSpPr>
              <a:spLocks noChangeArrowheads="1"/>
            </p:cNvSpPr>
            <p:nvPr/>
          </p:nvSpPr>
          <p:spPr bwMode="auto">
            <a:xfrm>
              <a:off x="4061222" y="2829688"/>
              <a:ext cx="382167" cy="386866"/>
            </a:xfrm>
            <a:prstGeom prst="ellipse">
              <a:avLst/>
            </a:prstGeom>
            <a:solidFill>
              <a:srgbClr val="00B0F0"/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>
          <p:nvSpPr>
            <p:cNvPr id="7" name="Rectangle 6"/>
            <p:cNvSpPr/>
            <p:nvPr/>
          </p:nvSpPr>
          <p:spPr>
            <a:xfrm>
              <a:off x="3602258" y="2829688"/>
              <a:ext cx="352188" cy="394643"/>
            </a:xfrm>
            <a:prstGeom prst="rect">
              <a:avLst/>
            </a:prstGeom>
            <a:solidFill>
              <a:srgbClr val="7030A0">
                <a:alpha val="32000"/>
              </a:srgb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>
                  <a:solidFill>
                    <a:schemeClr val="tx1"/>
                  </a:solidFill>
                </a:rPr>
                <a:t>P</a:t>
              </a:r>
            </a:p>
          </p:txBody>
        </p:sp>
        <p:cxnSp>
          <p:nvCxnSpPr>
            <p:cNvPr id="13" name="Straight Connector 12"/>
            <p:cNvCxnSpPr/>
            <p:nvPr/>
          </p:nvCxnSpPr>
          <p:spPr>
            <a:xfrm>
              <a:off x="3481749" y="3957152"/>
              <a:ext cx="836926" cy="0"/>
            </a:xfrm>
            <a:prstGeom prst="line">
              <a:avLst/>
            </a:prstGeom>
            <a:ln w="50800" cap="rnd">
              <a:solidFill>
                <a:schemeClr val="accent1">
                  <a:shade val="95000"/>
                  <a:satMod val="105000"/>
                  <a:alpha val="35000"/>
                </a:schemeClr>
              </a:solidFill>
              <a:prstDash val="solid"/>
              <a:round/>
            </a:ln>
            <a:effectLst>
              <a:glow rad="101600">
                <a:schemeClr val="accent1">
                  <a:satMod val="175000"/>
                  <a:alpha val="34000"/>
                </a:scheme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Oval 154"/>
            <p:cNvSpPr>
              <a:spLocks noChangeArrowheads="1"/>
            </p:cNvSpPr>
            <p:nvPr/>
          </p:nvSpPr>
          <p:spPr bwMode="auto">
            <a:xfrm>
              <a:off x="3099582" y="3763719"/>
              <a:ext cx="382167" cy="386866"/>
            </a:xfrm>
            <a:prstGeom prst="ellipse">
              <a:avLst/>
            </a:prstGeom>
            <a:solidFill>
              <a:srgbClr val="00B0F0"/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>
          <p:nvSpPr>
            <p:cNvPr id="15" name="Oval 154"/>
            <p:cNvSpPr>
              <a:spLocks noChangeArrowheads="1"/>
            </p:cNvSpPr>
            <p:nvPr/>
          </p:nvSpPr>
          <p:spPr bwMode="auto">
            <a:xfrm>
              <a:off x="4061222" y="3763719"/>
              <a:ext cx="382167" cy="386866"/>
            </a:xfrm>
            <a:prstGeom prst="ellipse">
              <a:avLst/>
            </a:prstGeom>
            <a:solidFill>
              <a:srgbClr val="00B0F0"/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>
          <p:nvSpPr>
            <p:cNvPr id="80" name="Rectangle 79"/>
            <p:cNvSpPr/>
            <p:nvPr/>
          </p:nvSpPr>
          <p:spPr>
            <a:xfrm>
              <a:off x="2876872" y="2597871"/>
              <a:ext cx="1800002" cy="18000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4" name="TextBox 33"/>
              <p:cNvSpPr txBox="1"/>
              <p:nvPr/>
            </p:nvSpPr>
            <p:spPr>
              <a:xfrm rot="16200000">
                <a:off x="2241559" y="5487019"/>
                <a:ext cx="80054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>
                          <a:latin typeface="Cambria Math" charset="0"/>
                        </a:rPr>
                        <m:t>𝑘</m:t>
                      </m:r>
                      <m:r>
                        <a:rPr lang="nl-NL" i="1">
                          <a:latin typeface="Cambria Math" panose="02040503050406030204" pitchFamily="18" charset="0"/>
                        </a:rPr>
                        <m:t>=1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34" name="TextBox 3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16200000">
                <a:off x="2241559" y="5487019"/>
                <a:ext cx="800540" cy="369332"/>
              </a:xfrm>
              <a:prstGeom prst="rect">
                <a:avLst/>
              </a:prstGeom>
              <a:blipFill rotWithShape="0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1" name="Group 10"/>
          <p:cNvGrpSpPr/>
          <p:nvPr/>
        </p:nvGrpSpPr>
        <p:grpSpPr>
          <a:xfrm>
            <a:off x="2875914" y="4840103"/>
            <a:ext cx="1799999" cy="1800000"/>
            <a:chOff x="2875914" y="4840103"/>
            <a:chExt cx="1799999" cy="1800000"/>
          </a:xfrm>
        </p:grpSpPr>
        <p:cxnSp>
          <p:nvCxnSpPr>
            <p:cNvPr id="17" name="Straight Connector 16"/>
            <p:cNvCxnSpPr>
              <a:stCxn id="18" idx="4"/>
              <a:endCxn id="19" idx="0"/>
            </p:cNvCxnSpPr>
            <p:nvPr/>
          </p:nvCxnSpPr>
          <p:spPr>
            <a:xfrm>
              <a:off x="3319309" y="5458786"/>
              <a:ext cx="2183" cy="547165"/>
            </a:xfrm>
            <a:prstGeom prst="line">
              <a:avLst/>
            </a:prstGeom>
            <a:ln w="50800" cap="rnd">
              <a:solidFill>
                <a:schemeClr val="accent1">
                  <a:shade val="95000"/>
                  <a:satMod val="105000"/>
                  <a:alpha val="35000"/>
                </a:schemeClr>
              </a:solidFill>
              <a:prstDash val="solid"/>
              <a:round/>
            </a:ln>
            <a:effectLst>
              <a:glow rad="101600">
                <a:schemeClr val="accent1">
                  <a:satMod val="175000"/>
                  <a:alpha val="34000"/>
                </a:scheme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Oval 154"/>
            <p:cNvSpPr>
              <a:spLocks noChangeArrowheads="1"/>
            </p:cNvSpPr>
            <p:nvPr/>
          </p:nvSpPr>
          <p:spPr bwMode="auto">
            <a:xfrm>
              <a:off x="3128225" y="5071920"/>
              <a:ext cx="382167" cy="386866"/>
            </a:xfrm>
            <a:prstGeom prst="ellipse">
              <a:avLst/>
            </a:prstGeom>
            <a:solidFill>
              <a:srgbClr val="00B0F0"/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>
          <p:nvSpPr>
            <p:cNvPr id="19" name="Oval 154"/>
            <p:cNvSpPr>
              <a:spLocks noChangeArrowheads="1"/>
            </p:cNvSpPr>
            <p:nvPr/>
          </p:nvSpPr>
          <p:spPr bwMode="auto">
            <a:xfrm>
              <a:off x="3130408" y="6005951"/>
              <a:ext cx="382167" cy="386866"/>
            </a:xfrm>
            <a:prstGeom prst="ellipse">
              <a:avLst/>
            </a:prstGeom>
            <a:solidFill>
              <a:srgbClr val="00B0F0"/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>
          <p:nvSpPr>
            <p:cNvPr id="20" name="Rectangle 19"/>
            <p:cNvSpPr/>
            <p:nvPr/>
          </p:nvSpPr>
          <p:spPr>
            <a:xfrm>
              <a:off x="3154789" y="5519814"/>
              <a:ext cx="352188" cy="394643"/>
            </a:xfrm>
            <a:prstGeom prst="rect">
              <a:avLst/>
            </a:prstGeom>
            <a:solidFill>
              <a:srgbClr val="7030A0">
                <a:alpha val="32000"/>
              </a:srgb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>
                  <a:solidFill>
                    <a:schemeClr val="tx1"/>
                  </a:solidFill>
                </a:rPr>
                <a:t>P</a:t>
              </a:r>
            </a:p>
          </p:txBody>
        </p:sp>
        <p:cxnSp>
          <p:nvCxnSpPr>
            <p:cNvPr id="21" name="Straight Connector 20"/>
            <p:cNvCxnSpPr>
              <a:stCxn id="22" idx="4"/>
              <a:endCxn id="23" idx="0"/>
            </p:cNvCxnSpPr>
            <p:nvPr/>
          </p:nvCxnSpPr>
          <p:spPr>
            <a:xfrm>
              <a:off x="4279829" y="5458786"/>
              <a:ext cx="0" cy="547165"/>
            </a:xfrm>
            <a:prstGeom prst="line">
              <a:avLst/>
            </a:prstGeom>
            <a:ln w="50800" cap="rnd">
              <a:solidFill>
                <a:schemeClr val="accent1">
                  <a:shade val="95000"/>
                  <a:satMod val="105000"/>
                  <a:alpha val="35000"/>
                </a:schemeClr>
              </a:solidFill>
              <a:prstDash val="solid"/>
              <a:round/>
            </a:ln>
            <a:effectLst>
              <a:glow rad="101600">
                <a:schemeClr val="accent1">
                  <a:satMod val="175000"/>
                  <a:alpha val="34000"/>
                </a:scheme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Oval 154"/>
            <p:cNvSpPr>
              <a:spLocks noChangeArrowheads="1"/>
            </p:cNvSpPr>
            <p:nvPr/>
          </p:nvSpPr>
          <p:spPr bwMode="auto">
            <a:xfrm>
              <a:off x="4088745" y="5071920"/>
              <a:ext cx="382167" cy="386866"/>
            </a:xfrm>
            <a:prstGeom prst="ellipse">
              <a:avLst/>
            </a:prstGeom>
            <a:solidFill>
              <a:srgbClr val="00B0F0"/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>
          <p:nvSpPr>
            <p:cNvPr id="23" name="Oval 154"/>
            <p:cNvSpPr>
              <a:spLocks noChangeArrowheads="1"/>
            </p:cNvSpPr>
            <p:nvPr/>
          </p:nvSpPr>
          <p:spPr bwMode="auto">
            <a:xfrm>
              <a:off x="4088745" y="6005951"/>
              <a:ext cx="382167" cy="386866"/>
            </a:xfrm>
            <a:prstGeom prst="ellipse">
              <a:avLst/>
            </a:prstGeom>
            <a:solidFill>
              <a:srgbClr val="00B0F0"/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>
          <p:nvSpPr>
            <p:cNvPr id="89" name="Rectangle 88"/>
            <p:cNvSpPr/>
            <p:nvPr/>
          </p:nvSpPr>
          <p:spPr>
            <a:xfrm>
              <a:off x="2875914" y="4840103"/>
              <a:ext cx="1799999" cy="18000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51" name="TextBox 50"/>
              <p:cNvSpPr txBox="1"/>
              <p:nvPr/>
            </p:nvSpPr>
            <p:spPr>
              <a:xfrm>
                <a:off x="9696186" y="59145"/>
                <a:ext cx="78027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nl-NL" i="1">
                          <a:latin typeface="Cambria Math" panose="02040503050406030204" pitchFamily="18" charset="0"/>
                        </a:rPr>
                        <m:t>𝑐</m:t>
                      </m:r>
                      <m:r>
                        <a:rPr lang="nl-NL" i="1">
                          <a:latin typeface="Cambria Math" panose="02040503050406030204" pitchFamily="18" charset="0"/>
                        </a:rPr>
                        <m:t>=1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51" name="TextBox 5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696186" y="59145"/>
                <a:ext cx="780278" cy="369332"/>
              </a:xfrm>
              <a:prstGeom prst="rect">
                <a:avLst/>
              </a:prstGeom>
              <a:blipFill rotWithShape="0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8" name="Group 7"/>
          <p:cNvGrpSpPr/>
          <p:nvPr/>
        </p:nvGrpSpPr>
        <p:grpSpPr>
          <a:xfrm>
            <a:off x="9154311" y="437331"/>
            <a:ext cx="2554348" cy="1800001"/>
            <a:chOff x="9154311" y="437331"/>
            <a:chExt cx="2554348" cy="1800001"/>
          </a:xfrm>
        </p:grpSpPr>
        <p:sp>
          <p:nvSpPr>
            <p:cNvPr id="109" name="Rounded Rectangle 108"/>
            <p:cNvSpPr/>
            <p:nvPr/>
          </p:nvSpPr>
          <p:spPr>
            <a:xfrm>
              <a:off x="9312663" y="581687"/>
              <a:ext cx="608680" cy="1517511"/>
            </a:xfrm>
            <a:prstGeom prst="roundRect">
              <a:avLst/>
            </a:prstGeom>
            <a:noFill/>
            <a:ln w="28575"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90" name="Group 89"/>
            <p:cNvGrpSpPr/>
            <p:nvPr/>
          </p:nvGrpSpPr>
          <p:grpSpPr>
            <a:xfrm rot="5400000">
              <a:off x="10476975" y="876849"/>
              <a:ext cx="898285" cy="1565082"/>
              <a:chOff x="1814336" y="3983738"/>
              <a:chExt cx="1146670" cy="1565082"/>
            </a:xfrm>
          </p:grpSpPr>
          <p:sp>
            <p:nvSpPr>
              <p:cNvPr id="91" name="Rounded Rectangle 90"/>
              <p:cNvSpPr/>
              <p:nvPr/>
            </p:nvSpPr>
            <p:spPr>
              <a:xfrm>
                <a:off x="2121089" y="4095345"/>
                <a:ext cx="839917" cy="1341869"/>
              </a:xfrm>
              <a:prstGeom prst="roundRect">
                <a:avLst/>
              </a:prstGeom>
              <a:noFill/>
              <a:ln w="28575">
                <a:solidFill>
                  <a:schemeClr val="tx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3" name="TextBox 92"/>
              <p:cNvSpPr txBox="1"/>
              <p:nvPr/>
            </p:nvSpPr>
            <p:spPr>
              <a:xfrm rot="16200000">
                <a:off x="1228236" y="4569838"/>
                <a:ext cx="1565082" cy="3928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en-US" sz="1400" dirty="0"/>
              </a:p>
            </p:txBody>
          </p:sp>
        </p:grpSp>
        <p:sp>
          <p:nvSpPr>
            <p:cNvPr id="94" name="Oval 154"/>
            <p:cNvSpPr>
              <a:spLocks noChangeArrowheads="1"/>
            </p:cNvSpPr>
            <p:nvPr/>
          </p:nvSpPr>
          <p:spPr bwMode="auto">
            <a:xfrm>
              <a:off x="11073984" y="1601863"/>
              <a:ext cx="385200" cy="385200"/>
            </a:xfrm>
            <a:prstGeom prst="ellipse">
              <a:avLst/>
            </a:prstGeom>
            <a:solidFill>
              <a:srgbClr val="FF0000"/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>
          <p:nvSpPr>
            <p:cNvPr id="133" name="Oval 154"/>
            <p:cNvSpPr>
              <a:spLocks noChangeArrowheads="1"/>
            </p:cNvSpPr>
            <p:nvPr/>
          </p:nvSpPr>
          <p:spPr bwMode="auto">
            <a:xfrm>
              <a:off x="9406622" y="669148"/>
              <a:ext cx="382167" cy="386866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>
          <p:nvSpPr>
            <p:cNvPr id="134" name="Oval 154"/>
            <p:cNvSpPr>
              <a:spLocks noChangeArrowheads="1"/>
            </p:cNvSpPr>
            <p:nvPr/>
          </p:nvSpPr>
          <p:spPr bwMode="auto">
            <a:xfrm>
              <a:off x="9408805" y="1603180"/>
              <a:ext cx="382167" cy="386866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>
          <p:nvSpPr>
            <p:cNvPr id="135" name="Oval 154"/>
            <p:cNvSpPr>
              <a:spLocks noChangeArrowheads="1"/>
            </p:cNvSpPr>
            <p:nvPr/>
          </p:nvSpPr>
          <p:spPr bwMode="auto">
            <a:xfrm>
              <a:off x="10367143" y="669148"/>
              <a:ext cx="382167" cy="386866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>
          <p:nvSpPr>
            <p:cNvPr id="136" name="Oval 154"/>
            <p:cNvSpPr>
              <a:spLocks noChangeArrowheads="1"/>
            </p:cNvSpPr>
            <p:nvPr/>
          </p:nvSpPr>
          <p:spPr bwMode="auto">
            <a:xfrm>
              <a:off x="10367143" y="1603180"/>
              <a:ext cx="382167" cy="386866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>
          <p:nvSpPr>
            <p:cNvPr id="137" name="Rectangle 136"/>
            <p:cNvSpPr/>
            <p:nvPr/>
          </p:nvSpPr>
          <p:spPr>
            <a:xfrm>
              <a:off x="9154311" y="437331"/>
              <a:ext cx="1800000" cy="1800001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3" name="Rounded Rectangle 52"/>
          <p:cNvSpPr/>
          <p:nvPr/>
        </p:nvSpPr>
        <p:spPr>
          <a:xfrm rot="5400000">
            <a:off x="6788781" y="1151414"/>
            <a:ext cx="657979" cy="1341869"/>
          </a:xfrm>
          <a:prstGeom prst="roundRect">
            <a:avLst/>
          </a:prstGeom>
          <a:noFill/>
          <a:ln w="28575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Oval 154"/>
          <p:cNvSpPr>
            <a:spLocks noChangeArrowheads="1"/>
          </p:cNvSpPr>
          <p:nvPr/>
        </p:nvSpPr>
        <p:spPr bwMode="auto">
          <a:xfrm>
            <a:off x="7288937" y="1634129"/>
            <a:ext cx="385200" cy="385200"/>
          </a:xfrm>
          <a:prstGeom prst="ellipse">
            <a:avLst/>
          </a:prstGeom>
          <a:solidFill>
            <a:srgbClr val="FF0000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endParaRPr lang="en-US" sz="2400" b="1">
              <a:cs typeface="Arial" charset="0"/>
            </a:endParaRPr>
          </a:p>
        </p:txBody>
      </p:sp>
      <p:sp>
        <p:nvSpPr>
          <p:cNvPr id="59" name="Rounded Rectangle 58"/>
          <p:cNvSpPr/>
          <p:nvPr/>
        </p:nvSpPr>
        <p:spPr>
          <a:xfrm rot="5400000">
            <a:off x="5953083" y="138396"/>
            <a:ext cx="608680" cy="1512903"/>
          </a:xfrm>
          <a:prstGeom prst="roundRect">
            <a:avLst/>
          </a:prstGeom>
          <a:noFill/>
          <a:ln w="28575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4" name="Group 23"/>
          <p:cNvGrpSpPr/>
          <p:nvPr/>
        </p:nvGrpSpPr>
        <p:grpSpPr>
          <a:xfrm>
            <a:off x="5348513" y="469598"/>
            <a:ext cx="1800000" cy="1800000"/>
            <a:chOff x="5348513" y="469598"/>
            <a:chExt cx="1800000" cy="1800000"/>
          </a:xfrm>
        </p:grpSpPr>
        <p:sp>
          <p:nvSpPr>
            <p:cNvPr id="111" name="Oval 154"/>
            <p:cNvSpPr>
              <a:spLocks noChangeArrowheads="1"/>
            </p:cNvSpPr>
            <p:nvPr/>
          </p:nvSpPr>
          <p:spPr bwMode="auto">
            <a:xfrm>
              <a:off x="5601916" y="701415"/>
              <a:ext cx="382167" cy="386866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>
          <p:nvSpPr>
            <p:cNvPr id="118" name="Oval 154"/>
            <p:cNvSpPr>
              <a:spLocks noChangeArrowheads="1"/>
            </p:cNvSpPr>
            <p:nvPr/>
          </p:nvSpPr>
          <p:spPr bwMode="auto">
            <a:xfrm>
              <a:off x="5601916" y="1635446"/>
              <a:ext cx="382167" cy="386866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>
          <p:nvSpPr>
            <p:cNvPr id="122" name="Oval 154"/>
            <p:cNvSpPr>
              <a:spLocks noChangeArrowheads="1"/>
            </p:cNvSpPr>
            <p:nvPr/>
          </p:nvSpPr>
          <p:spPr bwMode="auto">
            <a:xfrm>
              <a:off x="6561345" y="701415"/>
              <a:ext cx="382167" cy="386866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>
          <p:nvSpPr>
            <p:cNvPr id="123" name="Oval 154"/>
            <p:cNvSpPr>
              <a:spLocks noChangeArrowheads="1"/>
            </p:cNvSpPr>
            <p:nvPr/>
          </p:nvSpPr>
          <p:spPr bwMode="auto">
            <a:xfrm>
              <a:off x="6561345" y="1635446"/>
              <a:ext cx="382167" cy="386866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>
          <p:nvSpPr>
            <p:cNvPr id="124" name="Rectangle 123"/>
            <p:cNvSpPr/>
            <p:nvPr/>
          </p:nvSpPr>
          <p:spPr>
            <a:xfrm>
              <a:off x="5348513" y="469598"/>
              <a:ext cx="1800000" cy="18000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57" name="TextBox 156"/>
              <p:cNvSpPr txBox="1"/>
              <p:nvPr/>
            </p:nvSpPr>
            <p:spPr>
              <a:xfrm>
                <a:off x="5842570" y="96725"/>
                <a:ext cx="78027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nl-NL" i="1">
                          <a:latin typeface="Cambria Math" panose="02040503050406030204" pitchFamily="18" charset="0"/>
                        </a:rPr>
                        <m:t>𝑐</m:t>
                      </m:r>
                      <m:r>
                        <a:rPr lang="nl-NL" i="1">
                          <a:latin typeface="Cambria Math" panose="02040503050406030204" pitchFamily="18" charset="0"/>
                        </a:rPr>
                        <m:t>=0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57" name="TextBox 15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42570" y="96725"/>
                <a:ext cx="780278" cy="369332"/>
              </a:xfrm>
              <a:prstGeom prst="rect">
                <a:avLst/>
              </a:prstGeom>
              <a:blipFill rotWithShape="0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262082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-3.7037E-6 L 0.10312 -3.7037E-6 C 0.14934 -3.7037E-6 0.20638 -0.08564 0.20638 -0.15509 L 0.20638 -0.31018 " pathEditMode="relative" rAng="0" ptsTypes="AAAA">
                                      <p:cBhvr>
                                        <p:cTn id="1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312" y="-15509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5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6 2.96296E-6 L 0.10351 2.96296E-6 C 0.14869 2.96296E-6 0.20455 -0.1757 0.20455 -0.31806 L 0.20455 -0.63611 " pathEditMode="relative" rAng="0" ptsTypes="AAAA">
                                      <p:cBhvr>
                                        <p:cTn id="1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091" y="-318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 animBg="1"/>
      <p:bldP spid="56" grpId="1" animBg="1"/>
      <p:bldP spid="5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0455" y="223523"/>
            <a:ext cx="4820236" cy="55371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Toy example of gadget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147127" y="1075405"/>
                <a:ext cx="5020003" cy="1329035"/>
              </a:xfrm>
            </p:spPr>
            <p:txBody>
              <a:bodyPr>
                <a:normAutofit fontScale="70000" lnSpcReduction="20000"/>
              </a:bodyPr>
              <a:lstStyle/>
              <a:p>
                <a:pPr marL="0" indent="0">
                  <a:buNone/>
                </a:pPr>
                <a:r>
                  <a:rPr lang="nl-NL" b="0" dirty="0" smtClean="0"/>
                  <a:t>Encrypt</a:t>
                </a:r>
                <a:r>
                  <a:rPr lang="nl-NL" dirty="0" err="1"/>
                  <a:t>i</a:t>
                </a:r>
                <a:r>
                  <a:rPr lang="nl-NL" dirty="0" err="1" smtClean="0"/>
                  <a:t>ng</a:t>
                </a:r>
                <a:r>
                  <a:rPr lang="nl-NL" dirty="0" smtClean="0"/>
                  <a:t> party has:	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b="0" i="0" smtClean="0">
                        <a:latin typeface="Cambria Math" charset="0"/>
                      </a:rPr>
                      <m:t>k</m:t>
                    </m:r>
                    <m:r>
                      <a:rPr lang="nl-NL" b="0" i="1" smtClean="0">
                        <a:latin typeface="Cambria Math" panose="02040503050406030204" pitchFamily="18" charset="0"/>
                      </a:rPr>
                      <m:t>∈</m:t>
                    </m:r>
                    <m:r>
                      <m:rPr>
                        <m:lit/>
                      </m:rPr>
                      <a:rPr lang="nl-NL" b="0" i="1" smtClean="0">
                        <a:latin typeface="Cambria Math" panose="02040503050406030204" pitchFamily="18" charset="0"/>
                      </a:rPr>
                      <m:t>{</m:t>
                    </m:r>
                    <m:r>
                      <a:rPr lang="nl-NL" b="0" i="1" smtClean="0">
                        <a:latin typeface="Cambria Math" panose="02040503050406030204" pitchFamily="18" charset="0"/>
                      </a:rPr>
                      <m:t>0,1}</m:t>
                    </m:r>
                  </m:oMath>
                </a14:m>
                <a:endParaRPr lang="en-US" dirty="0" smtClean="0"/>
              </a:p>
              <a:p>
                <a:pPr marL="0" indent="0">
                  <a:buNone/>
                </a:pPr>
                <a:r>
                  <a:rPr lang="nl-NL" b="0" dirty="0" smtClean="0"/>
                  <a:t>Evaluator has: 	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b="0" i="0" smtClean="0">
                        <a:latin typeface="Cambria Math" charset="0"/>
                      </a:rPr>
                      <m:t>c</m:t>
                    </m:r>
                    <m:r>
                      <a:rPr lang="en-US" b="0" i="0" smtClean="0">
                        <a:latin typeface="Cambria Math" charset="0"/>
                      </a:rPr>
                      <m:t>=</m:t>
                    </m:r>
                    <m:r>
                      <m:rPr>
                        <m:sty m:val="p"/>
                      </m:rPr>
                      <a:rPr lang="en-US" b="0" i="0" smtClean="0">
                        <a:latin typeface="Cambria Math" charset="0"/>
                      </a:rPr>
                      <m:t>Enc</m:t>
                    </m:r>
                    <m:d>
                      <m:dPr>
                        <m:ctrlPr>
                          <a:rPr lang="en-US" b="0" i="1" smtClean="0">
                            <a:latin typeface="Cambria Math" charset="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b="0" i="0" smtClean="0">
                            <a:latin typeface="Cambria Math" charset="0"/>
                          </a:rPr>
                          <m:t>a</m:t>
                        </m:r>
                      </m:e>
                    </m:d>
                    <m:r>
                      <a:rPr lang="en-US" b="0" i="0" smtClean="0">
                        <a:latin typeface="Cambria Math" charset="0"/>
                      </a:rPr>
                      <m:t>=</m:t>
                    </m:r>
                    <m:r>
                      <a:rPr lang="en-US" b="0" i="1" smtClean="0">
                        <a:latin typeface="Cambria Math" charset="0"/>
                      </a:rPr>
                      <m:t>𝑎</m:t>
                    </m:r>
                    <m:r>
                      <a:rPr lang="en-US" b="0" i="1" smtClean="0">
                        <a:latin typeface="Cambria Math" charset="0"/>
                      </a:rPr>
                      <m:t>⊕</m:t>
                    </m:r>
                    <m:r>
                      <a:rPr lang="en-US" b="0" i="1" smtClean="0">
                        <a:latin typeface="Cambria Math" charset="0"/>
                      </a:rPr>
                      <m:t>𝑘</m:t>
                    </m:r>
                    <m:r>
                      <a:rPr lang="nl-NL" b="0" i="1" smtClean="0">
                        <a:latin typeface="Cambria Math" panose="02040503050406030204" pitchFamily="18" charset="0"/>
                      </a:rPr>
                      <m:t>∈{0,1}</m:t>
                    </m:r>
                  </m:oMath>
                </a14:m>
                <a:endParaRPr lang="en-US" dirty="0" smtClean="0"/>
              </a:p>
              <a:p>
                <a:pPr marL="0" indent="0">
                  <a:buNone/>
                </a:pPr>
                <a:r>
                  <a:rPr lang="en-US" dirty="0" smtClean="0"/>
                  <a:t>Want to apply a phase gate if </a:t>
                </a:r>
                <a14:m>
                  <m:oMath xmlns:m="http://schemas.openxmlformats.org/officeDocument/2006/math">
                    <m:r>
                      <a:rPr lang="nl-NL" b="0" i="1" smtClean="0">
                        <a:latin typeface="Cambria Math" panose="02040503050406030204" pitchFamily="18" charset="0"/>
                      </a:rPr>
                      <m:t>𝑐</m:t>
                    </m:r>
                    <m:r>
                      <a:rPr lang="nl-NL" b="0" i="1" smtClean="0">
                        <a:latin typeface="Cambria Math" panose="02040503050406030204" pitchFamily="18" charset="0"/>
                      </a:rPr>
                      <m:t>⊕</m:t>
                    </m:r>
                    <m:r>
                      <a:rPr lang="en-US" b="0" i="1" smtClean="0">
                        <a:latin typeface="Cambria Math" charset="0"/>
                      </a:rPr>
                      <m:t>𝑘</m:t>
                    </m:r>
                    <m:r>
                      <a:rPr lang="nl-NL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b="0" i="1" smtClean="0">
                        <a:latin typeface="Cambria Math" charset="0"/>
                      </a:rPr>
                      <m:t>𝑎</m:t>
                    </m:r>
                    <m:r>
                      <a:rPr lang="en-US" b="0" i="1" smtClean="0">
                        <a:latin typeface="Cambria Math" charset="0"/>
                      </a:rPr>
                      <m:t>=1</m:t>
                    </m:r>
                  </m:oMath>
                </a14:m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47127" y="1075405"/>
                <a:ext cx="5020003" cy="1329035"/>
              </a:xfrm>
              <a:blipFill rotWithShape="0">
                <a:blip r:embed="rId2"/>
                <a:stretch>
                  <a:fillRect l="-1214" t="-8257" r="-48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25" name="Group 24"/>
          <p:cNvGrpSpPr/>
          <p:nvPr/>
        </p:nvGrpSpPr>
        <p:grpSpPr>
          <a:xfrm>
            <a:off x="2501760" y="2597871"/>
            <a:ext cx="2175114" cy="1800000"/>
            <a:chOff x="451048" y="2267687"/>
            <a:chExt cx="2175112" cy="1800000"/>
          </a:xfrm>
        </p:grpSpPr>
        <p:cxnSp>
          <p:nvCxnSpPr>
            <p:cNvPr id="4" name="Straight Connector 3"/>
            <p:cNvCxnSpPr/>
            <p:nvPr/>
          </p:nvCxnSpPr>
          <p:spPr>
            <a:xfrm>
              <a:off x="1431036" y="2692937"/>
              <a:ext cx="808248" cy="0"/>
            </a:xfrm>
            <a:prstGeom prst="line">
              <a:avLst/>
            </a:prstGeom>
            <a:ln w="50800" cap="rnd">
              <a:solidFill>
                <a:schemeClr val="accent1">
                  <a:shade val="95000"/>
                  <a:satMod val="105000"/>
                  <a:alpha val="35000"/>
                </a:schemeClr>
              </a:solidFill>
              <a:prstDash val="solid"/>
              <a:round/>
            </a:ln>
            <a:effectLst>
              <a:glow rad="101600">
                <a:schemeClr val="accent1">
                  <a:satMod val="175000"/>
                  <a:alpha val="34000"/>
                </a:scheme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Oval 154"/>
            <p:cNvSpPr>
              <a:spLocks noChangeArrowheads="1"/>
            </p:cNvSpPr>
            <p:nvPr/>
          </p:nvSpPr>
          <p:spPr bwMode="auto">
            <a:xfrm>
              <a:off x="1048869" y="2499504"/>
              <a:ext cx="382167" cy="386866"/>
            </a:xfrm>
            <a:prstGeom prst="ellipse">
              <a:avLst/>
            </a:prstGeom>
            <a:solidFill>
              <a:srgbClr val="00B0F0"/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>
          <p:nvSpPr>
            <p:cNvPr id="6" name="Oval 154"/>
            <p:cNvSpPr>
              <a:spLocks noChangeArrowheads="1"/>
            </p:cNvSpPr>
            <p:nvPr/>
          </p:nvSpPr>
          <p:spPr bwMode="auto">
            <a:xfrm>
              <a:off x="2010509" y="2499504"/>
              <a:ext cx="382167" cy="386866"/>
            </a:xfrm>
            <a:prstGeom prst="ellipse">
              <a:avLst/>
            </a:prstGeom>
            <a:solidFill>
              <a:srgbClr val="00B0F0"/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>
          <p:nvSpPr>
            <p:cNvPr id="7" name="Rectangle 6"/>
            <p:cNvSpPr/>
            <p:nvPr/>
          </p:nvSpPr>
          <p:spPr>
            <a:xfrm>
              <a:off x="1551545" y="2499504"/>
              <a:ext cx="352188" cy="394643"/>
            </a:xfrm>
            <a:prstGeom prst="rect">
              <a:avLst/>
            </a:prstGeom>
            <a:solidFill>
              <a:srgbClr val="7030A0">
                <a:alpha val="32000"/>
              </a:srgb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>
                  <a:solidFill>
                    <a:schemeClr val="tx1"/>
                  </a:solidFill>
                </a:rPr>
                <a:t>P</a:t>
              </a:r>
            </a:p>
          </p:txBody>
        </p:sp>
        <p:cxnSp>
          <p:nvCxnSpPr>
            <p:cNvPr id="13" name="Straight Connector 12"/>
            <p:cNvCxnSpPr/>
            <p:nvPr/>
          </p:nvCxnSpPr>
          <p:spPr>
            <a:xfrm>
              <a:off x="1431036" y="3626968"/>
              <a:ext cx="836925" cy="0"/>
            </a:xfrm>
            <a:prstGeom prst="line">
              <a:avLst/>
            </a:prstGeom>
            <a:ln w="50800" cap="rnd">
              <a:solidFill>
                <a:schemeClr val="accent1">
                  <a:shade val="95000"/>
                  <a:satMod val="105000"/>
                  <a:alpha val="35000"/>
                </a:schemeClr>
              </a:solidFill>
              <a:prstDash val="solid"/>
              <a:round/>
            </a:ln>
            <a:effectLst>
              <a:glow rad="101600">
                <a:schemeClr val="accent1">
                  <a:satMod val="175000"/>
                  <a:alpha val="34000"/>
                </a:scheme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Oval 154"/>
            <p:cNvSpPr>
              <a:spLocks noChangeArrowheads="1"/>
            </p:cNvSpPr>
            <p:nvPr/>
          </p:nvSpPr>
          <p:spPr bwMode="auto">
            <a:xfrm>
              <a:off x="1048869" y="3433535"/>
              <a:ext cx="382167" cy="386866"/>
            </a:xfrm>
            <a:prstGeom prst="ellipse">
              <a:avLst/>
            </a:prstGeom>
            <a:solidFill>
              <a:srgbClr val="00B0F0"/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>
          <p:nvSpPr>
            <p:cNvPr id="15" name="Oval 154"/>
            <p:cNvSpPr>
              <a:spLocks noChangeArrowheads="1"/>
            </p:cNvSpPr>
            <p:nvPr/>
          </p:nvSpPr>
          <p:spPr bwMode="auto">
            <a:xfrm>
              <a:off x="2010509" y="3433535"/>
              <a:ext cx="382167" cy="386866"/>
            </a:xfrm>
            <a:prstGeom prst="ellipse">
              <a:avLst/>
            </a:prstGeom>
            <a:solidFill>
              <a:srgbClr val="00B0F0"/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3" name="TextBox 32"/>
                <p:cNvSpPr txBox="1"/>
                <p:nvPr/>
              </p:nvSpPr>
              <p:spPr>
                <a:xfrm rot="16200000">
                  <a:off x="241215" y="2959074"/>
                  <a:ext cx="788998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m:rPr>
                            <m:sty m:val="p"/>
                          </m:rPr>
                          <a:rPr lang="en-US">
                            <a:latin typeface="Cambria Math" charset="0"/>
                          </a:rPr>
                          <m:t>k</m:t>
                        </m:r>
                        <m:r>
                          <a:rPr lang="nl-NL" i="1">
                            <a:latin typeface="Cambria Math" panose="02040503050406030204" pitchFamily="18" charset="0"/>
                          </a:rPr>
                          <m:t>=0</m:t>
                        </m:r>
                      </m:oMath>
                    </m:oMathPara>
                  </a14:m>
                  <a:endParaRPr lang="en-US" dirty="0"/>
                </a:p>
              </p:txBody>
            </p:sp>
          </mc:Choice>
          <mc:Fallback xmlns="">
            <p:sp>
              <p:nvSpPr>
                <p:cNvPr id="33" name="TextBox 32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 rot="16200000">
                  <a:off x="241215" y="2959074"/>
                  <a:ext cx="788998" cy="369332"/>
                </a:xfrm>
                <a:prstGeom prst="rect">
                  <a:avLst/>
                </a:prstGeom>
                <a:blipFill rotWithShape="0">
                  <a:blip r:embed="rId3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80" name="Rectangle 79"/>
            <p:cNvSpPr/>
            <p:nvPr/>
          </p:nvSpPr>
          <p:spPr>
            <a:xfrm>
              <a:off x="826160" y="2267687"/>
              <a:ext cx="1800000" cy="18000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2457163" y="4840103"/>
            <a:ext cx="2218750" cy="1800000"/>
            <a:chOff x="2814698" y="2267687"/>
            <a:chExt cx="2218751" cy="1800000"/>
          </a:xfrm>
        </p:grpSpPr>
        <p:cxnSp>
          <p:nvCxnSpPr>
            <p:cNvPr id="17" name="Straight Connector 16"/>
            <p:cNvCxnSpPr>
              <a:stCxn id="18" idx="4"/>
              <a:endCxn id="19" idx="0"/>
            </p:cNvCxnSpPr>
            <p:nvPr/>
          </p:nvCxnSpPr>
          <p:spPr>
            <a:xfrm>
              <a:off x="3676844" y="2886370"/>
              <a:ext cx="2183" cy="547165"/>
            </a:xfrm>
            <a:prstGeom prst="line">
              <a:avLst/>
            </a:prstGeom>
            <a:ln w="50800" cap="rnd">
              <a:solidFill>
                <a:schemeClr val="accent1">
                  <a:shade val="95000"/>
                  <a:satMod val="105000"/>
                  <a:alpha val="35000"/>
                </a:schemeClr>
              </a:solidFill>
              <a:prstDash val="solid"/>
              <a:round/>
            </a:ln>
            <a:effectLst>
              <a:glow rad="101600">
                <a:schemeClr val="accent1">
                  <a:satMod val="175000"/>
                  <a:alpha val="34000"/>
                </a:scheme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Oval 154"/>
            <p:cNvSpPr>
              <a:spLocks noChangeArrowheads="1"/>
            </p:cNvSpPr>
            <p:nvPr/>
          </p:nvSpPr>
          <p:spPr bwMode="auto">
            <a:xfrm>
              <a:off x="3485760" y="2499504"/>
              <a:ext cx="382167" cy="386866"/>
            </a:xfrm>
            <a:prstGeom prst="ellipse">
              <a:avLst/>
            </a:prstGeom>
            <a:solidFill>
              <a:srgbClr val="00B0F0"/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>
          <p:nvSpPr>
            <p:cNvPr id="19" name="Oval 154"/>
            <p:cNvSpPr>
              <a:spLocks noChangeArrowheads="1"/>
            </p:cNvSpPr>
            <p:nvPr/>
          </p:nvSpPr>
          <p:spPr bwMode="auto">
            <a:xfrm>
              <a:off x="3487943" y="3433535"/>
              <a:ext cx="382167" cy="386866"/>
            </a:xfrm>
            <a:prstGeom prst="ellipse">
              <a:avLst/>
            </a:prstGeom>
            <a:solidFill>
              <a:srgbClr val="00B0F0"/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>
          <p:nvSpPr>
            <p:cNvPr id="20" name="Rectangle 19"/>
            <p:cNvSpPr/>
            <p:nvPr/>
          </p:nvSpPr>
          <p:spPr>
            <a:xfrm>
              <a:off x="3512324" y="2947398"/>
              <a:ext cx="352188" cy="394643"/>
            </a:xfrm>
            <a:prstGeom prst="rect">
              <a:avLst/>
            </a:prstGeom>
            <a:solidFill>
              <a:srgbClr val="7030A0">
                <a:alpha val="32000"/>
              </a:srgb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>
                  <a:solidFill>
                    <a:schemeClr val="tx1"/>
                  </a:solidFill>
                </a:rPr>
                <a:t>P</a:t>
              </a:r>
            </a:p>
          </p:txBody>
        </p:sp>
        <p:cxnSp>
          <p:nvCxnSpPr>
            <p:cNvPr id="21" name="Straight Connector 20"/>
            <p:cNvCxnSpPr>
              <a:stCxn id="22" idx="4"/>
              <a:endCxn id="23" idx="0"/>
            </p:cNvCxnSpPr>
            <p:nvPr/>
          </p:nvCxnSpPr>
          <p:spPr>
            <a:xfrm>
              <a:off x="4637365" y="2886370"/>
              <a:ext cx="0" cy="547165"/>
            </a:xfrm>
            <a:prstGeom prst="line">
              <a:avLst/>
            </a:prstGeom>
            <a:ln w="50800" cap="rnd">
              <a:solidFill>
                <a:schemeClr val="accent1">
                  <a:shade val="95000"/>
                  <a:satMod val="105000"/>
                  <a:alpha val="35000"/>
                </a:schemeClr>
              </a:solidFill>
              <a:prstDash val="solid"/>
              <a:round/>
            </a:ln>
            <a:effectLst>
              <a:glow rad="101600">
                <a:schemeClr val="accent1">
                  <a:satMod val="175000"/>
                  <a:alpha val="34000"/>
                </a:scheme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Oval 154"/>
            <p:cNvSpPr>
              <a:spLocks noChangeArrowheads="1"/>
            </p:cNvSpPr>
            <p:nvPr/>
          </p:nvSpPr>
          <p:spPr bwMode="auto">
            <a:xfrm>
              <a:off x="4446281" y="2499504"/>
              <a:ext cx="382167" cy="386866"/>
            </a:xfrm>
            <a:prstGeom prst="ellipse">
              <a:avLst/>
            </a:prstGeom>
            <a:solidFill>
              <a:srgbClr val="00B0F0"/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>
          <p:nvSpPr>
            <p:cNvPr id="23" name="Oval 154"/>
            <p:cNvSpPr>
              <a:spLocks noChangeArrowheads="1"/>
            </p:cNvSpPr>
            <p:nvPr/>
          </p:nvSpPr>
          <p:spPr bwMode="auto">
            <a:xfrm>
              <a:off x="4446281" y="3433535"/>
              <a:ext cx="382167" cy="386866"/>
            </a:xfrm>
            <a:prstGeom prst="ellipse">
              <a:avLst/>
            </a:prstGeom>
            <a:solidFill>
              <a:srgbClr val="00B0F0"/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4" name="TextBox 33"/>
                <p:cNvSpPr txBox="1"/>
                <p:nvPr/>
              </p:nvSpPr>
              <p:spPr>
                <a:xfrm rot="16200000">
                  <a:off x="2599094" y="2914603"/>
                  <a:ext cx="800540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i="1">
                            <a:latin typeface="Cambria Math" charset="0"/>
                          </a:rPr>
                          <m:t>𝑘</m:t>
                        </m:r>
                        <m:r>
                          <a:rPr lang="nl-NL" i="1">
                            <a:latin typeface="Cambria Math" panose="02040503050406030204" pitchFamily="18" charset="0"/>
                          </a:rPr>
                          <m:t>=1</m:t>
                        </m:r>
                      </m:oMath>
                    </m:oMathPara>
                  </a14:m>
                  <a:endParaRPr lang="en-US" dirty="0"/>
                </a:p>
              </p:txBody>
            </p:sp>
          </mc:Choice>
          <mc:Fallback xmlns="">
            <p:sp>
              <p:nvSpPr>
                <p:cNvPr id="34" name="TextBox 33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 rot="16200000">
                  <a:off x="2599094" y="2914603"/>
                  <a:ext cx="800540" cy="369332"/>
                </a:xfrm>
                <a:prstGeom prst="rect">
                  <a:avLst/>
                </a:prstGeom>
                <a:blipFill rotWithShape="0">
                  <a:blip r:embed="rId4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89" name="Rectangle 88"/>
            <p:cNvSpPr/>
            <p:nvPr/>
          </p:nvSpPr>
          <p:spPr>
            <a:xfrm>
              <a:off x="3233449" y="2267687"/>
              <a:ext cx="1800000" cy="18000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5353279" y="2623067"/>
            <a:ext cx="2506961" cy="1800000"/>
            <a:chOff x="822068" y="4597690"/>
            <a:chExt cx="2506961" cy="1800000"/>
          </a:xfrm>
        </p:grpSpPr>
        <p:cxnSp>
          <p:nvCxnSpPr>
            <p:cNvPr id="138" name="Straight Connector 137"/>
            <p:cNvCxnSpPr/>
            <p:nvPr/>
          </p:nvCxnSpPr>
          <p:spPr>
            <a:xfrm>
              <a:off x="1426944" y="5022940"/>
              <a:ext cx="808248" cy="0"/>
            </a:xfrm>
            <a:prstGeom prst="line">
              <a:avLst/>
            </a:prstGeom>
            <a:ln w="50800" cap="rnd">
              <a:solidFill>
                <a:schemeClr val="accent1">
                  <a:shade val="95000"/>
                  <a:satMod val="105000"/>
                  <a:alpha val="35000"/>
                </a:schemeClr>
              </a:solidFill>
              <a:prstDash val="solid"/>
              <a:round/>
            </a:ln>
            <a:effectLst>
              <a:glow rad="101600">
                <a:schemeClr val="accent1">
                  <a:satMod val="175000"/>
                  <a:alpha val="34000"/>
                </a:scheme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9" name="Oval 154"/>
            <p:cNvSpPr>
              <a:spLocks noChangeArrowheads="1"/>
            </p:cNvSpPr>
            <p:nvPr/>
          </p:nvSpPr>
          <p:spPr bwMode="auto">
            <a:xfrm>
              <a:off x="1044777" y="4829507"/>
              <a:ext cx="382167" cy="386866"/>
            </a:xfrm>
            <a:prstGeom prst="ellipse">
              <a:avLst/>
            </a:prstGeom>
            <a:solidFill>
              <a:srgbClr val="00B0F0"/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>
          <p:nvSpPr>
            <p:cNvPr id="140" name="Oval 154"/>
            <p:cNvSpPr>
              <a:spLocks noChangeArrowheads="1"/>
            </p:cNvSpPr>
            <p:nvPr/>
          </p:nvSpPr>
          <p:spPr bwMode="auto">
            <a:xfrm>
              <a:off x="2006417" y="4829507"/>
              <a:ext cx="382167" cy="386866"/>
            </a:xfrm>
            <a:prstGeom prst="ellipse">
              <a:avLst/>
            </a:prstGeom>
            <a:solidFill>
              <a:srgbClr val="00B0F0"/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>
          <p:nvSpPr>
            <p:cNvPr id="141" name="Rectangle 140"/>
            <p:cNvSpPr/>
            <p:nvPr/>
          </p:nvSpPr>
          <p:spPr>
            <a:xfrm>
              <a:off x="1547453" y="4829507"/>
              <a:ext cx="352188" cy="394643"/>
            </a:xfrm>
            <a:prstGeom prst="rect">
              <a:avLst/>
            </a:prstGeom>
            <a:solidFill>
              <a:srgbClr val="7030A0">
                <a:alpha val="32000"/>
              </a:srgb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>
                  <a:solidFill>
                    <a:schemeClr val="tx1"/>
                  </a:solidFill>
                </a:rPr>
                <a:t>P</a:t>
              </a:r>
            </a:p>
          </p:txBody>
        </p:sp>
        <p:cxnSp>
          <p:nvCxnSpPr>
            <p:cNvPr id="142" name="Straight Connector 141"/>
            <p:cNvCxnSpPr/>
            <p:nvPr/>
          </p:nvCxnSpPr>
          <p:spPr>
            <a:xfrm>
              <a:off x="1426944" y="5956971"/>
              <a:ext cx="836925" cy="0"/>
            </a:xfrm>
            <a:prstGeom prst="line">
              <a:avLst/>
            </a:prstGeom>
            <a:ln w="50800" cap="rnd">
              <a:solidFill>
                <a:schemeClr val="accent1">
                  <a:shade val="95000"/>
                  <a:satMod val="105000"/>
                  <a:alpha val="35000"/>
                </a:schemeClr>
              </a:solidFill>
              <a:prstDash val="solid"/>
              <a:round/>
            </a:ln>
            <a:effectLst>
              <a:glow rad="101600">
                <a:schemeClr val="accent1">
                  <a:satMod val="175000"/>
                  <a:alpha val="34000"/>
                </a:scheme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3" name="Oval 154"/>
            <p:cNvSpPr>
              <a:spLocks noChangeArrowheads="1"/>
            </p:cNvSpPr>
            <p:nvPr/>
          </p:nvSpPr>
          <p:spPr bwMode="auto">
            <a:xfrm>
              <a:off x="1044777" y="5763538"/>
              <a:ext cx="382167" cy="386866"/>
            </a:xfrm>
            <a:prstGeom prst="ellipse">
              <a:avLst/>
            </a:prstGeom>
            <a:solidFill>
              <a:srgbClr val="00B0F0"/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>
          <p:nvSpPr>
            <p:cNvPr id="144" name="Oval 154"/>
            <p:cNvSpPr>
              <a:spLocks noChangeArrowheads="1"/>
            </p:cNvSpPr>
            <p:nvPr/>
          </p:nvSpPr>
          <p:spPr bwMode="auto">
            <a:xfrm>
              <a:off x="2006417" y="5763538"/>
              <a:ext cx="382167" cy="386866"/>
            </a:xfrm>
            <a:prstGeom prst="ellipse">
              <a:avLst/>
            </a:prstGeom>
            <a:solidFill>
              <a:srgbClr val="00B0F0"/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>
          <p:nvSpPr>
            <p:cNvPr id="146" name="Rectangle 145"/>
            <p:cNvSpPr/>
            <p:nvPr/>
          </p:nvSpPr>
          <p:spPr>
            <a:xfrm>
              <a:off x="822068" y="4597690"/>
              <a:ext cx="1800000" cy="18000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47" name="Group 146"/>
            <p:cNvGrpSpPr/>
            <p:nvPr/>
          </p:nvGrpSpPr>
          <p:grpSpPr>
            <a:xfrm rot="5400000">
              <a:off x="2097345" y="5059470"/>
              <a:ext cx="898285" cy="1565082"/>
              <a:chOff x="1814336" y="3983738"/>
              <a:chExt cx="1146670" cy="1565082"/>
            </a:xfrm>
          </p:grpSpPr>
          <p:sp>
            <p:nvSpPr>
              <p:cNvPr id="148" name="Rounded Rectangle 147"/>
              <p:cNvSpPr/>
              <p:nvPr/>
            </p:nvSpPr>
            <p:spPr>
              <a:xfrm>
                <a:off x="2121089" y="4095345"/>
                <a:ext cx="839917" cy="1341869"/>
              </a:xfrm>
              <a:prstGeom prst="roundRect">
                <a:avLst/>
              </a:prstGeom>
              <a:noFill/>
              <a:ln w="28575">
                <a:solidFill>
                  <a:schemeClr val="tx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9" name="TextBox 148"/>
              <p:cNvSpPr txBox="1"/>
              <p:nvPr/>
            </p:nvSpPr>
            <p:spPr>
              <a:xfrm rot="16200000">
                <a:off x="1228236" y="4569838"/>
                <a:ext cx="1565082" cy="3928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en-US" sz="1400" dirty="0"/>
              </a:p>
            </p:txBody>
          </p:sp>
        </p:grpSp>
        <p:sp>
          <p:nvSpPr>
            <p:cNvPr id="150" name="Oval 154"/>
            <p:cNvSpPr>
              <a:spLocks noChangeArrowheads="1"/>
            </p:cNvSpPr>
            <p:nvPr/>
          </p:nvSpPr>
          <p:spPr bwMode="auto">
            <a:xfrm>
              <a:off x="2717653" y="5773945"/>
              <a:ext cx="385200" cy="385200"/>
            </a:xfrm>
            <a:prstGeom prst="ellipse">
              <a:avLst/>
            </a:prstGeom>
            <a:solidFill>
              <a:srgbClr val="FF0000"/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>
          <p:nvSpPr>
            <p:cNvPr id="151" name="Rounded Rectangle 150"/>
            <p:cNvSpPr/>
            <p:nvPr/>
          </p:nvSpPr>
          <p:spPr>
            <a:xfrm rot="5400000">
              <a:off x="1447112" y="4278911"/>
              <a:ext cx="532946" cy="1512903"/>
            </a:xfrm>
            <a:prstGeom prst="roundRect">
              <a:avLst/>
            </a:prstGeom>
            <a:noFill/>
            <a:ln w="28575"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Oval 154"/>
            <p:cNvSpPr>
              <a:spLocks noChangeArrowheads="1"/>
            </p:cNvSpPr>
            <p:nvPr/>
          </p:nvSpPr>
          <p:spPr bwMode="auto">
            <a:xfrm>
              <a:off x="1043261" y="5773945"/>
              <a:ext cx="385200" cy="385200"/>
            </a:xfrm>
            <a:prstGeom prst="ellipse">
              <a:avLst/>
            </a:prstGeom>
            <a:solidFill>
              <a:srgbClr val="FF0000"/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56" name="TextBox 155"/>
                <p:cNvSpPr txBox="1"/>
                <p:nvPr/>
              </p:nvSpPr>
              <p:spPr>
                <a:xfrm>
                  <a:off x="945364" y="5473395"/>
                  <a:ext cx="580992" cy="281937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p>
                          <m:sSupPr>
                            <m:ctrlPr>
                              <a:rPr lang="nl-NL" i="1">
                                <a:latin typeface="Cambria Math" charset="0"/>
                              </a:rPr>
                            </m:ctrlPr>
                          </m:sSupPr>
                          <m:e>
                            <m:r>
                              <a:rPr lang="nl-NL" i="1">
                                <a:latin typeface="Cambria Math" panose="02040503050406030204" pitchFamily="18" charset="0"/>
                              </a:rPr>
                              <m:t>𝑋</m:t>
                            </m:r>
                          </m:e>
                          <m:sup>
                            <m:r>
                              <a:rPr lang="en-US" i="1">
                                <a:latin typeface="Cambria Math" charset="0"/>
                              </a:rPr>
                              <m:t>𝑐</m:t>
                            </m:r>
                          </m:sup>
                        </m:sSup>
                        <m:sSup>
                          <m:sSupPr>
                            <m:ctrlPr>
                              <a:rPr lang="nl-NL" i="1">
                                <a:latin typeface="Cambria Math" charset="0"/>
                              </a:rPr>
                            </m:ctrlPr>
                          </m:sSupPr>
                          <m:e>
                            <m:r>
                              <a:rPr lang="nl-NL" i="1">
                                <a:latin typeface="Cambria Math" panose="02040503050406030204" pitchFamily="18" charset="0"/>
                              </a:rPr>
                              <m:t>𝑍</m:t>
                            </m:r>
                          </m:e>
                          <m:sup>
                            <m:r>
                              <a:rPr lang="en-US" i="1">
                                <a:latin typeface="Cambria Math" charset="0"/>
                              </a:rPr>
                              <m:t>𝑑</m:t>
                            </m:r>
                          </m:sup>
                        </m:sSup>
                      </m:oMath>
                    </m:oMathPara>
                  </a14:m>
                  <a:endParaRPr lang="en-US" dirty="0"/>
                </a:p>
              </p:txBody>
            </p:sp>
          </mc:Choice>
          <mc:Fallback xmlns="">
            <p:sp>
              <p:nvSpPr>
                <p:cNvPr id="156" name="TextBox 155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945364" y="5473395"/>
                  <a:ext cx="580992" cy="281937"/>
                </a:xfrm>
                <a:prstGeom prst="rect">
                  <a:avLst/>
                </a:prstGeom>
                <a:blipFill rotWithShape="0">
                  <a:blip r:embed="rId5"/>
                  <a:stretch>
                    <a:fillRect l="-8333" t="-4348" r="-3125" b="-6522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16" name="Group 15"/>
          <p:cNvGrpSpPr/>
          <p:nvPr/>
        </p:nvGrpSpPr>
        <p:grpSpPr>
          <a:xfrm>
            <a:off x="5348509" y="49427"/>
            <a:ext cx="2551800" cy="2220171"/>
            <a:chOff x="6412465" y="1847516"/>
            <a:chExt cx="2551800" cy="2220171"/>
          </a:xfrm>
        </p:grpSpPr>
        <p:grpSp>
          <p:nvGrpSpPr>
            <p:cNvPr id="52" name="Group 51"/>
            <p:cNvGrpSpPr/>
            <p:nvPr/>
          </p:nvGrpSpPr>
          <p:grpSpPr>
            <a:xfrm rot="5400000">
              <a:off x="7732581" y="2717743"/>
              <a:ext cx="898286" cy="1565082"/>
              <a:chOff x="1814335" y="3983737"/>
              <a:chExt cx="1146671" cy="1565082"/>
            </a:xfrm>
          </p:grpSpPr>
          <p:sp>
            <p:nvSpPr>
              <p:cNvPr id="53" name="Rounded Rectangle 52"/>
              <p:cNvSpPr/>
              <p:nvPr/>
            </p:nvSpPr>
            <p:spPr>
              <a:xfrm>
                <a:off x="2121089" y="4095345"/>
                <a:ext cx="839917" cy="1341869"/>
              </a:xfrm>
              <a:prstGeom prst="roundRect">
                <a:avLst/>
              </a:prstGeom>
              <a:noFill/>
              <a:ln w="28575">
                <a:solidFill>
                  <a:schemeClr val="tx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4" name="TextBox 53"/>
              <p:cNvSpPr txBox="1"/>
              <p:nvPr/>
            </p:nvSpPr>
            <p:spPr>
              <a:xfrm rot="16200000">
                <a:off x="1228234" y="4569838"/>
                <a:ext cx="1565082" cy="3928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en-US" sz="1400" dirty="0"/>
              </a:p>
            </p:txBody>
          </p:sp>
        </p:grpSp>
        <p:sp>
          <p:nvSpPr>
            <p:cNvPr id="56" name="Oval 154"/>
            <p:cNvSpPr>
              <a:spLocks noChangeArrowheads="1"/>
            </p:cNvSpPr>
            <p:nvPr/>
          </p:nvSpPr>
          <p:spPr bwMode="auto">
            <a:xfrm>
              <a:off x="8352889" y="3432218"/>
              <a:ext cx="385200" cy="385200"/>
            </a:xfrm>
            <a:prstGeom prst="ellipse">
              <a:avLst/>
            </a:prstGeom>
            <a:solidFill>
              <a:srgbClr val="FF0000"/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>
          <p:nvSpPr>
            <p:cNvPr id="59" name="Rounded Rectangle 58"/>
            <p:cNvSpPr/>
            <p:nvPr/>
          </p:nvSpPr>
          <p:spPr>
            <a:xfrm rot="5400000">
              <a:off x="7017035" y="1936485"/>
              <a:ext cx="608680" cy="1512903"/>
            </a:xfrm>
            <a:prstGeom prst="roundRect">
              <a:avLst/>
            </a:prstGeom>
            <a:noFill/>
            <a:ln w="28575"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Oval 154"/>
            <p:cNvSpPr>
              <a:spLocks noChangeArrowheads="1"/>
            </p:cNvSpPr>
            <p:nvPr/>
          </p:nvSpPr>
          <p:spPr bwMode="auto">
            <a:xfrm>
              <a:off x="6665868" y="2499504"/>
              <a:ext cx="382167" cy="386866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>
          <p:nvSpPr>
            <p:cNvPr id="118" name="Oval 154"/>
            <p:cNvSpPr>
              <a:spLocks noChangeArrowheads="1"/>
            </p:cNvSpPr>
            <p:nvPr/>
          </p:nvSpPr>
          <p:spPr bwMode="auto">
            <a:xfrm>
              <a:off x="6665868" y="3433535"/>
              <a:ext cx="382167" cy="386866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>
          <p:nvSpPr>
            <p:cNvPr id="122" name="Oval 154"/>
            <p:cNvSpPr>
              <a:spLocks noChangeArrowheads="1"/>
            </p:cNvSpPr>
            <p:nvPr/>
          </p:nvSpPr>
          <p:spPr bwMode="auto">
            <a:xfrm>
              <a:off x="7625297" y="2499504"/>
              <a:ext cx="382167" cy="386866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>
          <p:nvSpPr>
            <p:cNvPr id="123" name="Oval 154"/>
            <p:cNvSpPr>
              <a:spLocks noChangeArrowheads="1"/>
            </p:cNvSpPr>
            <p:nvPr/>
          </p:nvSpPr>
          <p:spPr bwMode="auto">
            <a:xfrm>
              <a:off x="7625297" y="3433535"/>
              <a:ext cx="382167" cy="386866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>
          <p:nvSpPr>
            <p:cNvPr id="124" name="Rectangle 123"/>
            <p:cNvSpPr/>
            <p:nvPr/>
          </p:nvSpPr>
          <p:spPr>
            <a:xfrm>
              <a:off x="6412465" y="2267687"/>
              <a:ext cx="1800000" cy="18000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57" name="TextBox 156"/>
                <p:cNvSpPr txBox="1"/>
                <p:nvPr/>
              </p:nvSpPr>
              <p:spPr>
                <a:xfrm>
                  <a:off x="6906522" y="1847516"/>
                  <a:ext cx="780278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nl-NL" i="1">
                            <a:latin typeface="Cambria Math" panose="02040503050406030204" pitchFamily="18" charset="0"/>
                          </a:rPr>
                          <m:t>𝑐</m:t>
                        </m:r>
                        <m:r>
                          <a:rPr lang="nl-NL" i="1">
                            <a:latin typeface="Cambria Math" panose="02040503050406030204" pitchFamily="18" charset="0"/>
                          </a:rPr>
                          <m:t>=0</m:t>
                        </m:r>
                      </m:oMath>
                    </m:oMathPara>
                  </a14:m>
                  <a:endParaRPr lang="en-US" dirty="0"/>
                </a:p>
              </p:txBody>
            </p:sp>
          </mc:Choice>
          <mc:Fallback xmlns="">
            <p:sp>
              <p:nvSpPr>
                <p:cNvPr id="157" name="TextBox 156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906522" y="1847516"/>
                  <a:ext cx="780278" cy="369332"/>
                </a:xfrm>
                <a:prstGeom prst="rect">
                  <a:avLst/>
                </a:prstGeom>
                <a:blipFill rotWithShape="0">
                  <a:blip r:embed="rId6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26" name="Group 25"/>
          <p:cNvGrpSpPr/>
          <p:nvPr/>
        </p:nvGrpSpPr>
        <p:grpSpPr>
          <a:xfrm>
            <a:off x="5353130" y="4869358"/>
            <a:ext cx="2547178" cy="1817828"/>
            <a:chOff x="5353131" y="4869358"/>
            <a:chExt cx="2547178" cy="1817828"/>
          </a:xfrm>
        </p:grpSpPr>
        <p:cxnSp>
          <p:nvCxnSpPr>
            <p:cNvPr id="158" name="Straight Connector 157"/>
            <p:cNvCxnSpPr>
              <a:stCxn id="159" idx="4"/>
              <a:endCxn id="160" idx="0"/>
            </p:cNvCxnSpPr>
            <p:nvPr/>
          </p:nvCxnSpPr>
          <p:spPr>
            <a:xfrm>
              <a:off x="5796526" y="5488041"/>
              <a:ext cx="2183" cy="547165"/>
            </a:xfrm>
            <a:prstGeom prst="line">
              <a:avLst/>
            </a:prstGeom>
            <a:ln w="50800" cap="rnd">
              <a:solidFill>
                <a:schemeClr val="accent1">
                  <a:shade val="95000"/>
                  <a:satMod val="105000"/>
                  <a:alpha val="35000"/>
                </a:schemeClr>
              </a:solidFill>
              <a:prstDash val="solid"/>
              <a:round/>
            </a:ln>
            <a:effectLst>
              <a:glow rad="101600">
                <a:schemeClr val="accent1">
                  <a:satMod val="175000"/>
                  <a:alpha val="34000"/>
                </a:scheme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9" name="Oval 154"/>
            <p:cNvSpPr>
              <a:spLocks noChangeArrowheads="1"/>
            </p:cNvSpPr>
            <p:nvPr/>
          </p:nvSpPr>
          <p:spPr bwMode="auto">
            <a:xfrm>
              <a:off x="5605442" y="5101175"/>
              <a:ext cx="382167" cy="386866"/>
            </a:xfrm>
            <a:prstGeom prst="ellipse">
              <a:avLst/>
            </a:prstGeom>
            <a:solidFill>
              <a:srgbClr val="00B0F0"/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>
          <p:nvSpPr>
            <p:cNvPr id="160" name="Oval 154"/>
            <p:cNvSpPr>
              <a:spLocks noChangeArrowheads="1"/>
            </p:cNvSpPr>
            <p:nvPr/>
          </p:nvSpPr>
          <p:spPr bwMode="auto">
            <a:xfrm>
              <a:off x="5607625" y="6035206"/>
              <a:ext cx="382167" cy="386866"/>
            </a:xfrm>
            <a:prstGeom prst="ellipse">
              <a:avLst/>
            </a:prstGeom>
            <a:solidFill>
              <a:srgbClr val="00B0F0"/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>
          <p:nvSpPr>
            <p:cNvPr id="161" name="Rectangle 160"/>
            <p:cNvSpPr/>
            <p:nvPr/>
          </p:nvSpPr>
          <p:spPr>
            <a:xfrm>
              <a:off x="5632006" y="5612133"/>
              <a:ext cx="352188" cy="394643"/>
            </a:xfrm>
            <a:prstGeom prst="rect">
              <a:avLst/>
            </a:prstGeom>
            <a:solidFill>
              <a:srgbClr val="7030A0">
                <a:alpha val="32000"/>
              </a:srgb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>
                  <a:solidFill>
                    <a:schemeClr val="tx1"/>
                  </a:solidFill>
                </a:rPr>
                <a:t>P</a:t>
              </a:r>
            </a:p>
          </p:txBody>
        </p:sp>
        <p:cxnSp>
          <p:nvCxnSpPr>
            <p:cNvPr id="162" name="Straight Connector 161"/>
            <p:cNvCxnSpPr>
              <a:stCxn id="163" idx="4"/>
              <a:endCxn id="164" idx="0"/>
            </p:cNvCxnSpPr>
            <p:nvPr/>
          </p:nvCxnSpPr>
          <p:spPr>
            <a:xfrm>
              <a:off x="6757047" y="5488041"/>
              <a:ext cx="0" cy="547165"/>
            </a:xfrm>
            <a:prstGeom prst="line">
              <a:avLst/>
            </a:prstGeom>
            <a:ln w="50800" cap="rnd">
              <a:solidFill>
                <a:schemeClr val="accent1">
                  <a:shade val="95000"/>
                  <a:satMod val="105000"/>
                  <a:alpha val="35000"/>
                </a:schemeClr>
              </a:solidFill>
              <a:prstDash val="solid"/>
              <a:round/>
            </a:ln>
            <a:effectLst>
              <a:glow rad="101600">
                <a:schemeClr val="accent1">
                  <a:satMod val="175000"/>
                  <a:alpha val="34000"/>
                </a:scheme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3" name="Oval 154"/>
            <p:cNvSpPr>
              <a:spLocks noChangeArrowheads="1"/>
            </p:cNvSpPr>
            <p:nvPr/>
          </p:nvSpPr>
          <p:spPr bwMode="auto">
            <a:xfrm>
              <a:off x="6565963" y="5101175"/>
              <a:ext cx="382167" cy="386866"/>
            </a:xfrm>
            <a:prstGeom prst="ellipse">
              <a:avLst/>
            </a:prstGeom>
            <a:solidFill>
              <a:srgbClr val="00B0F0"/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>
          <p:nvSpPr>
            <p:cNvPr id="164" name="Oval 154"/>
            <p:cNvSpPr>
              <a:spLocks noChangeArrowheads="1"/>
            </p:cNvSpPr>
            <p:nvPr/>
          </p:nvSpPr>
          <p:spPr bwMode="auto">
            <a:xfrm>
              <a:off x="6565963" y="6035206"/>
              <a:ext cx="382167" cy="386866"/>
            </a:xfrm>
            <a:prstGeom prst="ellipse">
              <a:avLst/>
            </a:prstGeom>
            <a:solidFill>
              <a:srgbClr val="00B0F0"/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>
          <p:nvSpPr>
            <p:cNvPr id="166" name="Rectangle 165"/>
            <p:cNvSpPr/>
            <p:nvPr/>
          </p:nvSpPr>
          <p:spPr>
            <a:xfrm>
              <a:off x="5353131" y="4869358"/>
              <a:ext cx="1800000" cy="18000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70" name="Group 169"/>
            <p:cNvGrpSpPr/>
            <p:nvPr/>
          </p:nvGrpSpPr>
          <p:grpSpPr>
            <a:xfrm rot="5400000">
              <a:off x="6668625" y="5340481"/>
              <a:ext cx="898285" cy="1565082"/>
              <a:chOff x="1814336" y="3983738"/>
              <a:chExt cx="1146670" cy="1565082"/>
            </a:xfrm>
          </p:grpSpPr>
          <p:sp>
            <p:nvSpPr>
              <p:cNvPr id="171" name="Rounded Rectangle 170"/>
              <p:cNvSpPr/>
              <p:nvPr/>
            </p:nvSpPr>
            <p:spPr>
              <a:xfrm>
                <a:off x="2121089" y="4095345"/>
                <a:ext cx="839917" cy="1341869"/>
              </a:xfrm>
              <a:prstGeom prst="roundRect">
                <a:avLst/>
              </a:prstGeom>
              <a:noFill/>
              <a:ln w="28575">
                <a:solidFill>
                  <a:schemeClr val="tx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2" name="TextBox 171"/>
              <p:cNvSpPr txBox="1"/>
              <p:nvPr/>
            </p:nvSpPr>
            <p:spPr>
              <a:xfrm rot="16200000">
                <a:off x="1228236" y="4569838"/>
                <a:ext cx="1565082" cy="3928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en-US" sz="1400" dirty="0"/>
              </a:p>
            </p:txBody>
          </p:sp>
        </p:grpSp>
        <p:sp>
          <p:nvSpPr>
            <p:cNvPr id="173" name="Oval 154"/>
            <p:cNvSpPr>
              <a:spLocks noChangeArrowheads="1"/>
            </p:cNvSpPr>
            <p:nvPr/>
          </p:nvSpPr>
          <p:spPr bwMode="auto">
            <a:xfrm>
              <a:off x="7288933" y="6054956"/>
              <a:ext cx="385200" cy="385200"/>
            </a:xfrm>
            <a:prstGeom prst="ellipse">
              <a:avLst/>
            </a:prstGeom>
            <a:solidFill>
              <a:srgbClr val="FF0000"/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>
          <p:nvSpPr>
            <p:cNvPr id="174" name="Rounded Rectangle 173"/>
            <p:cNvSpPr/>
            <p:nvPr/>
          </p:nvSpPr>
          <p:spPr>
            <a:xfrm rot="5400000">
              <a:off x="6020581" y="4519090"/>
              <a:ext cx="511275" cy="1521648"/>
            </a:xfrm>
            <a:prstGeom prst="roundRect">
              <a:avLst/>
            </a:prstGeom>
            <a:noFill/>
            <a:ln w="28575"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6" name="Oval 154"/>
            <p:cNvSpPr>
              <a:spLocks noChangeArrowheads="1"/>
            </p:cNvSpPr>
            <p:nvPr/>
          </p:nvSpPr>
          <p:spPr bwMode="auto">
            <a:xfrm>
              <a:off x="5600986" y="6043233"/>
              <a:ext cx="385200" cy="385200"/>
            </a:xfrm>
            <a:prstGeom prst="ellipse">
              <a:avLst/>
            </a:prstGeom>
            <a:solidFill>
              <a:srgbClr val="7030A0"/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77" name="TextBox 176"/>
                <p:cNvSpPr txBox="1"/>
                <p:nvPr/>
              </p:nvSpPr>
              <p:spPr>
                <a:xfrm>
                  <a:off x="5487207" y="6405249"/>
                  <a:ext cx="729302" cy="281937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p>
                          <m:sSupPr>
                            <m:ctrlPr>
                              <a:rPr lang="nl-NL" i="1">
                                <a:latin typeface="Cambria Math" charset="0"/>
                              </a:rPr>
                            </m:ctrlPr>
                          </m:sSupPr>
                          <m:e>
                            <m:r>
                              <a:rPr lang="nl-NL" i="1">
                                <a:latin typeface="Cambria Math" panose="02040503050406030204" pitchFamily="18" charset="0"/>
                              </a:rPr>
                              <m:t>𝑋</m:t>
                            </m:r>
                          </m:e>
                          <m:sup>
                            <m:r>
                              <a:rPr lang="en-US" i="1">
                                <a:latin typeface="Cambria Math" charset="0"/>
                              </a:rPr>
                              <m:t>𝑐</m:t>
                            </m:r>
                          </m:sup>
                        </m:sSup>
                        <m:sSup>
                          <m:sSupPr>
                            <m:ctrlPr>
                              <a:rPr lang="nl-NL" i="1">
                                <a:latin typeface="Cambria Math" charset="0"/>
                              </a:rPr>
                            </m:ctrlPr>
                          </m:sSupPr>
                          <m:e>
                            <m:r>
                              <a:rPr lang="nl-NL" i="1">
                                <a:latin typeface="Cambria Math" panose="02040503050406030204" pitchFamily="18" charset="0"/>
                              </a:rPr>
                              <m:t>𝑍</m:t>
                            </m:r>
                          </m:e>
                          <m:sup>
                            <m:r>
                              <a:rPr lang="en-US" i="1">
                                <a:latin typeface="Cambria Math" charset="0"/>
                              </a:rPr>
                              <m:t>𝑑</m:t>
                            </m:r>
                          </m:sup>
                        </m:sSup>
                        <m:r>
                          <a:rPr lang="en-US" i="1">
                            <a:latin typeface="Cambria Math" charset="0"/>
                          </a:rPr>
                          <m:t>𝑃</m:t>
                        </m:r>
                      </m:oMath>
                    </m:oMathPara>
                  </a14:m>
                  <a:endParaRPr lang="en-US" dirty="0"/>
                </a:p>
              </p:txBody>
            </p:sp>
          </mc:Choice>
          <mc:Fallback xmlns="">
            <p:sp>
              <p:nvSpPr>
                <p:cNvPr id="177" name="TextBox 176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487207" y="6405249"/>
                  <a:ext cx="729302" cy="281937"/>
                </a:xfrm>
                <a:prstGeom prst="rect">
                  <a:avLst/>
                </a:prstGeom>
                <a:blipFill rotWithShape="0">
                  <a:blip r:embed="rId7"/>
                  <a:stretch>
                    <a:fillRect l="-6667" t="-6522" r="-6667" b="-6522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9" name="Group 8"/>
          <p:cNvGrpSpPr/>
          <p:nvPr/>
        </p:nvGrpSpPr>
        <p:grpSpPr>
          <a:xfrm>
            <a:off x="9121615" y="2623067"/>
            <a:ext cx="2395357" cy="1800000"/>
            <a:chOff x="9121615" y="2623067"/>
            <a:chExt cx="2395357" cy="1800000"/>
          </a:xfrm>
        </p:grpSpPr>
        <p:sp>
          <p:nvSpPr>
            <p:cNvPr id="108" name="Rounded Rectangle 107"/>
            <p:cNvSpPr/>
            <p:nvPr/>
          </p:nvSpPr>
          <p:spPr>
            <a:xfrm>
              <a:off x="9256685" y="2778990"/>
              <a:ext cx="547619" cy="1517511"/>
            </a:xfrm>
            <a:prstGeom prst="roundRect">
              <a:avLst/>
            </a:prstGeom>
            <a:noFill/>
            <a:ln w="28575"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10" name="TextBox 109"/>
                <p:cNvSpPr txBox="1"/>
                <p:nvPr/>
              </p:nvSpPr>
              <p:spPr>
                <a:xfrm>
                  <a:off x="10735202" y="2926512"/>
                  <a:ext cx="729302" cy="281937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p>
                          <m:sSupPr>
                            <m:ctrlPr>
                              <a:rPr lang="nl-NL" i="1">
                                <a:latin typeface="Cambria Math" charset="0"/>
                              </a:rPr>
                            </m:ctrlPr>
                          </m:sSupPr>
                          <m:e>
                            <m:r>
                              <a:rPr lang="nl-NL" i="1">
                                <a:latin typeface="Cambria Math" panose="02040503050406030204" pitchFamily="18" charset="0"/>
                              </a:rPr>
                              <m:t>𝑋</m:t>
                            </m:r>
                          </m:e>
                          <m:sup>
                            <m:r>
                              <a:rPr lang="en-US" i="1">
                                <a:latin typeface="Cambria Math" charset="0"/>
                              </a:rPr>
                              <m:t>𝑐</m:t>
                            </m:r>
                          </m:sup>
                        </m:sSup>
                        <m:sSup>
                          <m:sSupPr>
                            <m:ctrlPr>
                              <a:rPr lang="nl-NL" i="1">
                                <a:latin typeface="Cambria Math" charset="0"/>
                              </a:rPr>
                            </m:ctrlPr>
                          </m:sSupPr>
                          <m:e>
                            <m:r>
                              <a:rPr lang="nl-NL" i="1">
                                <a:latin typeface="Cambria Math" panose="02040503050406030204" pitchFamily="18" charset="0"/>
                              </a:rPr>
                              <m:t>𝑍</m:t>
                            </m:r>
                          </m:e>
                          <m:sup>
                            <m:r>
                              <a:rPr lang="en-US" i="1">
                                <a:latin typeface="Cambria Math" charset="0"/>
                              </a:rPr>
                              <m:t>𝑑</m:t>
                            </m:r>
                          </m:sup>
                        </m:sSup>
                        <m:r>
                          <a:rPr lang="en-US" i="1">
                            <a:latin typeface="Cambria Math" charset="0"/>
                          </a:rPr>
                          <m:t>𝑃</m:t>
                        </m:r>
                      </m:oMath>
                    </m:oMathPara>
                  </a14:m>
                  <a:endParaRPr lang="en-US" dirty="0"/>
                </a:p>
              </p:txBody>
            </p:sp>
          </mc:Choice>
          <mc:Fallback xmlns="">
            <p:sp>
              <p:nvSpPr>
                <p:cNvPr id="110" name="TextBox 109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0735202" y="2926512"/>
                  <a:ext cx="729302" cy="281937"/>
                </a:xfrm>
                <a:prstGeom prst="rect">
                  <a:avLst/>
                </a:prstGeom>
                <a:blipFill rotWithShape="0">
                  <a:blip r:embed="rId8"/>
                  <a:stretch>
                    <a:fillRect l="-6667" t="-4348" r="-6667" b="-6522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88" name="Straight Connector 87"/>
            <p:cNvCxnSpPr/>
            <p:nvPr/>
          </p:nvCxnSpPr>
          <p:spPr>
            <a:xfrm>
              <a:off x="9726491" y="3048317"/>
              <a:ext cx="808248" cy="0"/>
            </a:xfrm>
            <a:prstGeom prst="line">
              <a:avLst/>
            </a:prstGeom>
            <a:ln w="50800" cap="rnd">
              <a:solidFill>
                <a:schemeClr val="accent1">
                  <a:shade val="95000"/>
                  <a:satMod val="105000"/>
                  <a:alpha val="35000"/>
                </a:schemeClr>
              </a:solidFill>
              <a:prstDash val="solid"/>
              <a:round/>
            </a:ln>
            <a:effectLst>
              <a:glow rad="101600">
                <a:schemeClr val="accent1">
                  <a:satMod val="175000"/>
                  <a:alpha val="34000"/>
                </a:scheme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2" name="Oval 154"/>
            <p:cNvSpPr>
              <a:spLocks noChangeArrowheads="1"/>
            </p:cNvSpPr>
            <p:nvPr/>
          </p:nvSpPr>
          <p:spPr bwMode="auto">
            <a:xfrm>
              <a:off x="9344329" y="2854888"/>
              <a:ext cx="382167" cy="386867"/>
            </a:xfrm>
            <a:prstGeom prst="ellipse">
              <a:avLst/>
            </a:prstGeom>
            <a:solidFill>
              <a:srgbClr val="00B0F0"/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>
          <p:nvSpPr>
            <p:cNvPr id="95" name="Oval 154"/>
            <p:cNvSpPr>
              <a:spLocks noChangeArrowheads="1"/>
            </p:cNvSpPr>
            <p:nvPr/>
          </p:nvSpPr>
          <p:spPr bwMode="auto">
            <a:xfrm>
              <a:off x="10305969" y="2854888"/>
              <a:ext cx="382167" cy="386867"/>
            </a:xfrm>
            <a:prstGeom prst="ellipse">
              <a:avLst/>
            </a:prstGeom>
            <a:solidFill>
              <a:srgbClr val="00B0F0"/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>
          <p:nvSpPr>
            <p:cNvPr id="96" name="Rectangle 95"/>
            <p:cNvSpPr/>
            <p:nvPr/>
          </p:nvSpPr>
          <p:spPr>
            <a:xfrm>
              <a:off x="9846999" y="2854889"/>
              <a:ext cx="352188" cy="394643"/>
            </a:xfrm>
            <a:prstGeom prst="rect">
              <a:avLst/>
            </a:prstGeom>
            <a:solidFill>
              <a:srgbClr val="7030A0">
                <a:alpha val="32000"/>
              </a:srgb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>
                  <a:solidFill>
                    <a:schemeClr val="tx1"/>
                  </a:solidFill>
                </a:rPr>
                <a:t>P</a:t>
              </a:r>
            </a:p>
          </p:txBody>
        </p:sp>
        <p:cxnSp>
          <p:nvCxnSpPr>
            <p:cNvPr id="97" name="Straight Connector 96"/>
            <p:cNvCxnSpPr/>
            <p:nvPr/>
          </p:nvCxnSpPr>
          <p:spPr>
            <a:xfrm>
              <a:off x="9726495" y="3982348"/>
              <a:ext cx="836925" cy="0"/>
            </a:xfrm>
            <a:prstGeom prst="line">
              <a:avLst/>
            </a:prstGeom>
            <a:ln w="50800" cap="rnd">
              <a:solidFill>
                <a:schemeClr val="accent1">
                  <a:shade val="95000"/>
                  <a:satMod val="105000"/>
                  <a:alpha val="35000"/>
                </a:schemeClr>
              </a:solidFill>
              <a:prstDash val="solid"/>
              <a:round/>
            </a:ln>
            <a:effectLst>
              <a:glow rad="101600">
                <a:schemeClr val="accent1">
                  <a:satMod val="175000"/>
                  <a:alpha val="34000"/>
                </a:scheme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8" name="Oval 154"/>
            <p:cNvSpPr>
              <a:spLocks noChangeArrowheads="1"/>
            </p:cNvSpPr>
            <p:nvPr/>
          </p:nvSpPr>
          <p:spPr bwMode="auto">
            <a:xfrm>
              <a:off x="9344329" y="3788919"/>
              <a:ext cx="382167" cy="386867"/>
            </a:xfrm>
            <a:prstGeom prst="ellipse">
              <a:avLst/>
            </a:prstGeom>
            <a:solidFill>
              <a:srgbClr val="00B0F0"/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>
          <p:nvSpPr>
            <p:cNvPr id="99" name="Oval 154"/>
            <p:cNvSpPr>
              <a:spLocks noChangeArrowheads="1"/>
            </p:cNvSpPr>
            <p:nvPr/>
          </p:nvSpPr>
          <p:spPr bwMode="auto">
            <a:xfrm>
              <a:off x="10305969" y="3788919"/>
              <a:ext cx="382167" cy="386867"/>
            </a:xfrm>
            <a:prstGeom prst="ellipse">
              <a:avLst/>
            </a:prstGeom>
            <a:solidFill>
              <a:srgbClr val="00B0F0"/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>
          <p:nvSpPr>
            <p:cNvPr id="100" name="Rectangle 99"/>
            <p:cNvSpPr/>
            <p:nvPr/>
          </p:nvSpPr>
          <p:spPr>
            <a:xfrm>
              <a:off x="9121615" y="2623067"/>
              <a:ext cx="1800000" cy="18000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Rounded Rectangle 105"/>
            <p:cNvSpPr/>
            <p:nvPr/>
          </p:nvSpPr>
          <p:spPr>
            <a:xfrm rot="5400000">
              <a:off x="10517048" y="3316611"/>
              <a:ext cx="657979" cy="1341869"/>
            </a:xfrm>
            <a:prstGeom prst="roundRect">
              <a:avLst/>
            </a:prstGeom>
            <a:noFill/>
            <a:ln w="28575"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Oval 154"/>
            <p:cNvSpPr>
              <a:spLocks noChangeArrowheads="1"/>
            </p:cNvSpPr>
            <p:nvPr/>
          </p:nvSpPr>
          <p:spPr bwMode="auto">
            <a:xfrm>
              <a:off x="11017199" y="3799323"/>
              <a:ext cx="385200" cy="385200"/>
            </a:xfrm>
            <a:prstGeom prst="ellipse">
              <a:avLst/>
            </a:prstGeom>
            <a:solidFill>
              <a:srgbClr val="FF0000"/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>
          <p:nvSpPr>
            <p:cNvPr id="104" name="Oval 154"/>
            <p:cNvSpPr>
              <a:spLocks noChangeArrowheads="1"/>
            </p:cNvSpPr>
            <p:nvPr/>
          </p:nvSpPr>
          <p:spPr bwMode="auto">
            <a:xfrm>
              <a:off x="10302931" y="2859236"/>
              <a:ext cx="385200" cy="385200"/>
            </a:xfrm>
            <a:prstGeom prst="ellipse">
              <a:avLst/>
            </a:prstGeom>
            <a:solidFill>
              <a:srgbClr val="7030A0"/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9129947" y="4869359"/>
            <a:ext cx="2547177" cy="1800000"/>
            <a:chOff x="9129947" y="4869359"/>
            <a:chExt cx="2547177" cy="1800000"/>
          </a:xfrm>
        </p:grpSpPr>
        <p:sp>
          <p:nvSpPr>
            <p:cNvPr id="132" name="Rounded Rectangle 131"/>
            <p:cNvSpPr/>
            <p:nvPr/>
          </p:nvSpPr>
          <p:spPr>
            <a:xfrm>
              <a:off x="9311664" y="5024274"/>
              <a:ext cx="547619" cy="1517511"/>
            </a:xfrm>
            <a:prstGeom prst="roundRect">
              <a:avLst/>
            </a:prstGeom>
            <a:noFill/>
            <a:ln w="28575"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05" name="TextBox 104"/>
                <p:cNvSpPr txBox="1"/>
                <p:nvPr/>
              </p:nvSpPr>
              <p:spPr>
                <a:xfrm>
                  <a:off x="10765831" y="5130828"/>
                  <a:ext cx="580992" cy="281937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p>
                          <m:sSupPr>
                            <m:ctrlPr>
                              <a:rPr lang="nl-NL" i="1">
                                <a:latin typeface="Cambria Math" charset="0"/>
                              </a:rPr>
                            </m:ctrlPr>
                          </m:sSupPr>
                          <m:e>
                            <m:r>
                              <a:rPr lang="nl-NL" i="1">
                                <a:latin typeface="Cambria Math" panose="02040503050406030204" pitchFamily="18" charset="0"/>
                              </a:rPr>
                              <m:t>𝑋</m:t>
                            </m:r>
                          </m:e>
                          <m:sup>
                            <m:r>
                              <a:rPr lang="en-US" i="1">
                                <a:latin typeface="Cambria Math" charset="0"/>
                              </a:rPr>
                              <m:t>𝑐</m:t>
                            </m:r>
                          </m:sup>
                        </m:sSup>
                        <m:sSup>
                          <m:sSupPr>
                            <m:ctrlPr>
                              <a:rPr lang="nl-NL" i="1">
                                <a:latin typeface="Cambria Math" charset="0"/>
                              </a:rPr>
                            </m:ctrlPr>
                          </m:sSupPr>
                          <m:e>
                            <m:r>
                              <a:rPr lang="nl-NL" i="1">
                                <a:latin typeface="Cambria Math" panose="02040503050406030204" pitchFamily="18" charset="0"/>
                              </a:rPr>
                              <m:t>𝑍</m:t>
                            </m:r>
                          </m:e>
                          <m:sup>
                            <m:r>
                              <a:rPr lang="en-US" i="1">
                                <a:latin typeface="Cambria Math" charset="0"/>
                              </a:rPr>
                              <m:t>𝑑</m:t>
                            </m:r>
                          </m:sup>
                        </m:sSup>
                      </m:oMath>
                    </m:oMathPara>
                  </a14:m>
                  <a:endParaRPr lang="en-US" dirty="0"/>
                </a:p>
              </p:txBody>
            </p:sp>
          </mc:Choice>
          <mc:Fallback xmlns="">
            <p:sp>
              <p:nvSpPr>
                <p:cNvPr id="105" name="TextBox 104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0765831" y="5130828"/>
                  <a:ext cx="580992" cy="281937"/>
                </a:xfrm>
                <a:prstGeom prst="rect">
                  <a:avLst/>
                </a:prstGeom>
                <a:blipFill rotWithShape="0">
                  <a:blip r:embed="rId9"/>
                  <a:stretch>
                    <a:fillRect l="-8421" t="-6522" r="-4211" b="-6522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113" name="Straight Connector 112"/>
            <p:cNvCxnSpPr>
              <a:stCxn id="114" idx="4"/>
              <a:endCxn id="115" idx="0"/>
            </p:cNvCxnSpPr>
            <p:nvPr/>
          </p:nvCxnSpPr>
          <p:spPr>
            <a:xfrm>
              <a:off x="9573346" y="5488046"/>
              <a:ext cx="2183" cy="547165"/>
            </a:xfrm>
            <a:prstGeom prst="line">
              <a:avLst/>
            </a:prstGeom>
            <a:ln w="50800" cap="rnd">
              <a:solidFill>
                <a:schemeClr val="accent1">
                  <a:shade val="95000"/>
                  <a:satMod val="105000"/>
                  <a:alpha val="35000"/>
                </a:schemeClr>
              </a:solidFill>
              <a:prstDash val="solid"/>
              <a:round/>
            </a:ln>
            <a:effectLst>
              <a:glow rad="101600">
                <a:schemeClr val="accent1">
                  <a:satMod val="175000"/>
                  <a:alpha val="34000"/>
                </a:scheme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4" name="Oval 154"/>
            <p:cNvSpPr>
              <a:spLocks noChangeArrowheads="1"/>
            </p:cNvSpPr>
            <p:nvPr/>
          </p:nvSpPr>
          <p:spPr bwMode="auto">
            <a:xfrm>
              <a:off x="9382262" y="5101179"/>
              <a:ext cx="382167" cy="386867"/>
            </a:xfrm>
            <a:prstGeom prst="ellipse">
              <a:avLst/>
            </a:prstGeom>
            <a:solidFill>
              <a:srgbClr val="00B0F0"/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>
          <p:nvSpPr>
            <p:cNvPr id="115" name="Oval 154"/>
            <p:cNvSpPr>
              <a:spLocks noChangeArrowheads="1"/>
            </p:cNvSpPr>
            <p:nvPr/>
          </p:nvSpPr>
          <p:spPr bwMode="auto">
            <a:xfrm>
              <a:off x="9384446" y="6035209"/>
              <a:ext cx="382167" cy="386867"/>
            </a:xfrm>
            <a:prstGeom prst="ellipse">
              <a:avLst/>
            </a:prstGeom>
            <a:solidFill>
              <a:srgbClr val="00B0F0"/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>
          <p:nvSpPr>
            <p:cNvPr id="116" name="Rectangle 115"/>
            <p:cNvSpPr/>
            <p:nvPr/>
          </p:nvSpPr>
          <p:spPr>
            <a:xfrm>
              <a:off x="9408822" y="5549073"/>
              <a:ext cx="352188" cy="394643"/>
            </a:xfrm>
            <a:prstGeom prst="rect">
              <a:avLst/>
            </a:prstGeom>
            <a:solidFill>
              <a:srgbClr val="7030A0">
                <a:alpha val="32000"/>
              </a:srgb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>
                  <a:solidFill>
                    <a:schemeClr val="tx1"/>
                  </a:solidFill>
                </a:rPr>
                <a:t>P</a:t>
              </a:r>
            </a:p>
          </p:txBody>
        </p:sp>
        <p:cxnSp>
          <p:nvCxnSpPr>
            <p:cNvPr id="117" name="Straight Connector 116"/>
            <p:cNvCxnSpPr>
              <a:stCxn id="119" idx="4"/>
              <a:endCxn id="120" idx="0"/>
            </p:cNvCxnSpPr>
            <p:nvPr/>
          </p:nvCxnSpPr>
          <p:spPr>
            <a:xfrm>
              <a:off x="10533863" y="5488046"/>
              <a:ext cx="0" cy="547165"/>
            </a:xfrm>
            <a:prstGeom prst="line">
              <a:avLst/>
            </a:prstGeom>
            <a:ln w="50800" cap="rnd">
              <a:solidFill>
                <a:schemeClr val="accent1">
                  <a:shade val="95000"/>
                  <a:satMod val="105000"/>
                  <a:alpha val="35000"/>
                </a:schemeClr>
              </a:solidFill>
              <a:prstDash val="solid"/>
              <a:round/>
            </a:ln>
            <a:effectLst>
              <a:glow rad="101600">
                <a:schemeClr val="accent1">
                  <a:satMod val="175000"/>
                  <a:alpha val="34000"/>
                </a:scheme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9" name="Oval 154"/>
            <p:cNvSpPr>
              <a:spLocks noChangeArrowheads="1"/>
            </p:cNvSpPr>
            <p:nvPr/>
          </p:nvSpPr>
          <p:spPr bwMode="auto">
            <a:xfrm>
              <a:off x="10342783" y="5101179"/>
              <a:ext cx="382167" cy="386867"/>
            </a:xfrm>
            <a:prstGeom prst="ellipse">
              <a:avLst/>
            </a:prstGeom>
            <a:solidFill>
              <a:srgbClr val="00B0F0"/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>
          <p:nvSpPr>
            <p:cNvPr id="120" name="Oval 154"/>
            <p:cNvSpPr>
              <a:spLocks noChangeArrowheads="1"/>
            </p:cNvSpPr>
            <p:nvPr/>
          </p:nvSpPr>
          <p:spPr bwMode="auto">
            <a:xfrm>
              <a:off x="10342783" y="6035209"/>
              <a:ext cx="382167" cy="386867"/>
            </a:xfrm>
            <a:prstGeom prst="ellipse">
              <a:avLst/>
            </a:prstGeom>
            <a:solidFill>
              <a:srgbClr val="00B0F0"/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>
          <p:nvSpPr>
            <p:cNvPr id="121" name="Rectangle 120"/>
            <p:cNvSpPr/>
            <p:nvPr/>
          </p:nvSpPr>
          <p:spPr>
            <a:xfrm>
              <a:off x="9129947" y="4869359"/>
              <a:ext cx="1800000" cy="18000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25" name="Group 124"/>
            <p:cNvGrpSpPr/>
            <p:nvPr/>
          </p:nvGrpSpPr>
          <p:grpSpPr>
            <a:xfrm rot="5400000">
              <a:off x="10445441" y="5340485"/>
              <a:ext cx="898284" cy="1565083"/>
              <a:chOff x="1814337" y="3983738"/>
              <a:chExt cx="1146669" cy="1565082"/>
            </a:xfrm>
          </p:grpSpPr>
          <p:sp>
            <p:nvSpPr>
              <p:cNvPr id="130" name="Rounded Rectangle 129"/>
              <p:cNvSpPr/>
              <p:nvPr/>
            </p:nvSpPr>
            <p:spPr>
              <a:xfrm>
                <a:off x="2121089" y="4095345"/>
                <a:ext cx="839917" cy="1341869"/>
              </a:xfrm>
              <a:prstGeom prst="roundRect">
                <a:avLst/>
              </a:prstGeom>
              <a:noFill/>
              <a:ln w="28575">
                <a:solidFill>
                  <a:schemeClr val="tx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1" name="TextBox 130"/>
              <p:cNvSpPr txBox="1"/>
              <p:nvPr/>
            </p:nvSpPr>
            <p:spPr>
              <a:xfrm rot="16200000">
                <a:off x="1228237" y="4569838"/>
                <a:ext cx="1565082" cy="3928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en-US" sz="1400" dirty="0"/>
              </a:p>
            </p:txBody>
          </p:sp>
        </p:grpSp>
        <p:sp>
          <p:nvSpPr>
            <p:cNvPr id="126" name="Oval 154"/>
            <p:cNvSpPr>
              <a:spLocks noChangeArrowheads="1"/>
            </p:cNvSpPr>
            <p:nvPr/>
          </p:nvSpPr>
          <p:spPr bwMode="auto">
            <a:xfrm>
              <a:off x="11065748" y="6054956"/>
              <a:ext cx="385200" cy="385200"/>
            </a:xfrm>
            <a:prstGeom prst="ellipse">
              <a:avLst/>
            </a:prstGeom>
            <a:solidFill>
              <a:srgbClr val="FF0000"/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>
          <p:nvSpPr>
            <p:cNvPr id="128" name="Oval 154"/>
            <p:cNvSpPr>
              <a:spLocks noChangeArrowheads="1"/>
            </p:cNvSpPr>
            <p:nvPr/>
          </p:nvSpPr>
          <p:spPr bwMode="auto">
            <a:xfrm>
              <a:off x="10339745" y="5102841"/>
              <a:ext cx="385200" cy="385200"/>
            </a:xfrm>
            <a:prstGeom prst="ellipse">
              <a:avLst/>
            </a:prstGeom>
            <a:solidFill>
              <a:srgbClr val="FF0000"/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</p:grpSp>
      <p:grpSp>
        <p:nvGrpSpPr>
          <p:cNvPr id="112" name="Group 111"/>
          <p:cNvGrpSpPr/>
          <p:nvPr/>
        </p:nvGrpSpPr>
        <p:grpSpPr>
          <a:xfrm>
            <a:off x="9154311" y="59145"/>
            <a:ext cx="2554348" cy="2178187"/>
            <a:chOff x="9154308" y="59142"/>
            <a:chExt cx="2554348" cy="2178186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27" name="TextBox 126"/>
                <p:cNvSpPr txBox="1"/>
                <p:nvPr/>
              </p:nvSpPr>
              <p:spPr>
                <a:xfrm>
                  <a:off x="9696183" y="59142"/>
                  <a:ext cx="780278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nl-NL" i="1">
                            <a:latin typeface="Cambria Math" panose="02040503050406030204" pitchFamily="18" charset="0"/>
                          </a:rPr>
                          <m:t>𝑐</m:t>
                        </m:r>
                        <m:r>
                          <a:rPr lang="nl-NL" i="1">
                            <a:latin typeface="Cambria Math" panose="02040503050406030204" pitchFamily="18" charset="0"/>
                          </a:rPr>
                          <m:t>=1</m:t>
                        </m:r>
                      </m:oMath>
                    </m:oMathPara>
                  </a14:m>
                  <a:endParaRPr lang="en-US" dirty="0"/>
                </a:p>
              </p:txBody>
            </p:sp>
          </mc:Choice>
          <mc:Fallback xmlns="">
            <p:sp>
              <p:nvSpPr>
                <p:cNvPr id="127" name="TextBox 126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9696183" y="59142"/>
                  <a:ext cx="780278" cy="369332"/>
                </a:xfrm>
                <a:prstGeom prst="rect">
                  <a:avLst/>
                </a:prstGeom>
                <a:blipFill rotWithShape="0">
                  <a:blip r:embed="rId10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29" name="Rounded Rectangle 128"/>
            <p:cNvSpPr/>
            <p:nvPr/>
          </p:nvSpPr>
          <p:spPr>
            <a:xfrm>
              <a:off x="9312660" y="581684"/>
              <a:ext cx="608680" cy="1517510"/>
            </a:xfrm>
            <a:prstGeom prst="roundRect">
              <a:avLst/>
            </a:prstGeom>
            <a:noFill/>
            <a:ln w="28575"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45" name="Group 144"/>
            <p:cNvGrpSpPr/>
            <p:nvPr/>
          </p:nvGrpSpPr>
          <p:grpSpPr>
            <a:xfrm rot="5400000">
              <a:off x="10476972" y="876845"/>
              <a:ext cx="898285" cy="1565082"/>
              <a:chOff x="1814336" y="3983738"/>
              <a:chExt cx="1146670" cy="1565082"/>
            </a:xfrm>
          </p:grpSpPr>
          <p:sp>
            <p:nvSpPr>
              <p:cNvPr id="169" name="Rounded Rectangle 168"/>
              <p:cNvSpPr/>
              <p:nvPr/>
            </p:nvSpPr>
            <p:spPr>
              <a:xfrm>
                <a:off x="2121089" y="4095345"/>
                <a:ext cx="839917" cy="1341869"/>
              </a:xfrm>
              <a:prstGeom prst="roundRect">
                <a:avLst/>
              </a:prstGeom>
              <a:noFill/>
              <a:ln w="28575">
                <a:solidFill>
                  <a:schemeClr val="tx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5" name="TextBox 174"/>
              <p:cNvSpPr txBox="1"/>
              <p:nvPr/>
            </p:nvSpPr>
            <p:spPr>
              <a:xfrm rot="16200000">
                <a:off x="1228236" y="4569838"/>
                <a:ext cx="1565082" cy="3928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en-US" sz="1400" dirty="0"/>
              </a:p>
            </p:txBody>
          </p:sp>
        </p:grpSp>
        <p:sp>
          <p:nvSpPr>
            <p:cNvPr id="153" name="Oval 154"/>
            <p:cNvSpPr>
              <a:spLocks noChangeArrowheads="1"/>
            </p:cNvSpPr>
            <p:nvPr/>
          </p:nvSpPr>
          <p:spPr bwMode="auto">
            <a:xfrm>
              <a:off x="11073981" y="1601859"/>
              <a:ext cx="385200" cy="385200"/>
            </a:xfrm>
            <a:prstGeom prst="ellipse">
              <a:avLst/>
            </a:prstGeom>
            <a:solidFill>
              <a:srgbClr val="FF0000"/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>
          <p:nvSpPr>
            <p:cNvPr id="154" name="Oval 154"/>
            <p:cNvSpPr>
              <a:spLocks noChangeArrowheads="1"/>
            </p:cNvSpPr>
            <p:nvPr/>
          </p:nvSpPr>
          <p:spPr bwMode="auto">
            <a:xfrm>
              <a:off x="9406619" y="669145"/>
              <a:ext cx="382167" cy="386866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>
          <p:nvSpPr>
            <p:cNvPr id="155" name="Oval 154"/>
            <p:cNvSpPr>
              <a:spLocks noChangeArrowheads="1"/>
            </p:cNvSpPr>
            <p:nvPr/>
          </p:nvSpPr>
          <p:spPr bwMode="auto">
            <a:xfrm>
              <a:off x="9408802" y="1603176"/>
              <a:ext cx="382167" cy="386866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>
          <p:nvSpPr>
            <p:cNvPr id="165" name="Oval 154"/>
            <p:cNvSpPr>
              <a:spLocks noChangeArrowheads="1"/>
            </p:cNvSpPr>
            <p:nvPr/>
          </p:nvSpPr>
          <p:spPr bwMode="auto">
            <a:xfrm>
              <a:off x="10367140" y="669145"/>
              <a:ext cx="382167" cy="386866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>
          <p:nvSpPr>
            <p:cNvPr id="167" name="Oval 154"/>
            <p:cNvSpPr>
              <a:spLocks noChangeArrowheads="1"/>
            </p:cNvSpPr>
            <p:nvPr/>
          </p:nvSpPr>
          <p:spPr bwMode="auto">
            <a:xfrm>
              <a:off x="10367140" y="1603176"/>
              <a:ext cx="382167" cy="386866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>
          <p:nvSpPr>
            <p:cNvPr id="168" name="Rectangle 167"/>
            <p:cNvSpPr/>
            <p:nvPr/>
          </p:nvSpPr>
          <p:spPr>
            <a:xfrm>
              <a:off x="9154308" y="437328"/>
              <a:ext cx="1800000" cy="18000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78" name="TextBox 177"/>
          <p:cNvSpPr txBox="1"/>
          <p:nvPr/>
        </p:nvSpPr>
        <p:spPr>
          <a:xfrm rot="16200000">
            <a:off x="511164" y="4200942"/>
            <a:ext cx="357565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err="1"/>
              <a:t>Encryptor</a:t>
            </a:r>
            <a:r>
              <a:rPr lang="en-US" sz="2400" dirty="0"/>
              <a:t> prepares gadget:</a:t>
            </a:r>
          </a:p>
        </p:txBody>
      </p:sp>
      <p:sp>
        <p:nvSpPr>
          <p:cNvPr id="179" name="TextBox 178"/>
          <p:cNvSpPr txBox="1"/>
          <p:nvPr/>
        </p:nvSpPr>
        <p:spPr>
          <a:xfrm>
            <a:off x="6738982" y="-55441"/>
            <a:ext cx="297799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Evaluator uses gadget:</a:t>
            </a:r>
          </a:p>
        </p:txBody>
      </p:sp>
      <p:sp>
        <p:nvSpPr>
          <p:cNvPr id="180" name="Rounded Rectangle 179"/>
          <p:cNvSpPr/>
          <p:nvPr/>
        </p:nvSpPr>
        <p:spPr>
          <a:xfrm>
            <a:off x="145122" y="3082673"/>
            <a:ext cx="1825188" cy="2831512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2000" dirty="0"/>
              <a:t>Using a fixed Bell state is insecure, but choice of Bell state can be randomized</a:t>
            </a:r>
            <a:endParaRPr lang="en-US" sz="2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56395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0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Construction of T-gate gadget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34442"/>
            <a:ext cx="10515600" cy="3048372"/>
          </a:xfrm>
        </p:spPr>
        <p:txBody>
          <a:bodyPr>
            <a:noAutofit/>
          </a:bodyPr>
          <a:lstStyle/>
          <a:p>
            <a:r>
              <a:rPr lang="en-US" dirty="0" smtClean="0"/>
              <a:t>Using </a:t>
            </a:r>
            <a:r>
              <a:rPr lang="en-US" b="1" dirty="0" smtClean="0"/>
              <a:t>Barrington’s theorem</a:t>
            </a:r>
            <a:r>
              <a:rPr lang="en-US" dirty="0" smtClean="0"/>
              <a:t>, we can construct gadgets for decryption functions computable in poly-sized log-depth circuits.</a:t>
            </a:r>
          </a:p>
          <a:p>
            <a:r>
              <a:rPr lang="en-US" dirty="0" smtClean="0"/>
              <a:t>Using techniques from the </a:t>
            </a:r>
            <a:r>
              <a:rPr lang="en-US" b="1" dirty="0" smtClean="0"/>
              <a:t>garden-hose model</a:t>
            </a:r>
            <a:r>
              <a:rPr lang="en-US" dirty="0" smtClean="0"/>
              <a:t>, we can create gadgets for any decryption function computable in log-space.</a:t>
            </a:r>
            <a:endParaRPr lang="en-US" dirty="0"/>
          </a:p>
          <a:p>
            <a:r>
              <a:rPr lang="en-US" dirty="0" smtClean="0"/>
              <a:t>Fortunately for us: all known classical </a:t>
            </a:r>
            <a:r>
              <a:rPr lang="en-US" dirty="0"/>
              <a:t>h</a:t>
            </a:r>
            <a:r>
              <a:rPr lang="en-US" dirty="0" smtClean="0"/>
              <a:t>omomorphic encryption schemes have a</a:t>
            </a:r>
            <a:r>
              <a:rPr lang="en-US" dirty="0"/>
              <a:t> </a:t>
            </a:r>
            <a:r>
              <a:rPr lang="en-US" dirty="0" smtClean="0"/>
              <a:t>decryption function computable in log-space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38200" y="6272732"/>
            <a:ext cx="840281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[BFSS13</a:t>
            </a:r>
            <a:r>
              <a:rPr lang="en-US" sz="1400" dirty="0"/>
              <a:t>] Harry </a:t>
            </a:r>
            <a:r>
              <a:rPr lang="en-US" sz="1400" dirty="0" err="1"/>
              <a:t>Buhrman</a:t>
            </a:r>
            <a:r>
              <a:rPr lang="en-US" sz="1400" dirty="0"/>
              <a:t>, Serge Fehr, Christian </a:t>
            </a:r>
            <a:r>
              <a:rPr lang="en-US" sz="1400" dirty="0" err="1"/>
              <a:t>Schaffner</a:t>
            </a:r>
            <a:r>
              <a:rPr lang="en-US" sz="1400" dirty="0"/>
              <a:t>, and Florian </a:t>
            </a:r>
            <a:r>
              <a:rPr lang="en-US" sz="1400" dirty="0" err="1"/>
              <a:t>Speelman</a:t>
            </a:r>
            <a:r>
              <a:rPr lang="en-US" sz="1400" dirty="0"/>
              <a:t>. The garden-hose </a:t>
            </a:r>
            <a:r>
              <a:rPr lang="en-US" sz="1400" dirty="0" smtClean="0"/>
              <a:t>model. </a:t>
            </a:r>
            <a:r>
              <a:rPr lang="en-US" sz="1400" i="1" dirty="0" smtClean="0"/>
              <a:t>ITCS ‘13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1951207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Homomorphic decryption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pPr marL="0" indent="0">
                  <a:buNone/>
                </a:pPr>
                <a:r>
                  <a:rPr lang="en-US" dirty="0" smtClean="0"/>
                  <a:t>Most current schemes are based on</a:t>
                </a:r>
                <a:r>
                  <a:rPr lang="en-US" dirty="0"/>
                  <a:t> </a:t>
                </a:r>
                <a:r>
                  <a:rPr lang="en-US" i="1" dirty="0" smtClean="0"/>
                  <a:t>Learning With Errors (LWE)</a:t>
                </a:r>
                <a:endParaRPr lang="en-US" dirty="0" smtClean="0"/>
              </a:p>
              <a:p>
                <a:endParaRPr lang="en-US" dirty="0"/>
              </a:p>
              <a:p>
                <a:pPr marL="0" indent="0">
                  <a:buNone/>
                </a:pPr>
                <a:r>
                  <a:rPr lang="en-US" dirty="0" err="1" smtClean="0"/>
                  <a:t>Brakerski-Vaikuntanathan</a:t>
                </a:r>
                <a:r>
                  <a:rPr lang="en-US" dirty="0" smtClean="0"/>
                  <a:t> (2011):</a:t>
                </a:r>
              </a:p>
              <a:p>
                <a:pPr marL="0" indent="0">
                  <a:buNone/>
                </a:pPr>
                <a:r>
                  <a:rPr lang="en-US" dirty="0" smtClean="0"/>
                  <a:t>Key:		</a:t>
                </a:r>
                <a14:m>
                  <m:oMath xmlns:m="http://schemas.openxmlformats.org/officeDocument/2006/math">
                    <m:r>
                      <a:rPr lang="nl-NL" b="1" i="1" smtClean="0">
                        <a:latin typeface="Cambria Math" panose="02040503050406030204" pitchFamily="18" charset="0"/>
                      </a:rPr>
                      <m:t>𝒔</m:t>
                    </m:r>
                    <m:r>
                      <a:rPr lang="nl-NL" b="0" i="1" smtClean="0">
                        <a:latin typeface="Cambria Math" panose="02040503050406030204" pitchFamily="18" charset="0"/>
                      </a:rPr>
                      <m:t>∈</m:t>
                    </m:r>
                    <m:sSubSup>
                      <m:sSubSupPr>
                        <m:ctrlPr>
                          <a:rPr lang="nl-NL" b="0" i="1" smtClean="0">
                            <a:latin typeface="Cambria Math" charset="0"/>
                          </a:rPr>
                        </m:ctrlPr>
                      </m:sSubSupPr>
                      <m:e>
                        <m:r>
                          <a:rPr lang="nl-NL" b="0" i="1" smtClean="0">
                            <a:latin typeface="Cambria Math" panose="02040503050406030204" pitchFamily="18" charset="0"/>
                          </a:rPr>
                          <m:t>ℤ</m:t>
                        </m:r>
                      </m:e>
                      <m:sub>
                        <m:r>
                          <a:rPr lang="nl-NL" b="0" i="1" smtClean="0">
                            <a:latin typeface="Cambria Math" panose="02040503050406030204" pitchFamily="18" charset="0"/>
                          </a:rPr>
                          <m:t>𝑝</m:t>
                        </m:r>
                      </m:sub>
                      <m:sup>
                        <m:r>
                          <a:rPr lang="nl-NL" b="0" i="1" smtClean="0">
                            <a:latin typeface="Cambria Math" panose="02040503050406030204" pitchFamily="18" charset="0"/>
                          </a:rPr>
                          <m:t>𝑘</m:t>
                        </m:r>
                      </m:sup>
                    </m:sSubSup>
                  </m:oMath>
                </a14:m>
                <a:r>
                  <a:rPr lang="en-US" b="1" dirty="0" smtClean="0"/>
                  <a:t>		</a:t>
                </a:r>
                <a:r>
                  <a:rPr lang="en-US" dirty="0" smtClean="0"/>
                  <a:t>(vector of length </a:t>
                </a:r>
                <a14:m>
                  <m:oMath xmlns:m="http://schemas.openxmlformats.org/officeDocument/2006/math">
                    <m:r>
                      <a:rPr lang="nl-NL" b="0" i="1" smtClean="0">
                        <a:latin typeface="Cambria Math" panose="02040503050406030204" pitchFamily="18" charset="0"/>
                      </a:rPr>
                      <m:t>𝑘</m:t>
                    </m:r>
                  </m:oMath>
                </a14:m>
                <a:r>
                  <a:rPr lang="en-US" dirty="0" smtClean="0"/>
                  <a:t> over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NL" b="0" i="1" smtClean="0">
                            <a:latin typeface="Cambria Math" charset="0"/>
                          </a:rPr>
                        </m:ctrlPr>
                      </m:sSubPr>
                      <m:e>
                        <m:r>
                          <a:rPr lang="nl-NL" b="0" i="1" smtClean="0">
                            <a:latin typeface="Cambria Math" panose="02040503050406030204" pitchFamily="18" charset="0"/>
                          </a:rPr>
                          <m:t>ℤ</m:t>
                        </m:r>
                      </m:e>
                      <m:sub>
                        <m:r>
                          <a:rPr lang="nl-NL" b="0" i="1" smtClean="0">
                            <a:latin typeface="Cambria Math" panose="02040503050406030204" pitchFamily="18" charset="0"/>
                          </a:rPr>
                          <m:t>𝑝</m:t>
                        </m:r>
                      </m:sub>
                    </m:sSub>
                  </m:oMath>
                </a14:m>
                <a:r>
                  <a:rPr lang="en-US" dirty="0" smtClean="0"/>
                  <a:t>)</a:t>
                </a:r>
              </a:p>
              <a:p>
                <a:pPr marL="0" indent="0">
                  <a:buNone/>
                </a:pPr>
                <a:r>
                  <a:rPr lang="en-US" dirty="0" err="1" smtClean="0"/>
                  <a:t>Ciphertext</a:t>
                </a:r>
                <a:r>
                  <a:rPr lang="en-US" dirty="0" smtClean="0"/>
                  <a:t>: 	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nl-NL" b="0" i="1" smtClean="0">
                            <a:latin typeface="Cambria Math" charset="0"/>
                          </a:rPr>
                        </m:ctrlPr>
                      </m:dPr>
                      <m:e>
                        <m:r>
                          <a:rPr lang="nl-NL" b="1" i="1" smtClean="0">
                            <a:latin typeface="Cambria Math" panose="02040503050406030204" pitchFamily="18" charset="0"/>
                          </a:rPr>
                          <m:t>𝒗</m:t>
                        </m:r>
                        <m:r>
                          <a:rPr lang="nl-NL" b="0" i="1" smtClean="0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nl-NL" b="0" i="1" smtClean="0">
                            <a:latin typeface="Cambria Math" panose="02040503050406030204" pitchFamily="18" charset="0"/>
                          </a:rPr>
                          <m:t>𝑤</m:t>
                        </m:r>
                      </m:e>
                    </m:d>
                    <m:r>
                      <a:rPr lang="nl-NL" b="0" i="1" smtClean="0">
                        <a:latin typeface="Cambria Math" panose="02040503050406030204" pitchFamily="18" charset="0"/>
                      </a:rPr>
                      <m:t>∈</m:t>
                    </m:r>
                    <m:sSubSup>
                      <m:sSubSupPr>
                        <m:ctrlPr>
                          <a:rPr lang="nl-NL" b="0" i="1" smtClean="0">
                            <a:latin typeface="Cambria Math" charset="0"/>
                          </a:rPr>
                        </m:ctrlPr>
                      </m:sSubSupPr>
                      <m:e>
                        <m:r>
                          <a:rPr lang="nl-NL" b="0" i="1" smtClean="0">
                            <a:latin typeface="Cambria Math" panose="02040503050406030204" pitchFamily="18" charset="0"/>
                          </a:rPr>
                          <m:t>ℤ</m:t>
                        </m:r>
                      </m:e>
                      <m:sub>
                        <m:r>
                          <a:rPr lang="nl-NL" b="0" i="1" smtClean="0">
                            <a:latin typeface="Cambria Math" panose="02040503050406030204" pitchFamily="18" charset="0"/>
                          </a:rPr>
                          <m:t>𝑝</m:t>
                        </m:r>
                      </m:sub>
                      <m:sup>
                        <m:r>
                          <a:rPr lang="nl-NL" b="0" i="1" smtClean="0">
                            <a:latin typeface="Cambria Math" panose="02040503050406030204" pitchFamily="18" charset="0"/>
                          </a:rPr>
                          <m:t>𝑘</m:t>
                        </m:r>
                      </m:sup>
                    </m:sSubSup>
                    <m:r>
                      <a:rPr lang="nl-NL" b="0" i="1" smtClean="0">
                        <a:latin typeface="Cambria Math" panose="02040503050406030204" pitchFamily="18" charset="0"/>
                      </a:rPr>
                      <m:t>×</m:t>
                    </m:r>
                    <m:sSub>
                      <m:sSubPr>
                        <m:ctrlPr>
                          <a:rPr lang="nl-NL" b="0" i="1" smtClean="0">
                            <a:latin typeface="Cambria Math" charset="0"/>
                          </a:rPr>
                        </m:ctrlPr>
                      </m:sSubPr>
                      <m:e>
                        <m:r>
                          <a:rPr lang="nl-NL" b="0" i="1" smtClean="0">
                            <a:latin typeface="Cambria Math" panose="02040503050406030204" pitchFamily="18" charset="0"/>
                          </a:rPr>
                          <m:t>ℤ</m:t>
                        </m:r>
                      </m:e>
                      <m:sub>
                        <m:r>
                          <a:rPr lang="nl-NL" b="0" i="1" smtClean="0">
                            <a:latin typeface="Cambria Math" panose="02040503050406030204" pitchFamily="18" charset="0"/>
                          </a:rPr>
                          <m:t>𝑝</m:t>
                        </m:r>
                      </m:sub>
                    </m:sSub>
                  </m:oMath>
                </a14:m>
                <a:endParaRPr lang="en-US" dirty="0" smtClean="0"/>
              </a:p>
              <a:p>
                <a:pPr marL="0" indent="0">
                  <a:buNone/>
                </a:pPr>
                <a:endParaRPr lang="en-US" dirty="0"/>
              </a:p>
              <a:p>
                <a:pPr marL="0" indent="0">
                  <a:buNone/>
                </a:pPr>
                <a:r>
                  <a:rPr lang="en-US" dirty="0" smtClean="0"/>
                  <a:t>Decryption:		</a:t>
                </a:r>
                <a14:m>
                  <m:oMath xmlns:m="http://schemas.openxmlformats.org/officeDocument/2006/math">
                    <m:r>
                      <a:rPr lang="nl-NL" b="0" i="1" smtClean="0">
                        <a:latin typeface="Cambria Math" panose="02040503050406030204" pitchFamily="18" charset="0"/>
                      </a:rPr>
                      <m:t>𝑚</m:t>
                    </m:r>
                    <m:r>
                      <a:rPr lang="nl-NL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nl-NL" b="0" i="1" smtClean="0">
                        <a:latin typeface="Cambria Math" panose="02040503050406030204" pitchFamily="18" charset="0"/>
                      </a:rPr>
                      <m:t>𝑤</m:t>
                    </m:r>
                    <m:r>
                      <a:rPr lang="nl-NL" b="0" i="0" smtClean="0">
                        <a:latin typeface="Cambria Math" panose="02040503050406030204" pitchFamily="18" charset="0"/>
                      </a:rPr>
                      <m:t>−</m:t>
                    </m:r>
                    <m:nary>
                      <m:naryPr>
                        <m:chr m:val="∑"/>
                        <m:ctrlPr>
                          <a:rPr lang="en-US" i="1" smtClean="0">
                            <a:latin typeface="Cambria Math" charset="0"/>
                          </a:rPr>
                        </m:ctrlPr>
                      </m:naryPr>
                      <m:sub>
                        <m:r>
                          <m:rPr>
                            <m:brk m:alnAt="23"/>
                          </m:rPr>
                          <a:rPr lang="nl-NL" b="0" i="1" smtClean="0"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nl-NL" b="0" i="1" smtClean="0">
                            <a:latin typeface="Cambria Math" panose="02040503050406030204" pitchFamily="18" charset="0"/>
                          </a:rPr>
                          <m:t>=1</m:t>
                        </m:r>
                      </m:sub>
                      <m:sup>
                        <m:r>
                          <a:rPr lang="nl-NL" b="0" i="1" smtClean="0">
                            <a:latin typeface="Cambria Math" panose="02040503050406030204" pitchFamily="18" charset="0"/>
                          </a:rPr>
                          <m:t>𝑘</m:t>
                        </m:r>
                      </m:sup>
                      <m:e>
                        <m:sSub>
                          <m:sSubPr>
                            <m:ctrlPr>
                              <a:rPr lang="nl-NL" b="0" i="1" smtClean="0">
                                <a:latin typeface="Cambria Math" charset="0"/>
                              </a:rPr>
                            </m:ctrlPr>
                          </m:sSubPr>
                          <m:e>
                            <m:r>
                              <a:rPr lang="nl-NL" b="1" i="1" smtClean="0">
                                <a:latin typeface="Cambria Math" panose="02040503050406030204" pitchFamily="18" charset="0"/>
                              </a:rPr>
                              <m:t>𝒔</m:t>
                            </m:r>
                          </m:e>
                          <m:sub>
                            <m:r>
                              <a:rPr lang="nl-NL" b="0" i="1" smtClean="0"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  <m:sSub>
                          <m:sSubPr>
                            <m:ctrlPr>
                              <a:rPr lang="nl-NL" b="1" i="1" smtClean="0">
                                <a:latin typeface="Cambria Math" charset="0"/>
                              </a:rPr>
                            </m:ctrlPr>
                          </m:sSubPr>
                          <m:e>
                            <m:r>
                              <a:rPr lang="nl-NL" b="1" i="1" smtClean="0">
                                <a:latin typeface="Cambria Math" panose="02040503050406030204" pitchFamily="18" charset="0"/>
                              </a:rPr>
                              <m:t>𝒗</m:t>
                            </m:r>
                          </m:e>
                          <m:sub>
                            <m:r>
                              <a:rPr lang="nl-NL" b="1" i="1" smtClean="0">
                                <a:latin typeface="Cambria Math" panose="02040503050406030204" pitchFamily="18" charset="0"/>
                              </a:rPr>
                              <m:t>𝒊</m:t>
                            </m:r>
                          </m:sub>
                        </m:sSub>
                      </m:e>
                    </m:nary>
                    <m:r>
                      <a:rPr lang="nl-NL" b="0" i="1" smtClean="0">
                        <a:latin typeface="Cambria Math" panose="02040503050406030204" pitchFamily="18" charset="0"/>
                      </a:rPr>
                      <m:t>(</m:t>
                    </m:r>
                    <m:r>
                      <m:rPr>
                        <m:nor/>
                      </m:rPr>
                      <a:rPr lang="nl-NL" b="0" i="0" smtClean="0">
                        <a:latin typeface="Cambria Math" panose="02040503050406030204" pitchFamily="18" charset="0"/>
                      </a:rPr>
                      <m:t>mod</m:t>
                    </m:r>
                    <m:r>
                      <m:rPr>
                        <m:nor/>
                      </m:rPr>
                      <a:rPr lang="nl-NL" b="0" i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nl-NL" b="0" i="1" smtClean="0">
                        <a:latin typeface="Cambria Math" panose="02040503050406030204" pitchFamily="18" charset="0"/>
                      </a:rPr>
                      <m:t>𝑝</m:t>
                    </m:r>
                    <m:r>
                      <m:rPr>
                        <m:nor/>
                      </m:rPr>
                      <a:rPr lang="nl-NL" b="0" i="0" smtClean="0">
                        <a:latin typeface="Cambria Math" panose="02040503050406030204" pitchFamily="18" charset="0"/>
                      </a:rPr>
                      <m:t>)</m:t>
                    </m:r>
                    <m:r>
                      <a:rPr lang="nl-NL" b="0" i="1" smtClean="0">
                        <a:latin typeface="Cambria Math" panose="02040503050406030204" pitchFamily="18" charset="0"/>
                      </a:rPr>
                      <m:t>(</m:t>
                    </m:r>
                    <m:r>
                      <m:rPr>
                        <m:nor/>
                      </m:rPr>
                      <a:rPr lang="nl-NL" b="0" i="0" smtClean="0">
                        <a:latin typeface="Cambria Math" panose="02040503050406030204" pitchFamily="18" charset="0"/>
                      </a:rPr>
                      <m:t>mod</m:t>
                    </m:r>
                    <m:r>
                      <m:rPr>
                        <m:nor/>
                      </m:rPr>
                      <a:rPr lang="nl-NL" b="0" i="0" smtClean="0">
                        <a:latin typeface="Cambria Math" panose="02040503050406030204" pitchFamily="18" charset="0"/>
                      </a:rPr>
                      <m:t> 2)</m:t>
                    </m:r>
                  </m:oMath>
                </a14:m>
                <a:endParaRPr lang="en-US" dirty="0" smtClean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0">
                <a:blip r:embed="rId2"/>
                <a:stretch>
                  <a:fillRect l="-1217" t="-224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0739679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Putting the scheme together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150883"/>
            <a:ext cx="10515600" cy="5281447"/>
          </a:xfrm>
        </p:spPr>
        <p:txBody>
          <a:bodyPr>
            <a:normAutofit/>
          </a:bodyPr>
          <a:lstStyle/>
          <a:p>
            <a:r>
              <a:rPr lang="en-US" b="1" dirty="0" smtClean="0"/>
              <a:t>Encryption:</a:t>
            </a:r>
          </a:p>
          <a:p>
            <a:pPr lvl="1"/>
            <a:r>
              <a:rPr lang="en-US" sz="2800" dirty="0" smtClean="0"/>
              <a:t>Encrypt </a:t>
            </a:r>
            <a:r>
              <a:rPr lang="en-US" sz="2800" dirty="0" err="1" smtClean="0"/>
              <a:t>qubits</a:t>
            </a:r>
            <a:r>
              <a:rPr lang="en-US" sz="2800" dirty="0" smtClean="0"/>
              <a:t> using Quantum One-Time Pad</a:t>
            </a:r>
          </a:p>
          <a:p>
            <a:pPr lvl="1"/>
            <a:r>
              <a:rPr lang="en-US" sz="2800" dirty="0" smtClean="0"/>
              <a:t>Use classical HE to encrypt the key to the one-time pad</a:t>
            </a:r>
          </a:p>
          <a:p>
            <a:pPr lvl="1"/>
            <a:r>
              <a:rPr lang="en-US" sz="2800" i="1" dirty="0" smtClean="0"/>
              <a:t>Create extra helper-gadgets from private key:</a:t>
            </a:r>
          </a:p>
          <a:p>
            <a:endParaRPr lang="en-US" dirty="0" smtClean="0"/>
          </a:p>
          <a:p>
            <a:r>
              <a:rPr lang="en-US" b="1" dirty="0" smtClean="0"/>
              <a:t>Evaluation:</a:t>
            </a:r>
          </a:p>
          <a:p>
            <a:pPr lvl="1"/>
            <a:r>
              <a:rPr lang="en-US" sz="2800" dirty="0" smtClean="0"/>
              <a:t>Clifford gates: execute and update keys</a:t>
            </a:r>
          </a:p>
          <a:p>
            <a:pPr lvl="1"/>
            <a:r>
              <a:rPr lang="en-US" sz="2800" i="1" dirty="0" smtClean="0"/>
              <a:t>T gates: execute and use gadget to correct the state</a:t>
            </a:r>
            <a:br>
              <a:rPr lang="en-US" sz="2800" i="1" dirty="0" smtClean="0"/>
            </a:br>
            <a:r>
              <a:rPr lang="en-US" sz="2800" i="1" dirty="0" smtClean="0"/>
              <a:t/>
            </a:r>
            <a:br>
              <a:rPr lang="en-US" sz="2800" i="1" dirty="0" smtClean="0"/>
            </a:br>
            <a:r>
              <a:rPr lang="en-US" sz="2800" i="1" dirty="0" smtClean="0"/>
              <a:t>measurement choices are given by</a:t>
            </a:r>
            <a:br>
              <a:rPr lang="en-US" sz="2800" i="1" dirty="0" smtClean="0"/>
            </a:br>
            <a:r>
              <a:rPr lang="en-US" sz="2800" i="1" dirty="0" smtClean="0"/>
              <a:t>classical encrypted information</a:t>
            </a:r>
            <a:endParaRPr lang="en-US" sz="2800" i="1" dirty="0"/>
          </a:p>
        </p:txBody>
      </p:sp>
      <p:grpSp>
        <p:nvGrpSpPr>
          <p:cNvPr id="39" name="Group 38"/>
          <p:cNvGrpSpPr/>
          <p:nvPr/>
        </p:nvGrpSpPr>
        <p:grpSpPr>
          <a:xfrm>
            <a:off x="8827439" y="2674751"/>
            <a:ext cx="1541252" cy="613839"/>
            <a:chOff x="6089848" y="3230374"/>
            <a:chExt cx="4312317" cy="1717476"/>
          </a:xfrm>
        </p:grpSpPr>
        <p:cxnSp>
          <p:nvCxnSpPr>
            <p:cNvPr id="23" name="Straight Connector 22"/>
            <p:cNvCxnSpPr>
              <a:stCxn id="24" idx="6"/>
              <a:endCxn id="25" idx="2"/>
            </p:cNvCxnSpPr>
            <p:nvPr/>
          </p:nvCxnSpPr>
          <p:spPr>
            <a:xfrm>
              <a:off x="6647832" y="3500282"/>
              <a:ext cx="808248" cy="0"/>
            </a:xfrm>
            <a:prstGeom prst="line">
              <a:avLst/>
            </a:prstGeom>
            <a:ln w="50800" cap="rnd">
              <a:solidFill>
                <a:schemeClr val="accent1">
                  <a:shade val="95000"/>
                  <a:satMod val="105000"/>
                  <a:alpha val="35000"/>
                </a:schemeClr>
              </a:solidFill>
              <a:prstDash val="solid"/>
              <a:round/>
            </a:ln>
            <a:effectLst>
              <a:glow rad="101600">
                <a:schemeClr val="accent1">
                  <a:satMod val="175000"/>
                  <a:alpha val="34000"/>
                </a:scheme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Oval 154"/>
            <p:cNvSpPr>
              <a:spLocks noChangeArrowheads="1"/>
            </p:cNvSpPr>
            <p:nvPr/>
          </p:nvSpPr>
          <p:spPr bwMode="auto">
            <a:xfrm>
              <a:off x="6265664" y="3306850"/>
              <a:ext cx="382167" cy="386867"/>
            </a:xfrm>
            <a:prstGeom prst="ellipse">
              <a:avLst/>
            </a:prstGeom>
            <a:solidFill>
              <a:srgbClr val="00B0F0"/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>
          <p:nvSpPr>
            <p:cNvPr id="25" name="Oval 154"/>
            <p:cNvSpPr>
              <a:spLocks noChangeArrowheads="1"/>
            </p:cNvSpPr>
            <p:nvPr/>
          </p:nvSpPr>
          <p:spPr bwMode="auto">
            <a:xfrm>
              <a:off x="7456080" y="3306849"/>
              <a:ext cx="382167" cy="386866"/>
            </a:xfrm>
            <a:prstGeom prst="ellipse">
              <a:avLst/>
            </a:prstGeom>
            <a:solidFill>
              <a:srgbClr val="00B0F0"/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6893861" y="3259408"/>
              <a:ext cx="413515" cy="549306"/>
            </a:xfrm>
            <a:prstGeom prst="rect">
              <a:avLst/>
            </a:prstGeom>
            <a:solidFill>
              <a:srgbClr val="7030A0">
                <a:alpha val="32000"/>
              </a:srgbClr>
            </a:solidFill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>
                  <a:solidFill>
                    <a:schemeClr val="tx1"/>
                  </a:solidFill>
                </a:rPr>
                <a:t>P</a:t>
              </a:r>
            </a:p>
          </p:txBody>
        </p:sp>
        <p:cxnSp>
          <p:nvCxnSpPr>
            <p:cNvPr id="27" name="Straight Connector 26"/>
            <p:cNvCxnSpPr>
              <a:stCxn id="28" idx="6"/>
              <a:endCxn id="29" idx="2"/>
            </p:cNvCxnSpPr>
            <p:nvPr/>
          </p:nvCxnSpPr>
          <p:spPr>
            <a:xfrm>
              <a:off x="6647832" y="4629737"/>
              <a:ext cx="836925" cy="0"/>
            </a:xfrm>
            <a:prstGeom prst="line">
              <a:avLst/>
            </a:prstGeom>
            <a:ln w="50800" cap="rnd">
              <a:solidFill>
                <a:schemeClr val="accent1">
                  <a:shade val="95000"/>
                  <a:satMod val="105000"/>
                  <a:alpha val="35000"/>
                </a:schemeClr>
              </a:solidFill>
              <a:prstDash val="solid"/>
              <a:round/>
            </a:ln>
            <a:effectLst>
              <a:glow rad="101600">
                <a:schemeClr val="accent1">
                  <a:satMod val="175000"/>
                  <a:alpha val="34000"/>
                </a:scheme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Oval 154"/>
            <p:cNvSpPr>
              <a:spLocks noChangeArrowheads="1"/>
            </p:cNvSpPr>
            <p:nvPr/>
          </p:nvSpPr>
          <p:spPr bwMode="auto">
            <a:xfrm>
              <a:off x="6265665" y="4436304"/>
              <a:ext cx="382167" cy="386866"/>
            </a:xfrm>
            <a:prstGeom prst="ellipse">
              <a:avLst/>
            </a:prstGeom>
            <a:solidFill>
              <a:srgbClr val="00B0F0"/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>
          <p:nvSpPr>
            <p:cNvPr id="29" name="Oval 154"/>
            <p:cNvSpPr>
              <a:spLocks noChangeArrowheads="1"/>
            </p:cNvSpPr>
            <p:nvPr/>
          </p:nvSpPr>
          <p:spPr bwMode="auto">
            <a:xfrm>
              <a:off x="7484757" y="4436304"/>
              <a:ext cx="382167" cy="386866"/>
            </a:xfrm>
            <a:prstGeom prst="ellipse">
              <a:avLst/>
            </a:prstGeom>
            <a:solidFill>
              <a:srgbClr val="00B0F0"/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cxnSp>
          <p:nvCxnSpPr>
            <p:cNvPr id="30" name="Straight Connector 29"/>
            <p:cNvCxnSpPr>
              <a:stCxn id="31" idx="4"/>
              <a:endCxn id="32" idx="0"/>
            </p:cNvCxnSpPr>
            <p:nvPr/>
          </p:nvCxnSpPr>
          <p:spPr>
            <a:xfrm flipH="1">
              <a:off x="8895823" y="3683965"/>
              <a:ext cx="9392" cy="778342"/>
            </a:xfrm>
            <a:prstGeom prst="line">
              <a:avLst/>
            </a:prstGeom>
            <a:ln w="50800" cap="rnd">
              <a:solidFill>
                <a:schemeClr val="accent1">
                  <a:shade val="95000"/>
                  <a:satMod val="105000"/>
                  <a:alpha val="35000"/>
                </a:schemeClr>
              </a:solidFill>
              <a:prstDash val="solid"/>
              <a:round/>
            </a:ln>
            <a:effectLst>
              <a:glow rad="101600">
                <a:schemeClr val="accent1">
                  <a:satMod val="175000"/>
                  <a:alpha val="34000"/>
                </a:scheme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Oval 154"/>
            <p:cNvSpPr>
              <a:spLocks noChangeArrowheads="1"/>
            </p:cNvSpPr>
            <p:nvPr/>
          </p:nvSpPr>
          <p:spPr bwMode="auto">
            <a:xfrm>
              <a:off x="8714131" y="3297099"/>
              <a:ext cx="382167" cy="386866"/>
            </a:xfrm>
            <a:prstGeom prst="ellipse">
              <a:avLst/>
            </a:prstGeom>
            <a:solidFill>
              <a:srgbClr val="00B0F0"/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>
          <p:nvSpPr>
            <p:cNvPr id="32" name="Oval 154"/>
            <p:cNvSpPr>
              <a:spLocks noChangeArrowheads="1"/>
            </p:cNvSpPr>
            <p:nvPr/>
          </p:nvSpPr>
          <p:spPr bwMode="auto">
            <a:xfrm>
              <a:off x="8704739" y="4462307"/>
              <a:ext cx="382167" cy="386866"/>
            </a:xfrm>
            <a:prstGeom prst="ellipse">
              <a:avLst/>
            </a:prstGeom>
            <a:solidFill>
              <a:srgbClr val="00B0F0"/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>
          <p:nvSpPr>
            <p:cNvPr id="33" name="Rectangle 32"/>
            <p:cNvSpPr/>
            <p:nvPr/>
          </p:nvSpPr>
          <p:spPr>
            <a:xfrm>
              <a:off x="8709288" y="3788879"/>
              <a:ext cx="432722" cy="515252"/>
            </a:xfrm>
            <a:prstGeom prst="rect">
              <a:avLst/>
            </a:prstGeom>
            <a:solidFill>
              <a:srgbClr val="7030A0">
                <a:alpha val="32000"/>
              </a:srgbClr>
            </a:solidFill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>
                  <a:solidFill>
                    <a:schemeClr val="tx1"/>
                  </a:solidFill>
                </a:rPr>
                <a:t>P</a:t>
              </a:r>
            </a:p>
          </p:txBody>
        </p:sp>
        <p:cxnSp>
          <p:nvCxnSpPr>
            <p:cNvPr id="34" name="Straight Connector 33"/>
            <p:cNvCxnSpPr>
              <a:stCxn id="35" idx="4"/>
              <a:endCxn id="36" idx="0"/>
            </p:cNvCxnSpPr>
            <p:nvPr/>
          </p:nvCxnSpPr>
          <p:spPr>
            <a:xfrm>
              <a:off x="10095630" y="3683965"/>
              <a:ext cx="686" cy="761484"/>
            </a:xfrm>
            <a:prstGeom prst="line">
              <a:avLst/>
            </a:prstGeom>
            <a:ln w="50800" cap="rnd">
              <a:solidFill>
                <a:schemeClr val="accent1">
                  <a:shade val="95000"/>
                  <a:satMod val="105000"/>
                  <a:alpha val="35000"/>
                </a:schemeClr>
              </a:solidFill>
              <a:prstDash val="solid"/>
              <a:round/>
            </a:ln>
            <a:effectLst>
              <a:glow rad="101600">
                <a:schemeClr val="accent1">
                  <a:satMod val="175000"/>
                  <a:alpha val="34000"/>
                </a:scheme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Oval 154"/>
            <p:cNvSpPr>
              <a:spLocks noChangeArrowheads="1"/>
            </p:cNvSpPr>
            <p:nvPr/>
          </p:nvSpPr>
          <p:spPr bwMode="auto">
            <a:xfrm>
              <a:off x="9904546" y="3297099"/>
              <a:ext cx="382167" cy="386866"/>
            </a:xfrm>
            <a:prstGeom prst="ellipse">
              <a:avLst/>
            </a:prstGeom>
            <a:solidFill>
              <a:srgbClr val="00B0F0"/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>
          <p:nvSpPr>
            <p:cNvPr id="36" name="Oval 154"/>
            <p:cNvSpPr>
              <a:spLocks noChangeArrowheads="1"/>
            </p:cNvSpPr>
            <p:nvPr/>
          </p:nvSpPr>
          <p:spPr bwMode="auto">
            <a:xfrm>
              <a:off x="9905232" y="4445449"/>
              <a:ext cx="382167" cy="386866"/>
            </a:xfrm>
            <a:prstGeom prst="ellipse">
              <a:avLst/>
            </a:prstGeom>
            <a:solidFill>
              <a:srgbClr val="00B0F0"/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>
          <p:nvSpPr>
            <p:cNvPr id="37" name="Rectangle 36"/>
            <p:cNvSpPr/>
            <p:nvPr/>
          </p:nvSpPr>
          <p:spPr>
            <a:xfrm>
              <a:off x="6089848" y="3230374"/>
              <a:ext cx="1881582" cy="1717476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Rectangle 37"/>
            <p:cNvSpPr/>
            <p:nvPr/>
          </p:nvSpPr>
          <p:spPr>
            <a:xfrm>
              <a:off x="8520583" y="3230374"/>
              <a:ext cx="1881582" cy="1717476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9696201" y="5046262"/>
            <a:ext cx="1657599" cy="1168079"/>
            <a:chOff x="9154308" y="437328"/>
            <a:chExt cx="2554348" cy="1800000"/>
          </a:xfrm>
        </p:grpSpPr>
        <p:sp>
          <p:nvSpPr>
            <p:cNvPr id="42" name="Rounded Rectangle 41"/>
            <p:cNvSpPr/>
            <p:nvPr/>
          </p:nvSpPr>
          <p:spPr>
            <a:xfrm>
              <a:off x="9312660" y="581684"/>
              <a:ext cx="608680" cy="1517510"/>
            </a:xfrm>
            <a:prstGeom prst="roundRect">
              <a:avLst/>
            </a:prstGeom>
            <a:noFill/>
            <a:ln w="28575"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43" name="Group 42"/>
            <p:cNvGrpSpPr/>
            <p:nvPr/>
          </p:nvGrpSpPr>
          <p:grpSpPr>
            <a:xfrm rot="5400000">
              <a:off x="10476972" y="876845"/>
              <a:ext cx="898285" cy="1565082"/>
              <a:chOff x="1814336" y="3983738"/>
              <a:chExt cx="1146670" cy="1565082"/>
            </a:xfrm>
          </p:grpSpPr>
          <p:sp>
            <p:nvSpPr>
              <p:cNvPr id="50" name="Rounded Rectangle 49"/>
              <p:cNvSpPr/>
              <p:nvPr/>
            </p:nvSpPr>
            <p:spPr>
              <a:xfrm>
                <a:off x="2121089" y="4095345"/>
                <a:ext cx="839917" cy="1341869"/>
              </a:xfrm>
              <a:prstGeom prst="roundRect">
                <a:avLst/>
              </a:prstGeom>
              <a:noFill/>
              <a:ln w="28575">
                <a:solidFill>
                  <a:schemeClr val="tx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1" name="TextBox 50"/>
              <p:cNvSpPr txBox="1"/>
              <p:nvPr/>
            </p:nvSpPr>
            <p:spPr>
              <a:xfrm rot="16200000">
                <a:off x="1228236" y="4569838"/>
                <a:ext cx="1565082" cy="3928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en-US" sz="1400" dirty="0"/>
              </a:p>
            </p:txBody>
          </p:sp>
        </p:grpSp>
        <p:sp>
          <p:nvSpPr>
            <p:cNvPr id="44" name="Oval 154"/>
            <p:cNvSpPr>
              <a:spLocks noChangeArrowheads="1"/>
            </p:cNvSpPr>
            <p:nvPr/>
          </p:nvSpPr>
          <p:spPr bwMode="auto">
            <a:xfrm>
              <a:off x="11073981" y="1601859"/>
              <a:ext cx="385200" cy="385200"/>
            </a:xfrm>
            <a:prstGeom prst="ellipse">
              <a:avLst/>
            </a:prstGeom>
            <a:solidFill>
              <a:srgbClr val="FF0000"/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>
          <p:nvSpPr>
            <p:cNvPr id="45" name="Oval 154"/>
            <p:cNvSpPr>
              <a:spLocks noChangeArrowheads="1"/>
            </p:cNvSpPr>
            <p:nvPr/>
          </p:nvSpPr>
          <p:spPr bwMode="auto">
            <a:xfrm>
              <a:off x="9406619" y="669145"/>
              <a:ext cx="382167" cy="386866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>
          <p:nvSpPr>
            <p:cNvPr id="46" name="Oval 154"/>
            <p:cNvSpPr>
              <a:spLocks noChangeArrowheads="1"/>
            </p:cNvSpPr>
            <p:nvPr/>
          </p:nvSpPr>
          <p:spPr bwMode="auto">
            <a:xfrm>
              <a:off x="9408802" y="1603176"/>
              <a:ext cx="382167" cy="386866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>
          <p:nvSpPr>
            <p:cNvPr id="47" name="Oval 154"/>
            <p:cNvSpPr>
              <a:spLocks noChangeArrowheads="1"/>
            </p:cNvSpPr>
            <p:nvPr/>
          </p:nvSpPr>
          <p:spPr bwMode="auto">
            <a:xfrm>
              <a:off x="10367140" y="669145"/>
              <a:ext cx="382167" cy="386866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>
          <p:nvSpPr>
            <p:cNvPr id="48" name="Oval 154"/>
            <p:cNvSpPr>
              <a:spLocks noChangeArrowheads="1"/>
            </p:cNvSpPr>
            <p:nvPr/>
          </p:nvSpPr>
          <p:spPr bwMode="auto">
            <a:xfrm>
              <a:off x="10367140" y="1603176"/>
              <a:ext cx="382167" cy="386866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>
          <p:nvSpPr>
            <p:cNvPr id="49" name="Rectangle 48"/>
            <p:cNvSpPr/>
            <p:nvPr/>
          </p:nvSpPr>
          <p:spPr>
            <a:xfrm>
              <a:off x="9154308" y="437328"/>
              <a:ext cx="1800000" cy="18000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2" name="Group 61"/>
          <p:cNvGrpSpPr/>
          <p:nvPr/>
        </p:nvGrpSpPr>
        <p:grpSpPr>
          <a:xfrm>
            <a:off x="7601178" y="5102502"/>
            <a:ext cx="1519303" cy="1120709"/>
            <a:chOff x="7090546" y="4613164"/>
            <a:chExt cx="2440192" cy="1800000"/>
          </a:xfrm>
        </p:grpSpPr>
        <p:sp>
          <p:nvSpPr>
            <p:cNvPr id="52" name="Rounded Rectangle 51"/>
            <p:cNvSpPr/>
            <p:nvPr/>
          </p:nvSpPr>
          <p:spPr>
            <a:xfrm rot="5400000">
              <a:off x="8530814" y="5294980"/>
              <a:ext cx="657979" cy="1341869"/>
            </a:xfrm>
            <a:prstGeom prst="roundRect">
              <a:avLst/>
            </a:prstGeom>
            <a:noFill/>
            <a:ln w="28575"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Oval 154"/>
            <p:cNvSpPr>
              <a:spLocks noChangeArrowheads="1"/>
            </p:cNvSpPr>
            <p:nvPr/>
          </p:nvSpPr>
          <p:spPr bwMode="auto">
            <a:xfrm>
              <a:off x="9030970" y="5777695"/>
              <a:ext cx="385200" cy="385200"/>
            </a:xfrm>
            <a:prstGeom prst="ellipse">
              <a:avLst/>
            </a:prstGeom>
            <a:solidFill>
              <a:srgbClr val="FF0000"/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>
          <p:nvSpPr>
            <p:cNvPr id="54" name="Rounded Rectangle 53"/>
            <p:cNvSpPr/>
            <p:nvPr/>
          </p:nvSpPr>
          <p:spPr>
            <a:xfrm rot="5400000">
              <a:off x="7695116" y="4281962"/>
              <a:ext cx="608680" cy="1512903"/>
            </a:xfrm>
            <a:prstGeom prst="roundRect">
              <a:avLst/>
            </a:prstGeom>
            <a:noFill/>
            <a:ln w="28575"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55" name="Group 54"/>
            <p:cNvGrpSpPr/>
            <p:nvPr/>
          </p:nvGrpSpPr>
          <p:grpSpPr>
            <a:xfrm>
              <a:off x="7090546" y="4613164"/>
              <a:ext cx="1800000" cy="1800000"/>
              <a:chOff x="5348513" y="469598"/>
              <a:chExt cx="1800000" cy="1800000"/>
            </a:xfrm>
          </p:grpSpPr>
          <p:sp>
            <p:nvSpPr>
              <p:cNvPr id="56" name="Oval 154"/>
              <p:cNvSpPr>
                <a:spLocks noChangeArrowheads="1"/>
              </p:cNvSpPr>
              <p:nvPr/>
            </p:nvSpPr>
            <p:spPr bwMode="auto">
              <a:xfrm>
                <a:off x="5601916" y="701415"/>
                <a:ext cx="382167" cy="386866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2400" b="1">
                  <a:cs typeface="Arial" charset="0"/>
                </a:endParaRPr>
              </a:p>
            </p:txBody>
          </p:sp>
          <p:sp>
            <p:nvSpPr>
              <p:cNvPr id="57" name="Oval 154"/>
              <p:cNvSpPr>
                <a:spLocks noChangeArrowheads="1"/>
              </p:cNvSpPr>
              <p:nvPr/>
            </p:nvSpPr>
            <p:spPr bwMode="auto">
              <a:xfrm>
                <a:off x="5601916" y="1635446"/>
                <a:ext cx="382167" cy="386866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2400" b="1">
                  <a:cs typeface="Arial" charset="0"/>
                </a:endParaRPr>
              </a:p>
            </p:txBody>
          </p:sp>
          <p:sp>
            <p:nvSpPr>
              <p:cNvPr id="58" name="Oval 154"/>
              <p:cNvSpPr>
                <a:spLocks noChangeArrowheads="1"/>
              </p:cNvSpPr>
              <p:nvPr/>
            </p:nvSpPr>
            <p:spPr bwMode="auto">
              <a:xfrm>
                <a:off x="6561345" y="701415"/>
                <a:ext cx="382167" cy="386866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2400" b="1">
                  <a:cs typeface="Arial" charset="0"/>
                </a:endParaRPr>
              </a:p>
            </p:txBody>
          </p:sp>
          <p:sp>
            <p:nvSpPr>
              <p:cNvPr id="59" name="Oval 154"/>
              <p:cNvSpPr>
                <a:spLocks noChangeArrowheads="1"/>
              </p:cNvSpPr>
              <p:nvPr/>
            </p:nvSpPr>
            <p:spPr bwMode="auto">
              <a:xfrm>
                <a:off x="6561345" y="1635446"/>
                <a:ext cx="382167" cy="386866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2400" b="1">
                  <a:cs typeface="Arial" charset="0"/>
                </a:endParaRPr>
              </a:p>
            </p:txBody>
          </p:sp>
          <p:sp>
            <p:nvSpPr>
              <p:cNvPr id="60" name="Rectangle 59"/>
              <p:cNvSpPr/>
              <p:nvPr/>
            </p:nvSpPr>
            <p:spPr>
              <a:xfrm>
                <a:off x="5348513" y="469598"/>
                <a:ext cx="1800000" cy="180000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641721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Homomorphic encryption</a:t>
            </a:r>
            <a:br>
              <a:rPr lang="en-US" dirty="0" smtClean="0"/>
            </a:br>
            <a:r>
              <a:rPr lang="en-US" sz="2400" dirty="0"/>
              <a:t>Classical case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Encrypt data so that another party can perform calculations on the encrypted data</a:t>
            </a:r>
          </a:p>
          <a:p>
            <a:endParaRPr lang="en-US" dirty="0"/>
          </a:p>
          <a:p>
            <a:r>
              <a:rPr lang="en-US" dirty="0" smtClean="0"/>
              <a:t>Many</a:t>
            </a:r>
            <a:br>
              <a:rPr lang="en-US" dirty="0" smtClean="0"/>
            </a:br>
            <a:r>
              <a:rPr lang="en-US" dirty="0" smtClean="0"/>
              <a:t>applications			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0487" y="2846617"/>
            <a:ext cx="2644384" cy="176292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3143" y="2746079"/>
            <a:ext cx="2042763" cy="186346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93729" y="2846618"/>
            <a:ext cx="2527919" cy="1656223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741231" y="4900669"/>
            <a:ext cx="750526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70C0"/>
                </a:solidFill>
              </a:rPr>
              <a:t>CHILD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865014" y="5001208"/>
            <a:ext cx="535339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70C0"/>
                </a:solidFill>
              </a:rPr>
              <a:t>CAT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9773606" y="4990641"/>
            <a:ext cx="768159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70C0"/>
                </a:solidFill>
              </a:rPr>
              <a:t>CHAIR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3529" y="5661563"/>
            <a:ext cx="3001347" cy="500224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3741237" y="5753356"/>
            <a:ext cx="21225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Tagging</a:t>
            </a:r>
          </a:p>
        </p:txBody>
      </p:sp>
    </p:spTree>
    <p:extLst>
      <p:ext uri="{BB962C8B-B14F-4D97-AF65-F5344CB8AC3E}">
        <p14:creationId xmlns:p14="http://schemas.microsoft.com/office/powerpoint/2010/main" val="21527390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8" grpId="0" animBg="1"/>
      <p:bldP spid="9" grpId="0" animBg="1"/>
      <p:bldP spid="10" grpId="0" animBg="1"/>
      <p:bldP spid="1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34442"/>
            <a:ext cx="10515600" cy="4687986"/>
          </a:xfrm>
        </p:spPr>
        <p:txBody>
          <a:bodyPr>
            <a:noAutofit/>
          </a:bodyPr>
          <a:lstStyle/>
          <a:p>
            <a:r>
              <a:rPr lang="en-US" dirty="0" smtClean="0"/>
              <a:t>Scheme for quantum homomorphic encryption</a:t>
            </a:r>
          </a:p>
          <a:p>
            <a:pPr lvl="1"/>
            <a:r>
              <a:rPr lang="en-US" sz="2800" dirty="0" smtClean="0"/>
              <a:t>Single quantum gadget for every T gate</a:t>
            </a:r>
          </a:p>
          <a:p>
            <a:pPr lvl="1"/>
            <a:r>
              <a:rPr lang="en-US" sz="2800" dirty="0" smtClean="0"/>
              <a:t>Polynomial-size for all current classical </a:t>
            </a:r>
            <a:r>
              <a:rPr lang="en-US" sz="2800" dirty="0" err="1" smtClean="0"/>
              <a:t>homomorphic</a:t>
            </a:r>
            <a:r>
              <a:rPr lang="en-US" sz="2800" dirty="0" smtClean="0"/>
              <a:t> schemes</a:t>
            </a:r>
          </a:p>
          <a:p>
            <a:pPr lvl="1"/>
            <a:r>
              <a:rPr lang="en-US" sz="2800" dirty="0" smtClean="0"/>
              <a:t>We require the computational assumptions of classical scheme</a:t>
            </a:r>
            <a:endParaRPr lang="en-US" sz="2800" dirty="0"/>
          </a:p>
          <a:p>
            <a:pPr lvl="1"/>
            <a:endParaRPr lang="en-US" dirty="0"/>
          </a:p>
          <a:p>
            <a:r>
              <a:rPr lang="en-US" dirty="0" smtClean="0"/>
              <a:t>Main ingredients:</a:t>
            </a:r>
          </a:p>
          <a:p>
            <a:pPr lvl="1"/>
            <a:r>
              <a:rPr lang="en-US" sz="2800" dirty="0" smtClean="0"/>
              <a:t>Classical </a:t>
            </a:r>
            <a:r>
              <a:rPr lang="en-US" sz="2800" dirty="0" err="1" smtClean="0"/>
              <a:t>homomorphic</a:t>
            </a:r>
            <a:r>
              <a:rPr lang="en-US" sz="2800" dirty="0" smtClean="0"/>
              <a:t> encryption </a:t>
            </a:r>
          </a:p>
          <a:p>
            <a:pPr lvl="1"/>
            <a:r>
              <a:rPr lang="en-US" sz="2800" dirty="0" smtClean="0"/>
              <a:t>Quantum one-time pad</a:t>
            </a:r>
          </a:p>
          <a:p>
            <a:pPr lvl="1"/>
            <a:r>
              <a:rPr lang="en-US" sz="2800" dirty="0" smtClean="0"/>
              <a:t>EPR gadgets (depending on secret key) to </a:t>
            </a:r>
            <a:r>
              <a:rPr lang="en-US" sz="2800" i="1" dirty="0"/>
              <a:t>conditionally </a:t>
            </a:r>
            <a:r>
              <a:rPr lang="en-US" sz="2800" dirty="0" smtClean="0"/>
              <a:t>remove errors</a:t>
            </a:r>
            <a:endParaRPr lang="en-US" sz="2800" dirty="0"/>
          </a:p>
          <a:p>
            <a:pPr lvl="1"/>
            <a:endParaRPr lang="en-US" i="1" dirty="0" smtClean="0"/>
          </a:p>
        </p:txBody>
      </p:sp>
    </p:spTree>
    <p:extLst>
      <p:ext uri="{BB962C8B-B14F-4D97-AF65-F5344CB8AC3E}">
        <p14:creationId xmlns:p14="http://schemas.microsoft.com/office/powerpoint/2010/main" val="2972963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Open questions / Future work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297283"/>
            <a:ext cx="10515600" cy="4351338"/>
          </a:xfrm>
        </p:spPr>
        <p:txBody>
          <a:bodyPr/>
          <a:lstStyle/>
          <a:p>
            <a:r>
              <a:rPr lang="en-US" dirty="0" smtClean="0"/>
              <a:t>Quantum Fully Homomorphic Encryption</a:t>
            </a:r>
          </a:p>
          <a:p>
            <a:pPr lvl="1"/>
            <a:r>
              <a:rPr lang="en-US" sz="2800" dirty="0" smtClean="0"/>
              <a:t>Currently: helper gadgets required for evaluation of each T gate</a:t>
            </a:r>
          </a:p>
          <a:p>
            <a:pPr lvl="1"/>
            <a:endParaRPr lang="en-US" dirty="0" smtClean="0"/>
          </a:p>
          <a:p>
            <a:r>
              <a:rPr lang="en-US" dirty="0" smtClean="0"/>
              <a:t>Other cryptographic primitives</a:t>
            </a:r>
          </a:p>
          <a:p>
            <a:pPr lvl="1"/>
            <a:r>
              <a:rPr lang="en-US" sz="2800" dirty="0"/>
              <a:t>(round-efficient) </a:t>
            </a:r>
            <a:r>
              <a:rPr lang="en-US" sz="2800" dirty="0" smtClean="0"/>
              <a:t>delegated quantum computation</a:t>
            </a:r>
          </a:p>
          <a:p>
            <a:pPr lvl="1"/>
            <a:r>
              <a:rPr lang="en-US" sz="2800" dirty="0" smtClean="0"/>
              <a:t>Quantum Multi-Party Computation </a:t>
            </a:r>
          </a:p>
          <a:p>
            <a:pPr lvl="1"/>
            <a:r>
              <a:rPr lang="en-US" sz="2800" dirty="0" smtClean="0"/>
              <a:t>Quantum </a:t>
            </a:r>
            <a:r>
              <a:rPr lang="en-US" sz="2800" dirty="0"/>
              <a:t>c</a:t>
            </a:r>
            <a:r>
              <a:rPr lang="en-US" sz="2800" dirty="0" smtClean="0"/>
              <a:t>ircuit obfuscation</a:t>
            </a:r>
          </a:p>
          <a:p>
            <a:pPr lvl="1"/>
            <a:r>
              <a:rPr lang="is-IS" sz="2800" dirty="0" smtClean="0"/>
              <a:t>…?</a:t>
            </a:r>
            <a:endParaRPr lang="en-US" sz="2800" dirty="0" smtClean="0"/>
          </a:p>
        </p:txBody>
      </p:sp>
      <p:pic>
        <p:nvPicPr>
          <p:cNvPr id="1026" name="Picture 2" descr="ttp://assets.cambridge.org/97811070/43053/cover/978110704305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79572" y="3686853"/>
            <a:ext cx="2212428" cy="31711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ttp://assets.cambridge.org/97805211/99568/cover/978052119956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2759" y="3689483"/>
            <a:ext cx="2096813" cy="31685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232883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ctrTitle"/>
          </p:nvPr>
        </p:nvSpPr>
        <p:spPr>
          <a:xfrm>
            <a:off x="1991544" y="908720"/>
            <a:ext cx="8143932" cy="1152128"/>
          </a:xfrm>
        </p:spPr>
        <p:txBody>
          <a:bodyPr/>
          <a:lstStyle/>
          <a:p>
            <a:r>
              <a:rPr lang="en-US" sz="4800" dirty="0"/>
              <a:t>Thank you for your attention!</a:t>
            </a:r>
            <a:endParaRPr lang="en-US" sz="4000" dirty="0"/>
          </a:p>
        </p:txBody>
      </p:sp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2135560" y="2780928"/>
            <a:ext cx="6400800" cy="714380"/>
          </a:xfrm>
        </p:spPr>
        <p:txBody>
          <a:bodyPr>
            <a:normAutofit fontScale="92500" lnSpcReduction="10000"/>
          </a:bodyPr>
          <a:lstStyle/>
          <a:p>
            <a:r>
              <a:rPr lang="en-US" sz="5400" dirty="0"/>
              <a:t>Questions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08168" y="2204865"/>
            <a:ext cx="1925712" cy="2240665"/>
          </a:xfrm>
          <a:prstGeom prst="rect">
            <a:avLst/>
          </a:prstGeom>
        </p:spPr>
      </p:pic>
      <p:pic>
        <p:nvPicPr>
          <p:cNvPr id="5" name="Picture 43" descr="nwologo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832304" y="5301208"/>
            <a:ext cx="1492596" cy="1148598"/>
          </a:xfrm>
          <a:prstGeom prst="rect">
            <a:avLst/>
          </a:prstGeom>
          <a:noFill/>
        </p:spPr>
      </p:pic>
      <p:pic>
        <p:nvPicPr>
          <p:cNvPr id="6" name="Picture 5">
            <a:hlinkClick r:id="rId5"/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528048" y="5517232"/>
            <a:ext cx="1981200" cy="893482"/>
          </a:xfrm>
          <a:prstGeom prst="rect">
            <a:avLst/>
          </a:prstGeom>
        </p:spPr>
      </p:pic>
      <p:pic>
        <p:nvPicPr>
          <p:cNvPr id="7" name="Picture 6">
            <a:hlinkClick r:id="rId7"/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943872" y="5229200"/>
            <a:ext cx="1131996" cy="1224136"/>
          </a:xfrm>
          <a:prstGeom prst="rect">
            <a:avLst/>
          </a:prstGeom>
        </p:spPr>
      </p:pic>
      <p:pic>
        <p:nvPicPr>
          <p:cNvPr id="8" name="Picture 7">
            <a:hlinkClick r:id="rId9"/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063552" y="5517232"/>
            <a:ext cx="2446242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312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825451" y="-84335"/>
            <a:ext cx="10515600" cy="1325563"/>
          </a:xfrm>
        </p:spPr>
        <p:txBody>
          <a:bodyPr>
            <a:noAutofit/>
          </a:bodyPr>
          <a:lstStyle/>
          <a:p>
            <a:pPr algn="l"/>
            <a:r>
              <a:rPr lang="en-US" dirty="0">
                <a:solidFill>
                  <a:srgbClr val="000000"/>
                </a:solidFill>
              </a:rPr>
              <a:t>Barrington’s Theorem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141091" y="2053867"/>
            <a:ext cx="43954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4000" dirty="0">
                <a:solidFill>
                  <a:srgbClr val="000000"/>
                </a:solidFill>
                <a:latin typeface="Calibri"/>
              </a:rPr>
              <a:t>=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083251" y="304754"/>
            <a:ext cx="9957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000000"/>
                </a:solidFill>
                <a:latin typeface="Calibri"/>
              </a:rPr>
              <a:t>[1989]</a:t>
            </a:r>
          </a:p>
        </p:txBody>
      </p:sp>
      <p:sp>
        <p:nvSpPr>
          <p:cNvPr id="2" name="Rectangle 1"/>
          <p:cNvSpPr/>
          <p:nvPr/>
        </p:nvSpPr>
        <p:spPr>
          <a:xfrm>
            <a:off x="3692512" y="881667"/>
            <a:ext cx="115212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4000" dirty="0">
                <a:solidFill>
                  <a:srgbClr val="000000"/>
                </a:solidFill>
              </a:rPr>
              <a:t>NC</a:t>
            </a:r>
            <a:r>
              <a:rPr lang="en-US" sz="4000" baseline="30000" dirty="0">
                <a:solidFill>
                  <a:srgbClr val="000000"/>
                </a:solidFill>
              </a:rPr>
              <a:t>1</a:t>
            </a:r>
            <a:endParaRPr lang="en-US" sz="4000" dirty="0">
              <a:solidFill>
                <a:srgbClr val="000000"/>
              </a:solidFill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2468376" y="1477803"/>
            <a:ext cx="3600400" cy="2016224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buClr>
                <a:srgbClr val="4F81BD"/>
              </a:buClr>
              <a:buSzPct val="65000"/>
            </a:pPr>
            <a:r>
              <a:rPr lang="en-US" sz="2800" dirty="0">
                <a:solidFill>
                  <a:schemeClr val="bg1"/>
                </a:solidFill>
                <a:cs typeface="Arial" charset="0"/>
              </a:rPr>
              <a:t>Boolean circuits with</a:t>
            </a:r>
          </a:p>
          <a:p>
            <a:pPr indent="358766">
              <a:buClr>
                <a:schemeClr val="accent2"/>
              </a:buClr>
              <a:buSzPct val="65000"/>
              <a:buFont typeface="Wingdings" pitchFamily="2" charset="2"/>
              <a:buChar char="n"/>
            </a:pPr>
            <a:r>
              <a:rPr lang="en-US" sz="2800" dirty="0">
                <a:solidFill>
                  <a:schemeClr val="bg1"/>
                </a:solidFill>
                <a:cs typeface="Arial" charset="0"/>
              </a:rPr>
              <a:t>Fan-in 2 gates</a:t>
            </a:r>
          </a:p>
          <a:p>
            <a:pPr indent="358766">
              <a:buClr>
                <a:schemeClr val="accent2"/>
              </a:buClr>
              <a:buSzPct val="65000"/>
              <a:buFont typeface="Wingdings" pitchFamily="2" charset="2"/>
              <a:buChar char="n"/>
            </a:pPr>
            <a:r>
              <a:rPr lang="en-US" sz="2800" dirty="0">
                <a:solidFill>
                  <a:schemeClr val="bg1"/>
                </a:solidFill>
                <a:cs typeface="Arial" charset="0"/>
              </a:rPr>
              <a:t>Polynomial size</a:t>
            </a:r>
          </a:p>
          <a:p>
            <a:pPr indent="358766">
              <a:buClr>
                <a:schemeClr val="accent2"/>
              </a:buClr>
              <a:buSzPct val="65000"/>
              <a:buFont typeface="Wingdings" pitchFamily="2" charset="2"/>
              <a:buChar char="n"/>
            </a:pPr>
            <a:r>
              <a:rPr lang="en-US" sz="2800" dirty="0">
                <a:solidFill>
                  <a:schemeClr val="bg1"/>
                </a:solidFill>
                <a:cs typeface="Arial" charset="0"/>
              </a:rPr>
              <a:t>Depth is log(n)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6716848" y="1477803"/>
            <a:ext cx="4464496" cy="2016224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buClr>
                <a:srgbClr val="4F81BD"/>
              </a:buClr>
              <a:buSzPct val="65000"/>
            </a:pPr>
            <a:r>
              <a:rPr lang="en-US" sz="3200" dirty="0">
                <a:solidFill>
                  <a:schemeClr val="tx1"/>
                </a:solidFill>
                <a:cs typeface="Arial" charset="0"/>
              </a:rPr>
              <a:t>Branching Programs</a:t>
            </a:r>
          </a:p>
          <a:p>
            <a:pPr indent="358766">
              <a:buClr>
                <a:schemeClr val="accent2"/>
              </a:buClr>
              <a:buSzPct val="65000"/>
              <a:buFont typeface="Wingdings" pitchFamily="2" charset="2"/>
              <a:buChar char="n"/>
            </a:pPr>
            <a:r>
              <a:rPr lang="en-US" sz="3200" dirty="0">
                <a:solidFill>
                  <a:schemeClr val="tx1"/>
                </a:solidFill>
                <a:cs typeface="Arial" charset="0"/>
              </a:rPr>
              <a:t>Polynomial size</a:t>
            </a:r>
          </a:p>
          <a:p>
            <a:pPr indent="358766">
              <a:buClr>
                <a:schemeClr val="accent2"/>
              </a:buClr>
              <a:buSzPct val="65000"/>
              <a:buFont typeface="Wingdings" pitchFamily="2" charset="2"/>
              <a:buChar char="n"/>
            </a:pPr>
            <a:r>
              <a:rPr lang="en-US" sz="3200" dirty="0">
                <a:solidFill>
                  <a:schemeClr val="tx1"/>
                </a:solidFill>
                <a:cs typeface="Arial" charset="0"/>
              </a:rPr>
              <a:t>Permutations from </a:t>
            </a:r>
            <a:r>
              <a:rPr lang="en-US" sz="3200" dirty="0">
                <a:solidFill>
                  <a:schemeClr val="tx1"/>
                </a:solidFill>
                <a:latin typeface="Calibri"/>
                <a:cs typeface="Arial" charset="0"/>
              </a:rPr>
              <a:t>S</a:t>
            </a:r>
            <a:r>
              <a:rPr lang="en-US" sz="3200" baseline="-25000" dirty="0">
                <a:solidFill>
                  <a:schemeClr val="tx1"/>
                </a:solidFill>
                <a:latin typeface="Calibri"/>
                <a:cs typeface="Arial" charset="0"/>
              </a:rPr>
              <a:t>5</a:t>
            </a:r>
          </a:p>
        </p:txBody>
      </p:sp>
      <p:sp>
        <p:nvSpPr>
          <p:cNvPr id="16" name="Rectangle 15"/>
          <p:cNvSpPr/>
          <p:nvPr/>
        </p:nvSpPr>
        <p:spPr>
          <a:xfrm>
            <a:off x="7147856" y="881666"/>
            <a:ext cx="388843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4000" dirty="0">
                <a:solidFill>
                  <a:srgbClr val="000000"/>
                </a:solidFill>
              </a:rPr>
              <a:t>Width-5 </a:t>
            </a:r>
            <a:r>
              <a:rPr lang="en-US" sz="4000" dirty="0" smtClean="0">
                <a:solidFill>
                  <a:srgbClr val="000000"/>
                </a:solidFill>
              </a:rPr>
              <a:t>PBP</a:t>
            </a:r>
            <a:endParaRPr lang="en-US" sz="4000" dirty="0">
              <a:solidFill>
                <a:srgbClr val="000000"/>
              </a:solidFill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132476" y="3240376"/>
            <a:ext cx="2937563" cy="3436362"/>
            <a:chOff x="132476" y="3240376"/>
            <a:chExt cx="2937563" cy="3436362"/>
          </a:xfrm>
        </p:grpSpPr>
        <p:sp>
          <p:nvSpPr>
            <p:cNvPr id="9" name="Line 4"/>
            <p:cNvSpPr>
              <a:spLocks noChangeShapeType="1"/>
            </p:cNvSpPr>
            <p:nvPr/>
          </p:nvSpPr>
          <p:spPr bwMode="auto">
            <a:xfrm>
              <a:off x="178688" y="5951292"/>
              <a:ext cx="2741613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3200">
                <a:solidFill>
                  <a:srgbClr val="3333CC"/>
                </a:solidFill>
                <a:latin typeface="Comic Sans MS" pitchFamily="66" charset="0"/>
              </a:endParaRPr>
            </a:p>
          </p:txBody>
        </p:sp>
        <p:sp>
          <p:nvSpPr>
            <p:cNvPr id="11" name="Line 5"/>
            <p:cNvSpPr>
              <a:spLocks noChangeShapeType="1"/>
            </p:cNvSpPr>
            <p:nvPr/>
          </p:nvSpPr>
          <p:spPr bwMode="auto">
            <a:xfrm flipV="1">
              <a:off x="178682" y="3895484"/>
              <a:ext cx="1371600" cy="2055813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3200">
                <a:solidFill>
                  <a:srgbClr val="3333CC"/>
                </a:solidFill>
                <a:latin typeface="Comic Sans MS" pitchFamily="66" charset="0"/>
              </a:endParaRPr>
            </a:p>
          </p:txBody>
        </p:sp>
        <p:sp>
          <p:nvSpPr>
            <p:cNvPr id="12" name="Line 6"/>
            <p:cNvSpPr>
              <a:spLocks noChangeShapeType="1"/>
            </p:cNvSpPr>
            <p:nvPr/>
          </p:nvSpPr>
          <p:spPr bwMode="auto">
            <a:xfrm>
              <a:off x="1550288" y="3895484"/>
              <a:ext cx="1370013" cy="2055813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3200">
                <a:solidFill>
                  <a:srgbClr val="3333CC"/>
                </a:solidFill>
                <a:latin typeface="Comic Sans MS" pitchFamily="66" charset="0"/>
              </a:endParaRPr>
            </a:p>
          </p:txBody>
        </p:sp>
        <p:sp>
          <p:nvSpPr>
            <p:cNvPr id="17" name="Line 8"/>
            <p:cNvSpPr>
              <a:spLocks noChangeShapeType="1"/>
            </p:cNvSpPr>
            <p:nvPr/>
          </p:nvSpPr>
          <p:spPr bwMode="auto">
            <a:xfrm flipV="1">
              <a:off x="332670" y="6008443"/>
              <a:ext cx="0" cy="22860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3200">
                <a:solidFill>
                  <a:srgbClr val="3333CC"/>
                </a:solidFill>
                <a:latin typeface="Comic Sans MS" pitchFamily="66" charset="0"/>
              </a:endParaRPr>
            </a:p>
          </p:txBody>
        </p:sp>
        <p:sp>
          <p:nvSpPr>
            <p:cNvPr id="18" name="Line 9"/>
            <p:cNvSpPr>
              <a:spLocks noChangeShapeType="1"/>
            </p:cNvSpPr>
            <p:nvPr/>
          </p:nvSpPr>
          <p:spPr bwMode="auto">
            <a:xfrm flipV="1">
              <a:off x="864482" y="6008443"/>
              <a:ext cx="0" cy="22860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3200">
                <a:solidFill>
                  <a:srgbClr val="3333CC"/>
                </a:solidFill>
                <a:latin typeface="Comic Sans MS" pitchFamily="66" charset="0"/>
              </a:endParaRPr>
            </a:p>
          </p:txBody>
        </p:sp>
        <p:sp>
          <p:nvSpPr>
            <p:cNvPr id="43" name="Line 34"/>
            <p:cNvSpPr>
              <a:spLocks noChangeShapeType="1"/>
            </p:cNvSpPr>
            <p:nvPr/>
          </p:nvSpPr>
          <p:spPr bwMode="auto">
            <a:xfrm flipV="1">
              <a:off x="2645657" y="6008443"/>
              <a:ext cx="0" cy="22860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3200">
                <a:solidFill>
                  <a:srgbClr val="3333CC"/>
                </a:solidFill>
                <a:latin typeface="Comic Sans MS" pitchFamily="66" charset="0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4" name="Text Box 35"/>
                <p:cNvSpPr txBox="1">
                  <a:spLocks noChangeArrowheads="1"/>
                </p:cNvSpPr>
                <p:nvPr/>
              </p:nvSpPr>
              <p:spPr bwMode="auto">
                <a:xfrm>
                  <a:off x="639395" y="6091963"/>
                  <a:ext cx="601663" cy="58477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>
                  <a:spAutoFit/>
                </a:bodyPr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3200" b="0" i="1" smtClean="0">
                                <a:solidFill>
                                  <a:srgbClr val="3333CC"/>
                                </a:solidFill>
                                <a:latin typeface="Cambria Math" charset="0"/>
                              </a:rPr>
                            </m:ctrlPr>
                          </m:sSubPr>
                          <m:e>
                            <m:r>
                              <a:rPr lang="en-US" sz="3200" b="0" i="1" smtClean="0">
                                <a:solidFill>
                                  <a:srgbClr val="3333CC"/>
                                </a:solidFill>
                                <a:latin typeface="Cambria Math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sz="3200" b="0" i="1" smtClean="0">
                                <a:solidFill>
                                  <a:srgbClr val="3333CC"/>
                                </a:solidFill>
                                <a:latin typeface="Cambria Math" charset="0"/>
                              </a:rPr>
                              <m:t>2</m:t>
                            </m:r>
                          </m:sub>
                        </m:sSub>
                      </m:oMath>
                    </m:oMathPara>
                  </a14:m>
                  <a:endParaRPr lang="en-US" sz="3200" dirty="0">
                    <a:solidFill>
                      <a:srgbClr val="3333CC"/>
                    </a:solidFill>
                  </a:endParaRPr>
                </a:p>
              </p:txBody>
            </p:sp>
          </mc:Choice>
          <mc:Fallback xmlns="">
            <p:sp>
              <p:nvSpPr>
                <p:cNvPr id="44" name="Text Box 35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 bwMode="auto">
                <a:xfrm>
                  <a:off x="639395" y="6091963"/>
                  <a:ext cx="601663" cy="584775"/>
                </a:xfrm>
                <a:prstGeom prst="rect">
                  <a:avLst/>
                </a:prstGeom>
                <a:blipFill rotWithShape="0">
                  <a:blip r:embed="rId2"/>
                  <a:stretch>
                    <a:fillRect/>
                  </a:stretch>
                </a:blip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7" name="Group 6"/>
            <p:cNvGrpSpPr/>
            <p:nvPr/>
          </p:nvGrpSpPr>
          <p:grpSpPr>
            <a:xfrm>
              <a:off x="1613414" y="5070100"/>
              <a:ext cx="760707" cy="758958"/>
              <a:chOff x="1549494" y="4772847"/>
              <a:chExt cx="760707" cy="758958"/>
            </a:xfrm>
          </p:grpSpPr>
          <p:pic>
            <p:nvPicPr>
              <p:cNvPr id="2052" name="Picture 4" descr="ttps://upload.wikimedia.org/wikipedia/commons/thumb/b/b5/OR_ANSI.svg/320px-OR_ANSI.svg.png"/>
              <p:cNvPicPr>
                <a:picLocks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16200000">
                <a:off x="1550369" y="4771972"/>
                <a:ext cx="758958" cy="76070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41" name="Text Box 29"/>
              <p:cNvSpPr txBox="1">
                <a:spLocks noChangeArrowheads="1"/>
              </p:cNvSpPr>
              <p:nvPr/>
            </p:nvSpPr>
            <p:spPr bwMode="auto">
              <a:xfrm>
                <a:off x="1717487" y="4946769"/>
                <a:ext cx="424722" cy="36955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dirty="0">
                    <a:solidFill>
                      <a:srgbClr val="FF0000"/>
                    </a:solidFill>
                  </a:rPr>
                  <a:t>or</a:t>
                </a:r>
              </a:p>
            </p:txBody>
          </p:sp>
        </p:grpSp>
        <p:grpSp>
          <p:nvGrpSpPr>
            <p:cNvPr id="49" name="Group 48"/>
            <p:cNvGrpSpPr/>
            <p:nvPr/>
          </p:nvGrpSpPr>
          <p:grpSpPr>
            <a:xfrm>
              <a:off x="962770" y="3965817"/>
              <a:ext cx="1157595" cy="1430261"/>
              <a:chOff x="4738389" y="4152148"/>
              <a:chExt cx="1205212" cy="1799144"/>
            </a:xfrm>
          </p:grpSpPr>
          <p:pic>
            <p:nvPicPr>
              <p:cNvPr id="2054" name="Picture 6" descr="ttps://upload.wikimedia.org/wikipedia/commons/thumb/b/bc/NOT_ANSI.svg/320px-NOT_ANSI.svg.png"/>
              <p:cNvPicPr>
                <a:picLocks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16200000">
                <a:off x="4441423" y="4449114"/>
                <a:ext cx="1799144" cy="120521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51" name="Text Box 29"/>
              <p:cNvSpPr txBox="1">
                <a:spLocks noChangeArrowheads="1"/>
              </p:cNvSpPr>
              <p:nvPr/>
            </p:nvSpPr>
            <p:spPr bwMode="auto">
              <a:xfrm>
                <a:off x="5078136" y="4946996"/>
                <a:ext cx="525717" cy="3693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dirty="0" smtClean="0">
                    <a:solidFill>
                      <a:srgbClr val="FF0000"/>
                    </a:solidFill>
                  </a:rPr>
                  <a:t>not</a:t>
                </a:r>
                <a:endParaRPr lang="en-US" dirty="0">
                  <a:solidFill>
                    <a:srgbClr val="FF0000"/>
                  </a:solidFill>
                </a:endParaRPr>
              </a:p>
            </p:txBody>
          </p:sp>
        </p:grpSp>
        <p:grpSp>
          <p:nvGrpSpPr>
            <p:cNvPr id="4" name="Group 3"/>
            <p:cNvGrpSpPr/>
            <p:nvPr/>
          </p:nvGrpSpPr>
          <p:grpSpPr>
            <a:xfrm>
              <a:off x="687524" y="5088604"/>
              <a:ext cx="631170" cy="783402"/>
              <a:chOff x="3267409" y="4966076"/>
              <a:chExt cx="631170" cy="783402"/>
            </a:xfrm>
          </p:grpSpPr>
          <p:pic>
            <p:nvPicPr>
              <p:cNvPr id="2050" name="Picture 2" descr="ttps://upload.wikimedia.org/wikipedia/commons/thumb/6/64/AND_ANSI.svg/100px-AND_ANSI.svg.png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16200000">
                <a:off x="3191293" y="5042192"/>
                <a:ext cx="783402" cy="63117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47" name="Text Box 29"/>
              <p:cNvSpPr txBox="1">
                <a:spLocks noChangeArrowheads="1"/>
              </p:cNvSpPr>
              <p:nvPr/>
            </p:nvSpPr>
            <p:spPr bwMode="auto">
              <a:xfrm>
                <a:off x="3313949" y="5173592"/>
                <a:ext cx="550206" cy="3693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dirty="0" smtClean="0">
                    <a:solidFill>
                      <a:srgbClr val="FF0000"/>
                    </a:solidFill>
                  </a:rPr>
                  <a:t>and</a:t>
                </a:r>
                <a:endParaRPr lang="en-US" dirty="0">
                  <a:solidFill>
                    <a:srgbClr val="FF0000"/>
                  </a:solidFill>
                </a:endParaRPr>
              </a:p>
            </p:txBody>
          </p: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4" name="Text Box 35"/>
                <p:cNvSpPr txBox="1">
                  <a:spLocks noChangeArrowheads="1"/>
                </p:cNvSpPr>
                <p:nvPr/>
              </p:nvSpPr>
              <p:spPr bwMode="auto">
                <a:xfrm>
                  <a:off x="2468376" y="6091963"/>
                  <a:ext cx="601663" cy="58477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>
                  <a:spAutoFit/>
                </a:bodyPr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3200" b="0" i="1" smtClean="0">
                                <a:solidFill>
                                  <a:srgbClr val="3333CC"/>
                                </a:solidFill>
                                <a:latin typeface="Cambria Math" charset="0"/>
                              </a:rPr>
                            </m:ctrlPr>
                          </m:sSubPr>
                          <m:e>
                            <m:r>
                              <a:rPr lang="en-US" sz="3200" b="0" i="1" smtClean="0">
                                <a:solidFill>
                                  <a:srgbClr val="3333CC"/>
                                </a:solidFill>
                                <a:latin typeface="Cambria Math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sz="3200" b="0" i="1" smtClean="0">
                                <a:solidFill>
                                  <a:srgbClr val="3333CC"/>
                                </a:solidFill>
                                <a:latin typeface="Cambria Math" charset="0"/>
                              </a:rPr>
                              <m:t>𝑛</m:t>
                            </m:r>
                          </m:sub>
                        </m:sSub>
                      </m:oMath>
                    </m:oMathPara>
                  </a14:m>
                  <a:endParaRPr lang="en-US" sz="3200" dirty="0">
                    <a:solidFill>
                      <a:srgbClr val="3333CC"/>
                    </a:solidFill>
                  </a:endParaRPr>
                </a:p>
              </p:txBody>
            </p:sp>
          </mc:Choice>
          <mc:Fallback xmlns="">
            <p:sp>
              <p:nvSpPr>
                <p:cNvPr id="54" name="Text Box 35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 bwMode="auto">
                <a:xfrm>
                  <a:off x="2468376" y="6091963"/>
                  <a:ext cx="601663" cy="584775"/>
                </a:xfrm>
                <a:prstGeom prst="rect">
                  <a:avLst/>
                </a:prstGeom>
                <a:blipFill rotWithShape="0">
                  <a:blip r:embed="rId6"/>
                  <a:stretch>
                    <a:fillRect/>
                  </a:stretch>
                </a:blip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5" name="Text Box 35"/>
                <p:cNvSpPr txBox="1">
                  <a:spLocks noChangeArrowheads="1"/>
                </p:cNvSpPr>
                <p:nvPr/>
              </p:nvSpPr>
              <p:spPr bwMode="auto">
                <a:xfrm>
                  <a:off x="132476" y="6091963"/>
                  <a:ext cx="601663" cy="58477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>
                  <a:spAutoFit/>
                </a:bodyPr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3200" b="0" i="1" smtClean="0">
                                <a:solidFill>
                                  <a:srgbClr val="3333CC"/>
                                </a:solidFill>
                                <a:latin typeface="Cambria Math" charset="0"/>
                              </a:rPr>
                            </m:ctrlPr>
                          </m:sSubPr>
                          <m:e>
                            <m:r>
                              <a:rPr lang="en-US" sz="3200" b="0" i="1" smtClean="0">
                                <a:solidFill>
                                  <a:srgbClr val="3333CC"/>
                                </a:solidFill>
                                <a:latin typeface="Cambria Math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sz="3200" b="0" i="1" smtClean="0">
                                <a:solidFill>
                                  <a:srgbClr val="3333CC"/>
                                </a:solidFill>
                                <a:latin typeface="Cambria Math" charset="0"/>
                              </a:rPr>
                              <m:t>1</m:t>
                            </m:r>
                          </m:sub>
                        </m:sSub>
                      </m:oMath>
                    </m:oMathPara>
                  </a14:m>
                  <a:endParaRPr lang="en-US" sz="3200" dirty="0">
                    <a:solidFill>
                      <a:srgbClr val="3333CC"/>
                    </a:solidFill>
                  </a:endParaRPr>
                </a:p>
              </p:txBody>
            </p:sp>
          </mc:Choice>
          <mc:Fallback xmlns="">
            <p:sp>
              <p:nvSpPr>
                <p:cNvPr id="55" name="Text Box 35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 bwMode="auto">
                <a:xfrm>
                  <a:off x="132476" y="6091963"/>
                  <a:ext cx="601663" cy="584775"/>
                </a:xfrm>
                <a:prstGeom prst="rect">
                  <a:avLst/>
                </a:prstGeom>
                <a:blipFill rotWithShape="0">
                  <a:blip r:embed="rId7"/>
                  <a:stretch>
                    <a:fillRect/>
                  </a:stretch>
                </a:blip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6" name="Text Box 35"/>
                <p:cNvSpPr txBox="1">
                  <a:spLocks noChangeArrowheads="1"/>
                </p:cNvSpPr>
                <p:nvPr/>
              </p:nvSpPr>
              <p:spPr bwMode="auto">
                <a:xfrm>
                  <a:off x="956100" y="3240376"/>
                  <a:ext cx="1049801" cy="58477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square">
                  <a:spAutoFit/>
                </a:bodyPr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3200" b="0" i="1" smtClean="0">
                            <a:solidFill>
                              <a:srgbClr val="3333CC"/>
                            </a:solidFill>
                            <a:latin typeface="Cambria Math" charset="0"/>
                          </a:rPr>
                          <m:t>𝑓</m:t>
                        </m:r>
                        <m:r>
                          <a:rPr lang="en-US" sz="3200" b="0" i="1" smtClean="0">
                            <a:solidFill>
                              <a:srgbClr val="3333CC"/>
                            </a:solidFill>
                            <a:latin typeface="Cambria Math" charset="0"/>
                          </a:rPr>
                          <m:t>(</m:t>
                        </m:r>
                        <m:r>
                          <a:rPr lang="en-US" sz="3200" b="0" i="1" smtClean="0">
                            <a:solidFill>
                              <a:srgbClr val="3333CC"/>
                            </a:solidFill>
                            <a:latin typeface="Cambria Math" charset="0"/>
                          </a:rPr>
                          <m:t>𝑥</m:t>
                        </m:r>
                        <m:r>
                          <a:rPr lang="en-US" sz="3200" b="0" i="1" smtClean="0">
                            <a:solidFill>
                              <a:srgbClr val="3333CC"/>
                            </a:solidFill>
                            <a:latin typeface="Cambria Math" charset="0"/>
                          </a:rPr>
                          <m:t>)</m:t>
                        </m:r>
                      </m:oMath>
                    </m:oMathPara>
                  </a14:m>
                  <a:endParaRPr lang="en-US" sz="3200" dirty="0">
                    <a:solidFill>
                      <a:srgbClr val="3333CC"/>
                    </a:solidFill>
                  </a:endParaRPr>
                </a:p>
              </p:txBody>
            </p:sp>
          </mc:Choice>
          <mc:Fallback xmlns="">
            <p:sp>
              <p:nvSpPr>
                <p:cNvPr id="56" name="Text Box 35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 bwMode="auto">
                <a:xfrm>
                  <a:off x="956100" y="3240376"/>
                  <a:ext cx="1049801" cy="584775"/>
                </a:xfrm>
                <a:prstGeom prst="rect">
                  <a:avLst/>
                </a:prstGeom>
                <a:blipFill rotWithShape="0">
                  <a:blip r:embed="rId8"/>
                  <a:stretch>
                    <a:fillRect/>
                  </a:stretch>
                </a:blip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57" name="TextBox 56"/>
          <p:cNvSpPr txBox="1"/>
          <p:nvPr/>
        </p:nvSpPr>
        <p:spPr>
          <a:xfrm>
            <a:off x="2700688" y="4000634"/>
            <a:ext cx="511467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/>
              <a:t>contains many non-trivial functions:</a:t>
            </a:r>
          </a:p>
          <a:p>
            <a:pPr marL="342900" indent="-3429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buChar char="•"/>
            </a:pPr>
            <a:r>
              <a:rPr lang="en-US" sz="2400" dirty="0"/>
              <a:t>Majority, Parity, Equality </a:t>
            </a:r>
            <a:endParaRPr lang="en-US" sz="2400" dirty="0" smtClean="0"/>
          </a:p>
          <a:p>
            <a:pPr marL="342900" indent="-3429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buChar char="•"/>
            </a:pPr>
            <a:r>
              <a:rPr lang="en-US" sz="2400" dirty="0" smtClean="0"/>
              <a:t>Decryption of common FHE schemes</a:t>
            </a:r>
            <a:endParaRPr lang="en-US" sz="2400" dirty="0"/>
          </a:p>
        </p:txBody>
      </p:sp>
      <p:grpSp>
        <p:nvGrpSpPr>
          <p:cNvPr id="13" name="Group 12"/>
          <p:cNvGrpSpPr/>
          <p:nvPr/>
        </p:nvGrpSpPr>
        <p:grpSpPr>
          <a:xfrm>
            <a:off x="6472362" y="3895484"/>
            <a:ext cx="5631545" cy="2838541"/>
            <a:chOff x="6472362" y="3895484"/>
            <a:chExt cx="5631545" cy="2838541"/>
          </a:xfrm>
        </p:grpSpPr>
        <p:sp>
          <p:nvSpPr>
            <p:cNvPr id="58" name="Oval 4"/>
            <p:cNvSpPr>
              <a:spLocks noChangeArrowheads="1"/>
            </p:cNvSpPr>
            <p:nvPr/>
          </p:nvSpPr>
          <p:spPr bwMode="auto">
            <a:xfrm>
              <a:off x="8528180" y="3895484"/>
              <a:ext cx="3575727" cy="2713291"/>
            </a:xfrm>
            <a:prstGeom prst="ellipse">
              <a:avLst/>
            </a:prstGeom>
            <a:solidFill>
              <a:srgbClr val="FF0000"/>
            </a:solidFill>
            <a:ln w="12700" cap="sq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lIns="92075" tIns="46039" rIns="92075" bIns="46039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Monotype Sorts" pitchFamily="2" charset="2"/>
                <a:buNone/>
              </a:pPr>
              <a:endParaRPr lang="en-US" sz="3200">
                <a:solidFill>
                  <a:srgbClr val="FFFFFF"/>
                </a:solidFill>
                <a:latin typeface="Comic Sans MS" pitchFamily="66" charset="0"/>
              </a:endParaRPr>
            </a:p>
          </p:txBody>
        </p:sp>
        <p:sp>
          <p:nvSpPr>
            <p:cNvPr id="59" name="Oval 58"/>
            <p:cNvSpPr>
              <a:spLocks noChangeArrowheads="1"/>
            </p:cNvSpPr>
            <p:nvPr/>
          </p:nvSpPr>
          <p:spPr bwMode="auto">
            <a:xfrm>
              <a:off x="9252680" y="5128798"/>
              <a:ext cx="2089222" cy="1479977"/>
            </a:xfrm>
            <a:prstGeom prst="ellipse">
              <a:avLst/>
            </a:prstGeom>
            <a:solidFill>
              <a:srgbClr val="008000"/>
            </a:solidFill>
            <a:ln w="12700" cap="sq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lIns="92075" tIns="46039" rIns="92075" bIns="46039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Monotype Sorts" pitchFamily="2" charset="2"/>
                <a:buNone/>
              </a:pPr>
              <a:endParaRPr lang="en-US" sz="3200">
                <a:solidFill>
                  <a:srgbClr val="000000"/>
                </a:solidFill>
                <a:latin typeface="Comic Sans MS" pitchFamily="66" charset="0"/>
              </a:endParaRPr>
            </a:p>
          </p:txBody>
        </p:sp>
        <p:sp>
          <p:nvSpPr>
            <p:cNvPr id="60" name="Text Box 22"/>
            <p:cNvSpPr txBox="1">
              <a:spLocks noChangeArrowheads="1"/>
            </p:cNvSpPr>
            <p:nvPr/>
          </p:nvSpPr>
          <p:spPr bwMode="auto">
            <a:xfrm>
              <a:off x="10122564" y="5136091"/>
              <a:ext cx="386957" cy="585420"/>
            </a:xfrm>
            <a:prstGeom prst="rect">
              <a:avLst/>
            </a:prstGeom>
            <a:noFill/>
            <a:ln w="12700" cap="sq">
              <a:noFill/>
              <a:miter lim="800000"/>
              <a:headEnd type="none" w="sm" len="sm"/>
              <a:tailEnd type="none" w="sm" len="sm"/>
            </a:ln>
            <a:effectLst/>
          </p:spPr>
          <p:txBody>
            <a:bodyPr wrap="square" lIns="92075" tIns="46039" rIns="92075" bIns="46039">
              <a:sp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Monotype Sorts" pitchFamily="2" charset="2"/>
                <a:buNone/>
              </a:pPr>
              <a:r>
                <a:rPr lang="en-US" sz="3200" dirty="0">
                  <a:solidFill>
                    <a:srgbClr val="FFFFFF"/>
                  </a:solidFill>
                  <a:latin typeface="Calibri"/>
                </a:rPr>
                <a:t>P</a:t>
              </a:r>
            </a:p>
          </p:txBody>
        </p:sp>
        <p:sp>
          <p:nvSpPr>
            <p:cNvPr id="61" name="Text Box 22"/>
            <p:cNvSpPr txBox="1">
              <a:spLocks noChangeArrowheads="1"/>
            </p:cNvSpPr>
            <p:nvPr/>
          </p:nvSpPr>
          <p:spPr bwMode="auto">
            <a:xfrm>
              <a:off x="9803830" y="3988697"/>
              <a:ext cx="909263" cy="585420"/>
            </a:xfrm>
            <a:prstGeom prst="rect">
              <a:avLst/>
            </a:prstGeom>
            <a:noFill/>
            <a:ln w="12700" cap="sq">
              <a:noFill/>
              <a:miter lim="800000"/>
              <a:headEnd type="none" w="sm" len="sm"/>
              <a:tailEnd type="none" w="sm" len="sm"/>
            </a:ln>
            <a:effectLst/>
          </p:spPr>
          <p:txBody>
            <a:bodyPr wrap="square" lIns="92075" tIns="46039" rIns="92075" bIns="46039">
              <a:sp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Monotype Sorts" pitchFamily="2" charset="2"/>
                <a:buNone/>
              </a:pPr>
              <a:r>
                <a:rPr lang="en-US" sz="3200" dirty="0">
                  <a:solidFill>
                    <a:srgbClr val="FFFFFF"/>
                  </a:solidFill>
                  <a:latin typeface="Calibri"/>
                </a:rPr>
                <a:t>NP</a:t>
              </a:r>
            </a:p>
          </p:txBody>
        </p:sp>
        <p:sp>
          <p:nvSpPr>
            <p:cNvPr id="62" name="Oval 11"/>
            <p:cNvSpPr>
              <a:spLocks noChangeArrowheads="1"/>
            </p:cNvSpPr>
            <p:nvPr/>
          </p:nvSpPr>
          <p:spPr bwMode="auto">
            <a:xfrm>
              <a:off x="9615626" y="5725869"/>
              <a:ext cx="1239340" cy="883656"/>
            </a:xfrm>
            <a:prstGeom prst="ellipse">
              <a:avLst/>
            </a:prstGeom>
            <a:solidFill>
              <a:srgbClr val="0000FF"/>
            </a:solidFill>
            <a:ln w="12700" cap="sq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lIns="92075" tIns="46039" rIns="92075" bIns="46039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3200">
                <a:solidFill>
                  <a:srgbClr val="FF0000"/>
                </a:solidFill>
                <a:latin typeface="Comic Sans MS" pitchFamily="66" charset="0"/>
              </a:endParaRPr>
            </a:p>
          </p:txBody>
        </p:sp>
        <p:sp>
          <p:nvSpPr>
            <p:cNvPr id="63" name="Oval 11"/>
            <p:cNvSpPr>
              <a:spLocks noChangeArrowheads="1"/>
            </p:cNvSpPr>
            <p:nvPr/>
          </p:nvSpPr>
          <p:spPr bwMode="auto">
            <a:xfrm>
              <a:off x="9860819" y="6115450"/>
              <a:ext cx="795287" cy="493326"/>
            </a:xfrm>
            <a:prstGeom prst="ellipse">
              <a:avLst/>
            </a:prstGeom>
            <a:solidFill>
              <a:schemeClr val="accent1"/>
            </a:solidFill>
            <a:ln w="12700" cap="sq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lIns="92075" tIns="46039" rIns="92075" bIns="46039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3200">
                <a:solidFill>
                  <a:srgbClr val="FF0000"/>
                </a:solidFill>
                <a:latin typeface="Comic Sans MS" pitchFamily="66" charset="0"/>
              </a:endParaRPr>
            </a:p>
          </p:txBody>
        </p:sp>
        <p:sp>
          <p:nvSpPr>
            <p:cNvPr id="64" name="Text Box 22"/>
            <p:cNvSpPr txBox="1">
              <a:spLocks noChangeArrowheads="1"/>
            </p:cNvSpPr>
            <p:nvPr/>
          </p:nvSpPr>
          <p:spPr bwMode="auto">
            <a:xfrm>
              <a:off x="9963304" y="6174644"/>
              <a:ext cx="895382" cy="462309"/>
            </a:xfrm>
            <a:prstGeom prst="rect">
              <a:avLst/>
            </a:prstGeom>
            <a:noFill/>
            <a:ln w="12700" cap="sq">
              <a:noFill/>
              <a:miter lim="800000"/>
              <a:headEnd type="none" w="sm" len="sm"/>
              <a:tailEnd type="none" w="sm" len="sm"/>
            </a:ln>
            <a:effectLst/>
          </p:spPr>
          <p:txBody>
            <a:bodyPr wrap="square" lIns="92075" tIns="46039" rIns="92075" bIns="46039">
              <a:sp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Monotype Sorts" pitchFamily="2" charset="2"/>
                <a:buNone/>
              </a:pPr>
              <a:r>
                <a:rPr lang="en-US" sz="2400" dirty="0">
                  <a:solidFill>
                    <a:srgbClr val="FFFFFF"/>
                  </a:solidFill>
                  <a:latin typeface="Calibri"/>
                </a:rPr>
                <a:t>NC</a:t>
              </a:r>
              <a:r>
                <a:rPr lang="en-US" sz="3200" baseline="30000" dirty="0">
                  <a:solidFill>
                    <a:srgbClr val="FFFFFF"/>
                  </a:solidFill>
                  <a:latin typeface="Calibri"/>
                </a:rPr>
                <a:t>1</a:t>
              </a:r>
            </a:p>
          </p:txBody>
        </p:sp>
        <p:sp>
          <p:nvSpPr>
            <p:cNvPr id="65" name="Text Box 22"/>
            <p:cNvSpPr txBox="1">
              <a:spLocks noChangeArrowheads="1"/>
            </p:cNvSpPr>
            <p:nvPr/>
          </p:nvSpPr>
          <p:spPr bwMode="auto">
            <a:xfrm>
              <a:off x="10120391" y="5621855"/>
              <a:ext cx="895382" cy="585420"/>
            </a:xfrm>
            <a:prstGeom prst="rect">
              <a:avLst/>
            </a:prstGeom>
            <a:noFill/>
            <a:ln w="12700" cap="sq">
              <a:noFill/>
              <a:miter lim="800000"/>
              <a:headEnd type="none" w="sm" len="sm"/>
              <a:tailEnd type="none" w="sm" len="sm"/>
            </a:ln>
            <a:effectLst/>
          </p:spPr>
          <p:txBody>
            <a:bodyPr wrap="square" lIns="92075" tIns="46039" rIns="92075" bIns="46039">
              <a:sp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Monotype Sorts" pitchFamily="2" charset="2"/>
                <a:buNone/>
              </a:pPr>
              <a:r>
                <a:rPr lang="en-US" sz="3200" dirty="0">
                  <a:solidFill>
                    <a:srgbClr val="FFFFFF"/>
                  </a:solidFill>
                  <a:latin typeface="Calibri"/>
                </a:rPr>
                <a:t>L</a:t>
              </a:r>
              <a:endParaRPr lang="en-US" sz="3200" baseline="30000" dirty="0">
                <a:solidFill>
                  <a:srgbClr val="FFFFFF"/>
                </a:solidFill>
                <a:latin typeface="Calibri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7" name="TextBox 66"/>
                <p:cNvSpPr txBox="1"/>
                <p:nvPr/>
              </p:nvSpPr>
              <p:spPr>
                <a:xfrm>
                  <a:off x="6472362" y="5779918"/>
                  <a:ext cx="2406681" cy="95410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en-US" sz="2800" dirty="0">
                      <a:solidFill>
                        <a:srgbClr val="FF0000"/>
                      </a:solidFill>
                    </a:rPr>
                    <a:t>No proof that</a:t>
                  </a:r>
                </a:p>
                <a:p>
                  <a:pPr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en-US" sz="2800" dirty="0">
                      <a:solidFill>
                        <a:srgbClr val="FF0000"/>
                      </a:solidFill>
                    </a:rPr>
                    <a:t> NP </a:t>
                  </a:r>
                  <a14:m>
                    <m:oMath xmlns:m="http://schemas.openxmlformats.org/officeDocument/2006/math">
                      <m:r>
                        <a:rPr lang="en-US" sz="2800" i="1">
                          <a:solidFill>
                            <a:srgbClr val="FF0000"/>
                          </a:solidFill>
                          <a:latin typeface="Cambria Math" charset="0"/>
                          <a:ea typeface="Cambria Math" charset="0"/>
                          <a:cs typeface="Cambria Math" charset="0"/>
                        </a:rPr>
                        <m:t>≠</m:t>
                      </m:r>
                    </m:oMath>
                  </a14:m>
                  <a:r>
                    <a:rPr lang="en-US" sz="2800" dirty="0">
                      <a:solidFill>
                        <a:srgbClr val="FF0000"/>
                      </a:solidFill>
                    </a:rPr>
                    <a:t> NC</a:t>
                  </a:r>
                  <a:r>
                    <a:rPr lang="en-US" sz="2800" baseline="30000" dirty="0">
                      <a:solidFill>
                        <a:srgbClr val="FF0000"/>
                      </a:solidFill>
                    </a:rPr>
                    <a:t>1</a:t>
                  </a:r>
                </a:p>
              </p:txBody>
            </p:sp>
          </mc:Choice>
          <mc:Fallback xmlns="">
            <p:sp>
              <p:nvSpPr>
                <p:cNvPr id="67" name="TextBox 66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472362" y="5779918"/>
                  <a:ext cx="2406681" cy="954107"/>
                </a:xfrm>
                <a:prstGeom prst="rect">
                  <a:avLst/>
                </a:prstGeom>
                <a:blipFill rotWithShape="0">
                  <a:blip r:embed="rId9"/>
                  <a:stretch>
                    <a:fillRect t="-5732" b="-17197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</p:spTree>
    <p:extLst>
      <p:ext uri="{BB962C8B-B14F-4D97-AF65-F5344CB8AC3E}">
        <p14:creationId xmlns:p14="http://schemas.microsoft.com/office/powerpoint/2010/main" val="451178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165002" y="96437"/>
            <a:ext cx="89644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4000" dirty="0" smtClean="0">
                <a:solidFill>
                  <a:srgbClr val="000000"/>
                </a:solidFill>
                <a:latin typeface="+mj-lt"/>
              </a:rPr>
              <a:t>Width-5 </a:t>
            </a:r>
            <a:r>
              <a:rPr lang="en-US" sz="4000" dirty="0">
                <a:solidFill>
                  <a:srgbClr val="000000"/>
                </a:solidFill>
                <a:latin typeface="+mj-lt"/>
              </a:rPr>
              <a:t>Permutation Branching Programs</a:t>
            </a:r>
            <a:endParaRPr lang="en-US" sz="3600" dirty="0">
              <a:solidFill>
                <a:srgbClr val="000000"/>
              </a:solidFill>
              <a:latin typeface="+mj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84964" y="1401572"/>
            <a:ext cx="173457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smtClean="0">
                <a:solidFill>
                  <a:srgbClr val="000000"/>
                </a:solidFill>
              </a:rPr>
              <a:t>instructions</a:t>
            </a:r>
            <a:r>
              <a:rPr lang="en-US" sz="2400" dirty="0">
                <a:solidFill>
                  <a:srgbClr val="000000"/>
                </a:solidFill>
              </a:rPr>
              <a:t>: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933342" y="2871680"/>
            <a:ext cx="986199" cy="2023811"/>
            <a:chOff x="4572000" y="2517332"/>
            <a:chExt cx="504058" cy="767651"/>
          </a:xfrm>
        </p:grpSpPr>
        <p:sp>
          <p:nvSpPr>
            <p:cNvPr id="50" name="Can 49"/>
            <p:cNvSpPr>
              <a:spLocks/>
            </p:cNvSpPr>
            <p:nvPr/>
          </p:nvSpPr>
          <p:spPr>
            <a:xfrm rot="16200000">
              <a:off x="4767545" y="2321790"/>
              <a:ext cx="112971" cy="504055"/>
            </a:xfrm>
            <a:prstGeom prst="can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rtlCol="0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3200" dirty="0">
                <a:solidFill>
                  <a:srgbClr val="FFFFFF"/>
                </a:solidFill>
                <a:latin typeface="Calibri"/>
              </a:endParaRPr>
            </a:p>
          </p:txBody>
        </p:sp>
        <p:sp>
          <p:nvSpPr>
            <p:cNvPr id="51" name="Can 50"/>
            <p:cNvSpPr>
              <a:spLocks/>
            </p:cNvSpPr>
            <p:nvPr/>
          </p:nvSpPr>
          <p:spPr>
            <a:xfrm rot="16200000">
              <a:off x="4767544" y="2493078"/>
              <a:ext cx="112971" cy="504055"/>
            </a:xfrm>
            <a:prstGeom prst="can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rtlCol="0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3200" dirty="0">
                <a:solidFill>
                  <a:srgbClr val="FFFFFF"/>
                </a:solidFill>
                <a:latin typeface="Calibri"/>
              </a:endParaRPr>
            </a:p>
          </p:txBody>
        </p:sp>
        <p:sp>
          <p:nvSpPr>
            <p:cNvPr id="52" name="Can 51"/>
            <p:cNvSpPr>
              <a:spLocks/>
            </p:cNvSpPr>
            <p:nvPr/>
          </p:nvSpPr>
          <p:spPr>
            <a:xfrm rot="16200000">
              <a:off x="4767543" y="2657392"/>
              <a:ext cx="112971" cy="504055"/>
            </a:xfrm>
            <a:prstGeom prst="can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rtlCol="0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3200" dirty="0">
                <a:solidFill>
                  <a:srgbClr val="FFFFFF"/>
                </a:solidFill>
                <a:latin typeface="Calibri"/>
              </a:endParaRPr>
            </a:p>
          </p:txBody>
        </p:sp>
        <p:sp>
          <p:nvSpPr>
            <p:cNvPr id="53" name="Can 52"/>
            <p:cNvSpPr>
              <a:spLocks/>
            </p:cNvSpPr>
            <p:nvPr/>
          </p:nvSpPr>
          <p:spPr>
            <a:xfrm rot="16200000">
              <a:off x="4767545" y="2821696"/>
              <a:ext cx="112971" cy="504055"/>
            </a:xfrm>
            <a:prstGeom prst="can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rtlCol="0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3200" dirty="0">
                <a:solidFill>
                  <a:srgbClr val="FFFFFF"/>
                </a:solidFill>
                <a:latin typeface="Calibri"/>
              </a:endParaRPr>
            </a:p>
          </p:txBody>
        </p:sp>
        <p:sp>
          <p:nvSpPr>
            <p:cNvPr id="54" name="Can 53"/>
            <p:cNvSpPr>
              <a:spLocks/>
            </p:cNvSpPr>
            <p:nvPr/>
          </p:nvSpPr>
          <p:spPr>
            <a:xfrm rot="16200000">
              <a:off x="4767542" y="2976470"/>
              <a:ext cx="112971" cy="504055"/>
            </a:xfrm>
            <a:prstGeom prst="can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rtlCol="0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3200" dirty="0">
                <a:solidFill>
                  <a:srgbClr val="FFFFFF"/>
                </a:solidFill>
                <a:latin typeface="Calibri"/>
              </a:endParaRPr>
            </a:p>
          </p:txBody>
        </p:sp>
      </p:grpSp>
      <p:grpSp>
        <p:nvGrpSpPr>
          <p:cNvPr id="61" name="Group 60"/>
          <p:cNvGrpSpPr/>
          <p:nvPr/>
        </p:nvGrpSpPr>
        <p:grpSpPr>
          <a:xfrm>
            <a:off x="2769546" y="2871680"/>
            <a:ext cx="986199" cy="2023811"/>
            <a:chOff x="4572000" y="2517332"/>
            <a:chExt cx="504058" cy="767651"/>
          </a:xfrm>
        </p:grpSpPr>
        <p:sp>
          <p:nvSpPr>
            <p:cNvPr id="62" name="Can 61"/>
            <p:cNvSpPr>
              <a:spLocks/>
            </p:cNvSpPr>
            <p:nvPr/>
          </p:nvSpPr>
          <p:spPr>
            <a:xfrm rot="16200000">
              <a:off x="4767545" y="2321790"/>
              <a:ext cx="112971" cy="504055"/>
            </a:xfrm>
            <a:prstGeom prst="can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rtlCol="0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3200" dirty="0">
                <a:solidFill>
                  <a:srgbClr val="FFFFFF"/>
                </a:solidFill>
                <a:latin typeface="Calibri"/>
              </a:endParaRPr>
            </a:p>
          </p:txBody>
        </p:sp>
        <p:sp>
          <p:nvSpPr>
            <p:cNvPr id="63" name="Can 62"/>
            <p:cNvSpPr>
              <a:spLocks/>
            </p:cNvSpPr>
            <p:nvPr/>
          </p:nvSpPr>
          <p:spPr>
            <a:xfrm rot="16200000">
              <a:off x="4767544" y="2493078"/>
              <a:ext cx="112971" cy="504055"/>
            </a:xfrm>
            <a:prstGeom prst="can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rtlCol="0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3200" dirty="0">
                <a:solidFill>
                  <a:srgbClr val="FFFFFF"/>
                </a:solidFill>
                <a:latin typeface="Calibri"/>
              </a:endParaRPr>
            </a:p>
          </p:txBody>
        </p:sp>
        <p:sp>
          <p:nvSpPr>
            <p:cNvPr id="64" name="Can 63"/>
            <p:cNvSpPr>
              <a:spLocks/>
            </p:cNvSpPr>
            <p:nvPr/>
          </p:nvSpPr>
          <p:spPr>
            <a:xfrm rot="16200000">
              <a:off x="4767543" y="2657392"/>
              <a:ext cx="112971" cy="504055"/>
            </a:xfrm>
            <a:prstGeom prst="can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rtlCol="0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3200" dirty="0">
                <a:solidFill>
                  <a:srgbClr val="FFFFFF"/>
                </a:solidFill>
                <a:latin typeface="Calibri"/>
              </a:endParaRPr>
            </a:p>
          </p:txBody>
        </p:sp>
        <p:sp>
          <p:nvSpPr>
            <p:cNvPr id="65" name="Can 64"/>
            <p:cNvSpPr>
              <a:spLocks/>
            </p:cNvSpPr>
            <p:nvPr/>
          </p:nvSpPr>
          <p:spPr>
            <a:xfrm rot="16200000">
              <a:off x="4767545" y="2821696"/>
              <a:ext cx="112971" cy="504055"/>
            </a:xfrm>
            <a:prstGeom prst="can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rtlCol="0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3200" dirty="0">
                <a:solidFill>
                  <a:srgbClr val="FFFFFF"/>
                </a:solidFill>
                <a:latin typeface="Calibri"/>
              </a:endParaRPr>
            </a:p>
          </p:txBody>
        </p:sp>
        <p:sp>
          <p:nvSpPr>
            <p:cNvPr id="66" name="Can 65"/>
            <p:cNvSpPr>
              <a:spLocks/>
            </p:cNvSpPr>
            <p:nvPr/>
          </p:nvSpPr>
          <p:spPr>
            <a:xfrm rot="16200000">
              <a:off x="4767542" y="2976470"/>
              <a:ext cx="112971" cy="504055"/>
            </a:xfrm>
            <a:prstGeom prst="can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rtlCol="0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3200" dirty="0">
                <a:solidFill>
                  <a:srgbClr val="FFFFFF"/>
                </a:solidFill>
                <a:latin typeface="Calibri"/>
              </a:endParaRP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1919530" y="3085021"/>
            <a:ext cx="850017" cy="1725977"/>
            <a:chOff x="1919530" y="3085021"/>
            <a:chExt cx="850017" cy="1725977"/>
          </a:xfrm>
        </p:grpSpPr>
        <p:cxnSp>
          <p:nvCxnSpPr>
            <p:cNvPr id="7" name="Straight Connector 6"/>
            <p:cNvCxnSpPr>
              <a:stCxn id="50" idx="3"/>
              <a:endCxn id="66" idx="1"/>
            </p:cNvCxnSpPr>
            <p:nvPr/>
          </p:nvCxnSpPr>
          <p:spPr bwMode="auto">
            <a:xfrm>
              <a:off x="1919536" y="3085021"/>
              <a:ext cx="850005" cy="1725977"/>
            </a:xfrm>
            <a:prstGeom prst="line">
              <a:avLst/>
            </a:prstGeom>
            <a:solidFill>
              <a:schemeClr val="accent1"/>
            </a:solidFill>
            <a:ln w="5715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67" name="Straight Connector 66"/>
            <p:cNvCxnSpPr>
              <a:stCxn id="51" idx="3"/>
              <a:endCxn id="64" idx="1"/>
            </p:cNvCxnSpPr>
            <p:nvPr/>
          </p:nvCxnSpPr>
          <p:spPr bwMode="auto">
            <a:xfrm>
              <a:off x="1919534" y="3536599"/>
              <a:ext cx="850009" cy="433192"/>
            </a:xfrm>
            <a:prstGeom prst="line">
              <a:avLst/>
            </a:prstGeom>
            <a:solidFill>
              <a:schemeClr val="accent1"/>
            </a:solidFill>
            <a:ln w="5715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74" name="Straight Connector 73"/>
            <p:cNvCxnSpPr>
              <a:stCxn id="52" idx="3"/>
              <a:endCxn id="62" idx="1"/>
            </p:cNvCxnSpPr>
            <p:nvPr/>
          </p:nvCxnSpPr>
          <p:spPr bwMode="auto">
            <a:xfrm flipV="1">
              <a:off x="1919532" y="3085021"/>
              <a:ext cx="850015" cy="884770"/>
            </a:xfrm>
            <a:prstGeom prst="line">
              <a:avLst/>
            </a:prstGeom>
            <a:solidFill>
              <a:schemeClr val="accent1"/>
            </a:solidFill>
            <a:ln w="5715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76" name="Straight Connector 75"/>
            <p:cNvCxnSpPr>
              <a:stCxn id="54" idx="3"/>
              <a:endCxn id="65" idx="1"/>
            </p:cNvCxnSpPr>
            <p:nvPr/>
          </p:nvCxnSpPr>
          <p:spPr bwMode="auto">
            <a:xfrm flipV="1">
              <a:off x="1919530" y="4402957"/>
              <a:ext cx="850017" cy="408041"/>
            </a:xfrm>
            <a:prstGeom prst="line">
              <a:avLst/>
            </a:prstGeom>
            <a:solidFill>
              <a:schemeClr val="accent1"/>
            </a:solidFill>
            <a:ln w="5715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78" name="Straight Connector 77"/>
            <p:cNvCxnSpPr>
              <a:stCxn id="53" idx="3"/>
              <a:endCxn id="63" idx="1"/>
            </p:cNvCxnSpPr>
            <p:nvPr/>
          </p:nvCxnSpPr>
          <p:spPr bwMode="auto">
            <a:xfrm flipV="1">
              <a:off x="1919536" y="3536599"/>
              <a:ext cx="850009" cy="866358"/>
            </a:xfrm>
            <a:prstGeom prst="line">
              <a:avLst/>
            </a:prstGeom>
            <a:solidFill>
              <a:schemeClr val="accent1"/>
            </a:solidFill>
            <a:ln w="5715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sp>
        <p:nvSpPr>
          <p:cNvPr id="230" name="Rectangle 229"/>
          <p:cNvSpPr/>
          <p:nvPr/>
        </p:nvSpPr>
        <p:spPr>
          <a:xfrm>
            <a:off x="2164701" y="1371806"/>
            <a:ext cx="345233" cy="494829"/>
          </a:xfrm>
          <a:prstGeom prst="rect">
            <a:avLst/>
          </a:prstGeom>
          <a:noFill/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" name="Group 9"/>
          <p:cNvGrpSpPr/>
          <p:nvPr/>
        </p:nvGrpSpPr>
        <p:grpSpPr>
          <a:xfrm>
            <a:off x="1931754" y="3020599"/>
            <a:ext cx="850017" cy="1725977"/>
            <a:chOff x="1931754" y="3020599"/>
            <a:chExt cx="850017" cy="1725977"/>
          </a:xfrm>
        </p:grpSpPr>
        <p:cxnSp>
          <p:nvCxnSpPr>
            <p:cNvPr id="201" name="Straight Connector 200"/>
            <p:cNvCxnSpPr/>
            <p:nvPr/>
          </p:nvCxnSpPr>
          <p:spPr bwMode="auto">
            <a:xfrm>
              <a:off x="1931756" y="3905369"/>
              <a:ext cx="850009" cy="841207"/>
            </a:xfrm>
            <a:prstGeom prst="line">
              <a:avLst/>
            </a:prstGeom>
            <a:solidFill>
              <a:schemeClr val="accent1"/>
            </a:solidFill>
            <a:ln w="57150" cap="flat" cmpd="sng" algn="ctr">
              <a:solidFill>
                <a:srgbClr val="0432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02" name="Straight Connector 201"/>
            <p:cNvCxnSpPr/>
            <p:nvPr/>
          </p:nvCxnSpPr>
          <p:spPr bwMode="auto">
            <a:xfrm>
              <a:off x="1931760" y="3020599"/>
              <a:ext cx="850007" cy="884770"/>
            </a:xfrm>
            <a:prstGeom prst="line">
              <a:avLst/>
            </a:prstGeom>
            <a:solidFill>
              <a:schemeClr val="accent1"/>
            </a:solidFill>
            <a:ln w="57150" cap="flat" cmpd="sng" algn="ctr">
              <a:solidFill>
                <a:srgbClr val="0432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03" name="Straight Connector 202"/>
            <p:cNvCxnSpPr/>
            <p:nvPr/>
          </p:nvCxnSpPr>
          <p:spPr bwMode="auto">
            <a:xfrm flipV="1">
              <a:off x="1931758" y="3020599"/>
              <a:ext cx="850013" cy="451578"/>
            </a:xfrm>
            <a:prstGeom prst="line">
              <a:avLst/>
            </a:prstGeom>
            <a:solidFill>
              <a:schemeClr val="accent1"/>
            </a:solidFill>
            <a:ln w="57150" cap="flat" cmpd="sng" algn="ctr">
              <a:solidFill>
                <a:srgbClr val="0432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04" name="Straight Connector 203"/>
            <p:cNvCxnSpPr/>
            <p:nvPr/>
          </p:nvCxnSpPr>
          <p:spPr bwMode="auto">
            <a:xfrm flipV="1">
              <a:off x="1931754" y="4338535"/>
              <a:ext cx="850017" cy="408041"/>
            </a:xfrm>
            <a:prstGeom prst="line">
              <a:avLst/>
            </a:prstGeom>
            <a:solidFill>
              <a:schemeClr val="accent1"/>
            </a:solidFill>
            <a:ln w="57150" cap="flat" cmpd="sng" algn="ctr">
              <a:solidFill>
                <a:srgbClr val="0432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05" name="Straight Connector 204"/>
            <p:cNvCxnSpPr/>
            <p:nvPr/>
          </p:nvCxnSpPr>
          <p:spPr bwMode="auto">
            <a:xfrm flipV="1">
              <a:off x="1931760" y="3472177"/>
              <a:ext cx="850009" cy="866358"/>
            </a:xfrm>
            <a:prstGeom prst="line">
              <a:avLst/>
            </a:prstGeom>
            <a:solidFill>
              <a:schemeClr val="accent1"/>
            </a:solidFill>
            <a:ln w="57150" cap="flat" cmpd="sng" algn="ctr">
              <a:solidFill>
                <a:srgbClr val="0432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sp>
        <p:nvSpPr>
          <p:cNvPr id="231" name="Rectangle 230"/>
          <p:cNvSpPr/>
          <p:nvPr/>
        </p:nvSpPr>
        <p:spPr>
          <a:xfrm>
            <a:off x="2663889" y="1398640"/>
            <a:ext cx="387221" cy="467995"/>
          </a:xfrm>
          <a:prstGeom prst="rect">
            <a:avLst/>
          </a:prstGeom>
          <a:noFill/>
          <a:ln w="28575" cmpd="sng">
            <a:solidFill>
              <a:srgbClr val="0432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2004311" y="1375281"/>
                <a:ext cx="8374225" cy="486352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US" sz="2800" b="0" i="1" smtClean="0">
                              <a:latin typeface="Cambria Math" charset="0"/>
                            </a:rPr>
                          </m:ctrlPr>
                        </m:dPr>
                        <m:e>
                          <m:sSubSup>
                            <m:sSubSupPr>
                              <m:ctrlPr>
                                <a:rPr lang="en-US" sz="2800" b="0" i="1" smtClean="0">
                                  <a:latin typeface="Cambria Math" charset="0"/>
                                </a:rPr>
                              </m:ctrlPr>
                            </m:sSubSupPr>
                            <m:e>
                              <m:r>
                                <a:rPr lang="en-US" sz="2800" b="0" i="1" smtClean="0">
                                  <a:latin typeface="Cambria Math" charset="0"/>
                                </a:rPr>
                                <m:t>𝜎</m:t>
                              </m:r>
                            </m:e>
                            <m:sub>
                              <m:r>
                                <a:rPr lang="en-US" sz="2800" b="0" i="1" smtClean="0">
                                  <a:latin typeface="Cambria Math" charset="0"/>
                                </a:rPr>
                                <m:t>1</m:t>
                              </m:r>
                            </m:sub>
                            <m:sup>
                              <m:r>
                                <a:rPr lang="en-US" sz="2800" b="0" i="1" smtClean="0">
                                  <a:latin typeface="Cambria Math" charset="0"/>
                                </a:rPr>
                                <m:t>0</m:t>
                              </m:r>
                            </m:sup>
                          </m:sSubSup>
                          <m:r>
                            <a:rPr lang="en-US" sz="2800" b="0" i="1" smtClean="0">
                              <a:latin typeface="Cambria Math" charset="0"/>
                            </a:rPr>
                            <m:t>,</m:t>
                          </m:r>
                          <m:sSubSup>
                            <m:sSubSupPr>
                              <m:ctrlPr>
                                <a:rPr lang="en-US" sz="2800" b="0" i="1" smtClean="0">
                                  <a:latin typeface="Cambria Math" charset="0"/>
                                </a:rPr>
                              </m:ctrlPr>
                            </m:sSubSupPr>
                            <m:e>
                              <m:r>
                                <a:rPr lang="en-US" sz="2800" b="0" i="1" smtClean="0">
                                  <a:latin typeface="Cambria Math" charset="0"/>
                                </a:rPr>
                                <m:t>𝜎</m:t>
                              </m:r>
                            </m:e>
                            <m:sub>
                              <m:r>
                                <a:rPr lang="en-US" sz="2800" b="0" i="1" smtClean="0">
                                  <a:latin typeface="Cambria Math" charset="0"/>
                                </a:rPr>
                                <m:t>1</m:t>
                              </m:r>
                            </m:sub>
                            <m:sup>
                              <m:r>
                                <a:rPr lang="en-US" sz="2800" b="0" i="1" smtClean="0">
                                  <a:latin typeface="Cambria Math" charset="0"/>
                                </a:rPr>
                                <m:t>1</m:t>
                              </m:r>
                            </m:sup>
                          </m:sSubSup>
                        </m:e>
                      </m:d>
                      <m:r>
                        <a:rPr lang="en-US" sz="2800" b="0" i="1" smtClean="0">
                          <a:latin typeface="Cambria Math" charset="0"/>
                        </a:rPr>
                        <m:t>, </m:t>
                      </m:r>
                      <m:d>
                        <m:dPr>
                          <m:ctrlPr>
                            <a:rPr lang="en-US" sz="2800" i="1">
                              <a:latin typeface="Cambria Math" charset="0"/>
                            </a:rPr>
                          </m:ctrlPr>
                        </m:dPr>
                        <m:e>
                          <m:sSubSup>
                            <m:sSubSupPr>
                              <m:ctrlPr>
                                <a:rPr lang="en-US" sz="2800" i="1">
                                  <a:latin typeface="Cambria Math" charset="0"/>
                                </a:rPr>
                              </m:ctrlPr>
                            </m:sSubSupPr>
                            <m:e>
                              <m:r>
                                <a:rPr lang="en-US" sz="2800" i="1">
                                  <a:latin typeface="Cambria Math" charset="0"/>
                                </a:rPr>
                                <m:t>𝜎</m:t>
                              </m:r>
                            </m:e>
                            <m:sub>
                              <m:r>
                                <a:rPr lang="en-US" sz="2800" b="0" i="1" smtClean="0">
                                  <a:latin typeface="Cambria Math" charset="0"/>
                                </a:rPr>
                                <m:t>2</m:t>
                              </m:r>
                            </m:sub>
                            <m:sup>
                              <m:r>
                                <a:rPr lang="en-US" sz="2800" i="1">
                                  <a:latin typeface="Cambria Math" charset="0"/>
                                </a:rPr>
                                <m:t>0</m:t>
                              </m:r>
                            </m:sup>
                          </m:sSubSup>
                          <m:r>
                            <a:rPr lang="en-US" sz="2800" i="1">
                              <a:latin typeface="Cambria Math" charset="0"/>
                            </a:rPr>
                            <m:t>,</m:t>
                          </m:r>
                          <m:sSubSup>
                            <m:sSubSupPr>
                              <m:ctrlPr>
                                <a:rPr lang="en-US" sz="2800" i="1">
                                  <a:latin typeface="Cambria Math" charset="0"/>
                                </a:rPr>
                              </m:ctrlPr>
                            </m:sSubSupPr>
                            <m:e>
                              <m:r>
                                <a:rPr lang="en-US" sz="2800" i="1">
                                  <a:latin typeface="Cambria Math" charset="0"/>
                                </a:rPr>
                                <m:t>𝜎</m:t>
                              </m:r>
                            </m:e>
                            <m:sub>
                              <m:r>
                                <a:rPr lang="en-US" sz="2800" b="0" i="1" smtClean="0">
                                  <a:latin typeface="Cambria Math" charset="0"/>
                                </a:rPr>
                                <m:t>2</m:t>
                              </m:r>
                            </m:sub>
                            <m:sup>
                              <m:r>
                                <a:rPr lang="en-US" sz="2800" i="1">
                                  <a:latin typeface="Cambria Math" charset="0"/>
                                </a:rPr>
                                <m:t>1</m:t>
                              </m:r>
                            </m:sup>
                          </m:sSubSup>
                        </m:e>
                      </m:d>
                      <m:r>
                        <a:rPr lang="en-US" sz="2800" b="0" i="1" smtClean="0">
                          <a:latin typeface="Cambria Math" charset="0"/>
                        </a:rPr>
                        <m:t>,</m:t>
                      </m:r>
                      <m:d>
                        <m:dPr>
                          <m:ctrlPr>
                            <a:rPr lang="en-US" sz="2800" i="1">
                              <a:latin typeface="Cambria Math" charset="0"/>
                            </a:rPr>
                          </m:ctrlPr>
                        </m:dPr>
                        <m:e>
                          <m:sSubSup>
                            <m:sSubSupPr>
                              <m:ctrlPr>
                                <a:rPr lang="en-US" sz="2800" i="1">
                                  <a:latin typeface="Cambria Math" charset="0"/>
                                </a:rPr>
                              </m:ctrlPr>
                            </m:sSubSupPr>
                            <m:e>
                              <m:r>
                                <a:rPr lang="en-US" sz="2800" i="1">
                                  <a:latin typeface="Cambria Math" charset="0"/>
                                </a:rPr>
                                <m:t>𝜎</m:t>
                              </m:r>
                            </m:e>
                            <m:sub>
                              <m:r>
                                <a:rPr lang="en-US" sz="2800" b="0" i="1" smtClean="0">
                                  <a:latin typeface="Cambria Math" charset="0"/>
                                </a:rPr>
                                <m:t>3</m:t>
                              </m:r>
                            </m:sub>
                            <m:sup>
                              <m:r>
                                <a:rPr lang="en-US" sz="2800" i="1">
                                  <a:latin typeface="Cambria Math" charset="0"/>
                                </a:rPr>
                                <m:t>0</m:t>
                              </m:r>
                            </m:sup>
                          </m:sSubSup>
                          <m:r>
                            <a:rPr lang="en-US" sz="2800" i="1">
                              <a:latin typeface="Cambria Math" charset="0"/>
                            </a:rPr>
                            <m:t>,</m:t>
                          </m:r>
                          <m:sSubSup>
                            <m:sSubSupPr>
                              <m:ctrlPr>
                                <a:rPr lang="en-US" sz="2800" i="1">
                                  <a:latin typeface="Cambria Math" charset="0"/>
                                </a:rPr>
                              </m:ctrlPr>
                            </m:sSubSupPr>
                            <m:e>
                              <m:r>
                                <a:rPr lang="en-US" sz="2800" i="1">
                                  <a:latin typeface="Cambria Math" charset="0"/>
                                </a:rPr>
                                <m:t>𝜎</m:t>
                              </m:r>
                            </m:e>
                            <m:sub>
                              <m:r>
                                <a:rPr lang="en-US" sz="2800" b="0" i="1" smtClean="0">
                                  <a:latin typeface="Cambria Math" charset="0"/>
                                </a:rPr>
                                <m:t>3</m:t>
                              </m:r>
                            </m:sub>
                            <m:sup>
                              <m:r>
                                <a:rPr lang="en-US" sz="2800" i="1">
                                  <a:latin typeface="Cambria Math" charset="0"/>
                                </a:rPr>
                                <m:t>1</m:t>
                              </m:r>
                            </m:sup>
                          </m:sSubSup>
                        </m:e>
                      </m:d>
                      <m:r>
                        <a:rPr lang="en-US" sz="2800" i="1">
                          <a:latin typeface="Cambria Math" charset="0"/>
                        </a:rPr>
                        <m:t>,</m:t>
                      </m:r>
                      <m:d>
                        <m:dPr>
                          <m:ctrlPr>
                            <a:rPr lang="en-US" sz="2800" i="1">
                              <a:latin typeface="Cambria Math" charset="0"/>
                            </a:rPr>
                          </m:ctrlPr>
                        </m:dPr>
                        <m:e>
                          <m:sSubSup>
                            <m:sSubSupPr>
                              <m:ctrlPr>
                                <a:rPr lang="en-US" sz="2800" i="1">
                                  <a:latin typeface="Cambria Math" charset="0"/>
                                </a:rPr>
                              </m:ctrlPr>
                            </m:sSubSupPr>
                            <m:e>
                              <m:r>
                                <a:rPr lang="en-US" sz="2800" i="1">
                                  <a:latin typeface="Cambria Math" charset="0"/>
                                </a:rPr>
                                <m:t>𝜎</m:t>
                              </m:r>
                            </m:e>
                            <m:sub>
                              <m:r>
                                <a:rPr lang="en-US" sz="2800" b="0" i="1" smtClean="0">
                                  <a:latin typeface="Cambria Math" charset="0"/>
                                </a:rPr>
                                <m:t>4</m:t>
                              </m:r>
                            </m:sub>
                            <m:sup>
                              <m:r>
                                <a:rPr lang="en-US" sz="2800" i="1">
                                  <a:latin typeface="Cambria Math" charset="0"/>
                                </a:rPr>
                                <m:t>0</m:t>
                              </m:r>
                            </m:sup>
                          </m:sSubSup>
                          <m:r>
                            <a:rPr lang="en-US" sz="2800" i="1">
                              <a:latin typeface="Cambria Math" charset="0"/>
                            </a:rPr>
                            <m:t>,</m:t>
                          </m:r>
                          <m:sSubSup>
                            <m:sSubSupPr>
                              <m:ctrlPr>
                                <a:rPr lang="en-US" sz="2800" i="1">
                                  <a:latin typeface="Cambria Math" charset="0"/>
                                </a:rPr>
                              </m:ctrlPr>
                            </m:sSubSupPr>
                            <m:e>
                              <m:r>
                                <a:rPr lang="en-US" sz="2800" i="1">
                                  <a:latin typeface="Cambria Math" charset="0"/>
                                </a:rPr>
                                <m:t>𝜎</m:t>
                              </m:r>
                            </m:e>
                            <m:sub>
                              <m:r>
                                <a:rPr lang="en-US" sz="2800" b="0" i="1" smtClean="0">
                                  <a:latin typeface="Cambria Math" charset="0"/>
                                </a:rPr>
                                <m:t>4</m:t>
                              </m:r>
                            </m:sub>
                            <m:sup>
                              <m:r>
                                <a:rPr lang="en-US" sz="2800" i="1">
                                  <a:latin typeface="Cambria Math" charset="0"/>
                                </a:rPr>
                                <m:t>1</m:t>
                              </m:r>
                            </m:sup>
                          </m:sSubSup>
                        </m:e>
                      </m:d>
                      <m:r>
                        <a:rPr lang="en-US" sz="2800" i="1">
                          <a:latin typeface="Cambria Math" charset="0"/>
                        </a:rPr>
                        <m:t>,…</m:t>
                      </m:r>
                      <m:r>
                        <a:rPr lang="en-US" sz="2800" b="0" i="1" smtClean="0">
                          <a:latin typeface="Cambria Math" charset="0"/>
                        </a:rPr>
                        <m:t>,</m:t>
                      </m:r>
                      <m:d>
                        <m:dPr>
                          <m:ctrlPr>
                            <a:rPr lang="en-US" sz="2800" i="1">
                              <a:latin typeface="Cambria Math" charset="0"/>
                            </a:rPr>
                          </m:ctrlPr>
                        </m:dPr>
                        <m:e>
                          <m:sSubSup>
                            <m:sSubSupPr>
                              <m:ctrlPr>
                                <a:rPr lang="en-US" sz="2800" i="1">
                                  <a:latin typeface="Cambria Math" charset="0"/>
                                </a:rPr>
                              </m:ctrlPr>
                            </m:sSubSupPr>
                            <m:e>
                              <m:r>
                                <a:rPr lang="en-US" sz="2800" i="1">
                                  <a:latin typeface="Cambria Math" charset="0"/>
                                </a:rPr>
                                <m:t>𝜎</m:t>
                              </m:r>
                            </m:e>
                            <m:sub>
                              <m:r>
                                <a:rPr lang="en-US" sz="2800" b="0" i="1" smtClean="0">
                                  <a:latin typeface="Cambria Math" charset="0"/>
                                </a:rPr>
                                <m:t>𝑘</m:t>
                              </m:r>
                            </m:sub>
                            <m:sup>
                              <m:r>
                                <a:rPr lang="en-US" sz="2800" i="1">
                                  <a:latin typeface="Cambria Math" charset="0"/>
                                </a:rPr>
                                <m:t>0</m:t>
                              </m:r>
                            </m:sup>
                          </m:sSubSup>
                          <m:r>
                            <a:rPr lang="en-US" sz="2800" i="1">
                              <a:latin typeface="Cambria Math" charset="0"/>
                            </a:rPr>
                            <m:t>,</m:t>
                          </m:r>
                          <m:sSubSup>
                            <m:sSubSupPr>
                              <m:ctrlPr>
                                <a:rPr lang="en-US" sz="2800" i="1">
                                  <a:latin typeface="Cambria Math" charset="0"/>
                                </a:rPr>
                              </m:ctrlPr>
                            </m:sSubSupPr>
                            <m:e>
                              <m:r>
                                <a:rPr lang="en-US" sz="2800" i="1">
                                  <a:latin typeface="Cambria Math" charset="0"/>
                                </a:rPr>
                                <m:t>𝜎</m:t>
                              </m:r>
                            </m:e>
                            <m:sub>
                              <m:r>
                                <a:rPr lang="en-US" sz="2800" b="0" i="1" smtClean="0">
                                  <a:latin typeface="Cambria Math" charset="0"/>
                                </a:rPr>
                                <m:t>𝑘</m:t>
                              </m:r>
                            </m:sub>
                            <m:sup>
                              <m:r>
                                <a:rPr lang="en-US" sz="2800" i="1">
                                  <a:latin typeface="Cambria Math" charset="0"/>
                                </a:rPr>
                                <m:t>1</m:t>
                              </m:r>
                            </m:sup>
                          </m:sSubSup>
                        </m:e>
                      </m:d>
                      <m:r>
                        <a:rPr lang="en-US" sz="2800" i="1">
                          <a:latin typeface="Cambria Math" charset="0"/>
                        </a:rPr>
                        <m:t> 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04311" y="1375281"/>
                <a:ext cx="8374225" cy="486352"/>
              </a:xfrm>
              <a:prstGeom prst="rect">
                <a:avLst/>
              </a:prstGeom>
              <a:blipFill rotWithShape="0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6" name="TextBox 35"/>
              <p:cNvSpPr txBox="1"/>
              <p:nvPr/>
            </p:nvSpPr>
            <p:spPr>
              <a:xfrm>
                <a:off x="2086472" y="1947214"/>
                <a:ext cx="1097223" cy="45313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b="0" i="1" smtClean="0">
                              <a:solidFill>
                                <a:srgbClr val="FF0000"/>
                              </a:solidFill>
                              <a:latin typeface="Cambria Math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solidFill>
                                <a:srgbClr val="FF0000"/>
                              </a:solidFill>
                              <a:latin typeface="Cambria Math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b="0" i="1" smtClean="0">
                              <a:solidFill>
                                <a:srgbClr val="FF0000"/>
                              </a:solidFill>
                              <a:latin typeface="Cambria Math" charset="0"/>
                            </a:rPr>
                            <m:t>1</m:t>
                          </m:r>
                        </m:sub>
                      </m:sSub>
                      <m:r>
                        <a:rPr lang="en-US" sz="2400" b="0" i="1" smtClean="0">
                          <a:solidFill>
                            <a:srgbClr val="FF0000"/>
                          </a:solidFill>
                          <a:latin typeface="Cambria Math" charset="0"/>
                        </a:rPr>
                        <m:t>=0</m:t>
                      </m:r>
                    </m:oMath>
                  </m:oMathPara>
                </a14:m>
                <a:endParaRPr lang="en-US" sz="2400" baseline="-250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6" name="TextBox 3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86472" y="1947214"/>
                <a:ext cx="1097223" cy="453137"/>
              </a:xfrm>
              <a:prstGeom prst="rect">
                <a:avLst/>
              </a:prstGeom>
              <a:blipFill rotWithShape="0">
                <a:blip r:embed="rId4"/>
                <a:stretch>
                  <a:fillRect b="-4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7" name="TextBox 36"/>
              <p:cNvSpPr txBox="1"/>
              <p:nvPr/>
            </p:nvSpPr>
            <p:spPr>
              <a:xfrm>
                <a:off x="2086473" y="2310257"/>
                <a:ext cx="1097223" cy="45313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b="0" i="1" smtClean="0">
                              <a:solidFill>
                                <a:srgbClr val="0432FF"/>
                              </a:solidFill>
                              <a:latin typeface="Cambria Math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solidFill>
                                <a:srgbClr val="0432FF"/>
                              </a:solidFill>
                              <a:latin typeface="Cambria Math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b="0" i="1" smtClean="0">
                              <a:solidFill>
                                <a:srgbClr val="0432FF"/>
                              </a:solidFill>
                              <a:latin typeface="Cambria Math" charset="0"/>
                            </a:rPr>
                            <m:t>1</m:t>
                          </m:r>
                        </m:sub>
                      </m:sSub>
                      <m:r>
                        <a:rPr lang="en-US" sz="2400" b="0" i="1" smtClean="0">
                          <a:solidFill>
                            <a:srgbClr val="0432FF"/>
                          </a:solidFill>
                          <a:latin typeface="Cambria Math" charset="0"/>
                        </a:rPr>
                        <m:t>=1</m:t>
                      </m:r>
                    </m:oMath>
                  </m:oMathPara>
                </a14:m>
                <a:endParaRPr lang="en-US" sz="2400" baseline="-25000" dirty="0">
                  <a:solidFill>
                    <a:srgbClr val="0432FF"/>
                  </a:solidFill>
                </a:endParaRPr>
              </a:p>
            </p:txBody>
          </p:sp>
        </mc:Choice>
        <mc:Fallback xmlns="">
          <p:sp>
            <p:nvSpPr>
              <p:cNvPr id="37" name="TextBox 3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86473" y="2310257"/>
                <a:ext cx="1097223" cy="453137"/>
              </a:xfrm>
              <a:prstGeom prst="rect">
                <a:avLst/>
              </a:prstGeom>
              <a:blipFill rotWithShape="0">
                <a:blip r:embed="rId5"/>
                <a:stretch>
                  <a:fillRect b="-405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8" name="TextBox 37"/>
              <p:cNvSpPr txBox="1"/>
              <p:nvPr/>
            </p:nvSpPr>
            <p:spPr>
              <a:xfrm>
                <a:off x="537826" y="799933"/>
                <a:ext cx="3613425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2400" dirty="0" smtClean="0">
                    <a:solidFill>
                      <a:srgbClr val="000000"/>
                    </a:solidFill>
                  </a:rPr>
                  <a:t>function: 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solidFill>
                          <a:srgbClr val="000000"/>
                        </a:solidFill>
                        <a:latin typeface="Cambria Math" charset="0"/>
                      </a:rPr>
                      <m:t>𝑓</m:t>
                    </m:r>
                    <m:r>
                      <a:rPr lang="en-US" sz="2400" b="0" i="1" smtClean="0">
                        <a:solidFill>
                          <a:srgbClr val="000000"/>
                        </a:solidFill>
                        <a:latin typeface="Cambria Math" charset="0"/>
                      </a:rPr>
                      <m:t>:</m:t>
                    </m:r>
                    <m:sSup>
                      <m:sSupPr>
                        <m:ctrlPr>
                          <a:rPr lang="en-US" sz="2400" b="0" i="1" smtClean="0">
                            <a:solidFill>
                              <a:srgbClr val="000000"/>
                            </a:solidFill>
                            <a:latin typeface="Cambria Math" charset="0"/>
                          </a:rPr>
                        </m:ctrlPr>
                      </m:sSupPr>
                      <m:e>
                        <m:d>
                          <m:dPr>
                            <m:begChr m:val="{"/>
                            <m:endChr m:val="}"/>
                            <m:ctrlPr>
                              <a:rPr lang="en-US" sz="2400" b="0" i="1" smtClean="0">
                                <a:solidFill>
                                  <a:srgbClr val="000000"/>
                                </a:solidFill>
                                <a:latin typeface="Cambria Math" charset="0"/>
                              </a:rPr>
                            </m:ctrlPr>
                          </m:dPr>
                          <m:e>
                            <m:r>
                              <a:rPr lang="en-US" sz="2400" b="0" i="1" smtClean="0">
                                <a:solidFill>
                                  <a:srgbClr val="000000"/>
                                </a:solidFill>
                                <a:latin typeface="Cambria Math" charset="0"/>
                              </a:rPr>
                              <m:t>0,1</m:t>
                            </m:r>
                          </m:e>
                        </m:d>
                      </m:e>
                      <m:sup>
                        <m:r>
                          <a:rPr lang="en-US" sz="2400" b="0" i="1" smtClean="0">
                            <a:solidFill>
                              <a:srgbClr val="000000"/>
                            </a:solidFill>
                            <a:latin typeface="Cambria Math" charset="0"/>
                          </a:rPr>
                          <m:t>3</m:t>
                        </m:r>
                      </m:sup>
                    </m:sSup>
                    <m:r>
                      <a:rPr lang="en-US" sz="2400" b="0" i="1" smtClean="0">
                        <a:solidFill>
                          <a:srgbClr val="000000"/>
                        </a:solidFill>
                        <a:latin typeface="Cambria Math" charset="0"/>
                      </a:rPr>
                      <m:t>→{0,1}</m:t>
                    </m:r>
                  </m:oMath>
                </a14:m>
                <a:endParaRPr lang="en-US" sz="2400" baseline="-250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38" name="TextBox 3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7826" y="799933"/>
                <a:ext cx="3613425" cy="461665"/>
              </a:xfrm>
              <a:prstGeom prst="rect">
                <a:avLst/>
              </a:prstGeom>
              <a:blipFill rotWithShape="0">
                <a:blip r:embed="rId6"/>
                <a:stretch>
                  <a:fillRect l="-2024" t="-10526" r="-1012" b="-2894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3" name="TextBox 82"/>
              <p:cNvSpPr txBox="1"/>
              <p:nvPr/>
            </p:nvSpPr>
            <p:spPr>
              <a:xfrm>
                <a:off x="7083776" y="836956"/>
                <a:ext cx="2889702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2400" dirty="0" smtClean="0">
                    <a:solidFill>
                      <a:srgbClr val="000000"/>
                    </a:solidFill>
                  </a:rPr>
                  <a:t>(this example: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solidFill>
                          <a:srgbClr val="000000"/>
                        </a:solidFill>
                        <a:latin typeface="Cambria Math" charset="0"/>
                      </a:rPr>
                      <m:t>𝑛</m:t>
                    </m:r>
                    <m:r>
                      <a:rPr lang="en-US" sz="2400" b="0" i="1" smtClean="0">
                        <a:solidFill>
                          <a:srgbClr val="000000"/>
                        </a:solidFill>
                        <a:latin typeface="Cambria Math" charset="0"/>
                      </a:rPr>
                      <m:t>=3)</m:t>
                    </m:r>
                  </m:oMath>
                </a14:m>
                <a:endParaRPr lang="en-US" sz="2400" baseline="-250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83" name="TextBox 8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83776" y="836956"/>
                <a:ext cx="2889702" cy="461665"/>
              </a:xfrm>
              <a:prstGeom prst="rect">
                <a:avLst/>
              </a:prstGeom>
              <a:blipFill rotWithShape="0">
                <a:blip r:embed="rId7"/>
                <a:stretch>
                  <a:fillRect l="-2743" t="-10526" r="-1477" b="-2894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4" name="TextBox 83"/>
              <p:cNvSpPr txBox="1"/>
              <p:nvPr/>
            </p:nvSpPr>
            <p:spPr>
              <a:xfrm>
                <a:off x="4935068" y="817544"/>
                <a:ext cx="1896352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2400" dirty="0" smtClean="0">
                    <a:solidFill>
                      <a:srgbClr val="000000"/>
                    </a:solidFill>
                  </a:rPr>
                  <a:t>input: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b="0" i="1" smtClean="0">
                            <a:solidFill>
                              <a:srgbClr val="000000"/>
                            </a:solidFill>
                            <a:latin typeface="Cambria Math" charset="0"/>
                          </a:rPr>
                        </m:ctrlPr>
                      </m:sSubPr>
                      <m:e>
                        <m:r>
                          <a:rPr lang="en-US" sz="2400" b="0" i="1" smtClean="0">
                            <a:solidFill>
                              <a:srgbClr val="000000"/>
                            </a:solidFill>
                            <a:latin typeface="Cambria Math" charset="0"/>
                          </a:rPr>
                          <m:t>𝑥</m:t>
                        </m:r>
                      </m:e>
                      <m:sub>
                        <m:r>
                          <a:rPr lang="en-US" sz="2400" b="0" i="1" smtClean="0">
                            <a:solidFill>
                              <a:srgbClr val="000000"/>
                            </a:solidFill>
                            <a:latin typeface="Cambria Math" charset="0"/>
                          </a:rPr>
                          <m:t>1</m:t>
                        </m:r>
                      </m:sub>
                    </m:sSub>
                    <m:sSub>
                      <m:sSubPr>
                        <m:ctrlPr>
                          <a:rPr lang="en-US" sz="2400" b="0" i="1" smtClean="0">
                            <a:solidFill>
                              <a:srgbClr val="000000"/>
                            </a:solidFill>
                            <a:latin typeface="Cambria Math" charset="0"/>
                          </a:rPr>
                        </m:ctrlPr>
                      </m:sSubPr>
                      <m:e>
                        <m:r>
                          <a:rPr lang="en-US" sz="2400" b="0" i="1" smtClean="0">
                            <a:solidFill>
                              <a:srgbClr val="000000"/>
                            </a:solidFill>
                            <a:latin typeface="Cambria Math" charset="0"/>
                          </a:rPr>
                          <m:t>𝑥</m:t>
                        </m:r>
                      </m:e>
                      <m:sub>
                        <m:r>
                          <a:rPr lang="en-US" sz="2400" b="0" i="1" smtClean="0">
                            <a:solidFill>
                              <a:srgbClr val="000000"/>
                            </a:solidFill>
                            <a:latin typeface="Cambria Math" charset="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sz="2400" b="0" i="1" smtClean="0">
                            <a:solidFill>
                              <a:srgbClr val="000000"/>
                            </a:solidFill>
                            <a:latin typeface="Cambria Math" charset="0"/>
                          </a:rPr>
                        </m:ctrlPr>
                      </m:sSubPr>
                      <m:e>
                        <m:r>
                          <a:rPr lang="en-US" sz="2400" b="0" i="1" smtClean="0">
                            <a:solidFill>
                              <a:srgbClr val="000000"/>
                            </a:solidFill>
                            <a:latin typeface="Cambria Math" charset="0"/>
                          </a:rPr>
                          <m:t>𝑥</m:t>
                        </m:r>
                      </m:e>
                      <m:sub>
                        <m:r>
                          <a:rPr lang="en-US" sz="2400" b="0" i="1" smtClean="0">
                            <a:solidFill>
                              <a:srgbClr val="000000"/>
                            </a:solidFill>
                            <a:latin typeface="Cambria Math" charset="0"/>
                          </a:rPr>
                          <m:t>3</m:t>
                        </m:r>
                      </m:sub>
                    </m:sSub>
                  </m:oMath>
                </a14:m>
                <a:endParaRPr lang="en-US" sz="2400" baseline="-250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84" name="TextBox 8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35068" y="817544"/>
                <a:ext cx="1896352" cy="461665"/>
              </a:xfrm>
              <a:prstGeom prst="rect">
                <a:avLst/>
              </a:prstGeom>
              <a:blipFill rotWithShape="0">
                <a:blip r:embed="rId8"/>
                <a:stretch>
                  <a:fillRect l="-4823" t="-10526" b="-2894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7" name="TextBox 86"/>
              <p:cNvSpPr txBox="1"/>
              <p:nvPr/>
            </p:nvSpPr>
            <p:spPr>
              <a:xfrm>
                <a:off x="9973478" y="1339741"/>
                <a:ext cx="1378711" cy="61279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en-US" sz="2800" b="0" i="1" smtClean="0">
                              <a:solidFill>
                                <a:srgbClr val="000000"/>
                              </a:solidFill>
                              <a:latin typeface="Cambria Math" charset="0"/>
                            </a:rPr>
                          </m:ctrlPr>
                        </m:sSubSupPr>
                        <m:e>
                          <m:r>
                            <a:rPr lang="en-US" sz="2800" b="0" i="1" smtClean="0">
                              <a:solidFill>
                                <a:srgbClr val="000000"/>
                              </a:solidFill>
                              <a:latin typeface="Cambria Math" charset="0"/>
                            </a:rPr>
                            <m:t>𝜎</m:t>
                          </m:r>
                        </m:e>
                        <m:sub>
                          <m:r>
                            <a:rPr lang="en-US" sz="2800" b="0" i="1" smtClean="0">
                              <a:solidFill>
                                <a:srgbClr val="000000"/>
                              </a:solidFill>
                              <a:latin typeface="Cambria Math" charset="0"/>
                            </a:rPr>
                            <m:t>𝑗</m:t>
                          </m:r>
                        </m:sub>
                        <m:sup>
                          <m:r>
                            <a:rPr lang="en-US" sz="2800" b="0" i="1" smtClean="0">
                              <a:solidFill>
                                <a:srgbClr val="000000"/>
                              </a:solidFill>
                              <a:latin typeface="Cambria Math" charset="0"/>
                            </a:rPr>
                            <m:t>𝑖</m:t>
                          </m:r>
                        </m:sup>
                      </m:sSubSup>
                      <m:r>
                        <a:rPr lang="en-US" sz="2800" b="0" i="1" smtClean="0">
                          <a:solidFill>
                            <a:srgbClr val="000000"/>
                          </a:solidFill>
                          <a:latin typeface="Cambria Math" charset="0"/>
                        </a:rPr>
                        <m:t>∈</m:t>
                      </m:r>
                      <m:sSub>
                        <m:sSubPr>
                          <m:ctrlPr>
                            <a:rPr lang="en-US" sz="2800" b="0" i="1" smtClean="0">
                              <a:solidFill>
                                <a:srgbClr val="000000"/>
                              </a:solidFill>
                              <a:latin typeface="Cambria Math" charset="0"/>
                            </a:rPr>
                          </m:ctrlPr>
                        </m:sSubPr>
                        <m:e>
                          <m:r>
                            <a:rPr lang="en-US" sz="2800" b="0" i="1" smtClean="0">
                              <a:solidFill>
                                <a:srgbClr val="000000"/>
                              </a:solidFill>
                              <a:latin typeface="Cambria Math" charset="0"/>
                            </a:rPr>
                            <m:t>𝑆</m:t>
                          </m:r>
                        </m:e>
                        <m:sub>
                          <m:r>
                            <a:rPr lang="en-US" sz="2800" b="0" i="1" smtClean="0">
                              <a:solidFill>
                                <a:srgbClr val="000000"/>
                              </a:solidFill>
                              <a:latin typeface="Cambria Math" charset="0"/>
                            </a:rPr>
                            <m:t>5</m:t>
                          </m:r>
                        </m:sub>
                      </m:sSub>
                    </m:oMath>
                  </m:oMathPara>
                </a14:m>
                <a:endParaRPr lang="en-US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87" name="TextBox 8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973478" y="1339741"/>
                <a:ext cx="1378711" cy="612796"/>
              </a:xfrm>
              <a:prstGeom prst="rect">
                <a:avLst/>
              </a:prstGeom>
              <a:blipFill rotWithShape="0"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900907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0" grpId="0" animBg="1"/>
      <p:bldP spid="230" grpId="1" animBg="1"/>
      <p:bldP spid="231" grpId="0" animBg="1"/>
      <p:bldP spid="36" grpId="0"/>
      <p:bldP spid="36" grpId="1"/>
      <p:bldP spid="37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165002" y="96437"/>
            <a:ext cx="89644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4000" dirty="0" smtClean="0">
                <a:solidFill>
                  <a:srgbClr val="000000"/>
                </a:solidFill>
                <a:latin typeface="+mj-lt"/>
              </a:rPr>
              <a:t>Width-5 </a:t>
            </a:r>
            <a:r>
              <a:rPr lang="en-US" sz="4000" dirty="0">
                <a:solidFill>
                  <a:srgbClr val="000000"/>
                </a:solidFill>
                <a:latin typeface="+mj-lt"/>
              </a:rPr>
              <a:t>Permutation Branching Programs</a:t>
            </a:r>
            <a:endParaRPr lang="en-US" sz="3600" dirty="0">
              <a:solidFill>
                <a:srgbClr val="000000"/>
              </a:solidFill>
              <a:latin typeface="+mj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84964" y="1401572"/>
            <a:ext cx="173457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smtClean="0">
                <a:solidFill>
                  <a:srgbClr val="000000"/>
                </a:solidFill>
              </a:rPr>
              <a:t>instructions</a:t>
            </a:r>
            <a:r>
              <a:rPr lang="en-US" sz="2400" dirty="0">
                <a:solidFill>
                  <a:srgbClr val="000000"/>
                </a:solidFill>
              </a:rPr>
              <a:t>: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933342" y="2871680"/>
            <a:ext cx="986199" cy="2023811"/>
            <a:chOff x="4572000" y="2517332"/>
            <a:chExt cx="504058" cy="767651"/>
          </a:xfrm>
        </p:grpSpPr>
        <p:sp>
          <p:nvSpPr>
            <p:cNvPr id="50" name="Can 49"/>
            <p:cNvSpPr>
              <a:spLocks/>
            </p:cNvSpPr>
            <p:nvPr/>
          </p:nvSpPr>
          <p:spPr>
            <a:xfrm rot="16200000">
              <a:off x="4767545" y="2321790"/>
              <a:ext cx="112971" cy="504055"/>
            </a:xfrm>
            <a:prstGeom prst="can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rtlCol="0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3200" dirty="0">
                <a:solidFill>
                  <a:srgbClr val="FFFFFF"/>
                </a:solidFill>
                <a:latin typeface="Calibri"/>
              </a:endParaRPr>
            </a:p>
          </p:txBody>
        </p:sp>
        <p:sp>
          <p:nvSpPr>
            <p:cNvPr id="51" name="Can 50"/>
            <p:cNvSpPr>
              <a:spLocks/>
            </p:cNvSpPr>
            <p:nvPr/>
          </p:nvSpPr>
          <p:spPr>
            <a:xfrm rot="16200000">
              <a:off x="4767544" y="2493078"/>
              <a:ext cx="112971" cy="504055"/>
            </a:xfrm>
            <a:prstGeom prst="can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rtlCol="0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3200" dirty="0">
                <a:solidFill>
                  <a:srgbClr val="FFFFFF"/>
                </a:solidFill>
                <a:latin typeface="Calibri"/>
              </a:endParaRPr>
            </a:p>
          </p:txBody>
        </p:sp>
        <p:sp>
          <p:nvSpPr>
            <p:cNvPr id="52" name="Can 51"/>
            <p:cNvSpPr>
              <a:spLocks/>
            </p:cNvSpPr>
            <p:nvPr/>
          </p:nvSpPr>
          <p:spPr>
            <a:xfrm rot="16200000">
              <a:off x="4767543" y="2657392"/>
              <a:ext cx="112971" cy="504055"/>
            </a:xfrm>
            <a:prstGeom prst="can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rtlCol="0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3200" dirty="0">
                <a:solidFill>
                  <a:srgbClr val="FFFFFF"/>
                </a:solidFill>
                <a:latin typeface="Calibri"/>
              </a:endParaRPr>
            </a:p>
          </p:txBody>
        </p:sp>
        <p:sp>
          <p:nvSpPr>
            <p:cNvPr id="53" name="Can 52"/>
            <p:cNvSpPr>
              <a:spLocks/>
            </p:cNvSpPr>
            <p:nvPr/>
          </p:nvSpPr>
          <p:spPr>
            <a:xfrm rot="16200000">
              <a:off x="4767545" y="2821696"/>
              <a:ext cx="112971" cy="504055"/>
            </a:xfrm>
            <a:prstGeom prst="can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rtlCol="0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3200" dirty="0">
                <a:solidFill>
                  <a:srgbClr val="FFFFFF"/>
                </a:solidFill>
                <a:latin typeface="Calibri"/>
              </a:endParaRPr>
            </a:p>
          </p:txBody>
        </p:sp>
        <p:sp>
          <p:nvSpPr>
            <p:cNvPr id="54" name="Can 53"/>
            <p:cNvSpPr>
              <a:spLocks/>
            </p:cNvSpPr>
            <p:nvPr/>
          </p:nvSpPr>
          <p:spPr>
            <a:xfrm rot="16200000">
              <a:off x="4767542" y="2976470"/>
              <a:ext cx="112971" cy="504055"/>
            </a:xfrm>
            <a:prstGeom prst="can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rtlCol="0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3200" dirty="0">
                <a:solidFill>
                  <a:srgbClr val="FFFFFF"/>
                </a:solidFill>
                <a:latin typeface="Calibri"/>
              </a:endParaRPr>
            </a:p>
          </p:txBody>
        </p:sp>
      </p:grpSp>
      <p:grpSp>
        <p:nvGrpSpPr>
          <p:cNvPr id="61" name="Group 60"/>
          <p:cNvGrpSpPr/>
          <p:nvPr/>
        </p:nvGrpSpPr>
        <p:grpSpPr>
          <a:xfrm>
            <a:off x="2769546" y="2871680"/>
            <a:ext cx="986199" cy="2023811"/>
            <a:chOff x="4572000" y="2517332"/>
            <a:chExt cx="504058" cy="767651"/>
          </a:xfrm>
        </p:grpSpPr>
        <p:sp>
          <p:nvSpPr>
            <p:cNvPr id="62" name="Can 61"/>
            <p:cNvSpPr>
              <a:spLocks/>
            </p:cNvSpPr>
            <p:nvPr/>
          </p:nvSpPr>
          <p:spPr>
            <a:xfrm rot="16200000">
              <a:off x="4767545" y="2321790"/>
              <a:ext cx="112971" cy="504055"/>
            </a:xfrm>
            <a:prstGeom prst="can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rtlCol="0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3200" dirty="0">
                <a:solidFill>
                  <a:srgbClr val="FFFFFF"/>
                </a:solidFill>
                <a:latin typeface="Calibri"/>
              </a:endParaRPr>
            </a:p>
          </p:txBody>
        </p:sp>
        <p:sp>
          <p:nvSpPr>
            <p:cNvPr id="63" name="Can 62"/>
            <p:cNvSpPr>
              <a:spLocks/>
            </p:cNvSpPr>
            <p:nvPr/>
          </p:nvSpPr>
          <p:spPr>
            <a:xfrm rot="16200000">
              <a:off x="4767544" y="2493078"/>
              <a:ext cx="112971" cy="504055"/>
            </a:xfrm>
            <a:prstGeom prst="can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rtlCol="0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3200" dirty="0">
                <a:solidFill>
                  <a:srgbClr val="FFFFFF"/>
                </a:solidFill>
                <a:latin typeface="Calibri"/>
              </a:endParaRPr>
            </a:p>
          </p:txBody>
        </p:sp>
        <p:sp>
          <p:nvSpPr>
            <p:cNvPr id="64" name="Can 63"/>
            <p:cNvSpPr>
              <a:spLocks/>
            </p:cNvSpPr>
            <p:nvPr/>
          </p:nvSpPr>
          <p:spPr>
            <a:xfrm rot="16200000">
              <a:off x="4767543" y="2657392"/>
              <a:ext cx="112971" cy="504055"/>
            </a:xfrm>
            <a:prstGeom prst="can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rtlCol="0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3200" dirty="0">
                <a:solidFill>
                  <a:srgbClr val="FFFFFF"/>
                </a:solidFill>
                <a:latin typeface="Calibri"/>
              </a:endParaRPr>
            </a:p>
          </p:txBody>
        </p:sp>
        <p:sp>
          <p:nvSpPr>
            <p:cNvPr id="65" name="Can 64"/>
            <p:cNvSpPr>
              <a:spLocks/>
            </p:cNvSpPr>
            <p:nvPr/>
          </p:nvSpPr>
          <p:spPr>
            <a:xfrm rot="16200000">
              <a:off x="4767545" y="2821696"/>
              <a:ext cx="112971" cy="504055"/>
            </a:xfrm>
            <a:prstGeom prst="can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rtlCol="0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3200" dirty="0">
                <a:solidFill>
                  <a:srgbClr val="FFFFFF"/>
                </a:solidFill>
                <a:latin typeface="Calibri"/>
              </a:endParaRPr>
            </a:p>
          </p:txBody>
        </p:sp>
        <p:sp>
          <p:nvSpPr>
            <p:cNvPr id="66" name="Can 65"/>
            <p:cNvSpPr>
              <a:spLocks/>
            </p:cNvSpPr>
            <p:nvPr/>
          </p:nvSpPr>
          <p:spPr>
            <a:xfrm rot="16200000">
              <a:off x="4767542" y="2976470"/>
              <a:ext cx="112971" cy="504055"/>
            </a:xfrm>
            <a:prstGeom prst="can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rtlCol="0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3200" dirty="0">
                <a:solidFill>
                  <a:srgbClr val="FFFFFF"/>
                </a:solidFill>
                <a:latin typeface="Calibri"/>
              </a:endParaRPr>
            </a:p>
          </p:txBody>
        </p:sp>
      </p:grpSp>
      <p:cxnSp>
        <p:nvCxnSpPr>
          <p:cNvPr id="7" name="Straight Connector 6"/>
          <p:cNvCxnSpPr>
            <a:stCxn id="50" idx="3"/>
            <a:endCxn id="66" idx="1"/>
          </p:cNvCxnSpPr>
          <p:nvPr/>
        </p:nvCxnSpPr>
        <p:spPr bwMode="auto">
          <a:xfrm>
            <a:off x="1919536" y="3085021"/>
            <a:ext cx="850005" cy="1725977"/>
          </a:xfrm>
          <a:prstGeom prst="line">
            <a:avLst/>
          </a:prstGeom>
          <a:solidFill>
            <a:schemeClr val="accent1"/>
          </a:solidFill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7" name="Straight Connector 66"/>
          <p:cNvCxnSpPr>
            <a:stCxn id="51" idx="3"/>
            <a:endCxn id="64" idx="1"/>
          </p:cNvCxnSpPr>
          <p:nvPr/>
        </p:nvCxnSpPr>
        <p:spPr bwMode="auto">
          <a:xfrm>
            <a:off x="1919534" y="3536599"/>
            <a:ext cx="850009" cy="433192"/>
          </a:xfrm>
          <a:prstGeom prst="line">
            <a:avLst/>
          </a:prstGeom>
          <a:solidFill>
            <a:schemeClr val="accent1"/>
          </a:solidFill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4" name="Straight Connector 73"/>
          <p:cNvCxnSpPr>
            <a:stCxn id="52" idx="3"/>
            <a:endCxn id="62" idx="1"/>
          </p:cNvCxnSpPr>
          <p:nvPr/>
        </p:nvCxnSpPr>
        <p:spPr bwMode="auto">
          <a:xfrm flipV="1">
            <a:off x="1919532" y="3085021"/>
            <a:ext cx="850015" cy="884770"/>
          </a:xfrm>
          <a:prstGeom prst="line">
            <a:avLst/>
          </a:prstGeom>
          <a:solidFill>
            <a:schemeClr val="accent1"/>
          </a:solidFill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6" name="Straight Connector 75"/>
          <p:cNvCxnSpPr>
            <a:stCxn id="54" idx="3"/>
            <a:endCxn id="65" idx="1"/>
          </p:cNvCxnSpPr>
          <p:nvPr/>
        </p:nvCxnSpPr>
        <p:spPr bwMode="auto">
          <a:xfrm flipV="1">
            <a:off x="1919530" y="4402957"/>
            <a:ext cx="850017" cy="408041"/>
          </a:xfrm>
          <a:prstGeom prst="line">
            <a:avLst/>
          </a:prstGeom>
          <a:solidFill>
            <a:schemeClr val="accent1"/>
          </a:solidFill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8" name="Straight Connector 77"/>
          <p:cNvCxnSpPr>
            <a:stCxn id="53" idx="3"/>
            <a:endCxn id="63" idx="1"/>
          </p:cNvCxnSpPr>
          <p:nvPr/>
        </p:nvCxnSpPr>
        <p:spPr bwMode="auto">
          <a:xfrm flipV="1">
            <a:off x="1919536" y="3536599"/>
            <a:ext cx="850009" cy="866358"/>
          </a:xfrm>
          <a:prstGeom prst="line">
            <a:avLst/>
          </a:prstGeom>
          <a:solidFill>
            <a:schemeClr val="accent1"/>
          </a:solidFill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01" name="Straight Connector 200"/>
          <p:cNvCxnSpPr/>
          <p:nvPr/>
        </p:nvCxnSpPr>
        <p:spPr bwMode="auto">
          <a:xfrm>
            <a:off x="1931756" y="3905369"/>
            <a:ext cx="850009" cy="841207"/>
          </a:xfrm>
          <a:prstGeom prst="line">
            <a:avLst/>
          </a:prstGeom>
          <a:solidFill>
            <a:schemeClr val="accent1"/>
          </a:solidFill>
          <a:ln w="57150" cap="flat" cmpd="sng" algn="ctr">
            <a:solidFill>
              <a:srgbClr val="0432FF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02" name="Straight Connector 201"/>
          <p:cNvCxnSpPr/>
          <p:nvPr/>
        </p:nvCxnSpPr>
        <p:spPr bwMode="auto">
          <a:xfrm>
            <a:off x="1931760" y="3020599"/>
            <a:ext cx="850007" cy="884770"/>
          </a:xfrm>
          <a:prstGeom prst="line">
            <a:avLst/>
          </a:prstGeom>
          <a:solidFill>
            <a:schemeClr val="accent1"/>
          </a:solidFill>
          <a:ln w="57150" cap="flat" cmpd="sng" algn="ctr">
            <a:solidFill>
              <a:srgbClr val="0432FF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03" name="Straight Connector 202"/>
          <p:cNvCxnSpPr/>
          <p:nvPr/>
        </p:nvCxnSpPr>
        <p:spPr bwMode="auto">
          <a:xfrm flipV="1">
            <a:off x="1931758" y="3020599"/>
            <a:ext cx="850013" cy="451578"/>
          </a:xfrm>
          <a:prstGeom prst="line">
            <a:avLst/>
          </a:prstGeom>
          <a:solidFill>
            <a:schemeClr val="accent1"/>
          </a:solidFill>
          <a:ln w="57150" cap="flat" cmpd="sng" algn="ctr">
            <a:solidFill>
              <a:srgbClr val="0432FF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04" name="Straight Connector 203"/>
          <p:cNvCxnSpPr/>
          <p:nvPr/>
        </p:nvCxnSpPr>
        <p:spPr bwMode="auto">
          <a:xfrm flipV="1">
            <a:off x="1931754" y="4338535"/>
            <a:ext cx="850017" cy="408041"/>
          </a:xfrm>
          <a:prstGeom prst="line">
            <a:avLst/>
          </a:prstGeom>
          <a:solidFill>
            <a:schemeClr val="accent1"/>
          </a:solidFill>
          <a:ln w="57150" cap="flat" cmpd="sng" algn="ctr">
            <a:solidFill>
              <a:srgbClr val="0432FF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05" name="Straight Connector 204"/>
          <p:cNvCxnSpPr/>
          <p:nvPr/>
        </p:nvCxnSpPr>
        <p:spPr bwMode="auto">
          <a:xfrm flipV="1">
            <a:off x="1931760" y="3472177"/>
            <a:ext cx="850009" cy="866358"/>
          </a:xfrm>
          <a:prstGeom prst="line">
            <a:avLst/>
          </a:prstGeom>
          <a:solidFill>
            <a:schemeClr val="accent1"/>
          </a:solidFill>
          <a:ln w="57150" cap="flat" cmpd="sng" algn="ctr">
            <a:solidFill>
              <a:srgbClr val="0432FF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2004311" y="1375281"/>
                <a:ext cx="8374225" cy="486352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US" sz="2800" b="0" i="1" smtClean="0">
                              <a:latin typeface="Cambria Math" charset="0"/>
                            </a:rPr>
                          </m:ctrlPr>
                        </m:dPr>
                        <m:e>
                          <m:sSubSup>
                            <m:sSubSupPr>
                              <m:ctrlPr>
                                <a:rPr lang="en-US" sz="2800" b="0" i="1" smtClean="0">
                                  <a:latin typeface="Cambria Math" charset="0"/>
                                </a:rPr>
                              </m:ctrlPr>
                            </m:sSubSupPr>
                            <m:e>
                              <m:r>
                                <a:rPr lang="en-US" sz="2800" b="0" i="1" smtClean="0">
                                  <a:latin typeface="Cambria Math" charset="0"/>
                                </a:rPr>
                                <m:t>𝜎</m:t>
                              </m:r>
                            </m:e>
                            <m:sub>
                              <m:r>
                                <a:rPr lang="en-US" sz="2800" b="0" i="1" smtClean="0">
                                  <a:latin typeface="Cambria Math" charset="0"/>
                                </a:rPr>
                                <m:t>1</m:t>
                              </m:r>
                            </m:sub>
                            <m:sup>
                              <m:r>
                                <a:rPr lang="en-US" sz="2800" b="0" i="1" smtClean="0">
                                  <a:latin typeface="Cambria Math" charset="0"/>
                                </a:rPr>
                                <m:t>0</m:t>
                              </m:r>
                            </m:sup>
                          </m:sSubSup>
                          <m:r>
                            <a:rPr lang="en-US" sz="2800" b="0" i="1" smtClean="0">
                              <a:latin typeface="Cambria Math" charset="0"/>
                            </a:rPr>
                            <m:t>,</m:t>
                          </m:r>
                          <m:sSubSup>
                            <m:sSubSupPr>
                              <m:ctrlPr>
                                <a:rPr lang="en-US" sz="2800" b="0" i="1" smtClean="0">
                                  <a:latin typeface="Cambria Math" charset="0"/>
                                </a:rPr>
                              </m:ctrlPr>
                            </m:sSubSupPr>
                            <m:e>
                              <m:r>
                                <a:rPr lang="en-US" sz="2800" b="0" i="1" smtClean="0">
                                  <a:latin typeface="Cambria Math" charset="0"/>
                                </a:rPr>
                                <m:t>𝜎</m:t>
                              </m:r>
                            </m:e>
                            <m:sub>
                              <m:r>
                                <a:rPr lang="en-US" sz="2800" b="0" i="1" smtClean="0">
                                  <a:latin typeface="Cambria Math" charset="0"/>
                                </a:rPr>
                                <m:t>1</m:t>
                              </m:r>
                            </m:sub>
                            <m:sup>
                              <m:r>
                                <a:rPr lang="en-US" sz="2800" b="0" i="1" smtClean="0">
                                  <a:latin typeface="Cambria Math" charset="0"/>
                                </a:rPr>
                                <m:t>1</m:t>
                              </m:r>
                            </m:sup>
                          </m:sSubSup>
                        </m:e>
                      </m:d>
                      <m:r>
                        <a:rPr lang="en-US" sz="2800" b="0" i="1" smtClean="0">
                          <a:latin typeface="Cambria Math" charset="0"/>
                        </a:rPr>
                        <m:t>, </m:t>
                      </m:r>
                      <m:d>
                        <m:dPr>
                          <m:ctrlPr>
                            <a:rPr lang="en-US" sz="2800" i="1">
                              <a:latin typeface="Cambria Math" charset="0"/>
                            </a:rPr>
                          </m:ctrlPr>
                        </m:dPr>
                        <m:e>
                          <m:sSubSup>
                            <m:sSubSupPr>
                              <m:ctrlPr>
                                <a:rPr lang="en-US" sz="2800" i="1">
                                  <a:latin typeface="Cambria Math" charset="0"/>
                                </a:rPr>
                              </m:ctrlPr>
                            </m:sSubSupPr>
                            <m:e>
                              <m:r>
                                <a:rPr lang="en-US" sz="2800" i="1">
                                  <a:latin typeface="Cambria Math" charset="0"/>
                                </a:rPr>
                                <m:t>𝜎</m:t>
                              </m:r>
                            </m:e>
                            <m:sub>
                              <m:r>
                                <a:rPr lang="en-US" sz="2800" b="0" i="1" smtClean="0">
                                  <a:latin typeface="Cambria Math" charset="0"/>
                                </a:rPr>
                                <m:t>2</m:t>
                              </m:r>
                            </m:sub>
                            <m:sup>
                              <m:r>
                                <a:rPr lang="en-US" sz="2800" i="1">
                                  <a:latin typeface="Cambria Math" charset="0"/>
                                </a:rPr>
                                <m:t>0</m:t>
                              </m:r>
                            </m:sup>
                          </m:sSubSup>
                          <m:r>
                            <a:rPr lang="en-US" sz="2800" i="1">
                              <a:latin typeface="Cambria Math" charset="0"/>
                            </a:rPr>
                            <m:t>,</m:t>
                          </m:r>
                          <m:sSubSup>
                            <m:sSubSupPr>
                              <m:ctrlPr>
                                <a:rPr lang="en-US" sz="2800" i="1">
                                  <a:latin typeface="Cambria Math" charset="0"/>
                                </a:rPr>
                              </m:ctrlPr>
                            </m:sSubSupPr>
                            <m:e>
                              <m:r>
                                <a:rPr lang="en-US" sz="2800" i="1">
                                  <a:latin typeface="Cambria Math" charset="0"/>
                                </a:rPr>
                                <m:t>𝜎</m:t>
                              </m:r>
                            </m:e>
                            <m:sub>
                              <m:r>
                                <a:rPr lang="en-US" sz="2800" b="0" i="1" smtClean="0">
                                  <a:latin typeface="Cambria Math" charset="0"/>
                                </a:rPr>
                                <m:t>2</m:t>
                              </m:r>
                            </m:sub>
                            <m:sup>
                              <m:r>
                                <a:rPr lang="en-US" sz="2800" i="1">
                                  <a:latin typeface="Cambria Math" charset="0"/>
                                </a:rPr>
                                <m:t>1</m:t>
                              </m:r>
                            </m:sup>
                          </m:sSubSup>
                        </m:e>
                      </m:d>
                      <m:r>
                        <a:rPr lang="en-US" sz="2800" b="0" i="1" smtClean="0">
                          <a:latin typeface="Cambria Math" charset="0"/>
                        </a:rPr>
                        <m:t>,</m:t>
                      </m:r>
                      <m:d>
                        <m:dPr>
                          <m:ctrlPr>
                            <a:rPr lang="en-US" sz="2800" i="1">
                              <a:latin typeface="Cambria Math" charset="0"/>
                            </a:rPr>
                          </m:ctrlPr>
                        </m:dPr>
                        <m:e>
                          <m:sSubSup>
                            <m:sSubSupPr>
                              <m:ctrlPr>
                                <a:rPr lang="en-US" sz="2800" i="1">
                                  <a:latin typeface="Cambria Math" charset="0"/>
                                </a:rPr>
                              </m:ctrlPr>
                            </m:sSubSupPr>
                            <m:e>
                              <m:r>
                                <a:rPr lang="en-US" sz="2800" i="1">
                                  <a:latin typeface="Cambria Math" charset="0"/>
                                </a:rPr>
                                <m:t>𝜎</m:t>
                              </m:r>
                            </m:e>
                            <m:sub>
                              <m:r>
                                <a:rPr lang="en-US" sz="2800" b="0" i="1" smtClean="0">
                                  <a:latin typeface="Cambria Math" charset="0"/>
                                </a:rPr>
                                <m:t>3</m:t>
                              </m:r>
                            </m:sub>
                            <m:sup>
                              <m:r>
                                <a:rPr lang="en-US" sz="2800" i="1">
                                  <a:latin typeface="Cambria Math" charset="0"/>
                                </a:rPr>
                                <m:t>0</m:t>
                              </m:r>
                            </m:sup>
                          </m:sSubSup>
                          <m:r>
                            <a:rPr lang="en-US" sz="2800" i="1">
                              <a:latin typeface="Cambria Math" charset="0"/>
                            </a:rPr>
                            <m:t>,</m:t>
                          </m:r>
                          <m:sSubSup>
                            <m:sSubSupPr>
                              <m:ctrlPr>
                                <a:rPr lang="en-US" sz="2800" i="1">
                                  <a:latin typeface="Cambria Math" charset="0"/>
                                </a:rPr>
                              </m:ctrlPr>
                            </m:sSubSupPr>
                            <m:e>
                              <m:r>
                                <a:rPr lang="en-US" sz="2800" i="1">
                                  <a:latin typeface="Cambria Math" charset="0"/>
                                </a:rPr>
                                <m:t>𝜎</m:t>
                              </m:r>
                            </m:e>
                            <m:sub>
                              <m:r>
                                <a:rPr lang="en-US" sz="2800" b="0" i="1" smtClean="0">
                                  <a:latin typeface="Cambria Math" charset="0"/>
                                </a:rPr>
                                <m:t>3</m:t>
                              </m:r>
                            </m:sub>
                            <m:sup>
                              <m:r>
                                <a:rPr lang="en-US" sz="2800" i="1">
                                  <a:latin typeface="Cambria Math" charset="0"/>
                                </a:rPr>
                                <m:t>1</m:t>
                              </m:r>
                            </m:sup>
                          </m:sSubSup>
                        </m:e>
                      </m:d>
                      <m:r>
                        <a:rPr lang="en-US" sz="2800" i="1">
                          <a:latin typeface="Cambria Math" charset="0"/>
                        </a:rPr>
                        <m:t>,</m:t>
                      </m:r>
                      <m:d>
                        <m:dPr>
                          <m:ctrlPr>
                            <a:rPr lang="en-US" sz="2800" i="1">
                              <a:latin typeface="Cambria Math" charset="0"/>
                            </a:rPr>
                          </m:ctrlPr>
                        </m:dPr>
                        <m:e>
                          <m:sSubSup>
                            <m:sSubSupPr>
                              <m:ctrlPr>
                                <a:rPr lang="en-US" sz="2800" i="1">
                                  <a:latin typeface="Cambria Math" charset="0"/>
                                </a:rPr>
                              </m:ctrlPr>
                            </m:sSubSupPr>
                            <m:e>
                              <m:r>
                                <a:rPr lang="en-US" sz="2800" i="1">
                                  <a:latin typeface="Cambria Math" charset="0"/>
                                </a:rPr>
                                <m:t>𝜎</m:t>
                              </m:r>
                            </m:e>
                            <m:sub>
                              <m:r>
                                <a:rPr lang="en-US" sz="2800" b="0" i="1" smtClean="0">
                                  <a:latin typeface="Cambria Math" charset="0"/>
                                </a:rPr>
                                <m:t>4</m:t>
                              </m:r>
                            </m:sub>
                            <m:sup>
                              <m:r>
                                <a:rPr lang="en-US" sz="2800" i="1">
                                  <a:latin typeface="Cambria Math" charset="0"/>
                                </a:rPr>
                                <m:t>0</m:t>
                              </m:r>
                            </m:sup>
                          </m:sSubSup>
                          <m:r>
                            <a:rPr lang="en-US" sz="2800" i="1">
                              <a:latin typeface="Cambria Math" charset="0"/>
                            </a:rPr>
                            <m:t>,</m:t>
                          </m:r>
                          <m:sSubSup>
                            <m:sSubSupPr>
                              <m:ctrlPr>
                                <a:rPr lang="en-US" sz="2800" i="1">
                                  <a:latin typeface="Cambria Math" charset="0"/>
                                </a:rPr>
                              </m:ctrlPr>
                            </m:sSubSupPr>
                            <m:e>
                              <m:r>
                                <a:rPr lang="en-US" sz="2800" i="1">
                                  <a:latin typeface="Cambria Math" charset="0"/>
                                </a:rPr>
                                <m:t>𝜎</m:t>
                              </m:r>
                            </m:e>
                            <m:sub>
                              <m:r>
                                <a:rPr lang="en-US" sz="2800" b="0" i="1" smtClean="0">
                                  <a:latin typeface="Cambria Math" charset="0"/>
                                </a:rPr>
                                <m:t>4</m:t>
                              </m:r>
                            </m:sub>
                            <m:sup>
                              <m:r>
                                <a:rPr lang="en-US" sz="2800" i="1">
                                  <a:latin typeface="Cambria Math" charset="0"/>
                                </a:rPr>
                                <m:t>1</m:t>
                              </m:r>
                            </m:sup>
                          </m:sSubSup>
                        </m:e>
                      </m:d>
                      <m:r>
                        <a:rPr lang="en-US" sz="2800" i="1">
                          <a:latin typeface="Cambria Math" charset="0"/>
                        </a:rPr>
                        <m:t>,…</m:t>
                      </m:r>
                      <m:r>
                        <a:rPr lang="en-US" sz="2800" b="0" i="1" smtClean="0">
                          <a:latin typeface="Cambria Math" charset="0"/>
                        </a:rPr>
                        <m:t>,</m:t>
                      </m:r>
                      <m:d>
                        <m:dPr>
                          <m:ctrlPr>
                            <a:rPr lang="en-US" sz="2800" i="1">
                              <a:latin typeface="Cambria Math" charset="0"/>
                            </a:rPr>
                          </m:ctrlPr>
                        </m:dPr>
                        <m:e>
                          <m:sSubSup>
                            <m:sSubSupPr>
                              <m:ctrlPr>
                                <a:rPr lang="en-US" sz="2800" i="1">
                                  <a:latin typeface="Cambria Math" charset="0"/>
                                </a:rPr>
                              </m:ctrlPr>
                            </m:sSubSupPr>
                            <m:e>
                              <m:r>
                                <a:rPr lang="en-US" sz="2800" i="1">
                                  <a:latin typeface="Cambria Math" charset="0"/>
                                </a:rPr>
                                <m:t>𝜎</m:t>
                              </m:r>
                            </m:e>
                            <m:sub>
                              <m:r>
                                <a:rPr lang="en-US" sz="2800" b="0" i="1" smtClean="0">
                                  <a:latin typeface="Cambria Math" charset="0"/>
                                </a:rPr>
                                <m:t>𝑘</m:t>
                              </m:r>
                            </m:sub>
                            <m:sup>
                              <m:r>
                                <a:rPr lang="en-US" sz="2800" i="1">
                                  <a:latin typeface="Cambria Math" charset="0"/>
                                </a:rPr>
                                <m:t>0</m:t>
                              </m:r>
                            </m:sup>
                          </m:sSubSup>
                          <m:r>
                            <a:rPr lang="en-US" sz="2800" i="1">
                              <a:latin typeface="Cambria Math" charset="0"/>
                            </a:rPr>
                            <m:t>,</m:t>
                          </m:r>
                          <m:sSubSup>
                            <m:sSubSupPr>
                              <m:ctrlPr>
                                <a:rPr lang="en-US" sz="2800" i="1">
                                  <a:latin typeface="Cambria Math" charset="0"/>
                                </a:rPr>
                              </m:ctrlPr>
                            </m:sSubSupPr>
                            <m:e>
                              <m:r>
                                <a:rPr lang="en-US" sz="2800" i="1">
                                  <a:latin typeface="Cambria Math" charset="0"/>
                                </a:rPr>
                                <m:t>𝜎</m:t>
                              </m:r>
                            </m:e>
                            <m:sub>
                              <m:r>
                                <a:rPr lang="en-US" sz="2800" b="0" i="1" smtClean="0">
                                  <a:latin typeface="Cambria Math" charset="0"/>
                                </a:rPr>
                                <m:t>𝑘</m:t>
                              </m:r>
                            </m:sub>
                            <m:sup>
                              <m:r>
                                <a:rPr lang="en-US" sz="2800" i="1">
                                  <a:latin typeface="Cambria Math" charset="0"/>
                                </a:rPr>
                                <m:t>1</m:t>
                              </m:r>
                            </m:sup>
                          </m:sSubSup>
                        </m:e>
                      </m:d>
                      <m:r>
                        <a:rPr lang="en-US" sz="2800" i="1">
                          <a:latin typeface="Cambria Math" charset="0"/>
                        </a:rPr>
                        <m:t> 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04311" y="1375281"/>
                <a:ext cx="8374225" cy="486352"/>
              </a:xfrm>
              <a:prstGeom prst="rect">
                <a:avLst/>
              </a:prstGeom>
              <a:blipFill rotWithShape="0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6" name="TextBox 35"/>
              <p:cNvSpPr txBox="1"/>
              <p:nvPr/>
            </p:nvSpPr>
            <p:spPr>
              <a:xfrm>
                <a:off x="2086472" y="1947214"/>
                <a:ext cx="1097223" cy="45313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b="0" i="1" smtClean="0">
                              <a:solidFill>
                                <a:srgbClr val="FF0000"/>
                              </a:solidFill>
                              <a:latin typeface="Cambria Math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solidFill>
                                <a:srgbClr val="FF0000"/>
                              </a:solidFill>
                              <a:latin typeface="Cambria Math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b="0" i="1" smtClean="0">
                              <a:solidFill>
                                <a:srgbClr val="FF0000"/>
                              </a:solidFill>
                              <a:latin typeface="Cambria Math" charset="0"/>
                            </a:rPr>
                            <m:t>1</m:t>
                          </m:r>
                        </m:sub>
                      </m:sSub>
                      <m:r>
                        <a:rPr lang="en-US" sz="2400" b="0" i="1" smtClean="0">
                          <a:solidFill>
                            <a:srgbClr val="FF0000"/>
                          </a:solidFill>
                          <a:latin typeface="Cambria Math" charset="0"/>
                        </a:rPr>
                        <m:t>=0</m:t>
                      </m:r>
                    </m:oMath>
                  </m:oMathPara>
                </a14:m>
                <a:endParaRPr lang="en-US" sz="2400" baseline="-250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6" name="TextBox 3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86472" y="1947214"/>
                <a:ext cx="1097223" cy="453137"/>
              </a:xfrm>
              <a:prstGeom prst="rect">
                <a:avLst/>
              </a:prstGeom>
              <a:blipFill rotWithShape="0">
                <a:blip r:embed="rId4"/>
                <a:stretch>
                  <a:fillRect b="-4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7" name="TextBox 36"/>
              <p:cNvSpPr txBox="1"/>
              <p:nvPr/>
            </p:nvSpPr>
            <p:spPr>
              <a:xfrm>
                <a:off x="2086473" y="2310257"/>
                <a:ext cx="1097223" cy="45313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b="0" i="1" smtClean="0">
                              <a:solidFill>
                                <a:srgbClr val="0432FF"/>
                              </a:solidFill>
                              <a:latin typeface="Cambria Math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solidFill>
                                <a:srgbClr val="0432FF"/>
                              </a:solidFill>
                              <a:latin typeface="Cambria Math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b="0" i="1" smtClean="0">
                              <a:solidFill>
                                <a:srgbClr val="0432FF"/>
                              </a:solidFill>
                              <a:latin typeface="Cambria Math" charset="0"/>
                            </a:rPr>
                            <m:t>1</m:t>
                          </m:r>
                        </m:sub>
                      </m:sSub>
                      <m:r>
                        <a:rPr lang="en-US" sz="2400" b="0" i="1" smtClean="0">
                          <a:solidFill>
                            <a:srgbClr val="0432FF"/>
                          </a:solidFill>
                          <a:latin typeface="Cambria Math" charset="0"/>
                        </a:rPr>
                        <m:t>=1</m:t>
                      </m:r>
                    </m:oMath>
                  </m:oMathPara>
                </a14:m>
                <a:endParaRPr lang="en-US" sz="2400" baseline="-25000" dirty="0">
                  <a:solidFill>
                    <a:srgbClr val="0432FF"/>
                  </a:solidFill>
                </a:endParaRPr>
              </a:p>
            </p:txBody>
          </p:sp>
        </mc:Choice>
        <mc:Fallback xmlns="">
          <p:sp>
            <p:nvSpPr>
              <p:cNvPr id="37" name="TextBox 3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86473" y="2310257"/>
                <a:ext cx="1097223" cy="453137"/>
              </a:xfrm>
              <a:prstGeom prst="rect">
                <a:avLst/>
              </a:prstGeom>
              <a:blipFill rotWithShape="0">
                <a:blip r:embed="rId5"/>
                <a:stretch>
                  <a:fillRect b="-405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8" name="TextBox 37"/>
              <p:cNvSpPr txBox="1"/>
              <p:nvPr/>
            </p:nvSpPr>
            <p:spPr>
              <a:xfrm>
                <a:off x="537826" y="799933"/>
                <a:ext cx="3613425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2400" dirty="0" smtClean="0">
                    <a:solidFill>
                      <a:srgbClr val="000000"/>
                    </a:solidFill>
                  </a:rPr>
                  <a:t>function: 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solidFill>
                          <a:srgbClr val="000000"/>
                        </a:solidFill>
                        <a:latin typeface="Cambria Math" charset="0"/>
                      </a:rPr>
                      <m:t>𝑓</m:t>
                    </m:r>
                    <m:r>
                      <a:rPr lang="en-US" sz="2400" b="0" i="1" smtClean="0">
                        <a:solidFill>
                          <a:srgbClr val="000000"/>
                        </a:solidFill>
                        <a:latin typeface="Cambria Math" charset="0"/>
                      </a:rPr>
                      <m:t>:</m:t>
                    </m:r>
                    <m:sSup>
                      <m:sSupPr>
                        <m:ctrlPr>
                          <a:rPr lang="en-US" sz="2400" b="0" i="1" smtClean="0">
                            <a:solidFill>
                              <a:srgbClr val="000000"/>
                            </a:solidFill>
                            <a:latin typeface="Cambria Math" charset="0"/>
                          </a:rPr>
                        </m:ctrlPr>
                      </m:sSupPr>
                      <m:e>
                        <m:d>
                          <m:dPr>
                            <m:begChr m:val="{"/>
                            <m:endChr m:val="}"/>
                            <m:ctrlPr>
                              <a:rPr lang="en-US" sz="2400" b="0" i="1" smtClean="0">
                                <a:solidFill>
                                  <a:srgbClr val="000000"/>
                                </a:solidFill>
                                <a:latin typeface="Cambria Math" charset="0"/>
                              </a:rPr>
                            </m:ctrlPr>
                          </m:dPr>
                          <m:e>
                            <m:r>
                              <a:rPr lang="en-US" sz="2400" b="0" i="1" smtClean="0">
                                <a:solidFill>
                                  <a:srgbClr val="000000"/>
                                </a:solidFill>
                                <a:latin typeface="Cambria Math" charset="0"/>
                              </a:rPr>
                              <m:t>0,1</m:t>
                            </m:r>
                          </m:e>
                        </m:d>
                      </m:e>
                      <m:sup>
                        <m:r>
                          <a:rPr lang="en-US" sz="2400" b="0" i="1" smtClean="0">
                            <a:solidFill>
                              <a:srgbClr val="000000"/>
                            </a:solidFill>
                            <a:latin typeface="Cambria Math" charset="0"/>
                          </a:rPr>
                          <m:t>3</m:t>
                        </m:r>
                      </m:sup>
                    </m:sSup>
                    <m:r>
                      <a:rPr lang="en-US" sz="2400" b="0" i="1" smtClean="0">
                        <a:solidFill>
                          <a:srgbClr val="000000"/>
                        </a:solidFill>
                        <a:latin typeface="Cambria Math" charset="0"/>
                      </a:rPr>
                      <m:t>→{0,1}</m:t>
                    </m:r>
                  </m:oMath>
                </a14:m>
                <a:endParaRPr lang="en-US" sz="2400" baseline="-250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38" name="TextBox 3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7826" y="799933"/>
                <a:ext cx="3613425" cy="461665"/>
              </a:xfrm>
              <a:prstGeom prst="rect">
                <a:avLst/>
              </a:prstGeom>
              <a:blipFill rotWithShape="0">
                <a:blip r:embed="rId6"/>
                <a:stretch>
                  <a:fillRect l="-2024" t="-10526" r="-1012" b="-2894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39" name="Group 38"/>
          <p:cNvGrpSpPr/>
          <p:nvPr/>
        </p:nvGrpSpPr>
        <p:grpSpPr>
          <a:xfrm>
            <a:off x="3755733" y="3042380"/>
            <a:ext cx="850017" cy="1725977"/>
            <a:chOff x="5220072" y="3505908"/>
            <a:chExt cx="850017" cy="1725977"/>
          </a:xfrm>
        </p:grpSpPr>
        <p:cxnSp>
          <p:nvCxnSpPr>
            <p:cNvPr id="40" name="Straight Connector 39"/>
            <p:cNvCxnSpPr/>
            <p:nvPr/>
          </p:nvCxnSpPr>
          <p:spPr bwMode="auto">
            <a:xfrm>
              <a:off x="5220074" y="4390678"/>
              <a:ext cx="850009" cy="841207"/>
            </a:xfrm>
            <a:prstGeom prst="line">
              <a:avLst/>
            </a:prstGeom>
            <a:solidFill>
              <a:schemeClr val="accent1"/>
            </a:solidFill>
            <a:ln w="5715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41" name="Straight Connector 40"/>
            <p:cNvCxnSpPr/>
            <p:nvPr/>
          </p:nvCxnSpPr>
          <p:spPr bwMode="auto">
            <a:xfrm>
              <a:off x="5220078" y="3505908"/>
              <a:ext cx="819271" cy="451578"/>
            </a:xfrm>
            <a:prstGeom prst="line">
              <a:avLst/>
            </a:prstGeom>
            <a:solidFill>
              <a:schemeClr val="accent1"/>
            </a:solidFill>
            <a:ln w="5715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42" name="Straight Connector 41"/>
            <p:cNvCxnSpPr/>
            <p:nvPr/>
          </p:nvCxnSpPr>
          <p:spPr bwMode="auto">
            <a:xfrm flipV="1">
              <a:off x="5220076" y="3505908"/>
              <a:ext cx="850013" cy="451578"/>
            </a:xfrm>
            <a:prstGeom prst="line">
              <a:avLst/>
            </a:prstGeom>
            <a:solidFill>
              <a:schemeClr val="accent1"/>
            </a:solidFill>
            <a:ln w="5715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43" name="Straight Connector 42"/>
            <p:cNvCxnSpPr/>
            <p:nvPr/>
          </p:nvCxnSpPr>
          <p:spPr bwMode="auto">
            <a:xfrm flipV="1">
              <a:off x="5220072" y="4823844"/>
              <a:ext cx="850017" cy="408041"/>
            </a:xfrm>
            <a:prstGeom prst="line">
              <a:avLst/>
            </a:prstGeom>
            <a:solidFill>
              <a:schemeClr val="accent1"/>
            </a:solidFill>
            <a:ln w="5715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44" name="Straight Connector 43"/>
            <p:cNvCxnSpPr/>
            <p:nvPr/>
          </p:nvCxnSpPr>
          <p:spPr bwMode="auto">
            <a:xfrm flipV="1">
              <a:off x="5220078" y="4390678"/>
              <a:ext cx="819269" cy="433166"/>
            </a:xfrm>
            <a:prstGeom prst="line">
              <a:avLst/>
            </a:prstGeom>
            <a:solidFill>
              <a:schemeClr val="accent1"/>
            </a:solidFill>
            <a:ln w="5715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cxnSp>
        <p:nvCxnSpPr>
          <p:cNvPr id="56" name="Straight Connector 55"/>
          <p:cNvCxnSpPr/>
          <p:nvPr/>
        </p:nvCxnSpPr>
        <p:spPr bwMode="auto">
          <a:xfrm>
            <a:off x="3769821" y="3927148"/>
            <a:ext cx="850015" cy="433167"/>
          </a:xfrm>
          <a:prstGeom prst="line">
            <a:avLst/>
          </a:prstGeom>
          <a:solidFill>
            <a:schemeClr val="accent1"/>
          </a:solidFill>
          <a:ln w="5715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7" name="Straight Connector 56"/>
          <p:cNvCxnSpPr/>
          <p:nvPr/>
        </p:nvCxnSpPr>
        <p:spPr bwMode="auto">
          <a:xfrm>
            <a:off x="3769825" y="3042378"/>
            <a:ext cx="850007" cy="884771"/>
          </a:xfrm>
          <a:prstGeom prst="line">
            <a:avLst/>
          </a:prstGeom>
          <a:solidFill>
            <a:schemeClr val="accent1"/>
          </a:solidFill>
          <a:ln w="5715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8" name="Straight Connector 57"/>
          <p:cNvCxnSpPr/>
          <p:nvPr/>
        </p:nvCxnSpPr>
        <p:spPr bwMode="auto">
          <a:xfrm>
            <a:off x="3769823" y="4360316"/>
            <a:ext cx="850005" cy="408041"/>
          </a:xfrm>
          <a:prstGeom prst="line">
            <a:avLst/>
          </a:prstGeom>
          <a:solidFill>
            <a:schemeClr val="accent1"/>
          </a:solidFill>
          <a:ln w="5715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9" name="Straight Connector 58"/>
          <p:cNvCxnSpPr/>
          <p:nvPr/>
        </p:nvCxnSpPr>
        <p:spPr bwMode="auto">
          <a:xfrm flipV="1">
            <a:off x="3769822" y="3073910"/>
            <a:ext cx="850013" cy="451579"/>
          </a:xfrm>
          <a:prstGeom prst="line">
            <a:avLst/>
          </a:prstGeom>
          <a:solidFill>
            <a:schemeClr val="accent1"/>
          </a:solidFill>
          <a:ln w="5715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0" name="Straight Connector 59"/>
          <p:cNvCxnSpPr/>
          <p:nvPr/>
        </p:nvCxnSpPr>
        <p:spPr bwMode="auto">
          <a:xfrm flipV="1">
            <a:off x="3769818" y="3493959"/>
            <a:ext cx="850015" cy="1274399"/>
          </a:xfrm>
          <a:prstGeom prst="line">
            <a:avLst/>
          </a:prstGeom>
          <a:solidFill>
            <a:schemeClr val="accent1"/>
          </a:solidFill>
          <a:ln w="5715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68" name="TextBox 67"/>
              <p:cNvSpPr txBox="1"/>
              <p:nvPr/>
            </p:nvSpPr>
            <p:spPr>
              <a:xfrm>
                <a:off x="3467403" y="1947214"/>
                <a:ext cx="1097223" cy="45313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b="0" i="1" smtClean="0">
                              <a:solidFill>
                                <a:srgbClr val="FF0000"/>
                              </a:solidFill>
                              <a:latin typeface="Cambria Math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solidFill>
                                <a:srgbClr val="FF0000"/>
                              </a:solidFill>
                              <a:latin typeface="Cambria Math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b="0" i="1" smtClean="0">
                              <a:solidFill>
                                <a:srgbClr val="FF0000"/>
                              </a:solidFill>
                              <a:latin typeface="Cambria Math" charset="0"/>
                            </a:rPr>
                            <m:t>2</m:t>
                          </m:r>
                        </m:sub>
                      </m:sSub>
                      <m:r>
                        <a:rPr lang="en-US" sz="2400" b="0" i="1" smtClean="0">
                          <a:solidFill>
                            <a:srgbClr val="FF0000"/>
                          </a:solidFill>
                          <a:latin typeface="Cambria Math" charset="0"/>
                        </a:rPr>
                        <m:t>=0</m:t>
                      </m:r>
                    </m:oMath>
                  </m:oMathPara>
                </a14:m>
                <a:endParaRPr lang="en-US" sz="2400" baseline="-250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68" name="TextBox 6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67403" y="1947214"/>
                <a:ext cx="1097223" cy="453137"/>
              </a:xfrm>
              <a:prstGeom prst="rect">
                <a:avLst/>
              </a:prstGeom>
              <a:blipFill rotWithShape="0">
                <a:blip r:embed="rId7"/>
                <a:stretch>
                  <a:fillRect b="-4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9" name="TextBox 68"/>
              <p:cNvSpPr txBox="1"/>
              <p:nvPr/>
            </p:nvSpPr>
            <p:spPr>
              <a:xfrm>
                <a:off x="3467404" y="2310257"/>
                <a:ext cx="1097223" cy="45313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b="0" i="1" smtClean="0">
                              <a:solidFill>
                                <a:srgbClr val="0432FF"/>
                              </a:solidFill>
                              <a:latin typeface="Cambria Math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solidFill>
                                <a:srgbClr val="0432FF"/>
                              </a:solidFill>
                              <a:latin typeface="Cambria Math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b="0" i="1" smtClean="0">
                              <a:solidFill>
                                <a:srgbClr val="0432FF"/>
                              </a:solidFill>
                              <a:latin typeface="Cambria Math" charset="0"/>
                            </a:rPr>
                            <m:t>2</m:t>
                          </m:r>
                        </m:sub>
                      </m:sSub>
                      <m:r>
                        <a:rPr lang="en-US" sz="2400" b="0" i="1" smtClean="0">
                          <a:solidFill>
                            <a:srgbClr val="0432FF"/>
                          </a:solidFill>
                          <a:latin typeface="Cambria Math" charset="0"/>
                        </a:rPr>
                        <m:t>=1</m:t>
                      </m:r>
                    </m:oMath>
                  </m:oMathPara>
                </a14:m>
                <a:endParaRPr lang="en-US" sz="2400" baseline="-25000" dirty="0">
                  <a:solidFill>
                    <a:srgbClr val="0432FF"/>
                  </a:solidFill>
                </a:endParaRPr>
              </a:p>
            </p:txBody>
          </p:sp>
        </mc:Choice>
        <mc:Fallback xmlns="">
          <p:sp>
            <p:nvSpPr>
              <p:cNvPr id="69" name="TextBox 6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67404" y="2310257"/>
                <a:ext cx="1097223" cy="453137"/>
              </a:xfrm>
              <a:prstGeom prst="rect">
                <a:avLst/>
              </a:prstGeom>
              <a:blipFill rotWithShape="0">
                <a:blip r:embed="rId8"/>
                <a:stretch>
                  <a:fillRect b="-405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Rounded Rectangle 14"/>
          <p:cNvSpPr/>
          <p:nvPr/>
        </p:nvSpPr>
        <p:spPr>
          <a:xfrm>
            <a:off x="6952593" y="5158516"/>
            <a:ext cx="3247697" cy="454008"/>
          </a:xfrm>
          <a:prstGeom prst="roundRect">
            <a:avLst/>
          </a:prstGeom>
          <a:solidFill>
            <a:srgbClr val="38CC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5" name="Group 44"/>
          <p:cNvGrpSpPr/>
          <p:nvPr/>
        </p:nvGrpSpPr>
        <p:grpSpPr>
          <a:xfrm>
            <a:off x="4619829" y="2893462"/>
            <a:ext cx="986199" cy="2023811"/>
            <a:chOff x="4572000" y="2517332"/>
            <a:chExt cx="504058" cy="767651"/>
          </a:xfrm>
        </p:grpSpPr>
        <p:sp>
          <p:nvSpPr>
            <p:cNvPr id="46" name="Can 45"/>
            <p:cNvSpPr>
              <a:spLocks/>
            </p:cNvSpPr>
            <p:nvPr/>
          </p:nvSpPr>
          <p:spPr>
            <a:xfrm rot="16200000">
              <a:off x="4767545" y="2321790"/>
              <a:ext cx="112971" cy="504055"/>
            </a:xfrm>
            <a:prstGeom prst="can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rtlCol="0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3200" dirty="0">
                <a:solidFill>
                  <a:srgbClr val="FFFFFF"/>
                </a:solidFill>
                <a:latin typeface="Calibri"/>
              </a:endParaRPr>
            </a:p>
          </p:txBody>
        </p:sp>
        <p:sp>
          <p:nvSpPr>
            <p:cNvPr id="47" name="Can 46"/>
            <p:cNvSpPr>
              <a:spLocks/>
            </p:cNvSpPr>
            <p:nvPr/>
          </p:nvSpPr>
          <p:spPr>
            <a:xfrm rot="16200000">
              <a:off x="4767544" y="2493078"/>
              <a:ext cx="112971" cy="504055"/>
            </a:xfrm>
            <a:prstGeom prst="can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rtlCol="0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3200" dirty="0">
                <a:solidFill>
                  <a:srgbClr val="FFFFFF"/>
                </a:solidFill>
                <a:latin typeface="Calibri"/>
              </a:endParaRPr>
            </a:p>
          </p:txBody>
        </p:sp>
        <p:sp>
          <p:nvSpPr>
            <p:cNvPr id="48" name="Can 47"/>
            <p:cNvSpPr>
              <a:spLocks/>
            </p:cNvSpPr>
            <p:nvPr/>
          </p:nvSpPr>
          <p:spPr>
            <a:xfrm rot="16200000">
              <a:off x="4767543" y="2657392"/>
              <a:ext cx="112971" cy="504055"/>
            </a:xfrm>
            <a:prstGeom prst="can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rtlCol="0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3200" dirty="0">
                <a:solidFill>
                  <a:srgbClr val="FFFFFF"/>
                </a:solidFill>
                <a:latin typeface="Calibri"/>
              </a:endParaRPr>
            </a:p>
          </p:txBody>
        </p:sp>
        <p:sp>
          <p:nvSpPr>
            <p:cNvPr id="49" name="Can 48"/>
            <p:cNvSpPr>
              <a:spLocks/>
            </p:cNvSpPr>
            <p:nvPr/>
          </p:nvSpPr>
          <p:spPr>
            <a:xfrm rot="16200000">
              <a:off x="4767545" y="2821696"/>
              <a:ext cx="112971" cy="504055"/>
            </a:xfrm>
            <a:prstGeom prst="can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rtlCol="0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3200" dirty="0">
                <a:solidFill>
                  <a:srgbClr val="FFFFFF"/>
                </a:solidFill>
                <a:latin typeface="Calibri"/>
              </a:endParaRPr>
            </a:p>
          </p:txBody>
        </p:sp>
        <p:sp>
          <p:nvSpPr>
            <p:cNvPr id="55" name="Can 54"/>
            <p:cNvSpPr>
              <a:spLocks/>
            </p:cNvSpPr>
            <p:nvPr/>
          </p:nvSpPr>
          <p:spPr>
            <a:xfrm rot="16200000">
              <a:off x="4767542" y="2976470"/>
              <a:ext cx="112971" cy="504055"/>
            </a:xfrm>
            <a:prstGeom prst="can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rtlCol="0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3200" dirty="0">
                <a:solidFill>
                  <a:srgbClr val="FFFFFF"/>
                </a:solidFill>
                <a:latin typeface="Calibri"/>
              </a:endParaRP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4848333" y="1947214"/>
            <a:ext cx="5618248" cy="3005830"/>
            <a:chOff x="4848333" y="1947214"/>
            <a:chExt cx="5618248" cy="3005830"/>
          </a:xfrm>
        </p:grpSpPr>
        <p:grpSp>
          <p:nvGrpSpPr>
            <p:cNvPr id="92" name="Group 91"/>
            <p:cNvGrpSpPr/>
            <p:nvPr/>
          </p:nvGrpSpPr>
          <p:grpSpPr>
            <a:xfrm>
              <a:off x="8646169" y="3078151"/>
              <a:ext cx="850017" cy="1725977"/>
              <a:chOff x="5220068" y="3505908"/>
              <a:chExt cx="850017" cy="1725977"/>
            </a:xfrm>
          </p:grpSpPr>
          <p:cxnSp>
            <p:nvCxnSpPr>
              <p:cNvPr id="93" name="Straight Connector 92"/>
              <p:cNvCxnSpPr/>
              <p:nvPr/>
            </p:nvCxnSpPr>
            <p:spPr bwMode="auto">
              <a:xfrm>
                <a:off x="5220070" y="4390678"/>
                <a:ext cx="850015" cy="433166"/>
              </a:xfrm>
              <a:prstGeom prst="line">
                <a:avLst/>
              </a:prstGeom>
              <a:solidFill>
                <a:schemeClr val="accent1"/>
              </a:solidFill>
              <a:ln w="5715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94" name="Straight Connector 93"/>
              <p:cNvCxnSpPr/>
              <p:nvPr/>
            </p:nvCxnSpPr>
            <p:spPr bwMode="auto">
              <a:xfrm>
                <a:off x="5220074" y="3505908"/>
                <a:ext cx="850007" cy="884770"/>
              </a:xfrm>
              <a:prstGeom prst="line">
                <a:avLst/>
              </a:prstGeom>
              <a:solidFill>
                <a:schemeClr val="accent1"/>
              </a:solidFill>
              <a:ln w="5715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95" name="Straight Connector 94"/>
              <p:cNvCxnSpPr/>
              <p:nvPr/>
            </p:nvCxnSpPr>
            <p:spPr bwMode="auto">
              <a:xfrm>
                <a:off x="5220074" y="4823844"/>
                <a:ext cx="850005" cy="408041"/>
              </a:xfrm>
              <a:prstGeom prst="line">
                <a:avLst/>
              </a:prstGeom>
              <a:solidFill>
                <a:schemeClr val="accent1"/>
              </a:solidFill>
              <a:ln w="5715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96" name="Straight Connector 95"/>
              <p:cNvCxnSpPr/>
              <p:nvPr/>
            </p:nvCxnSpPr>
            <p:spPr bwMode="auto">
              <a:xfrm flipV="1">
                <a:off x="5220072" y="3505908"/>
                <a:ext cx="850013" cy="451578"/>
              </a:xfrm>
              <a:prstGeom prst="line">
                <a:avLst/>
              </a:prstGeom>
              <a:solidFill>
                <a:schemeClr val="accent1"/>
              </a:solidFill>
              <a:ln w="5715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97" name="Straight Connector 96"/>
              <p:cNvCxnSpPr/>
              <p:nvPr/>
            </p:nvCxnSpPr>
            <p:spPr bwMode="auto">
              <a:xfrm flipV="1">
                <a:off x="5220068" y="3957486"/>
                <a:ext cx="850015" cy="1274399"/>
              </a:xfrm>
              <a:prstGeom prst="line">
                <a:avLst/>
              </a:prstGeom>
              <a:solidFill>
                <a:schemeClr val="accent1"/>
              </a:solidFill>
              <a:ln w="5715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</p:grpSp>
        <p:grpSp>
          <p:nvGrpSpPr>
            <p:cNvPr id="98" name="Group 97"/>
            <p:cNvGrpSpPr/>
            <p:nvPr/>
          </p:nvGrpSpPr>
          <p:grpSpPr>
            <a:xfrm>
              <a:off x="9480382" y="2929233"/>
              <a:ext cx="986199" cy="2023811"/>
              <a:chOff x="4572000" y="2517332"/>
              <a:chExt cx="504058" cy="767651"/>
            </a:xfrm>
          </p:grpSpPr>
          <p:sp>
            <p:nvSpPr>
              <p:cNvPr id="99" name="Can 98"/>
              <p:cNvSpPr>
                <a:spLocks/>
              </p:cNvSpPr>
              <p:nvPr/>
            </p:nvSpPr>
            <p:spPr>
              <a:xfrm rot="16200000">
                <a:off x="4767545" y="2321790"/>
                <a:ext cx="112971" cy="504055"/>
              </a:xfrm>
              <a:prstGeom prst="can">
                <a:avLst/>
              </a:prstGeom>
              <a:solidFill>
                <a:schemeClr val="bg1">
                  <a:lumMod val="7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rtlCol="0" anchor="ctr"/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3200" dirty="0">
                  <a:solidFill>
                    <a:srgbClr val="FFFFFF"/>
                  </a:solidFill>
                  <a:latin typeface="Calibri"/>
                </a:endParaRPr>
              </a:p>
            </p:txBody>
          </p:sp>
          <p:sp>
            <p:nvSpPr>
              <p:cNvPr id="100" name="Can 99"/>
              <p:cNvSpPr>
                <a:spLocks/>
              </p:cNvSpPr>
              <p:nvPr/>
            </p:nvSpPr>
            <p:spPr>
              <a:xfrm rot="16200000">
                <a:off x="4767544" y="2493078"/>
                <a:ext cx="112971" cy="504055"/>
              </a:xfrm>
              <a:prstGeom prst="can">
                <a:avLst/>
              </a:prstGeom>
              <a:solidFill>
                <a:schemeClr val="bg1">
                  <a:lumMod val="7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rtlCol="0" anchor="ctr"/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3200" dirty="0">
                  <a:solidFill>
                    <a:srgbClr val="FFFFFF"/>
                  </a:solidFill>
                  <a:latin typeface="Calibri"/>
                </a:endParaRPr>
              </a:p>
            </p:txBody>
          </p:sp>
          <p:sp>
            <p:nvSpPr>
              <p:cNvPr id="102" name="Can 101"/>
              <p:cNvSpPr>
                <a:spLocks/>
              </p:cNvSpPr>
              <p:nvPr/>
            </p:nvSpPr>
            <p:spPr>
              <a:xfrm rot="16200000">
                <a:off x="4767543" y="2657392"/>
                <a:ext cx="112971" cy="504055"/>
              </a:xfrm>
              <a:prstGeom prst="can">
                <a:avLst/>
              </a:prstGeom>
              <a:solidFill>
                <a:schemeClr val="bg1">
                  <a:lumMod val="7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rtlCol="0" anchor="ctr"/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3200" dirty="0">
                  <a:solidFill>
                    <a:srgbClr val="FFFFFF"/>
                  </a:solidFill>
                  <a:latin typeface="Calibri"/>
                </a:endParaRPr>
              </a:p>
            </p:txBody>
          </p:sp>
          <p:sp>
            <p:nvSpPr>
              <p:cNvPr id="103" name="Can 102"/>
              <p:cNvSpPr>
                <a:spLocks/>
              </p:cNvSpPr>
              <p:nvPr/>
            </p:nvSpPr>
            <p:spPr>
              <a:xfrm rot="16200000">
                <a:off x="4767545" y="2821696"/>
                <a:ext cx="112971" cy="504055"/>
              </a:xfrm>
              <a:prstGeom prst="can">
                <a:avLst/>
              </a:prstGeom>
              <a:solidFill>
                <a:schemeClr val="bg1">
                  <a:lumMod val="7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rtlCol="0" anchor="ctr"/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3200" dirty="0">
                  <a:solidFill>
                    <a:srgbClr val="FFFFFF"/>
                  </a:solidFill>
                  <a:latin typeface="Calibri"/>
                </a:endParaRPr>
              </a:p>
            </p:txBody>
          </p:sp>
          <p:sp>
            <p:nvSpPr>
              <p:cNvPr id="104" name="Can 103"/>
              <p:cNvSpPr>
                <a:spLocks/>
              </p:cNvSpPr>
              <p:nvPr/>
            </p:nvSpPr>
            <p:spPr>
              <a:xfrm rot="16200000">
                <a:off x="4767542" y="2976470"/>
                <a:ext cx="112971" cy="504055"/>
              </a:xfrm>
              <a:prstGeom prst="can">
                <a:avLst/>
              </a:prstGeom>
              <a:solidFill>
                <a:schemeClr val="bg1">
                  <a:lumMod val="7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rtlCol="0" anchor="ctr"/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3200" dirty="0">
                  <a:solidFill>
                    <a:srgbClr val="FFFFFF"/>
                  </a:solidFill>
                  <a:latin typeface="Calibri"/>
                </a:endParaRPr>
              </a:p>
            </p:txBody>
          </p:sp>
        </p:grpSp>
        <p:grpSp>
          <p:nvGrpSpPr>
            <p:cNvPr id="105" name="Group 104"/>
            <p:cNvGrpSpPr/>
            <p:nvPr/>
          </p:nvGrpSpPr>
          <p:grpSpPr>
            <a:xfrm>
              <a:off x="7680182" y="2929233"/>
              <a:ext cx="986199" cy="2023811"/>
              <a:chOff x="4572000" y="2517332"/>
              <a:chExt cx="504058" cy="767651"/>
            </a:xfrm>
          </p:grpSpPr>
          <p:sp>
            <p:nvSpPr>
              <p:cNvPr id="106" name="Can 105"/>
              <p:cNvSpPr>
                <a:spLocks/>
              </p:cNvSpPr>
              <p:nvPr/>
            </p:nvSpPr>
            <p:spPr>
              <a:xfrm rot="16200000">
                <a:off x="4767545" y="2321790"/>
                <a:ext cx="112971" cy="504055"/>
              </a:xfrm>
              <a:prstGeom prst="can">
                <a:avLst/>
              </a:prstGeom>
              <a:solidFill>
                <a:schemeClr val="bg1">
                  <a:lumMod val="7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rtlCol="0" anchor="ctr"/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3200" dirty="0">
                  <a:solidFill>
                    <a:srgbClr val="FFFFFF"/>
                  </a:solidFill>
                  <a:latin typeface="Calibri"/>
                </a:endParaRPr>
              </a:p>
            </p:txBody>
          </p:sp>
          <p:sp>
            <p:nvSpPr>
              <p:cNvPr id="107" name="Can 106"/>
              <p:cNvSpPr>
                <a:spLocks/>
              </p:cNvSpPr>
              <p:nvPr/>
            </p:nvSpPr>
            <p:spPr>
              <a:xfrm rot="16200000">
                <a:off x="4767544" y="2493078"/>
                <a:ext cx="112971" cy="504055"/>
              </a:xfrm>
              <a:prstGeom prst="can">
                <a:avLst/>
              </a:prstGeom>
              <a:solidFill>
                <a:schemeClr val="bg1">
                  <a:lumMod val="7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rtlCol="0" anchor="ctr"/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3200" dirty="0">
                  <a:solidFill>
                    <a:srgbClr val="FFFFFF"/>
                  </a:solidFill>
                  <a:latin typeface="Calibri"/>
                </a:endParaRPr>
              </a:p>
            </p:txBody>
          </p:sp>
          <p:sp>
            <p:nvSpPr>
              <p:cNvPr id="108" name="Can 107"/>
              <p:cNvSpPr>
                <a:spLocks/>
              </p:cNvSpPr>
              <p:nvPr/>
            </p:nvSpPr>
            <p:spPr>
              <a:xfrm rot="16200000">
                <a:off x="4767543" y="2657392"/>
                <a:ext cx="112971" cy="504055"/>
              </a:xfrm>
              <a:prstGeom prst="can">
                <a:avLst/>
              </a:prstGeom>
              <a:solidFill>
                <a:schemeClr val="bg1">
                  <a:lumMod val="7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rtlCol="0" anchor="ctr"/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3200" dirty="0">
                  <a:solidFill>
                    <a:srgbClr val="FFFFFF"/>
                  </a:solidFill>
                  <a:latin typeface="Calibri"/>
                </a:endParaRPr>
              </a:p>
            </p:txBody>
          </p:sp>
          <p:sp>
            <p:nvSpPr>
              <p:cNvPr id="109" name="Can 108"/>
              <p:cNvSpPr>
                <a:spLocks/>
              </p:cNvSpPr>
              <p:nvPr/>
            </p:nvSpPr>
            <p:spPr>
              <a:xfrm rot="16200000">
                <a:off x="4767545" y="2821696"/>
                <a:ext cx="112971" cy="504055"/>
              </a:xfrm>
              <a:prstGeom prst="can">
                <a:avLst/>
              </a:prstGeom>
              <a:solidFill>
                <a:schemeClr val="bg1">
                  <a:lumMod val="7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rtlCol="0" anchor="ctr"/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3200" dirty="0">
                  <a:solidFill>
                    <a:srgbClr val="FFFFFF"/>
                  </a:solidFill>
                  <a:latin typeface="Calibri"/>
                </a:endParaRPr>
              </a:p>
            </p:txBody>
          </p:sp>
          <p:sp>
            <p:nvSpPr>
              <p:cNvPr id="110" name="Can 109"/>
              <p:cNvSpPr>
                <a:spLocks/>
              </p:cNvSpPr>
              <p:nvPr/>
            </p:nvSpPr>
            <p:spPr>
              <a:xfrm rot="16200000">
                <a:off x="4767542" y="2976470"/>
                <a:ext cx="112971" cy="504055"/>
              </a:xfrm>
              <a:prstGeom prst="can">
                <a:avLst/>
              </a:prstGeom>
              <a:solidFill>
                <a:schemeClr val="bg1">
                  <a:lumMod val="7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rtlCol="0" anchor="ctr"/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3200" dirty="0">
                  <a:solidFill>
                    <a:srgbClr val="FFFFFF"/>
                  </a:solidFill>
                  <a:latin typeface="Calibri"/>
                </a:endParaRPr>
              </a:p>
            </p:txBody>
          </p:sp>
        </p:grpSp>
        <p:sp>
          <p:nvSpPr>
            <p:cNvPr id="111" name="TextBox 110"/>
            <p:cNvSpPr txBox="1"/>
            <p:nvPr/>
          </p:nvSpPr>
          <p:spPr>
            <a:xfrm>
              <a:off x="6322995" y="3530830"/>
              <a:ext cx="46839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sz="3200" dirty="0">
                  <a:solidFill>
                    <a:srgbClr val="000000"/>
                  </a:solidFill>
                  <a:latin typeface="Calibri"/>
                </a:rPr>
                <a:t>…</a:t>
              </a:r>
              <a:endParaRPr lang="en-US" sz="3200" baseline="-25000" dirty="0">
                <a:solidFill>
                  <a:srgbClr val="000000"/>
                </a:solidFill>
                <a:latin typeface="Calibri"/>
              </a:endParaRPr>
            </a:p>
          </p:txBody>
        </p:sp>
        <p:cxnSp>
          <p:nvCxnSpPr>
            <p:cNvPr id="113" name="Straight Connector 112"/>
            <p:cNvCxnSpPr/>
            <p:nvPr/>
          </p:nvCxnSpPr>
          <p:spPr bwMode="auto">
            <a:xfrm>
              <a:off x="8661112" y="3962922"/>
              <a:ext cx="850009" cy="841207"/>
            </a:xfrm>
            <a:prstGeom prst="line">
              <a:avLst/>
            </a:prstGeom>
            <a:solidFill>
              <a:schemeClr val="accent1"/>
            </a:solidFill>
            <a:ln w="5715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14" name="Straight Connector 113"/>
            <p:cNvCxnSpPr/>
            <p:nvPr/>
          </p:nvCxnSpPr>
          <p:spPr bwMode="auto">
            <a:xfrm>
              <a:off x="8661115" y="3078149"/>
              <a:ext cx="819271" cy="451579"/>
            </a:xfrm>
            <a:prstGeom prst="line">
              <a:avLst/>
            </a:prstGeom>
            <a:solidFill>
              <a:schemeClr val="accent1"/>
            </a:solidFill>
            <a:ln w="5715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15" name="Straight Connector 114"/>
            <p:cNvCxnSpPr/>
            <p:nvPr/>
          </p:nvCxnSpPr>
          <p:spPr bwMode="auto">
            <a:xfrm flipV="1">
              <a:off x="8661112" y="3078149"/>
              <a:ext cx="850013" cy="451579"/>
            </a:xfrm>
            <a:prstGeom prst="line">
              <a:avLst/>
            </a:prstGeom>
            <a:solidFill>
              <a:schemeClr val="accent1"/>
            </a:solidFill>
            <a:ln w="5715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16" name="Straight Connector 115"/>
            <p:cNvCxnSpPr/>
            <p:nvPr/>
          </p:nvCxnSpPr>
          <p:spPr bwMode="auto">
            <a:xfrm flipV="1">
              <a:off x="8661109" y="4396087"/>
              <a:ext cx="850017" cy="408041"/>
            </a:xfrm>
            <a:prstGeom prst="line">
              <a:avLst/>
            </a:prstGeom>
            <a:solidFill>
              <a:schemeClr val="accent1"/>
            </a:solidFill>
            <a:ln w="5715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17" name="Straight Connector 116"/>
            <p:cNvCxnSpPr/>
            <p:nvPr/>
          </p:nvCxnSpPr>
          <p:spPr bwMode="auto">
            <a:xfrm flipV="1">
              <a:off x="8661115" y="3962919"/>
              <a:ext cx="819269" cy="433167"/>
            </a:xfrm>
            <a:prstGeom prst="line">
              <a:avLst/>
            </a:prstGeom>
            <a:solidFill>
              <a:schemeClr val="accent1"/>
            </a:solidFill>
            <a:ln w="5715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18" name="TextBox 117"/>
                <p:cNvSpPr txBox="1"/>
                <p:nvPr/>
              </p:nvSpPr>
              <p:spPr>
                <a:xfrm>
                  <a:off x="4848333" y="1947214"/>
                  <a:ext cx="1097223" cy="45313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charset="0"/>
                              </a:rPr>
                            </m:ctrlPr>
                          </m:sSubPr>
                          <m:e>
                            <m: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charset="0"/>
                              </a:rPr>
                              <m:t>3</m:t>
                            </m:r>
                          </m:sub>
                        </m:sSub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charset="0"/>
                          </a:rPr>
                          <m:t>=0</m:t>
                        </m:r>
                      </m:oMath>
                    </m:oMathPara>
                  </a14:m>
                  <a:endParaRPr lang="en-US" sz="2400" baseline="-25000" dirty="0">
                    <a:solidFill>
                      <a:srgbClr val="FF0000"/>
                    </a:solidFill>
                  </a:endParaRPr>
                </a:p>
              </p:txBody>
            </p:sp>
          </mc:Choice>
          <mc:Fallback xmlns="">
            <p:sp>
              <p:nvSpPr>
                <p:cNvPr id="118" name="TextBox 117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848333" y="1947214"/>
                  <a:ext cx="1097223" cy="453137"/>
                </a:xfrm>
                <a:prstGeom prst="rect">
                  <a:avLst/>
                </a:prstGeom>
                <a:blipFill rotWithShape="0">
                  <a:blip r:embed="rId9"/>
                  <a:stretch>
                    <a:fillRect b="-5333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19" name="TextBox 118"/>
                <p:cNvSpPr txBox="1"/>
                <p:nvPr/>
              </p:nvSpPr>
              <p:spPr>
                <a:xfrm>
                  <a:off x="4848334" y="2310257"/>
                  <a:ext cx="1097223" cy="45313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2400" b="0" i="1" smtClean="0">
                                <a:solidFill>
                                  <a:srgbClr val="0432FF"/>
                                </a:solidFill>
                                <a:latin typeface="Cambria Math" charset="0"/>
                              </a:rPr>
                            </m:ctrlPr>
                          </m:sSubPr>
                          <m:e>
                            <m:r>
                              <a:rPr lang="en-US" sz="2400" b="0" i="1" smtClean="0">
                                <a:solidFill>
                                  <a:srgbClr val="0432FF"/>
                                </a:solidFill>
                                <a:latin typeface="Cambria Math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sz="2400" b="0" i="1" smtClean="0">
                                <a:solidFill>
                                  <a:srgbClr val="0432FF"/>
                                </a:solidFill>
                                <a:latin typeface="Cambria Math" charset="0"/>
                              </a:rPr>
                              <m:t>3</m:t>
                            </m:r>
                          </m:sub>
                        </m:sSub>
                        <m:r>
                          <a:rPr lang="en-US" sz="2400" b="0" i="1" smtClean="0">
                            <a:solidFill>
                              <a:srgbClr val="0432FF"/>
                            </a:solidFill>
                            <a:latin typeface="Cambria Math" charset="0"/>
                          </a:rPr>
                          <m:t>=1</m:t>
                        </m:r>
                      </m:oMath>
                    </m:oMathPara>
                  </a14:m>
                  <a:endParaRPr lang="en-US" sz="2400" baseline="-25000" dirty="0">
                    <a:solidFill>
                      <a:srgbClr val="0432FF"/>
                    </a:solidFill>
                  </a:endParaRPr>
                </a:p>
              </p:txBody>
            </p:sp>
          </mc:Choice>
          <mc:Fallback xmlns="">
            <p:sp>
              <p:nvSpPr>
                <p:cNvPr id="119" name="TextBox 118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848334" y="2310257"/>
                  <a:ext cx="1097223" cy="453137"/>
                </a:xfrm>
                <a:prstGeom prst="rect">
                  <a:avLst/>
                </a:prstGeom>
                <a:blipFill rotWithShape="0">
                  <a:blip r:embed="rId10"/>
                  <a:stretch>
                    <a:fillRect b="-6757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20" name="TextBox 119"/>
                <p:cNvSpPr txBox="1"/>
                <p:nvPr/>
              </p:nvSpPr>
              <p:spPr>
                <a:xfrm>
                  <a:off x="6098635" y="1947214"/>
                  <a:ext cx="1097223" cy="45313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charset="0"/>
                              </a:rPr>
                            </m:ctrlPr>
                          </m:sSubPr>
                          <m:e>
                            <m: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charset="0"/>
                              </a:rPr>
                              <m:t>1</m:t>
                            </m:r>
                          </m:sub>
                        </m:sSub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charset="0"/>
                          </a:rPr>
                          <m:t>=0</m:t>
                        </m:r>
                      </m:oMath>
                    </m:oMathPara>
                  </a14:m>
                  <a:endParaRPr lang="en-US" sz="2400" baseline="-25000" dirty="0">
                    <a:solidFill>
                      <a:srgbClr val="FF0000"/>
                    </a:solidFill>
                  </a:endParaRPr>
                </a:p>
              </p:txBody>
            </p:sp>
          </mc:Choice>
          <mc:Fallback xmlns="">
            <p:sp>
              <p:nvSpPr>
                <p:cNvPr id="120" name="TextBox 119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098635" y="1947214"/>
                  <a:ext cx="1097223" cy="453137"/>
                </a:xfrm>
                <a:prstGeom prst="rect">
                  <a:avLst/>
                </a:prstGeom>
                <a:blipFill rotWithShape="0">
                  <a:blip r:embed="rId11"/>
                  <a:stretch>
                    <a:fillRect b="-4000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21" name="TextBox 120"/>
                <p:cNvSpPr txBox="1"/>
                <p:nvPr/>
              </p:nvSpPr>
              <p:spPr>
                <a:xfrm>
                  <a:off x="6098636" y="2310257"/>
                  <a:ext cx="1097223" cy="45313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2400" b="0" i="1" smtClean="0">
                                <a:solidFill>
                                  <a:srgbClr val="0432FF"/>
                                </a:solidFill>
                                <a:latin typeface="Cambria Math" charset="0"/>
                              </a:rPr>
                            </m:ctrlPr>
                          </m:sSubPr>
                          <m:e>
                            <m:r>
                              <a:rPr lang="en-US" sz="2400" b="0" i="1" smtClean="0">
                                <a:solidFill>
                                  <a:srgbClr val="0432FF"/>
                                </a:solidFill>
                                <a:latin typeface="Cambria Math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sz="2400" b="0" i="1" smtClean="0">
                                <a:solidFill>
                                  <a:srgbClr val="0432FF"/>
                                </a:solidFill>
                                <a:latin typeface="Cambria Math" charset="0"/>
                              </a:rPr>
                              <m:t>1</m:t>
                            </m:r>
                          </m:sub>
                        </m:sSub>
                        <m:r>
                          <a:rPr lang="en-US" sz="2400" b="0" i="1" smtClean="0">
                            <a:solidFill>
                              <a:srgbClr val="0432FF"/>
                            </a:solidFill>
                            <a:latin typeface="Cambria Math" charset="0"/>
                          </a:rPr>
                          <m:t>=1</m:t>
                        </m:r>
                      </m:oMath>
                    </m:oMathPara>
                  </a14:m>
                  <a:endParaRPr lang="en-US" sz="2400" baseline="-25000" dirty="0">
                    <a:solidFill>
                      <a:srgbClr val="0432FF"/>
                    </a:solidFill>
                  </a:endParaRPr>
                </a:p>
              </p:txBody>
            </p:sp>
          </mc:Choice>
          <mc:Fallback xmlns="">
            <p:sp>
              <p:nvSpPr>
                <p:cNvPr id="121" name="TextBox 120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098636" y="2310257"/>
                  <a:ext cx="1097223" cy="453137"/>
                </a:xfrm>
                <a:prstGeom prst="rect">
                  <a:avLst/>
                </a:prstGeom>
                <a:blipFill rotWithShape="0">
                  <a:blip r:embed="rId12"/>
                  <a:stretch>
                    <a:fillRect b="-4054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22" name="TextBox 121"/>
            <p:cNvSpPr txBox="1"/>
            <p:nvPr/>
          </p:nvSpPr>
          <p:spPr>
            <a:xfrm>
              <a:off x="7211784" y="2086896"/>
              <a:ext cx="46839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sz="3200" dirty="0">
                  <a:solidFill>
                    <a:srgbClr val="000000"/>
                  </a:solidFill>
                  <a:latin typeface="Calibri"/>
                </a:rPr>
                <a:t>…</a:t>
              </a:r>
              <a:endParaRPr lang="en-US" sz="3200" baseline="-25000" dirty="0">
                <a:solidFill>
                  <a:srgbClr val="000000"/>
                </a:solidFill>
                <a:latin typeface="Calibri"/>
              </a:endParaRP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>
                <a:off x="1052252" y="5158516"/>
                <a:ext cx="9661985" cy="961161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en-US" sz="2800" b="0" i="1" smtClean="0">
                              <a:latin typeface="Cambria Math" charset="0"/>
                            </a:rPr>
                          </m:ctrlPr>
                        </m:sSubSupPr>
                        <m:e>
                          <m:r>
                            <a:rPr lang="en-US" sz="2800" b="0" i="1" smtClean="0">
                              <a:latin typeface="Cambria Math" charset="0"/>
                            </a:rPr>
                            <m:t>𝜎</m:t>
                          </m:r>
                        </m:e>
                        <m:sub>
                          <m:r>
                            <a:rPr lang="en-US" sz="2800" b="0" i="1" smtClean="0">
                              <a:latin typeface="Cambria Math" charset="0"/>
                            </a:rPr>
                            <m:t>1</m:t>
                          </m:r>
                        </m:sub>
                        <m:sup>
                          <m:sSub>
                            <m:sSubPr>
                              <m:ctrlPr>
                                <a:rPr lang="en-US" sz="2800" b="0" i="1" smtClean="0">
                                  <a:latin typeface="Cambria Math" charset="0"/>
                                </a:rPr>
                              </m:ctrlPr>
                            </m:sSubPr>
                            <m:e>
                              <m:r>
                                <a:rPr lang="en-US" sz="2800" b="0" i="1" smtClean="0">
                                  <a:latin typeface="Cambria Math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-US" sz="2800" b="0" i="1" smtClean="0">
                                  <a:latin typeface="Cambria Math" charset="0"/>
                                </a:rPr>
                                <m:t>1</m:t>
                              </m:r>
                            </m:sub>
                          </m:sSub>
                        </m:sup>
                      </m:sSubSup>
                      <m:r>
                        <a:rPr lang="en-US" sz="2800" b="0" i="1" smtClean="0">
                          <a:latin typeface="Cambria Math" charset="0"/>
                        </a:rPr>
                        <m:t>⋅</m:t>
                      </m:r>
                      <m:sSubSup>
                        <m:sSubSupPr>
                          <m:ctrlPr>
                            <a:rPr lang="en-US" sz="2800" b="0" i="1" smtClean="0">
                              <a:latin typeface="Cambria Math" charset="0"/>
                            </a:rPr>
                          </m:ctrlPr>
                        </m:sSubSupPr>
                        <m:e>
                          <m:r>
                            <a:rPr lang="en-US" sz="2800" b="0" i="1" smtClean="0">
                              <a:latin typeface="Cambria Math" charset="0"/>
                            </a:rPr>
                            <m:t>𝜎</m:t>
                          </m:r>
                        </m:e>
                        <m:sub>
                          <m:r>
                            <a:rPr lang="en-US" sz="2800" b="0" i="1" smtClean="0">
                              <a:latin typeface="Cambria Math" charset="0"/>
                            </a:rPr>
                            <m:t>2</m:t>
                          </m:r>
                        </m:sub>
                        <m:sup>
                          <m:sSub>
                            <m:sSubPr>
                              <m:ctrlPr>
                                <a:rPr lang="en-US" sz="2800" b="0" i="1" smtClean="0">
                                  <a:latin typeface="Cambria Math" charset="0"/>
                                </a:rPr>
                              </m:ctrlPr>
                            </m:sSubPr>
                            <m:e>
                              <m:r>
                                <a:rPr lang="en-US" sz="2800" b="0" i="1" smtClean="0">
                                  <a:latin typeface="Cambria Math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-US" sz="2800" b="0" i="1" smtClean="0">
                                  <a:latin typeface="Cambria Math" charset="0"/>
                                </a:rPr>
                                <m:t>2</m:t>
                              </m:r>
                            </m:sub>
                          </m:sSub>
                        </m:sup>
                      </m:sSubSup>
                      <m:r>
                        <a:rPr lang="en-US" sz="2800" b="0" i="1" smtClean="0">
                          <a:latin typeface="Cambria Math" charset="0"/>
                        </a:rPr>
                        <m:t>⋅</m:t>
                      </m:r>
                      <m:sSubSup>
                        <m:sSubSupPr>
                          <m:ctrlPr>
                            <a:rPr lang="en-US" sz="2800" b="0" i="1" smtClean="0">
                              <a:latin typeface="Cambria Math" charset="0"/>
                            </a:rPr>
                          </m:ctrlPr>
                        </m:sSubSupPr>
                        <m:e>
                          <m:r>
                            <a:rPr lang="en-US" sz="2800" b="0" i="1" smtClean="0">
                              <a:latin typeface="Cambria Math" charset="0"/>
                            </a:rPr>
                            <m:t>𝜎</m:t>
                          </m:r>
                        </m:e>
                        <m:sub>
                          <m:r>
                            <a:rPr lang="en-US" sz="2800" b="0" i="1" smtClean="0">
                              <a:latin typeface="Cambria Math" charset="0"/>
                            </a:rPr>
                            <m:t>3</m:t>
                          </m:r>
                        </m:sub>
                        <m:sup>
                          <m:sSub>
                            <m:sSubPr>
                              <m:ctrlPr>
                                <a:rPr lang="en-US" sz="2800" b="0" i="1" smtClean="0">
                                  <a:latin typeface="Cambria Math" charset="0"/>
                                </a:rPr>
                              </m:ctrlPr>
                            </m:sSubPr>
                            <m:e>
                              <m:r>
                                <a:rPr lang="en-US" sz="2800" b="0" i="1" smtClean="0">
                                  <a:latin typeface="Cambria Math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-US" sz="2800" b="0" i="1" smtClean="0">
                                  <a:latin typeface="Cambria Math" charset="0"/>
                                </a:rPr>
                                <m:t>3</m:t>
                              </m:r>
                            </m:sub>
                          </m:sSub>
                        </m:sup>
                      </m:sSubSup>
                      <m:r>
                        <a:rPr lang="en-US" sz="2800" b="0" i="1" smtClean="0">
                          <a:latin typeface="Cambria Math" charset="0"/>
                        </a:rPr>
                        <m:t>⋅</m:t>
                      </m:r>
                      <m:sSubSup>
                        <m:sSubSupPr>
                          <m:ctrlPr>
                            <a:rPr lang="en-US" sz="2800" b="0" i="1" smtClean="0">
                              <a:latin typeface="Cambria Math" charset="0"/>
                            </a:rPr>
                          </m:ctrlPr>
                        </m:sSubSupPr>
                        <m:e>
                          <m:r>
                            <a:rPr lang="en-US" sz="2800" b="0" i="1" smtClean="0">
                              <a:latin typeface="Cambria Math" charset="0"/>
                            </a:rPr>
                            <m:t>𝜎</m:t>
                          </m:r>
                        </m:e>
                        <m:sub>
                          <m:r>
                            <a:rPr lang="en-US" sz="2800" b="0" i="1" smtClean="0">
                              <a:latin typeface="Cambria Math" charset="0"/>
                            </a:rPr>
                            <m:t>4</m:t>
                          </m:r>
                        </m:sub>
                        <m:sup>
                          <m:sSub>
                            <m:sSubPr>
                              <m:ctrlPr>
                                <a:rPr lang="en-US" sz="2800" b="0" i="1" smtClean="0">
                                  <a:latin typeface="Cambria Math" charset="0"/>
                                </a:rPr>
                              </m:ctrlPr>
                            </m:sSubPr>
                            <m:e>
                              <m:r>
                                <a:rPr lang="en-US" sz="2800" b="0" i="1" smtClean="0">
                                  <a:latin typeface="Cambria Math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-US" sz="2800" b="0" i="1" smtClean="0">
                                  <a:latin typeface="Cambria Math" charset="0"/>
                                </a:rPr>
                                <m:t>1</m:t>
                              </m:r>
                            </m:sub>
                          </m:sSub>
                        </m:sup>
                      </m:sSubSup>
                      <m:r>
                        <a:rPr lang="en-US" sz="2800" b="0" i="1" smtClean="0">
                          <a:latin typeface="Cambria Math" charset="0"/>
                        </a:rPr>
                        <m:t>⋯</m:t>
                      </m:r>
                      <m:sSubSup>
                        <m:sSubSupPr>
                          <m:ctrlPr>
                            <a:rPr lang="en-US" sz="2800" b="0" i="1" smtClean="0">
                              <a:latin typeface="Cambria Math" charset="0"/>
                            </a:rPr>
                          </m:ctrlPr>
                        </m:sSubSupPr>
                        <m:e>
                          <m:r>
                            <a:rPr lang="en-US" sz="2800" b="0" i="1" smtClean="0">
                              <a:latin typeface="Cambria Math" charset="0"/>
                            </a:rPr>
                            <m:t>𝜎</m:t>
                          </m:r>
                        </m:e>
                        <m:sub>
                          <m:r>
                            <a:rPr lang="en-US" sz="2800" b="0" i="1" smtClean="0">
                              <a:latin typeface="Cambria Math" charset="0"/>
                            </a:rPr>
                            <m:t>𝑘</m:t>
                          </m:r>
                        </m:sub>
                        <m:sup>
                          <m:sSub>
                            <m:sSubPr>
                              <m:ctrlPr>
                                <a:rPr lang="en-US" sz="2800" b="0" i="1" smtClean="0">
                                  <a:latin typeface="Cambria Math" charset="0"/>
                                </a:rPr>
                              </m:ctrlPr>
                            </m:sSubPr>
                            <m:e>
                              <m:r>
                                <a:rPr lang="en-US" sz="2800" b="0" i="1" smtClean="0">
                                  <a:latin typeface="Cambria Math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-US" sz="2800" b="0" i="1" smtClean="0">
                                  <a:latin typeface="Cambria Math" charset="0"/>
                                </a:rPr>
                                <m:t>𝑘</m:t>
                              </m:r>
                              <m:r>
                                <a:rPr lang="en-US" sz="2800" b="0" i="1" smtClean="0">
                                  <a:latin typeface="Cambria Math" charset="0"/>
                                </a:rPr>
                                <m:t> </m:t>
                              </m:r>
                              <m:r>
                                <m:rPr>
                                  <m:sty m:val="p"/>
                                </m:rPr>
                                <a:rPr lang="en-US" sz="2800" b="0" i="1" smtClean="0">
                                  <a:latin typeface="Cambria Math" charset="0"/>
                                </a:rPr>
                                <m:t>mod</m:t>
                              </m:r>
                              <m:r>
                                <a:rPr lang="en-US" sz="2800" b="0" i="1" smtClean="0">
                                  <a:latin typeface="Cambria Math" charset="0"/>
                                </a:rPr>
                                <m:t> 3</m:t>
                              </m:r>
                            </m:sub>
                          </m:sSub>
                        </m:sup>
                      </m:sSubSup>
                      <m:r>
                        <a:rPr lang="en-US" sz="2800" b="0" i="1" smtClean="0">
                          <a:latin typeface="Cambria Math" charset="0"/>
                        </a:rPr>
                        <m:t>= </m:t>
                      </m:r>
                      <m:d>
                        <m:dPr>
                          <m:begChr m:val="{"/>
                          <m:endChr m:val=""/>
                          <m:ctrlPr>
                            <a:rPr lang="cs-CZ" sz="2800" b="0" i="1" smtClean="0">
                              <a:latin typeface="Cambria Math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cs-CZ" sz="2800" b="0" i="1" smtClean="0">
                                  <a:latin typeface="Cambria Math" charset="0"/>
                                </a:rPr>
                              </m:ctrlPr>
                            </m:eqArrPr>
                            <m:e>
                              <m:r>
                                <a:rPr lang="en-US" sz="2800" b="0" i="1" smtClean="0">
                                  <a:latin typeface="Cambria Math" charset="0"/>
                                </a:rPr>
                                <m:t>𝑖𝑑</m:t>
                              </m:r>
                              <m:r>
                                <a:rPr lang="en-US" sz="2800" b="0" i="1" smtClean="0">
                                  <a:latin typeface="Cambria Math" charset="0"/>
                                </a:rPr>
                                <m:t>     </m:t>
                              </m:r>
                              <m:r>
                                <m:rPr>
                                  <m:nor/>
                                </m:rPr>
                                <a:rPr lang="en-US" sz="2800" b="0" i="0" smtClean="0">
                                  <a:latin typeface="Cambria Math" charset="0"/>
                                </a:rPr>
                                <m:t>if</m:t>
                              </m:r>
                              <m:r>
                                <a:rPr lang="en-US" sz="2800" b="0" i="1" smtClean="0">
                                  <a:latin typeface="Cambria Math" charset="0"/>
                                </a:rPr>
                                <m:t> </m:t>
                              </m:r>
                              <m:r>
                                <a:rPr lang="en-US" sz="2800" b="0" i="1" smtClean="0">
                                  <a:latin typeface="Cambria Math" charset="0"/>
                                </a:rPr>
                                <m:t>𝑓</m:t>
                              </m:r>
                              <m:d>
                                <m:dPr>
                                  <m:ctrlPr>
                                    <a:rPr lang="en-US" sz="2800" b="0" i="1" smtClean="0">
                                      <a:latin typeface="Cambria Math" charset="0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en-US" sz="2800" b="0" i="1" smtClean="0">
                                          <a:latin typeface="Cambria Math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2800" b="0" i="1" smtClean="0">
                                          <a:latin typeface="Cambria Math" charset="0"/>
                                        </a:rPr>
                                        <m:t>𝑥</m:t>
                                      </m:r>
                                    </m:e>
                                    <m:sub>
                                      <m:r>
                                        <a:rPr lang="en-US" sz="2800" b="0" i="1" smtClean="0">
                                          <a:latin typeface="Cambria Math" charset="0"/>
                                        </a:rPr>
                                        <m:t>1</m:t>
                                      </m:r>
                                    </m:sub>
                                  </m:sSub>
                                  <m:sSub>
                                    <m:sSubPr>
                                      <m:ctrlPr>
                                        <a:rPr lang="en-US" sz="2800" b="0" i="1" smtClean="0">
                                          <a:latin typeface="Cambria Math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2800" b="0" i="1" smtClean="0">
                                          <a:latin typeface="Cambria Math" charset="0"/>
                                        </a:rPr>
                                        <m:t>𝑥</m:t>
                                      </m:r>
                                    </m:e>
                                    <m:sub>
                                      <m:r>
                                        <a:rPr lang="en-US" sz="2800" b="0" i="1" smtClean="0">
                                          <a:latin typeface="Cambria Math" charset="0"/>
                                        </a:rPr>
                                        <m:t>2</m:t>
                                      </m:r>
                                    </m:sub>
                                  </m:sSub>
                                  <m:sSub>
                                    <m:sSubPr>
                                      <m:ctrlPr>
                                        <a:rPr lang="en-US" sz="2800" b="0" i="1" smtClean="0">
                                          <a:latin typeface="Cambria Math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2800" b="0" i="1" smtClean="0">
                                          <a:latin typeface="Cambria Math" charset="0"/>
                                        </a:rPr>
                                        <m:t>𝑥</m:t>
                                      </m:r>
                                    </m:e>
                                    <m:sub>
                                      <m:r>
                                        <a:rPr lang="en-US" sz="2800" b="0" i="1" smtClean="0">
                                          <a:latin typeface="Cambria Math" charset="0"/>
                                        </a:rPr>
                                        <m:t>3</m:t>
                                      </m:r>
                                    </m:sub>
                                  </m:sSub>
                                </m:e>
                              </m:d>
                              <m:r>
                                <a:rPr lang="en-US" sz="2800" b="0" i="1" smtClean="0">
                                  <a:latin typeface="Cambria Math" charset="0"/>
                                </a:rPr>
                                <m:t>=1</m:t>
                              </m:r>
                            </m:e>
                            <m:e>
                              <m:r>
                                <a:rPr lang="en-US" sz="2800" b="0" i="1" smtClean="0">
                                  <a:latin typeface="Cambria Math" charset="0"/>
                                </a:rPr>
                                <m:t>𝜋</m:t>
                              </m:r>
                              <m:r>
                                <a:rPr lang="en-US" sz="2800" b="0" i="1" smtClean="0">
                                  <a:latin typeface="Cambria Math" charset="0"/>
                                </a:rPr>
                                <m:t>      </m:t>
                              </m:r>
                              <m:r>
                                <m:rPr>
                                  <m:nor/>
                                </m:rPr>
                                <a:rPr lang="en-US" sz="2800" b="0" i="0" smtClean="0">
                                  <a:latin typeface="Cambria Math" charset="0"/>
                                </a:rPr>
                                <m:t>if</m:t>
                              </m:r>
                              <m:r>
                                <a:rPr lang="en-US" sz="2800" b="0" i="1" smtClean="0">
                                  <a:latin typeface="Cambria Math" charset="0"/>
                                </a:rPr>
                                <m:t> </m:t>
                              </m:r>
                              <m:r>
                                <a:rPr lang="en-US" sz="2800" b="0" i="1" smtClean="0">
                                  <a:latin typeface="Cambria Math" charset="0"/>
                                </a:rPr>
                                <m:t>𝑓</m:t>
                              </m:r>
                              <m:d>
                                <m:dPr>
                                  <m:ctrlPr>
                                    <a:rPr lang="en-US" sz="2800" b="0" i="1" smtClean="0">
                                      <a:latin typeface="Cambria Math" charset="0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en-US" sz="2800" b="0" i="1" smtClean="0">
                                          <a:latin typeface="Cambria Math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2800" b="0" i="1" smtClean="0">
                                          <a:latin typeface="Cambria Math" charset="0"/>
                                        </a:rPr>
                                        <m:t>𝑥</m:t>
                                      </m:r>
                                    </m:e>
                                    <m:sub>
                                      <m:r>
                                        <a:rPr lang="en-US" sz="2800" b="0" i="1" smtClean="0">
                                          <a:latin typeface="Cambria Math" charset="0"/>
                                        </a:rPr>
                                        <m:t>1</m:t>
                                      </m:r>
                                    </m:sub>
                                  </m:sSub>
                                  <m:sSub>
                                    <m:sSubPr>
                                      <m:ctrlPr>
                                        <a:rPr lang="en-US" sz="2800" b="0" i="1" smtClean="0">
                                          <a:latin typeface="Cambria Math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2800" b="0" i="1" smtClean="0">
                                          <a:latin typeface="Cambria Math" charset="0"/>
                                        </a:rPr>
                                        <m:t>𝑥</m:t>
                                      </m:r>
                                    </m:e>
                                    <m:sub>
                                      <m:r>
                                        <a:rPr lang="en-US" sz="2800" b="0" i="1" smtClean="0">
                                          <a:latin typeface="Cambria Math" charset="0"/>
                                        </a:rPr>
                                        <m:t>2</m:t>
                                      </m:r>
                                    </m:sub>
                                  </m:sSub>
                                  <m:sSub>
                                    <m:sSubPr>
                                      <m:ctrlPr>
                                        <a:rPr lang="en-US" sz="2800" b="0" i="1" smtClean="0">
                                          <a:latin typeface="Cambria Math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2800" b="0" i="1" smtClean="0">
                                          <a:latin typeface="Cambria Math" charset="0"/>
                                        </a:rPr>
                                        <m:t>𝑥</m:t>
                                      </m:r>
                                    </m:e>
                                    <m:sub>
                                      <m:r>
                                        <a:rPr lang="en-US" sz="2800" b="0" i="1" smtClean="0">
                                          <a:latin typeface="Cambria Math" charset="0"/>
                                        </a:rPr>
                                        <m:t>3</m:t>
                                      </m:r>
                                    </m:sub>
                                  </m:sSub>
                                </m:e>
                              </m:d>
                              <m:r>
                                <a:rPr lang="en-US" sz="2800" b="0" i="1" smtClean="0">
                                  <a:latin typeface="Cambria Math" charset="0"/>
                                </a:rPr>
                                <m:t>=0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2252" y="5158516"/>
                <a:ext cx="9661985" cy="961161"/>
              </a:xfrm>
              <a:prstGeom prst="rect">
                <a:avLst/>
              </a:prstGeom>
              <a:blipFill rotWithShape="0"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3" name="TextBox 82"/>
              <p:cNvSpPr txBox="1"/>
              <p:nvPr/>
            </p:nvSpPr>
            <p:spPr>
              <a:xfrm>
                <a:off x="7083776" y="836956"/>
                <a:ext cx="2889702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2400" dirty="0" smtClean="0">
                    <a:solidFill>
                      <a:srgbClr val="000000"/>
                    </a:solidFill>
                  </a:rPr>
                  <a:t>(this example: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solidFill>
                          <a:srgbClr val="000000"/>
                        </a:solidFill>
                        <a:latin typeface="Cambria Math" charset="0"/>
                      </a:rPr>
                      <m:t>𝑛</m:t>
                    </m:r>
                    <m:r>
                      <a:rPr lang="en-US" sz="2400" b="0" i="1" smtClean="0">
                        <a:solidFill>
                          <a:srgbClr val="000000"/>
                        </a:solidFill>
                        <a:latin typeface="Cambria Math" charset="0"/>
                      </a:rPr>
                      <m:t>=3)</m:t>
                    </m:r>
                  </m:oMath>
                </a14:m>
                <a:endParaRPr lang="en-US" sz="2400" baseline="-250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83" name="TextBox 8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83776" y="836956"/>
                <a:ext cx="2889702" cy="461665"/>
              </a:xfrm>
              <a:prstGeom prst="rect">
                <a:avLst/>
              </a:prstGeom>
              <a:blipFill rotWithShape="0">
                <a:blip r:embed="rId14"/>
                <a:stretch>
                  <a:fillRect l="-2743" t="-10526" r="-1477" b="-2894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4" name="TextBox 83"/>
              <p:cNvSpPr txBox="1"/>
              <p:nvPr/>
            </p:nvSpPr>
            <p:spPr>
              <a:xfrm>
                <a:off x="4935068" y="817544"/>
                <a:ext cx="1896352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2400" dirty="0" smtClean="0">
                    <a:solidFill>
                      <a:srgbClr val="000000"/>
                    </a:solidFill>
                  </a:rPr>
                  <a:t>input: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b="0" i="1" smtClean="0">
                            <a:solidFill>
                              <a:srgbClr val="000000"/>
                            </a:solidFill>
                            <a:latin typeface="Cambria Math" charset="0"/>
                          </a:rPr>
                        </m:ctrlPr>
                      </m:sSubPr>
                      <m:e>
                        <m:r>
                          <a:rPr lang="en-US" sz="2400" b="0" i="1" smtClean="0">
                            <a:solidFill>
                              <a:srgbClr val="000000"/>
                            </a:solidFill>
                            <a:latin typeface="Cambria Math" charset="0"/>
                          </a:rPr>
                          <m:t>𝑥</m:t>
                        </m:r>
                      </m:e>
                      <m:sub>
                        <m:r>
                          <a:rPr lang="en-US" sz="2400" b="0" i="1" smtClean="0">
                            <a:solidFill>
                              <a:srgbClr val="000000"/>
                            </a:solidFill>
                            <a:latin typeface="Cambria Math" charset="0"/>
                          </a:rPr>
                          <m:t>1</m:t>
                        </m:r>
                      </m:sub>
                    </m:sSub>
                    <m:sSub>
                      <m:sSubPr>
                        <m:ctrlPr>
                          <a:rPr lang="en-US" sz="2400" b="0" i="1" smtClean="0">
                            <a:solidFill>
                              <a:srgbClr val="000000"/>
                            </a:solidFill>
                            <a:latin typeface="Cambria Math" charset="0"/>
                          </a:rPr>
                        </m:ctrlPr>
                      </m:sSubPr>
                      <m:e>
                        <m:r>
                          <a:rPr lang="en-US" sz="2400" b="0" i="1" smtClean="0">
                            <a:solidFill>
                              <a:srgbClr val="000000"/>
                            </a:solidFill>
                            <a:latin typeface="Cambria Math" charset="0"/>
                          </a:rPr>
                          <m:t>𝑥</m:t>
                        </m:r>
                      </m:e>
                      <m:sub>
                        <m:r>
                          <a:rPr lang="en-US" sz="2400" b="0" i="1" smtClean="0">
                            <a:solidFill>
                              <a:srgbClr val="000000"/>
                            </a:solidFill>
                            <a:latin typeface="Cambria Math" charset="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sz="2400" b="0" i="1" smtClean="0">
                            <a:solidFill>
                              <a:srgbClr val="000000"/>
                            </a:solidFill>
                            <a:latin typeface="Cambria Math" charset="0"/>
                          </a:rPr>
                        </m:ctrlPr>
                      </m:sSubPr>
                      <m:e>
                        <m:r>
                          <a:rPr lang="en-US" sz="2400" b="0" i="1" smtClean="0">
                            <a:solidFill>
                              <a:srgbClr val="000000"/>
                            </a:solidFill>
                            <a:latin typeface="Cambria Math" charset="0"/>
                          </a:rPr>
                          <m:t>𝑥</m:t>
                        </m:r>
                      </m:e>
                      <m:sub>
                        <m:r>
                          <a:rPr lang="en-US" sz="2400" b="0" i="1" smtClean="0">
                            <a:solidFill>
                              <a:srgbClr val="000000"/>
                            </a:solidFill>
                            <a:latin typeface="Cambria Math" charset="0"/>
                          </a:rPr>
                          <m:t>3</m:t>
                        </m:r>
                      </m:sub>
                    </m:sSub>
                  </m:oMath>
                </a14:m>
                <a:endParaRPr lang="en-US" sz="2400" baseline="-250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84" name="TextBox 8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35068" y="817544"/>
                <a:ext cx="1896352" cy="461665"/>
              </a:xfrm>
              <a:prstGeom prst="rect">
                <a:avLst/>
              </a:prstGeom>
              <a:blipFill rotWithShape="0">
                <a:blip r:embed="rId15"/>
                <a:stretch>
                  <a:fillRect l="-4823" t="-10526" b="-2894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4" name="Group 13"/>
          <p:cNvGrpSpPr/>
          <p:nvPr/>
        </p:nvGrpSpPr>
        <p:grpSpPr>
          <a:xfrm>
            <a:off x="1739092" y="3058144"/>
            <a:ext cx="7925170" cy="1723292"/>
            <a:chOff x="1739092" y="3058144"/>
            <a:chExt cx="6649105" cy="1723292"/>
          </a:xfrm>
        </p:grpSpPr>
        <p:cxnSp>
          <p:nvCxnSpPr>
            <p:cNvPr id="85" name="Straight Connector 84"/>
            <p:cNvCxnSpPr/>
            <p:nvPr/>
          </p:nvCxnSpPr>
          <p:spPr bwMode="auto">
            <a:xfrm>
              <a:off x="1739092" y="3058144"/>
              <a:ext cx="6649105" cy="0"/>
            </a:xfrm>
            <a:prstGeom prst="line">
              <a:avLst/>
            </a:prstGeom>
            <a:solidFill>
              <a:schemeClr val="accent1"/>
            </a:solidFill>
            <a:ln w="76200" cap="flat" cmpd="sng" algn="ctr">
              <a:solidFill>
                <a:srgbClr val="33CC3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86" name="Straight Connector 85"/>
            <p:cNvCxnSpPr/>
            <p:nvPr/>
          </p:nvCxnSpPr>
          <p:spPr bwMode="auto">
            <a:xfrm>
              <a:off x="1739092" y="3485292"/>
              <a:ext cx="6649105" cy="0"/>
            </a:xfrm>
            <a:prstGeom prst="line">
              <a:avLst/>
            </a:prstGeom>
            <a:solidFill>
              <a:schemeClr val="accent1"/>
            </a:solidFill>
            <a:ln w="76200" cap="flat" cmpd="sng" algn="ctr">
              <a:solidFill>
                <a:srgbClr val="33CC3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87" name="Straight Connector 86"/>
            <p:cNvCxnSpPr/>
            <p:nvPr/>
          </p:nvCxnSpPr>
          <p:spPr bwMode="auto">
            <a:xfrm>
              <a:off x="1739092" y="3917340"/>
              <a:ext cx="6649105" cy="0"/>
            </a:xfrm>
            <a:prstGeom prst="line">
              <a:avLst/>
            </a:prstGeom>
            <a:solidFill>
              <a:schemeClr val="accent1"/>
            </a:solidFill>
            <a:ln w="76200" cap="flat" cmpd="sng" algn="ctr">
              <a:solidFill>
                <a:srgbClr val="33CC3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88" name="Straight Connector 87"/>
            <p:cNvCxnSpPr/>
            <p:nvPr/>
          </p:nvCxnSpPr>
          <p:spPr bwMode="auto">
            <a:xfrm>
              <a:off x="1739092" y="4349388"/>
              <a:ext cx="6649105" cy="0"/>
            </a:xfrm>
            <a:prstGeom prst="line">
              <a:avLst/>
            </a:prstGeom>
            <a:solidFill>
              <a:schemeClr val="accent1"/>
            </a:solidFill>
            <a:ln w="76200" cap="flat" cmpd="sng" algn="ctr">
              <a:solidFill>
                <a:srgbClr val="33CC3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89" name="Straight Connector 88"/>
            <p:cNvCxnSpPr/>
            <p:nvPr/>
          </p:nvCxnSpPr>
          <p:spPr bwMode="auto">
            <a:xfrm>
              <a:off x="1739092" y="4781436"/>
              <a:ext cx="6649105" cy="0"/>
            </a:xfrm>
            <a:prstGeom prst="line">
              <a:avLst/>
            </a:prstGeom>
            <a:solidFill>
              <a:schemeClr val="accent1"/>
            </a:solidFill>
            <a:ln w="76200" cap="flat" cmpd="sng" algn="ctr">
              <a:solidFill>
                <a:srgbClr val="38CC3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</p:spTree>
    <p:extLst>
      <p:ext uri="{BB962C8B-B14F-4D97-AF65-F5344CB8AC3E}">
        <p14:creationId xmlns:p14="http://schemas.microsoft.com/office/powerpoint/2010/main" val="799286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6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6952593" y="5663014"/>
            <a:ext cx="3247697" cy="454008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2165002" y="96437"/>
            <a:ext cx="89644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4000" dirty="0" smtClean="0">
                <a:solidFill>
                  <a:srgbClr val="000000"/>
                </a:solidFill>
                <a:latin typeface="+mj-lt"/>
              </a:rPr>
              <a:t>Width-5 </a:t>
            </a:r>
            <a:r>
              <a:rPr lang="en-US" sz="4000" dirty="0">
                <a:solidFill>
                  <a:srgbClr val="000000"/>
                </a:solidFill>
                <a:latin typeface="+mj-lt"/>
              </a:rPr>
              <a:t>Permutation Branching Programs</a:t>
            </a:r>
            <a:endParaRPr lang="en-US" sz="3600" dirty="0">
              <a:solidFill>
                <a:srgbClr val="000000"/>
              </a:solidFill>
              <a:latin typeface="+mj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84964" y="1401572"/>
            <a:ext cx="173457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smtClean="0">
                <a:solidFill>
                  <a:srgbClr val="000000"/>
                </a:solidFill>
              </a:rPr>
              <a:t>instructions</a:t>
            </a:r>
            <a:r>
              <a:rPr lang="en-US" sz="2400" dirty="0">
                <a:solidFill>
                  <a:srgbClr val="000000"/>
                </a:solidFill>
              </a:rPr>
              <a:t>: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933342" y="2871680"/>
            <a:ext cx="986199" cy="2023811"/>
            <a:chOff x="4572000" y="2517332"/>
            <a:chExt cx="504058" cy="767651"/>
          </a:xfrm>
        </p:grpSpPr>
        <p:sp>
          <p:nvSpPr>
            <p:cNvPr id="50" name="Can 49"/>
            <p:cNvSpPr>
              <a:spLocks/>
            </p:cNvSpPr>
            <p:nvPr/>
          </p:nvSpPr>
          <p:spPr>
            <a:xfrm rot="16200000">
              <a:off x="4767545" y="2321790"/>
              <a:ext cx="112971" cy="504055"/>
            </a:xfrm>
            <a:prstGeom prst="can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rtlCol="0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3200" dirty="0">
                <a:solidFill>
                  <a:srgbClr val="FFFFFF"/>
                </a:solidFill>
                <a:latin typeface="Calibri"/>
              </a:endParaRPr>
            </a:p>
          </p:txBody>
        </p:sp>
        <p:sp>
          <p:nvSpPr>
            <p:cNvPr id="51" name="Can 50"/>
            <p:cNvSpPr>
              <a:spLocks/>
            </p:cNvSpPr>
            <p:nvPr/>
          </p:nvSpPr>
          <p:spPr>
            <a:xfrm rot="16200000">
              <a:off x="4767544" y="2493078"/>
              <a:ext cx="112971" cy="504055"/>
            </a:xfrm>
            <a:prstGeom prst="can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rtlCol="0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3200" dirty="0">
                <a:solidFill>
                  <a:srgbClr val="FFFFFF"/>
                </a:solidFill>
                <a:latin typeface="Calibri"/>
              </a:endParaRPr>
            </a:p>
          </p:txBody>
        </p:sp>
        <p:sp>
          <p:nvSpPr>
            <p:cNvPr id="52" name="Can 51"/>
            <p:cNvSpPr>
              <a:spLocks/>
            </p:cNvSpPr>
            <p:nvPr/>
          </p:nvSpPr>
          <p:spPr>
            <a:xfrm rot="16200000">
              <a:off x="4767543" y="2657392"/>
              <a:ext cx="112971" cy="504055"/>
            </a:xfrm>
            <a:prstGeom prst="can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rtlCol="0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3200" dirty="0">
                <a:solidFill>
                  <a:srgbClr val="FFFFFF"/>
                </a:solidFill>
                <a:latin typeface="Calibri"/>
              </a:endParaRPr>
            </a:p>
          </p:txBody>
        </p:sp>
        <p:sp>
          <p:nvSpPr>
            <p:cNvPr id="53" name="Can 52"/>
            <p:cNvSpPr>
              <a:spLocks/>
            </p:cNvSpPr>
            <p:nvPr/>
          </p:nvSpPr>
          <p:spPr>
            <a:xfrm rot="16200000">
              <a:off x="4767545" y="2821696"/>
              <a:ext cx="112971" cy="504055"/>
            </a:xfrm>
            <a:prstGeom prst="can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rtlCol="0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3200" dirty="0">
                <a:solidFill>
                  <a:srgbClr val="FFFFFF"/>
                </a:solidFill>
                <a:latin typeface="Calibri"/>
              </a:endParaRPr>
            </a:p>
          </p:txBody>
        </p:sp>
        <p:sp>
          <p:nvSpPr>
            <p:cNvPr id="54" name="Can 53"/>
            <p:cNvSpPr>
              <a:spLocks/>
            </p:cNvSpPr>
            <p:nvPr/>
          </p:nvSpPr>
          <p:spPr>
            <a:xfrm rot="16200000">
              <a:off x="4767542" y="2976470"/>
              <a:ext cx="112971" cy="504055"/>
            </a:xfrm>
            <a:prstGeom prst="can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rtlCol="0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3200" dirty="0">
                <a:solidFill>
                  <a:srgbClr val="FFFFFF"/>
                </a:solidFill>
                <a:latin typeface="Calibri"/>
              </a:endParaRPr>
            </a:p>
          </p:txBody>
        </p:sp>
      </p:grpSp>
      <p:grpSp>
        <p:nvGrpSpPr>
          <p:cNvPr id="61" name="Group 60"/>
          <p:cNvGrpSpPr/>
          <p:nvPr/>
        </p:nvGrpSpPr>
        <p:grpSpPr>
          <a:xfrm>
            <a:off x="2769546" y="2871680"/>
            <a:ext cx="986199" cy="2023811"/>
            <a:chOff x="4572000" y="2517332"/>
            <a:chExt cx="504058" cy="767651"/>
          </a:xfrm>
        </p:grpSpPr>
        <p:sp>
          <p:nvSpPr>
            <p:cNvPr id="62" name="Can 61"/>
            <p:cNvSpPr>
              <a:spLocks/>
            </p:cNvSpPr>
            <p:nvPr/>
          </p:nvSpPr>
          <p:spPr>
            <a:xfrm rot="16200000">
              <a:off x="4767545" y="2321790"/>
              <a:ext cx="112971" cy="504055"/>
            </a:xfrm>
            <a:prstGeom prst="can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rtlCol="0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3200" dirty="0">
                <a:solidFill>
                  <a:srgbClr val="FFFFFF"/>
                </a:solidFill>
                <a:latin typeface="Calibri"/>
              </a:endParaRPr>
            </a:p>
          </p:txBody>
        </p:sp>
        <p:sp>
          <p:nvSpPr>
            <p:cNvPr id="63" name="Can 62"/>
            <p:cNvSpPr>
              <a:spLocks/>
            </p:cNvSpPr>
            <p:nvPr/>
          </p:nvSpPr>
          <p:spPr>
            <a:xfrm rot="16200000">
              <a:off x="4767544" y="2493078"/>
              <a:ext cx="112971" cy="504055"/>
            </a:xfrm>
            <a:prstGeom prst="can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rtlCol="0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3200" dirty="0">
                <a:solidFill>
                  <a:srgbClr val="FFFFFF"/>
                </a:solidFill>
                <a:latin typeface="Calibri"/>
              </a:endParaRPr>
            </a:p>
          </p:txBody>
        </p:sp>
        <p:sp>
          <p:nvSpPr>
            <p:cNvPr id="64" name="Can 63"/>
            <p:cNvSpPr>
              <a:spLocks/>
            </p:cNvSpPr>
            <p:nvPr/>
          </p:nvSpPr>
          <p:spPr>
            <a:xfrm rot="16200000">
              <a:off x="4767543" y="2657392"/>
              <a:ext cx="112971" cy="504055"/>
            </a:xfrm>
            <a:prstGeom prst="can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rtlCol="0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3200" dirty="0">
                <a:solidFill>
                  <a:srgbClr val="FFFFFF"/>
                </a:solidFill>
                <a:latin typeface="Calibri"/>
              </a:endParaRPr>
            </a:p>
          </p:txBody>
        </p:sp>
        <p:sp>
          <p:nvSpPr>
            <p:cNvPr id="65" name="Can 64"/>
            <p:cNvSpPr>
              <a:spLocks/>
            </p:cNvSpPr>
            <p:nvPr/>
          </p:nvSpPr>
          <p:spPr>
            <a:xfrm rot="16200000">
              <a:off x="4767545" y="2821696"/>
              <a:ext cx="112971" cy="504055"/>
            </a:xfrm>
            <a:prstGeom prst="can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rtlCol="0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3200" dirty="0">
                <a:solidFill>
                  <a:srgbClr val="FFFFFF"/>
                </a:solidFill>
                <a:latin typeface="Calibri"/>
              </a:endParaRPr>
            </a:p>
          </p:txBody>
        </p:sp>
        <p:sp>
          <p:nvSpPr>
            <p:cNvPr id="66" name="Can 65"/>
            <p:cNvSpPr>
              <a:spLocks/>
            </p:cNvSpPr>
            <p:nvPr/>
          </p:nvSpPr>
          <p:spPr>
            <a:xfrm rot="16200000">
              <a:off x="4767542" y="2976470"/>
              <a:ext cx="112971" cy="504055"/>
            </a:xfrm>
            <a:prstGeom prst="can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rtlCol="0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3200" dirty="0">
                <a:solidFill>
                  <a:srgbClr val="FFFFFF"/>
                </a:solidFill>
                <a:latin typeface="Calibri"/>
              </a:endParaRPr>
            </a:p>
          </p:txBody>
        </p:sp>
      </p:grpSp>
      <p:cxnSp>
        <p:nvCxnSpPr>
          <p:cNvPr id="7" name="Straight Connector 6"/>
          <p:cNvCxnSpPr>
            <a:stCxn id="50" idx="3"/>
            <a:endCxn id="66" idx="1"/>
          </p:cNvCxnSpPr>
          <p:nvPr/>
        </p:nvCxnSpPr>
        <p:spPr bwMode="auto">
          <a:xfrm>
            <a:off x="1919536" y="3085021"/>
            <a:ext cx="850005" cy="1725977"/>
          </a:xfrm>
          <a:prstGeom prst="line">
            <a:avLst/>
          </a:prstGeom>
          <a:solidFill>
            <a:schemeClr val="accent1"/>
          </a:solidFill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7" name="Straight Connector 66"/>
          <p:cNvCxnSpPr>
            <a:stCxn id="51" idx="3"/>
            <a:endCxn id="64" idx="1"/>
          </p:cNvCxnSpPr>
          <p:nvPr/>
        </p:nvCxnSpPr>
        <p:spPr bwMode="auto">
          <a:xfrm>
            <a:off x="1919534" y="3536599"/>
            <a:ext cx="850009" cy="433192"/>
          </a:xfrm>
          <a:prstGeom prst="line">
            <a:avLst/>
          </a:prstGeom>
          <a:solidFill>
            <a:schemeClr val="accent1"/>
          </a:solidFill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4" name="Straight Connector 73"/>
          <p:cNvCxnSpPr>
            <a:stCxn id="52" idx="3"/>
            <a:endCxn id="62" idx="1"/>
          </p:cNvCxnSpPr>
          <p:nvPr/>
        </p:nvCxnSpPr>
        <p:spPr bwMode="auto">
          <a:xfrm flipV="1">
            <a:off x="1919532" y="3085021"/>
            <a:ext cx="850015" cy="884770"/>
          </a:xfrm>
          <a:prstGeom prst="line">
            <a:avLst/>
          </a:prstGeom>
          <a:solidFill>
            <a:schemeClr val="accent1"/>
          </a:solidFill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6" name="Straight Connector 75"/>
          <p:cNvCxnSpPr>
            <a:stCxn id="54" idx="3"/>
            <a:endCxn id="65" idx="1"/>
          </p:cNvCxnSpPr>
          <p:nvPr/>
        </p:nvCxnSpPr>
        <p:spPr bwMode="auto">
          <a:xfrm flipV="1">
            <a:off x="1919530" y="4402957"/>
            <a:ext cx="850017" cy="408041"/>
          </a:xfrm>
          <a:prstGeom prst="line">
            <a:avLst/>
          </a:prstGeom>
          <a:solidFill>
            <a:schemeClr val="accent1"/>
          </a:solidFill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8" name="Straight Connector 77"/>
          <p:cNvCxnSpPr>
            <a:stCxn id="53" idx="3"/>
            <a:endCxn id="63" idx="1"/>
          </p:cNvCxnSpPr>
          <p:nvPr/>
        </p:nvCxnSpPr>
        <p:spPr bwMode="auto">
          <a:xfrm flipV="1">
            <a:off x="1919536" y="3536599"/>
            <a:ext cx="850009" cy="866358"/>
          </a:xfrm>
          <a:prstGeom prst="line">
            <a:avLst/>
          </a:prstGeom>
          <a:solidFill>
            <a:schemeClr val="accent1"/>
          </a:solidFill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01" name="Straight Connector 200"/>
          <p:cNvCxnSpPr/>
          <p:nvPr/>
        </p:nvCxnSpPr>
        <p:spPr bwMode="auto">
          <a:xfrm>
            <a:off x="1931756" y="3905369"/>
            <a:ext cx="850009" cy="841207"/>
          </a:xfrm>
          <a:prstGeom prst="line">
            <a:avLst/>
          </a:prstGeom>
          <a:solidFill>
            <a:schemeClr val="accent1"/>
          </a:solidFill>
          <a:ln w="57150" cap="flat" cmpd="sng" algn="ctr">
            <a:solidFill>
              <a:srgbClr val="0432FF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02" name="Straight Connector 201"/>
          <p:cNvCxnSpPr/>
          <p:nvPr/>
        </p:nvCxnSpPr>
        <p:spPr bwMode="auto">
          <a:xfrm>
            <a:off x="1931760" y="3020599"/>
            <a:ext cx="850007" cy="884770"/>
          </a:xfrm>
          <a:prstGeom prst="line">
            <a:avLst/>
          </a:prstGeom>
          <a:solidFill>
            <a:schemeClr val="accent1"/>
          </a:solidFill>
          <a:ln w="57150" cap="flat" cmpd="sng" algn="ctr">
            <a:solidFill>
              <a:srgbClr val="0432FF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03" name="Straight Connector 202"/>
          <p:cNvCxnSpPr/>
          <p:nvPr/>
        </p:nvCxnSpPr>
        <p:spPr bwMode="auto">
          <a:xfrm flipV="1">
            <a:off x="1931758" y="3020599"/>
            <a:ext cx="850013" cy="451578"/>
          </a:xfrm>
          <a:prstGeom prst="line">
            <a:avLst/>
          </a:prstGeom>
          <a:solidFill>
            <a:schemeClr val="accent1"/>
          </a:solidFill>
          <a:ln w="57150" cap="flat" cmpd="sng" algn="ctr">
            <a:solidFill>
              <a:srgbClr val="0432FF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04" name="Straight Connector 203"/>
          <p:cNvCxnSpPr/>
          <p:nvPr/>
        </p:nvCxnSpPr>
        <p:spPr bwMode="auto">
          <a:xfrm flipV="1">
            <a:off x="1931754" y="4338535"/>
            <a:ext cx="850017" cy="408041"/>
          </a:xfrm>
          <a:prstGeom prst="line">
            <a:avLst/>
          </a:prstGeom>
          <a:solidFill>
            <a:schemeClr val="accent1"/>
          </a:solidFill>
          <a:ln w="57150" cap="flat" cmpd="sng" algn="ctr">
            <a:solidFill>
              <a:srgbClr val="0432FF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05" name="Straight Connector 204"/>
          <p:cNvCxnSpPr/>
          <p:nvPr/>
        </p:nvCxnSpPr>
        <p:spPr bwMode="auto">
          <a:xfrm flipV="1">
            <a:off x="1931760" y="3472177"/>
            <a:ext cx="850009" cy="866358"/>
          </a:xfrm>
          <a:prstGeom prst="line">
            <a:avLst/>
          </a:prstGeom>
          <a:solidFill>
            <a:schemeClr val="accent1"/>
          </a:solidFill>
          <a:ln w="57150" cap="flat" cmpd="sng" algn="ctr">
            <a:solidFill>
              <a:srgbClr val="0432FF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2004311" y="1375281"/>
                <a:ext cx="8374225" cy="486352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US" sz="2800" b="0" i="1" smtClean="0">
                              <a:latin typeface="Cambria Math" charset="0"/>
                            </a:rPr>
                          </m:ctrlPr>
                        </m:dPr>
                        <m:e>
                          <m:sSubSup>
                            <m:sSubSupPr>
                              <m:ctrlPr>
                                <a:rPr lang="en-US" sz="2800" b="0" i="1" smtClean="0">
                                  <a:latin typeface="Cambria Math" charset="0"/>
                                </a:rPr>
                              </m:ctrlPr>
                            </m:sSubSupPr>
                            <m:e>
                              <m:r>
                                <a:rPr lang="en-US" sz="2800" b="0" i="1" smtClean="0">
                                  <a:latin typeface="Cambria Math" charset="0"/>
                                </a:rPr>
                                <m:t>𝜎</m:t>
                              </m:r>
                            </m:e>
                            <m:sub>
                              <m:r>
                                <a:rPr lang="en-US" sz="2800" b="0" i="1" smtClean="0">
                                  <a:latin typeface="Cambria Math" charset="0"/>
                                </a:rPr>
                                <m:t>1</m:t>
                              </m:r>
                            </m:sub>
                            <m:sup>
                              <m:r>
                                <a:rPr lang="en-US" sz="2800" b="0" i="1" smtClean="0">
                                  <a:latin typeface="Cambria Math" charset="0"/>
                                </a:rPr>
                                <m:t>0</m:t>
                              </m:r>
                            </m:sup>
                          </m:sSubSup>
                          <m:r>
                            <a:rPr lang="en-US" sz="2800" b="0" i="1" smtClean="0">
                              <a:latin typeface="Cambria Math" charset="0"/>
                            </a:rPr>
                            <m:t>,</m:t>
                          </m:r>
                          <m:sSubSup>
                            <m:sSubSupPr>
                              <m:ctrlPr>
                                <a:rPr lang="en-US" sz="2800" b="0" i="1" smtClean="0">
                                  <a:latin typeface="Cambria Math" charset="0"/>
                                </a:rPr>
                              </m:ctrlPr>
                            </m:sSubSupPr>
                            <m:e>
                              <m:r>
                                <a:rPr lang="en-US" sz="2800" b="0" i="1" smtClean="0">
                                  <a:latin typeface="Cambria Math" charset="0"/>
                                </a:rPr>
                                <m:t>𝜎</m:t>
                              </m:r>
                            </m:e>
                            <m:sub>
                              <m:r>
                                <a:rPr lang="en-US" sz="2800" b="0" i="1" smtClean="0">
                                  <a:latin typeface="Cambria Math" charset="0"/>
                                </a:rPr>
                                <m:t>1</m:t>
                              </m:r>
                            </m:sub>
                            <m:sup>
                              <m:r>
                                <a:rPr lang="en-US" sz="2800" b="0" i="1" smtClean="0">
                                  <a:latin typeface="Cambria Math" charset="0"/>
                                </a:rPr>
                                <m:t>1</m:t>
                              </m:r>
                            </m:sup>
                          </m:sSubSup>
                        </m:e>
                      </m:d>
                      <m:r>
                        <a:rPr lang="en-US" sz="2800" b="0" i="1" smtClean="0">
                          <a:latin typeface="Cambria Math" charset="0"/>
                        </a:rPr>
                        <m:t>, </m:t>
                      </m:r>
                      <m:d>
                        <m:dPr>
                          <m:ctrlPr>
                            <a:rPr lang="en-US" sz="2800" i="1">
                              <a:latin typeface="Cambria Math" charset="0"/>
                            </a:rPr>
                          </m:ctrlPr>
                        </m:dPr>
                        <m:e>
                          <m:sSubSup>
                            <m:sSubSupPr>
                              <m:ctrlPr>
                                <a:rPr lang="en-US" sz="2800" i="1">
                                  <a:latin typeface="Cambria Math" charset="0"/>
                                </a:rPr>
                              </m:ctrlPr>
                            </m:sSubSupPr>
                            <m:e>
                              <m:r>
                                <a:rPr lang="en-US" sz="2800" i="1">
                                  <a:latin typeface="Cambria Math" charset="0"/>
                                </a:rPr>
                                <m:t>𝜎</m:t>
                              </m:r>
                            </m:e>
                            <m:sub>
                              <m:r>
                                <a:rPr lang="en-US" sz="2800" b="0" i="1" smtClean="0">
                                  <a:latin typeface="Cambria Math" charset="0"/>
                                </a:rPr>
                                <m:t>2</m:t>
                              </m:r>
                            </m:sub>
                            <m:sup>
                              <m:r>
                                <a:rPr lang="en-US" sz="2800" i="1">
                                  <a:latin typeface="Cambria Math" charset="0"/>
                                </a:rPr>
                                <m:t>0</m:t>
                              </m:r>
                            </m:sup>
                          </m:sSubSup>
                          <m:r>
                            <a:rPr lang="en-US" sz="2800" i="1">
                              <a:latin typeface="Cambria Math" charset="0"/>
                            </a:rPr>
                            <m:t>,</m:t>
                          </m:r>
                          <m:sSubSup>
                            <m:sSubSupPr>
                              <m:ctrlPr>
                                <a:rPr lang="en-US" sz="2800" i="1">
                                  <a:latin typeface="Cambria Math" charset="0"/>
                                </a:rPr>
                              </m:ctrlPr>
                            </m:sSubSupPr>
                            <m:e>
                              <m:r>
                                <a:rPr lang="en-US" sz="2800" i="1">
                                  <a:latin typeface="Cambria Math" charset="0"/>
                                </a:rPr>
                                <m:t>𝜎</m:t>
                              </m:r>
                            </m:e>
                            <m:sub>
                              <m:r>
                                <a:rPr lang="en-US" sz="2800" b="0" i="1" smtClean="0">
                                  <a:latin typeface="Cambria Math" charset="0"/>
                                </a:rPr>
                                <m:t>2</m:t>
                              </m:r>
                            </m:sub>
                            <m:sup>
                              <m:r>
                                <a:rPr lang="en-US" sz="2800" i="1">
                                  <a:latin typeface="Cambria Math" charset="0"/>
                                </a:rPr>
                                <m:t>1</m:t>
                              </m:r>
                            </m:sup>
                          </m:sSubSup>
                        </m:e>
                      </m:d>
                      <m:r>
                        <a:rPr lang="en-US" sz="2800" b="0" i="1" smtClean="0">
                          <a:latin typeface="Cambria Math" charset="0"/>
                        </a:rPr>
                        <m:t>,</m:t>
                      </m:r>
                      <m:d>
                        <m:dPr>
                          <m:ctrlPr>
                            <a:rPr lang="en-US" sz="2800" i="1">
                              <a:latin typeface="Cambria Math" charset="0"/>
                            </a:rPr>
                          </m:ctrlPr>
                        </m:dPr>
                        <m:e>
                          <m:sSubSup>
                            <m:sSubSupPr>
                              <m:ctrlPr>
                                <a:rPr lang="en-US" sz="2800" i="1">
                                  <a:latin typeface="Cambria Math" charset="0"/>
                                </a:rPr>
                              </m:ctrlPr>
                            </m:sSubSupPr>
                            <m:e>
                              <m:r>
                                <a:rPr lang="en-US" sz="2800" i="1">
                                  <a:latin typeface="Cambria Math" charset="0"/>
                                </a:rPr>
                                <m:t>𝜎</m:t>
                              </m:r>
                            </m:e>
                            <m:sub>
                              <m:r>
                                <a:rPr lang="en-US" sz="2800" b="0" i="1" smtClean="0">
                                  <a:latin typeface="Cambria Math" charset="0"/>
                                </a:rPr>
                                <m:t>3</m:t>
                              </m:r>
                            </m:sub>
                            <m:sup>
                              <m:r>
                                <a:rPr lang="en-US" sz="2800" i="1">
                                  <a:latin typeface="Cambria Math" charset="0"/>
                                </a:rPr>
                                <m:t>0</m:t>
                              </m:r>
                            </m:sup>
                          </m:sSubSup>
                          <m:r>
                            <a:rPr lang="en-US" sz="2800" i="1">
                              <a:latin typeface="Cambria Math" charset="0"/>
                            </a:rPr>
                            <m:t>,</m:t>
                          </m:r>
                          <m:sSubSup>
                            <m:sSubSupPr>
                              <m:ctrlPr>
                                <a:rPr lang="en-US" sz="2800" i="1">
                                  <a:latin typeface="Cambria Math" charset="0"/>
                                </a:rPr>
                              </m:ctrlPr>
                            </m:sSubSupPr>
                            <m:e>
                              <m:r>
                                <a:rPr lang="en-US" sz="2800" i="1">
                                  <a:latin typeface="Cambria Math" charset="0"/>
                                </a:rPr>
                                <m:t>𝜎</m:t>
                              </m:r>
                            </m:e>
                            <m:sub>
                              <m:r>
                                <a:rPr lang="en-US" sz="2800" b="0" i="1" smtClean="0">
                                  <a:latin typeface="Cambria Math" charset="0"/>
                                </a:rPr>
                                <m:t>3</m:t>
                              </m:r>
                            </m:sub>
                            <m:sup>
                              <m:r>
                                <a:rPr lang="en-US" sz="2800" i="1">
                                  <a:latin typeface="Cambria Math" charset="0"/>
                                </a:rPr>
                                <m:t>1</m:t>
                              </m:r>
                            </m:sup>
                          </m:sSubSup>
                        </m:e>
                      </m:d>
                      <m:r>
                        <a:rPr lang="en-US" sz="2800" i="1">
                          <a:latin typeface="Cambria Math" charset="0"/>
                        </a:rPr>
                        <m:t>,</m:t>
                      </m:r>
                      <m:d>
                        <m:dPr>
                          <m:ctrlPr>
                            <a:rPr lang="en-US" sz="2800" i="1">
                              <a:latin typeface="Cambria Math" charset="0"/>
                            </a:rPr>
                          </m:ctrlPr>
                        </m:dPr>
                        <m:e>
                          <m:sSubSup>
                            <m:sSubSupPr>
                              <m:ctrlPr>
                                <a:rPr lang="en-US" sz="2800" i="1">
                                  <a:latin typeface="Cambria Math" charset="0"/>
                                </a:rPr>
                              </m:ctrlPr>
                            </m:sSubSupPr>
                            <m:e>
                              <m:r>
                                <a:rPr lang="en-US" sz="2800" i="1">
                                  <a:latin typeface="Cambria Math" charset="0"/>
                                </a:rPr>
                                <m:t>𝜎</m:t>
                              </m:r>
                            </m:e>
                            <m:sub>
                              <m:r>
                                <a:rPr lang="en-US" sz="2800" b="0" i="1" smtClean="0">
                                  <a:latin typeface="Cambria Math" charset="0"/>
                                </a:rPr>
                                <m:t>4</m:t>
                              </m:r>
                            </m:sub>
                            <m:sup>
                              <m:r>
                                <a:rPr lang="en-US" sz="2800" i="1">
                                  <a:latin typeface="Cambria Math" charset="0"/>
                                </a:rPr>
                                <m:t>0</m:t>
                              </m:r>
                            </m:sup>
                          </m:sSubSup>
                          <m:r>
                            <a:rPr lang="en-US" sz="2800" i="1">
                              <a:latin typeface="Cambria Math" charset="0"/>
                            </a:rPr>
                            <m:t>,</m:t>
                          </m:r>
                          <m:sSubSup>
                            <m:sSubSupPr>
                              <m:ctrlPr>
                                <a:rPr lang="en-US" sz="2800" i="1">
                                  <a:latin typeface="Cambria Math" charset="0"/>
                                </a:rPr>
                              </m:ctrlPr>
                            </m:sSubSupPr>
                            <m:e>
                              <m:r>
                                <a:rPr lang="en-US" sz="2800" i="1">
                                  <a:latin typeface="Cambria Math" charset="0"/>
                                </a:rPr>
                                <m:t>𝜎</m:t>
                              </m:r>
                            </m:e>
                            <m:sub>
                              <m:r>
                                <a:rPr lang="en-US" sz="2800" b="0" i="1" smtClean="0">
                                  <a:latin typeface="Cambria Math" charset="0"/>
                                </a:rPr>
                                <m:t>4</m:t>
                              </m:r>
                            </m:sub>
                            <m:sup>
                              <m:r>
                                <a:rPr lang="en-US" sz="2800" i="1">
                                  <a:latin typeface="Cambria Math" charset="0"/>
                                </a:rPr>
                                <m:t>1</m:t>
                              </m:r>
                            </m:sup>
                          </m:sSubSup>
                        </m:e>
                      </m:d>
                      <m:r>
                        <a:rPr lang="en-US" sz="2800" i="1">
                          <a:latin typeface="Cambria Math" charset="0"/>
                        </a:rPr>
                        <m:t>,…</m:t>
                      </m:r>
                      <m:r>
                        <a:rPr lang="en-US" sz="2800" b="0" i="1" smtClean="0">
                          <a:latin typeface="Cambria Math" charset="0"/>
                        </a:rPr>
                        <m:t>,</m:t>
                      </m:r>
                      <m:d>
                        <m:dPr>
                          <m:ctrlPr>
                            <a:rPr lang="en-US" sz="2800" i="1">
                              <a:latin typeface="Cambria Math" charset="0"/>
                            </a:rPr>
                          </m:ctrlPr>
                        </m:dPr>
                        <m:e>
                          <m:sSubSup>
                            <m:sSubSupPr>
                              <m:ctrlPr>
                                <a:rPr lang="en-US" sz="2800" i="1">
                                  <a:latin typeface="Cambria Math" charset="0"/>
                                </a:rPr>
                              </m:ctrlPr>
                            </m:sSubSupPr>
                            <m:e>
                              <m:r>
                                <a:rPr lang="en-US" sz="2800" i="1">
                                  <a:latin typeface="Cambria Math" charset="0"/>
                                </a:rPr>
                                <m:t>𝜎</m:t>
                              </m:r>
                            </m:e>
                            <m:sub>
                              <m:r>
                                <a:rPr lang="en-US" sz="2800" b="0" i="1" smtClean="0">
                                  <a:latin typeface="Cambria Math" charset="0"/>
                                </a:rPr>
                                <m:t>𝑘</m:t>
                              </m:r>
                            </m:sub>
                            <m:sup>
                              <m:r>
                                <a:rPr lang="en-US" sz="2800" i="1">
                                  <a:latin typeface="Cambria Math" charset="0"/>
                                </a:rPr>
                                <m:t>0</m:t>
                              </m:r>
                            </m:sup>
                          </m:sSubSup>
                          <m:r>
                            <a:rPr lang="en-US" sz="2800" i="1">
                              <a:latin typeface="Cambria Math" charset="0"/>
                            </a:rPr>
                            <m:t>,</m:t>
                          </m:r>
                          <m:sSubSup>
                            <m:sSubSupPr>
                              <m:ctrlPr>
                                <a:rPr lang="en-US" sz="2800" i="1">
                                  <a:latin typeface="Cambria Math" charset="0"/>
                                </a:rPr>
                              </m:ctrlPr>
                            </m:sSubSupPr>
                            <m:e>
                              <m:r>
                                <a:rPr lang="en-US" sz="2800" i="1">
                                  <a:latin typeface="Cambria Math" charset="0"/>
                                </a:rPr>
                                <m:t>𝜎</m:t>
                              </m:r>
                            </m:e>
                            <m:sub>
                              <m:r>
                                <a:rPr lang="en-US" sz="2800" b="0" i="1" smtClean="0">
                                  <a:latin typeface="Cambria Math" charset="0"/>
                                </a:rPr>
                                <m:t>𝑘</m:t>
                              </m:r>
                            </m:sub>
                            <m:sup>
                              <m:r>
                                <a:rPr lang="en-US" sz="2800" i="1">
                                  <a:latin typeface="Cambria Math" charset="0"/>
                                </a:rPr>
                                <m:t>1</m:t>
                              </m:r>
                            </m:sup>
                          </m:sSubSup>
                        </m:e>
                      </m:d>
                      <m:r>
                        <a:rPr lang="en-US" sz="2800" i="1">
                          <a:latin typeface="Cambria Math" charset="0"/>
                        </a:rPr>
                        <m:t> 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04311" y="1375281"/>
                <a:ext cx="8374225" cy="486352"/>
              </a:xfrm>
              <a:prstGeom prst="rect">
                <a:avLst/>
              </a:prstGeom>
              <a:blipFill rotWithShape="0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6" name="TextBox 35"/>
              <p:cNvSpPr txBox="1"/>
              <p:nvPr/>
            </p:nvSpPr>
            <p:spPr>
              <a:xfrm>
                <a:off x="2086472" y="1947214"/>
                <a:ext cx="1097223" cy="45313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b="0" i="1" smtClean="0">
                              <a:solidFill>
                                <a:srgbClr val="FF0000"/>
                              </a:solidFill>
                              <a:latin typeface="Cambria Math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solidFill>
                                <a:srgbClr val="FF0000"/>
                              </a:solidFill>
                              <a:latin typeface="Cambria Math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b="0" i="1" smtClean="0">
                              <a:solidFill>
                                <a:srgbClr val="FF0000"/>
                              </a:solidFill>
                              <a:latin typeface="Cambria Math" charset="0"/>
                            </a:rPr>
                            <m:t>1</m:t>
                          </m:r>
                        </m:sub>
                      </m:sSub>
                      <m:r>
                        <a:rPr lang="en-US" sz="2400" b="0" i="1" smtClean="0">
                          <a:solidFill>
                            <a:srgbClr val="FF0000"/>
                          </a:solidFill>
                          <a:latin typeface="Cambria Math" charset="0"/>
                        </a:rPr>
                        <m:t>=0</m:t>
                      </m:r>
                    </m:oMath>
                  </m:oMathPara>
                </a14:m>
                <a:endParaRPr lang="en-US" sz="2400" baseline="-250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6" name="TextBox 3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86472" y="1947214"/>
                <a:ext cx="1097223" cy="453137"/>
              </a:xfrm>
              <a:prstGeom prst="rect">
                <a:avLst/>
              </a:prstGeom>
              <a:blipFill rotWithShape="0">
                <a:blip r:embed="rId4"/>
                <a:stretch>
                  <a:fillRect b="-4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7" name="TextBox 36"/>
              <p:cNvSpPr txBox="1"/>
              <p:nvPr/>
            </p:nvSpPr>
            <p:spPr>
              <a:xfrm>
                <a:off x="2086473" y="2310257"/>
                <a:ext cx="1097223" cy="45313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b="0" i="1" smtClean="0">
                              <a:solidFill>
                                <a:srgbClr val="0432FF"/>
                              </a:solidFill>
                              <a:latin typeface="Cambria Math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solidFill>
                                <a:srgbClr val="0432FF"/>
                              </a:solidFill>
                              <a:latin typeface="Cambria Math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b="0" i="1" smtClean="0">
                              <a:solidFill>
                                <a:srgbClr val="0432FF"/>
                              </a:solidFill>
                              <a:latin typeface="Cambria Math" charset="0"/>
                            </a:rPr>
                            <m:t>1</m:t>
                          </m:r>
                        </m:sub>
                      </m:sSub>
                      <m:r>
                        <a:rPr lang="en-US" sz="2400" b="0" i="1" smtClean="0">
                          <a:solidFill>
                            <a:srgbClr val="0432FF"/>
                          </a:solidFill>
                          <a:latin typeface="Cambria Math" charset="0"/>
                        </a:rPr>
                        <m:t>=1</m:t>
                      </m:r>
                    </m:oMath>
                  </m:oMathPara>
                </a14:m>
                <a:endParaRPr lang="en-US" sz="2400" baseline="-25000" dirty="0">
                  <a:solidFill>
                    <a:srgbClr val="0432FF"/>
                  </a:solidFill>
                </a:endParaRPr>
              </a:p>
            </p:txBody>
          </p:sp>
        </mc:Choice>
        <mc:Fallback xmlns="">
          <p:sp>
            <p:nvSpPr>
              <p:cNvPr id="37" name="TextBox 3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86473" y="2310257"/>
                <a:ext cx="1097223" cy="453137"/>
              </a:xfrm>
              <a:prstGeom prst="rect">
                <a:avLst/>
              </a:prstGeom>
              <a:blipFill rotWithShape="0">
                <a:blip r:embed="rId5"/>
                <a:stretch>
                  <a:fillRect b="-405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8" name="TextBox 37"/>
              <p:cNvSpPr txBox="1"/>
              <p:nvPr/>
            </p:nvSpPr>
            <p:spPr>
              <a:xfrm>
                <a:off x="537826" y="799933"/>
                <a:ext cx="3613425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2400" dirty="0" smtClean="0">
                    <a:solidFill>
                      <a:srgbClr val="000000"/>
                    </a:solidFill>
                  </a:rPr>
                  <a:t>function: 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solidFill>
                          <a:srgbClr val="000000"/>
                        </a:solidFill>
                        <a:latin typeface="Cambria Math" charset="0"/>
                      </a:rPr>
                      <m:t>𝑓</m:t>
                    </m:r>
                    <m:r>
                      <a:rPr lang="en-US" sz="2400" b="0" i="1" smtClean="0">
                        <a:solidFill>
                          <a:srgbClr val="000000"/>
                        </a:solidFill>
                        <a:latin typeface="Cambria Math" charset="0"/>
                      </a:rPr>
                      <m:t>:</m:t>
                    </m:r>
                    <m:sSup>
                      <m:sSupPr>
                        <m:ctrlPr>
                          <a:rPr lang="en-US" sz="2400" b="0" i="1" smtClean="0">
                            <a:solidFill>
                              <a:srgbClr val="000000"/>
                            </a:solidFill>
                            <a:latin typeface="Cambria Math" charset="0"/>
                          </a:rPr>
                        </m:ctrlPr>
                      </m:sSupPr>
                      <m:e>
                        <m:d>
                          <m:dPr>
                            <m:begChr m:val="{"/>
                            <m:endChr m:val="}"/>
                            <m:ctrlPr>
                              <a:rPr lang="en-US" sz="2400" b="0" i="1" smtClean="0">
                                <a:solidFill>
                                  <a:srgbClr val="000000"/>
                                </a:solidFill>
                                <a:latin typeface="Cambria Math" charset="0"/>
                              </a:rPr>
                            </m:ctrlPr>
                          </m:dPr>
                          <m:e>
                            <m:r>
                              <a:rPr lang="en-US" sz="2400" b="0" i="1" smtClean="0">
                                <a:solidFill>
                                  <a:srgbClr val="000000"/>
                                </a:solidFill>
                                <a:latin typeface="Cambria Math" charset="0"/>
                              </a:rPr>
                              <m:t>0,1</m:t>
                            </m:r>
                          </m:e>
                        </m:d>
                      </m:e>
                      <m:sup>
                        <m:r>
                          <a:rPr lang="en-US" sz="2400" b="0" i="1" smtClean="0">
                            <a:solidFill>
                              <a:srgbClr val="000000"/>
                            </a:solidFill>
                            <a:latin typeface="Cambria Math" charset="0"/>
                          </a:rPr>
                          <m:t>3</m:t>
                        </m:r>
                      </m:sup>
                    </m:sSup>
                    <m:r>
                      <a:rPr lang="en-US" sz="2400" b="0" i="1" smtClean="0">
                        <a:solidFill>
                          <a:srgbClr val="000000"/>
                        </a:solidFill>
                        <a:latin typeface="Cambria Math" charset="0"/>
                      </a:rPr>
                      <m:t>→{0,1}</m:t>
                    </m:r>
                  </m:oMath>
                </a14:m>
                <a:endParaRPr lang="en-US" sz="2400" baseline="-250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38" name="TextBox 3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7826" y="799933"/>
                <a:ext cx="3613425" cy="461665"/>
              </a:xfrm>
              <a:prstGeom prst="rect">
                <a:avLst/>
              </a:prstGeom>
              <a:blipFill rotWithShape="0">
                <a:blip r:embed="rId6"/>
                <a:stretch>
                  <a:fillRect l="-2024" t="-10526" r="-1012" b="-2894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39" name="Group 38"/>
          <p:cNvGrpSpPr/>
          <p:nvPr/>
        </p:nvGrpSpPr>
        <p:grpSpPr>
          <a:xfrm>
            <a:off x="3755733" y="3042380"/>
            <a:ext cx="850017" cy="1725977"/>
            <a:chOff x="5220072" y="3505908"/>
            <a:chExt cx="850017" cy="1725977"/>
          </a:xfrm>
        </p:grpSpPr>
        <p:cxnSp>
          <p:nvCxnSpPr>
            <p:cNvPr id="40" name="Straight Connector 39"/>
            <p:cNvCxnSpPr/>
            <p:nvPr/>
          </p:nvCxnSpPr>
          <p:spPr bwMode="auto">
            <a:xfrm>
              <a:off x="5220074" y="4390678"/>
              <a:ext cx="850009" cy="841207"/>
            </a:xfrm>
            <a:prstGeom prst="line">
              <a:avLst/>
            </a:prstGeom>
            <a:solidFill>
              <a:schemeClr val="accent1"/>
            </a:solidFill>
            <a:ln w="5715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41" name="Straight Connector 40"/>
            <p:cNvCxnSpPr/>
            <p:nvPr/>
          </p:nvCxnSpPr>
          <p:spPr bwMode="auto">
            <a:xfrm>
              <a:off x="5220078" y="3505908"/>
              <a:ext cx="819271" cy="451578"/>
            </a:xfrm>
            <a:prstGeom prst="line">
              <a:avLst/>
            </a:prstGeom>
            <a:solidFill>
              <a:schemeClr val="accent1"/>
            </a:solidFill>
            <a:ln w="5715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42" name="Straight Connector 41"/>
            <p:cNvCxnSpPr/>
            <p:nvPr/>
          </p:nvCxnSpPr>
          <p:spPr bwMode="auto">
            <a:xfrm flipV="1">
              <a:off x="5220076" y="3505908"/>
              <a:ext cx="850013" cy="451578"/>
            </a:xfrm>
            <a:prstGeom prst="line">
              <a:avLst/>
            </a:prstGeom>
            <a:solidFill>
              <a:schemeClr val="accent1"/>
            </a:solidFill>
            <a:ln w="5715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43" name="Straight Connector 42"/>
            <p:cNvCxnSpPr/>
            <p:nvPr/>
          </p:nvCxnSpPr>
          <p:spPr bwMode="auto">
            <a:xfrm flipV="1">
              <a:off x="5220072" y="4823844"/>
              <a:ext cx="850017" cy="408041"/>
            </a:xfrm>
            <a:prstGeom prst="line">
              <a:avLst/>
            </a:prstGeom>
            <a:solidFill>
              <a:schemeClr val="accent1"/>
            </a:solidFill>
            <a:ln w="5715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44" name="Straight Connector 43"/>
            <p:cNvCxnSpPr/>
            <p:nvPr/>
          </p:nvCxnSpPr>
          <p:spPr bwMode="auto">
            <a:xfrm flipV="1">
              <a:off x="5220078" y="4390678"/>
              <a:ext cx="819269" cy="433166"/>
            </a:xfrm>
            <a:prstGeom prst="line">
              <a:avLst/>
            </a:prstGeom>
            <a:solidFill>
              <a:schemeClr val="accent1"/>
            </a:solidFill>
            <a:ln w="5715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45" name="Group 44"/>
          <p:cNvGrpSpPr/>
          <p:nvPr/>
        </p:nvGrpSpPr>
        <p:grpSpPr>
          <a:xfrm>
            <a:off x="4619829" y="2893462"/>
            <a:ext cx="986199" cy="2023811"/>
            <a:chOff x="4572000" y="2517332"/>
            <a:chExt cx="504058" cy="767651"/>
          </a:xfrm>
        </p:grpSpPr>
        <p:sp>
          <p:nvSpPr>
            <p:cNvPr id="46" name="Can 45"/>
            <p:cNvSpPr>
              <a:spLocks/>
            </p:cNvSpPr>
            <p:nvPr/>
          </p:nvSpPr>
          <p:spPr>
            <a:xfrm rot="16200000">
              <a:off x="4767545" y="2321790"/>
              <a:ext cx="112971" cy="504055"/>
            </a:xfrm>
            <a:prstGeom prst="can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rtlCol="0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3200" dirty="0">
                <a:solidFill>
                  <a:srgbClr val="FFFFFF"/>
                </a:solidFill>
                <a:latin typeface="Calibri"/>
              </a:endParaRPr>
            </a:p>
          </p:txBody>
        </p:sp>
        <p:sp>
          <p:nvSpPr>
            <p:cNvPr id="47" name="Can 46"/>
            <p:cNvSpPr>
              <a:spLocks/>
            </p:cNvSpPr>
            <p:nvPr/>
          </p:nvSpPr>
          <p:spPr>
            <a:xfrm rot="16200000">
              <a:off x="4767544" y="2493078"/>
              <a:ext cx="112971" cy="504055"/>
            </a:xfrm>
            <a:prstGeom prst="can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rtlCol="0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3200" dirty="0">
                <a:solidFill>
                  <a:srgbClr val="FFFFFF"/>
                </a:solidFill>
                <a:latin typeface="Calibri"/>
              </a:endParaRPr>
            </a:p>
          </p:txBody>
        </p:sp>
        <p:sp>
          <p:nvSpPr>
            <p:cNvPr id="48" name="Can 47"/>
            <p:cNvSpPr>
              <a:spLocks/>
            </p:cNvSpPr>
            <p:nvPr/>
          </p:nvSpPr>
          <p:spPr>
            <a:xfrm rot="16200000">
              <a:off x="4767543" y="2657392"/>
              <a:ext cx="112971" cy="504055"/>
            </a:xfrm>
            <a:prstGeom prst="can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rtlCol="0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3200" dirty="0">
                <a:solidFill>
                  <a:srgbClr val="FFFFFF"/>
                </a:solidFill>
                <a:latin typeface="Calibri"/>
              </a:endParaRPr>
            </a:p>
          </p:txBody>
        </p:sp>
        <p:sp>
          <p:nvSpPr>
            <p:cNvPr id="49" name="Can 48"/>
            <p:cNvSpPr>
              <a:spLocks/>
            </p:cNvSpPr>
            <p:nvPr/>
          </p:nvSpPr>
          <p:spPr>
            <a:xfrm rot="16200000">
              <a:off x="4767545" y="2821696"/>
              <a:ext cx="112971" cy="504055"/>
            </a:xfrm>
            <a:prstGeom prst="can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rtlCol="0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3200" dirty="0">
                <a:solidFill>
                  <a:srgbClr val="FFFFFF"/>
                </a:solidFill>
                <a:latin typeface="Calibri"/>
              </a:endParaRPr>
            </a:p>
          </p:txBody>
        </p:sp>
        <p:sp>
          <p:nvSpPr>
            <p:cNvPr id="55" name="Can 54"/>
            <p:cNvSpPr>
              <a:spLocks/>
            </p:cNvSpPr>
            <p:nvPr/>
          </p:nvSpPr>
          <p:spPr>
            <a:xfrm rot="16200000">
              <a:off x="4767542" y="2976470"/>
              <a:ext cx="112971" cy="504055"/>
            </a:xfrm>
            <a:prstGeom prst="can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rtlCol="0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3200" dirty="0">
                <a:solidFill>
                  <a:srgbClr val="FFFFFF"/>
                </a:solidFill>
                <a:latin typeface="Calibri"/>
              </a:endParaRPr>
            </a:p>
          </p:txBody>
        </p:sp>
      </p:grpSp>
      <p:cxnSp>
        <p:nvCxnSpPr>
          <p:cNvPr id="56" name="Straight Connector 55"/>
          <p:cNvCxnSpPr/>
          <p:nvPr/>
        </p:nvCxnSpPr>
        <p:spPr bwMode="auto">
          <a:xfrm>
            <a:off x="3769821" y="3927148"/>
            <a:ext cx="850015" cy="433167"/>
          </a:xfrm>
          <a:prstGeom prst="line">
            <a:avLst/>
          </a:prstGeom>
          <a:solidFill>
            <a:schemeClr val="accent1"/>
          </a:solidFill>
          <a:ln w="5715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7" name="Straight Connector 56"/>
          <p:cNvCxnSpPr/>
          <p:nvPr/>
        </p:nvCxnSpPr>
        <p:spPr bwMode="auto">
          <a:xfrm>
            <a:off x="3769825" y="3042378"/>
            <a:ext cx="850007" cy="884771"/>
          </a:xfrm>
          <a:prstGeom prst="line">
            <a:avLst/>
          </a:prstGeom>
          <a:solidFill>
            <a:schemeClr val="accent1"/>
          </a:solidFill>
          <a:ln w="5715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8" name="Straight Connector 57"/>
          <p:cNvCxnSpPr/>
          <p:nvPr/>
        </p:nvCxnSpPr>
        <p:spPr bwMode="auto">
          <a:xfrm>
            <a:off x="3769823" y="4360316"/>
            <a:ext cx="850005" cy="408041"/>
          </a:xfrm>
          <a:prstGeom prst="line">
            <a:avLst/>
          </a:prstGeom>
          <a:solidFill>
            <a:schemeClr val="accent1"/>
          </a:solidFill>
          <a:ln w="5715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9" name="Straight Connector 58"/>
          <p:cNvCxnSpPr/>
          <p:nvPr/>
        </p:nvCxnSpPr>
        <p:spPr bwMode="auto">
          <a:xfrm flipV="1">
            <a:off x="3769822" y="3073910"/>
            <a:ext cx="850013" cy="451579"/>
          </a:xfrm>
          <a:prstGeom prst="line">
            <a:avLst/>
          </a:prstGeom>
          <a:solidFill>
            <a:schemeClr val="accent1"/>
          </a:solidFill>
          <a:ln w="5715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0" name="Straight Connector 59"/>
          <p:cNvCxnSpPr/>
          <p:nvPr/>
        </p:nvCxnSpPr>
        <p:spPr bwMode="auto">
          <a:xfrm flipV="1">
            <a:off x="3769818" y="3493959"/>
            <a:ext cx="850015" cy="1274399"/>
          </a:xfrm>
          <a:prstGeom prst="line">
            <a:avLst/>
          </a:prstGeom>
          <a:solidFill>
            <a:schemeClr val="accent1"/>
          </a:solidFill>
          <a:ln w="5715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68" name="TextBox 67"/>
              <p:cNvSpPr txBox="1"/>
              <p:nvPr/>
            </p:nvSpPr>
            <p:spPr>
              <a:xfrm>
                <a:off x="3467403" y="1947214"/>
                <a:ext cx="1097223" cy="45313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b="0" i="1" smtClean="0">
                              <a:solidFill>
                                <a:srgbClr val="FF0000"/>
                              </a:solidFill>
                              <a:latin typeface="Cambria Math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solidFill>
                                <a:srgbClr val="FF0000"/>
                              </a:solidFill>
                              <a:latin typeface="Cambria Math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b="0" i="1" smtClean="0">
                              <a:solidFill>
                                <a:srgbClr val="FF0000"/>
                              </a:solidFill>
                              <a:latin typeface="Cambria Math" charset="0"/>
                            </a:rPr>
                            <m:t>2</m:t>
                          </m:r>
                        </m:sub>
                      </m:sSub>
                      <m:r>
                        <a:rPr lang="en-US" sz="2400" b="0" i="1" smtClean="0">
                          <a:solidFill>
                            <a:srgbClr val="FF0000"/>
                          </a:solidFill>
                          <a:latin typeface="Cambria Math" charset="0"/>
                        </a:rPr>
                        <m:t>=0</m:t>
                      </m:r>
                    </m:oMath>
                  </m:oMathPara>
                </a14:m>
                <a:endParaRPr lang="en-US" sz="2400" baseline="-250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68" name="TextBox 6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67403" y="1947214"/>
                <a:ext cx="1097223" cy="453137"/>
              </a:xfrm>
              <a:prstGeom prst="rect">
                <a:avLst/>
              </a:prstGeom>
              <a:blipFill rotWithShape="0">
                <a:blip r:embed="rId7"/>
                <a:stretch>
                  <a:fillRect b="-4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9" name="TextBox 68"/>
              <p:cNvSpPr txBox="1"/>
              <p:nvPr/>
            </p:nvSpPr>
            <p:spPr>
              <a:xfrm>
                <a:off x="3467404" y="2310257"/>
                <a:ext cx="1097223" cy="45313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b="0" i="1" smtClean="0">
                              <a:solidFill>
                                <a:srgbClr val="0432FF"/>
                              </a:solidFill>
                              <a:latin typeface="Cambria Math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solidFill>
                                <a:srgbClr val="0432FF"/>
                              </a:solidFill>
                              <a:latin typeface="Cambria Math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b="0" i="1" smtClean="0">
                              <a:solidFill>
                                <a:srgbClr val="0432FF"/>
                              </a:solidFill>
                              <a:latin typeface="Cambria Math" charset="0"/>
                            </a:rPr>
                            <m:t>2</m:t>
                          </m:r>
                        </m:sub>
                      </m:sSub>
                      <m:r>
                        <a:rPr lang="en-US" sz="2400" b="0" i="1" smtClean="0">
                          <a:solidFill>
                            <a:srgbClr val="0432FF"/>
                          </a:solidFill>
                          <a:latin typeface="Cambria Math" charset="0"/>
                        </a:rPr>
                        <m:t>=1</m:t>
                      </m:r>
                    </m:oMath>
                  </m:oMathPara>
                </a14:m>
                <a:endParaRPr lang="en-US" sz="2400" baseline="-25000" dirty="0">
                  <a:solidFill>
                    <a:srgbClr val="0432FF"/>
                  </a:solidFill>
                </a:endParaRPr>
              </a:p>
            </p:txBody>
          </p:sp>
        </mc:Choice>
        <mc:Fallback xmlns="">
          <p:sp>
            <p:nvSpPr>
              <p:cNvPr id="69" name="TextBox 6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67404" y="2310257"/>
                <a:ext cx="1097223" cy="453137"/>
              </a:xfrm>
              <a:prstGeom prst="rect">
                <a:avLst/>
              </a:prstGeom>
              <a:blipFill rotWithShape="0">
                <a:blip r:embed="rId8"/>
                <a:stretch>
                  <a:fillRect b="-405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92" name="Group 91"/>
          <p:cNvGrpSpPr/>
          <p:nvPr/>
        </p:nvGrpSpPr>
        <p:grpSpPr>
          <a:xfrm>
            <a:off x="8646169" y="3078151"/>
            <a:ext cx="850017" cy="1725977"/>
            <a:chOff x="5220068" y="3505908"/>
            <a:chExt cx="850017" cy="1725977"/>
          </a:xfrm>
        </p:grpSpPr>
        <p:cxnSp>
          <p:nvCxnSpPr>
            <p:cNvPr id="93" name="Straight Connector 92"/>
            <p:cNvCxnSpPr/>
            <p:nvPr/>
          </p:nvCxnSpPr>
          <p:spPr bwMode="auto">
            <a:xfrm>
              <a:off x="5220070" y="4390678"/>
              <a:ext cx="850015" cy="433166"/>
            </a:xfrm>
            <a:prstGeom prst="line">
              <a:avLst/>
            </a:prstGeom>
            <a:solidFill>
              <a:schemeClr val="accent1"/>
            </a:solidFill>
            <a:ln w="5715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94" name="Straight Connector 93"/>
            <p:cNvCxnSpPr/>
            <p:nvPr/>
          </p:nvCxnSpPr>
          <p:spPr bwMode="auto">
            <a:xfrm>
              <a:off x="5220074" y="3505908"/>
              <a:ext cx="850007" cy="884770"/>
            </a:xfrm>
            <a:prstGeom prst="line">
              <a:avLst/>
            </a:prstGeom>
            <a:solidFill>
              <a:schemeClr val="accent1"/>
            </a:solidFill>
            <a:ln w="5715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95" name="Straight Connector 94"/>
            <p:cNvCxnSpPr/>
            <p:nvPr/>
          </p:nvCxnSpPr>
          <p:spPr bwMode="auto">
            <a:xfrm>
              <a:off x="5220074" y="4823844"/>
              <a:ext cx="850005" cy="408041"/>
            </a:xfrm>
            <a:prstGeom prst="line">
              <a:avLst/>
            </a:prstGeom>
            <a:solidFill>
              <a:schemeClr val="accent1"/>
            </a:solidFill>
            <a:ln w="5715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96" name="Straight Connector 95"/>
            <p:cNvCxnSpPr/>
            <p:nvPr/>
          </p:nvCxnSpPr>
          <p:spPr bwMode="auto">
            <a:xfrm flipV="1">
              <a:off x="5220072" y="3505908"/>
              <a:ext cx="850013" cy="451578"/>
            </a:xfrm>
            <a:prstGeom prst="line">
              <a:avLst/>
            </a:prstGeom>
            <a:solidFill>
              <a:schemeClr val="accent1"/>
            </a:solidFill>
            <a:ln w="5715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97" name="Straight Connector 96"/>
            <p:cNvCxnSpPr/>
            <p:nvPr/>
          </p:nvCxnSpPr>
          <p:spPr bwMode="auto">
            <a:xfrm flipV="1">
              <a:off x="5220068" y="3957486"/>
              <a:ext cx="850015" cy="1274399"/>
            </a:xfrm>
            <a:prstGeom prst="line">
              <a:avLst/>
            </a:prstGeom>
            <a:solidFill>
              <a:schemeClr val="accent1"/>
            </a:solidFill>
            <a:ln w="5715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98" name="Group 97"/>
          <p:cNvGrpSpPr/>
          <p:nvPr/>
        </p:nvGrpSpPr>
        <p:grpSpPr>
          <a:xfrm>
            <a:off x="9480382" y="2929233"/>
            <a:ext cx="986199" cy="2023811"/>
            <a:chOff x="4572000" y="2517332"/>
            <a:chExt cx="504058" cy="767651"/>
          </a:xfrm>
        </p:grpSpPr>
        <p:sp>
          <p:nvSpPr>
            <p:cNvPr id="99" name="Can 98"/>
            <p:cNvSpPr>
              <a:spLocks/>
            </p:cNvSpPr>
            <p:nvPr/>
          </p:nvSpPr>
          <p:spPr>
            <a:xfrm rot="16200000">
              <a:off x="4767545" y="2321790"/>
              <a:ext cx="112971" cy="504055"/>
            </a:xfrm>
            <a:prstGeom prst="can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rtlCol="0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3200" dirty="0">
                <a:solidFill>
                  <a:srgbClr val="FFFFFF"/>
                </a:solidFill>
                <a:latin typeface="Calibri"/>
              </a:endParaRPr>
            </a:p>
          </p:txBody>
        </p:sp>
        <p:sp>
          <p:nvSpPr>
            <p:cNvPr id="100" name="Can 99"/>
            <p:cNvSpPr>
              <a:spLocks/>
            </p:cNvSpPr>
            <p:nvPr/>
          </p:nvSpPr>
          <p:spPr>
            <a:xfrm rot="16200000">
              <a:off x="4767544" y="2493078"/>
              <a:ext cx="112971" cy="504055"/>
            </a:xfrm>
            <a:prstGeom prst="can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rtlCol="0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3200" dirty="0">
                <a:solidFill>
                  <a:srgbClr val="FFFFFF"/>
                </a:solidFill>
                <a:latin typeface="Calibri"/>
              </a:endParaRPr>
            </a:p>
          </p:txBody>
        </p:sp>
        <p:sp>
          <p:nvSpPr>
            <p:cNvPr id="102" name="Can 101"/>
            <p:cNvSpPr>
              <a:spLocks/>
            </p:cNvSpPr>
            <p:nvPr/>
          </p:nvSpPr>
          <p:spPr>
            <a:xfrm rot="16200000">
              <a:off x="4767543" y="2657392"/>
              <a:ext cx="112971" cy="504055"/>
            </a:xfrm>
            <a:prstGeom prst="can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rtlCol="0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3200" dirty="0">
                <a:solidFill>
                  <a:srgbClr val="FFFFFF"/>
                </a:solidFill>
                <a:latin typeface="Calibri"/>
              </a:endParaRPr>
            </a:p>
          </p:txBody>
        </p:sp>
        <p:sp>
          <p:nvSpPr>
            <p:cNvPr id="103" name="Can 102"/>
            <p:cNvSpPr>
              <a:spLocks/>
            </p:cNvSpPr>
            <p:nvPr/>
          </p:nvSpPr>
          <p:spPr>
            <a:xfrm rot="16200000">
              <a:off x="4767545" y="2821696"/>
              <a:ext cx="112971" cy="504055"/>
            </a:xfrm>
            <a:prstGeom prst="can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rtlCol="0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3200" dirty="0">
                <a:solidFill>
                  <a:srgbClr val="FFFFFF"/>
                </a:solidFill>
                <a:latin typeface="Calibri"/>
              </a:endParaRPr>
            </a:p>
          </p:txBody>
        </p:sp>
        <p:sp>
          <p:nvSpPr>
            <p:cNvPr id="104" name="Can 103"/>
            <p:cNvSpPr>
              <a:spLocks/>
            </p:cNvSpPr>
            <p:nvPr/>
          </p:nvSpPr>
          <p:spPr>
            <a:xfrm rot="16200000">
              <a:off x="4767542" y="2976470"/>
              <a:ext cx="112971" cy="504055"/>
            </a:xfrm>
            <a:prstGeom prst="can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rtlCol="0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3200" dirty="0">
                <a:solidFill>
                  <a:srgbClr val="FFFFFF"/>
                </a:solidFill>
                <a:latin typeface="Calibri"/>
              </a:endParaRPr>
            </a:p>
          </p:txBody>
        </p:sp>
      </p:grpSp>
      <p:grpSp>
        <p:nvGrpSpPr>
          <p:cNvPr id="105" name="Group 104"/>
          <p:cNvGrpSpPr/>
          <p:nvPr/>
        </p:nvGrpSpPr>
        <p:grpSpPr>
          <a:xfrm>
            <a:off x="7680182" y="2929233"/>
            <a:ext cx="986199" cy="2023811"/>
            <a:chOff x="4572000" y="2517332"/>
            <a:chExt cx="504058" cy="767651"/>
          </a:xfrm>
        </p:grpSpPr>
        <p:sp>
          <p:nvSpPr>
            <p:cNvPr id="106" name="Can 105"/>
            <p:cNvSpPr>
              <a:spLocks/>
            </p:cNvSpPr>
            <p:nvPr/>
          </p:nvSpPr>
          <p:spPr>
            <a:xfrm rot="16200000">
              <a:off x="4767545" y="2321790"/>
              <a:ext cx="112971" cy="504055"/>
            </a:xfrm>
            <a:prstGeom prst="can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rtlCol="0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3200" dirty="0">
                <a:solidFill>
                  <a:srgbClr val="FFFFFF"/>
                </a:solidFill>
                <a:latin typeface="Calibri"/>
              </a:endParaRPr>
            </a:p>
          </p:txBody>
        </p:sp>
        <p:sp>
          <p:nvSpPr>
            <p:cNvPr id="107" name="Can 106"/>
            <p:cNvSpPr>
              <a:spLocks/>
            </p:cNvSpPr>
            <p:nvPr/>
          </p:nvSpPr>
          <p:spPr>
            <a:xfrm rot="16200000">
              <a:off x="4767544" y="2493078"/>
              <a:ext cx="112971" cy="504055"/>
            </a:xfrm>
            <a:prstGeom prst="can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rtlCol="0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3200" dirty="0">
                <a:solidFill>
                  <a:srgbClr val="FFFFFF"/>
                </a:solidFill>
                <a:latin typeface="Calibri"/>
              </a:endParaRPr>
            </a:p>
          </p:txBody>
        </p:sp>
        <p:sp>
          <p:nvSpPr>
            <p:cNvPr id="108" name="Can 107"/>
            <p:cNvSpPr>
              <a:spLocks/>
            </p:cNvSpPr>
            <p:nvPr/>
          </p:nvSpPr>
          <p:spPr>
            <a:xfrm rot="16200000">
              <a:off x="4767543" y="2657392"/>
              <a:ext cx="112971" cy="504055"/>
            </a:xfrm>
            <a:prstGeom prst="can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rtlCol="0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3200" dirty="0">
                <a:solidFill>
                  <a:srgbClr val="FFFFFF"/>
                </a:solidFill>
                <a:latin typeface="Calibri"/>
              </a:endParaRPr>
            </a:p>
          </p:txBody>
        </p:sp>
        <p:sp>
          <p:nvSpPr>
            <p:cNvPr id="109" name="Can 108"/>
            <p:cNvSpPr>
              <a:spLocks/>
            </p:cNvSpPr>
            <p:nvPr/>
          </p:nvSpPr>
          <p:spPr>
            <a:xfrm rot="16200000">
              <a:off x="4767545" y="2821696"/>
              <a:ext cx="112971" cy="504055"/>
            </a:xfrm>
            <a:prstGeom prst="can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rtlCol="0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3200" dirty="0">
                <a:solidFill>
                  <a:srgbClr val="FFFFFF"/>
                </a:solidFill>
                <a:latin typeface="Calibri"/>
              </a:endParaRPr>
            </a:p>
          </p:txBody>
        </p:sp>
        <p:sp>
          <p:nvSpPr>
            <p:cNvPr id="110" name="Can 109"/>
            <p:cNvSpPr>
              <a:spLocks/>
            </p:cNvSpPr>
            <p:nvPr/>
          </p:nvSpPr>
          <p:spPr>
            <a:xfrm rot="16200000">
              <a:off x="4767542" y="2976470"/>
              <a:ext cx="112971" cy="504055"/>
            </a:xfrm>
            <a:prstGeom prst="can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rtlCol="0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3200" dirty="0">
                <a:solidFill>
                  <a:srgbClr val="FFFFFF"/>
                </a:solidFill>
                <a:latin typeface="Calibri"/>
              </a:endParaRPr>
            </a:p>
          </p:txBody>
        </p:sp>
      </p:grpSp>
      <p:sp>
        <p:nvSpPr>
          <p:cNvPr id="111" name="TextBox 110"/>
          <p:cNvSpPr txBox="1"/>
          <p:nvPr/>
        </p:nvSpPr>
        <p:spPr>
          <a:xfrm>
            <a:off x="6322995" y="3530830"/>
            <a:ext cx="46839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200" dirty="0">
                <a:solidFill>
                  <a:srgbClr val="000000"/>
                </a:solidFill>
                <a:latin typeface="Calibri"/>
              </a:rPr>
              <a:t>…</a:t>
            </a:r>
            <a:endParaRPr lang="en-US" sz="3200" baseline="-25000" dirty="0">
              <a:solidFill>
                <a:srgbClr val="000000"/>
              </a:solidFill>
              <a:latin typeface="Calibri"/>
            </a:endParaRPr>
          </a:p>
        </p:txBody>
      </p:sp>
      <p:cxnSp>
        <p:nvCxnSpPr>
          <p:cNvPr id="113" name="Straight Connector 112"/>
          <p:cNvCxnSpPr/>
          <p:nvPr/>
        </p:nvCxnSpPr>
        <p:spPr bwMode="auto">
          <a:xfrm>
            <a:off x="8661112" y="3962922"/>
            <a:ext cx="850009" cy="841207"/>
          </a:xfrm>
          <a:prstGeom prst="line">
            <a:avLst/>
          </a:prstGeom>
          <a:solidFill>
            <a:schemeClr val="accent1"/>
          </a:solidFill>
          <a:ln w="5715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14" name="Straight Connector 113"/>
          <p:cNvCxnSpPr/>
          <p:nvPr/>
        </p:nvCxnSpPr>
        <p:spPr bwMode="auto">
          <a:xfrm>
            <a:off x="8661115" y="3078149"/>
            <a:ext cx="819271" cy="451579"/>
          </a:xfrm>
          <a:prstGeom prst="line">
            <a:avLst/>
          </a:prstGeom>
          <a:solidFill>
            <a:schemeClr val="accent1"/>
          </a:solidFill>
          <a:ln w="5715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15" name="Straight Connector 114"/>
          <p:cNvCxnSpPr/>
          <p:nvPr/>
        </p:nvCxnSpPr>
        <p:spPr bwMode="auto">
          <a:xfrm flipV="1">
            <a:off x="8661112" y="3078149"/>
            <a:ext cx="850013" cy="451579"/>
          </a:xfrm>
          <a:prstGeom prst="line">
            <a:avLst/>
          </a:prstGeom>
          <a:solidFill>
            <a:schemeClr val="accent1"/>
          </a:solidFill>
          <a:ln w="5715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16" name="Straight Connector 115"/>
          <p:cNvCxnSpPr/>
          <p:nvPr/>
        </p:nvCxnSpPr>
        <p:spPr bwMode="auto">
          <a:xfrm flipV="1">
            <a:off x="8661109" y="4396087"/>
            <a:ext cx="850017" cy="408041"/>
          </a:xfrm>
          <a:prstGeom prst="line">
            <a:avLst/>
          </a:prstGeom>
          <a:solidFill>
            <a:schemeClr val="accent1"/>
          </a:solidFill>
          <a:ln w="5715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17" name="Straight Connector 116"/>
          <p:cNvCxnSpPr/>
          <p:nvPr/>
        </p:nvCxnSpPr>
        <p:spPr bwMode="auto">
          <a:xfrm flipV="1">
            <a:off x="8661115" y="3962919"/>
            <a:ext cx="819269" cy="433167"/>
          </a:xfrm>
          <a:prstGeom prst="line">
            <a:avLst/>
          </a:prstGeom>
          <a:solidFill>
            <a:schemeClr val="accent1"/>
          </a:solidFill>
          <a:ln w="5715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18" name="TextBox 117"/>
              <p:cNvSpPr txBox="1"/>
              <p:nvPr/>
            </p:nvSpPr>
            <p:spPr>
              <a:xfrm>
                <a:off x="4848333" y="1947214"/>
                <a:ext cx="1097223" cy="45313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b="0" i="1" smtClean="0">
                              <a:solidFill>
                                <a:srgbClr val="FF0000"/>
                              </a:solidFill>
                              <a:latin typeface="Cambria Math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solidFill>
                                <a:srgbClr val="FF0000"/>
                              </a:solidFill>
                              <a:latin typeface="Cambria Math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b="0" i="1" smtClean="0">
                              <a:solidFill>
                                <a:srgbClr val="FF0000"/>
                              </a:solidFill>
                              <a:latin typeface="Cambria Math" charset="0"/>
                            </a:rPr>
                            <m:t>3</m:t>
                          </m:r>
                        </m:sub>
                      </m:sSub>
                      <m:r>
                        <a:rPr lang="en-US" sz="2400" b="0" i="1" smtClean="0">
                          <a:solidFill>
                            <a:srgbClr val="FF0000"/>
                          </a:solidFill>
                          <a:latin typeface="Cambria Math" charset="0"/>
                        </a:rPr>
                        <m:t>=0</m:t>
                      </m:r>
                    </m:oMath>
                  </m:oMathPara>
                </a14:m>
                <a:endParaRPr lang="en-US" sz="2400" baseline="-250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18" name="TextBox 1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48333" y="1947214"/>
                <a:ext cx="1097223" cy="453137"/>
              </a:xfrm>
              <a:prstGeom prst="rect">
                <a:avLst/>
              </a:prstGeom>
              <a:blipFill rotWithShape="0">
                <a:blip r:embed="rId9"/>
                <a:stretch>
                  <a:fillRect b="-5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9" name="TextBox 118"/>
              <p:cNvSpPr txBox="1"/>
              <p:nvPr/>
            </p:nvSpPr>
            <p:spPr>
              <a:xfrm>
                <a:off x="4848334" y="2310257"/>
                <a:ext cx="1097223" cy="45313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b="0" i="1" smtClean="0">
                              <a:solidFill>
                                <a:srgbClr val="0432FF"/>
                              </a:solidFill>
                              <a:latin typeface="Cambria Math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solidFill>
                                <a:srgbClr val="0432FF"/>
                              </a:solidFill>
                              <a:latin typeface="Cambria Math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b="0" i="1" smtClean="0">
                              <a:solidFill>
                                <a:srgbClr val="0432FF"/>
                              </a:solidFill>
                              <a:latin typeface="Cambria Math" charset="0"/>
                            </a:rPr>
                            <m:t>3</m:t>
                          </m:r>
                        </m:sub>
                      </m:sSub>
                      <m:r>
                        <a:rPr lang="en-US" sz="2400" b="0" i="1" smtClean="0">
                          <a:solidFill>
                            <a:srgbClr val="0432FF"/>
                          </a:solidFill>
                          <a:latin typeface="Cambria Math" charset="0"/>
                        </a:rPr>
                        <m:t>=1</m:t>
                      </m:r>
                    </m:oMath>
                  </m:oMathPara>
                </a14:m>
                <a:endParaRPr lang="en-US" sz="2400" baseline="-25000" dirty="0">
                  <a:solidFill>
                    <a:srgbClr val="0432FF"/>
                  </a:solidFill>
                </a:endParaRPr>
              </a:p>
            </p:txBody>
          </p:sp>
        </mc:Choice>
        <mc:Fallback xmlns="">
          <p:sp>
            <p:nvSpPr>
              <p:cNvPr id="119" name="TextBox 1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48334" y="2310257"/>
                <a:ext cx="1097223" cy="453137"/>
              </a:xfrm>
              <a:prstGeom prst="rect">
                <a:avLst/>
              </a:prstGeom>
              <a:blipFill rotWithShape="0">
                <a:blip r:embed="rId10"/>
                <a:stretch>
                  <a:fillRect b="-675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0" name="TextBox 119"/>
              <p:cNvSpPr txBox="1"/>
              <p:nvPr/>
            </p:nvSpPr>
            <p:spPr>
              <a:xfrm>
                <a:off x="6098635" y="1947214"/>
                <a:ext cx="1097223" cy="45313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b="0" i="1" smtClean="0">
                              <a:solidFill>
                                <a:srgbClr val="FF0000"/>
                              </a:solidFill>
                              <a:latin typeface="Cambria Math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solidFill>
                                <a:srgbClr val="FF0000"/>
                              </a:solidFill>
                              <a:latin typeface="Cambria Math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b="0" i="1" smtClean="0">
                              <a:solidFill>
                                <a:srgbClr val="FF0000"/>
                              </a:solidFill>
                              <a:latin typeface="Cambria Math" charset="0"/>
                            </a:rPr>
                            <m:t>1</m:t>
                          </m:r>
                        </m:sub>
                      </m:sSub>
                      <m:r>
                        <a:rPr lang="en-US" sz="2400" b="0" i="1" smtClean="0">
                          <a:solidFill>
                            <a:srgbClr val="FF0000"/>
                          </a:solidFill>
                          <a:latin typeface="Cambria Math" charset="0"/>
                        </a:rPr>
                        <m:t>=0</m:t>
                      </m:r>
                    </m:oMath>
                  </m:oMathPara>
                </a14:m>
                <a:endParaRPr lang="en-US" sz="2400" baseline="-250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20" name="TextBox 1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98635" y="1947214"/>
                <a:ext cx="1097223" cy="453137"/>
              </a:xfrm>
              <a:prstGeom prst="rect">
                <a:avLst/>
              </a:prstGeom>
              <a:blipFill rotWithShape="0">
                <a:blip r:embed="rId4"/>
                <a:stretch>
                  <a:fillRect b="-4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1" name="TextBox 120"/>
              <p:cNvSpPr txBox="1"/>
              <p:nvPr/>
            </p:nvSpPr>
            <p:spPr>
              <a:xfrm>
                <a:off x="6098636" y="2310257"/>
                <a:ext cx="1097223" cy="45313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b="0" i="1" smtClean="0">
                              <a:solidFill>
                                <a:srgbClr val="0432FF"/>
                              </a:solidFill>
                              <a:latin typeface="Cambria Math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solidFill>
                                <a:srgbClr val="0432FF"/>
                              </a:solidFill>
                              <a:latin typeface="Cambria Math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b="0" i="1" smtClean="0">
                              <a:solidFill>
                                <a:srgbClr val="0432FF"/>
                              </a:solidFill>
                              <a:latin typeface="Cambria Math" charset="0"/>
                            </a:rPr>
                            <m:t>1</m:t>
                          </m:r>
                        </m:sub>
                      </m:sSub>
                      <m:r>
                        <a:rPr lang="en-US" sz="2400" b="0" i="1" smtClean="0">
                          <a:solidFill>
                            <a:srgbClr val="0432FF"/>
                          </a:solidFill>
                          <a:latin typeface="Cambria Math" charset="0"/>
                        </a:rPr>
                        <m:t>=1</m:t>
                      </m:r>
                    </m:oMath>
                  </m:oMathPara>
                </a14:m>
                <a:endParaRPr lang="en-US" sz="2400" baseline="-25000" dirty="0">
                  <a:solidFill>
                    <a:srgbClr val="0432FF"/>
                  </a:solidFill>
                </a:endParaRPr>
              </a:p>
            </p:txBody>
          </p:sp>
        </mc:Choice>
        <mc:Fallback xmlns="">
          <p:sp>
            <p:nvSpPr>
              <p:cNvPr id="121" name="TextBox 1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98636" y="2310257"/>
                <a:ext cx="1097223" cy="453137"/>
              </a:xfrm>
              <a:prstGeom prst="rect">
                <a:avLst/>
              </a:prstGeom>
              <a:blipFill rotWithShape="0">
                <a:blip r:embed="rId5"/>
                <a:stretch>
                  <a:fillRect b="-405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2" name="TextBox 121"/>
          <p:cNvSpPr txBox="1"/>
          <p:nvPr/>
        </p:nvSpPr>
        <p:spPr>
          <a:xfrm>
            <a:off x="7211784" y="2086896"/>
            <a:ext cx="46839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200" dirty="0">
                <a:solidFill>
                  <a:srgbClr val="000000"/>
                </a:solidFill>
                <a:latin typeface="Calibri"/>
              </a:rPr>
              <a:t>…</a:t>
            </a:r>
            <a:endParaRPr lang="en-US" sz="3200" baseline="-25000" dirty="0">
              <a:solidFill>
                <a:srgbClr val="000000"/>
              </a:solidFill>
              <a:latin typeface="Calibri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>
                <a:off x="1052252" y="5158516"/>
                <a:ext cx="9661985" cy="961161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en-US" sz="2800" b="0" i="1" smtClean="0">
                              <a:latin typeface="Cambria Math" charset="0"/>
                            </a:rPr>
                          </m:ctrlPr>
                        </m:sSubSupPr>
                        <m:e>
                          <m:r>
                            <a:rPr lang="en-US" sz="2800" b="0" i="1" smtClean="0">
                              <a:latin typeface="Cambria Math" charset="0"/>
                            </a:rPr>
                            <m:t>𝜎</m:t>
                          </m:r>
                        </m:e>
                        <m:sub>
                          <m:r>
                            <a:rPr lang="en-US" sz="2800" b="0" i="1" smtClean="0">
                              <a:latin typeface="Cambria Math" charset="0"/>
                            </a:rPr>
                            <m:t>1</m:t>
                          </m:r>
                        </m:sub>
                        <m:sup>
                          <m:sSub>
                            <m:sSubPr>
                              <m:ctrlPr>
                                <a:rPr lang="en-US" sz="2800" b="0" i="1" smtClean="0">
                                  <a:latin typeface="Cambria Math" charset="0"/>
                                </a:rPr>
                              </m:ctrlPr>
                            </m:sSubPr>
                            <m:e>
                              <m:r>
                                <a:rPr lang="en-US" sz="2800" b="0" i="1" smtClean="0">
                                  <a:latin typeface="Cambria Math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-US" sz="2800" b="0" i="1" smtClean="0">
                                  <a:latin typeface="Cambria Math" charset="0"/>
                                </a:rPr>
                                <m:t>1</m:t>
                              </m:r>
                            </m:sub>
                          </m:sSub>
                        </m:sup>
                      </m:sSubSup>
                      <m:r>
                        <a:rPr lang="en-US" sz="2800" b="0" i="1" smtClean="0">
                          <a:latin typeface="Cambria Math" charset="0"/>
                        </a:rPr>
                        <m:t>⋅</m:t>
                      </m:r>
                      <m:sSubSup>
                        <m:sSubSupPr>
                          <m:ctrlPr>
                            <a:rPr lang="en-US" sz="2800" b="0" i="1" smtClean="0">
                              <a:latin typeface="Cambria Math" charset="0"/>
                            </a:rPr>
                          </m:ctrlPr>
                        </m:sSubSupPr>
                        <m:e>
                          <m:r>
                            <a:rPr lang="en-US" sz="2800" b="0" i="1" smtClean="0">
                              <a:latin typeface="Cambria Math" charset="0"/>
                            </a:rPr>
                            <m:t>𝜎</m:t>
                          </m:r>
                        </m:e>
                        <m:sub>
                          <m:r>
                            <a:rPr lang="en-US" sz="2800" b="0" i="1" smtClean="0">
                              <a:latin typeface="Cambria Math" charset="0"/>
                            </a:rPr>
                            <m:t>2</m:t>
                          </m:r>
                        </m:sub>
                        <m:sup>
                          <m:sSub>
                            <m:sSubPr>
                              <m:ctrlPr>
                                <a:rPr lang="en-US" sz="2800" b="0" i="1" smtClean="0">
                                  <a:latin typeface="Cambria Math" charset="0"/>
                                </a:rPr>
                              </m:ctrlPr>
                            </m:sSubPr>
                            <m:e>
                              <m:r>
                                <a:rPr lang="en-US" sz="2800" b="0" i="1" smtClean="0">
                                  <a:latin typeface="Cambria Math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-US" sz="2800" b="0" i="1" smtClean="0">
                                  <a:latin typeface="Cambria Math" charset="0"/>
                                </a:rPr>
                                <m:t>2</m:t>
                              </m:r>
                            </m:sub>
                          </m:sSub>
                        </m:sup>
                      </m:sSubSup>
                      <m:r>
                        <a:rPr lang="en-US" sz="2800" b="0" i="1" smtClean="0">
                          <a:latin typeface="Cambria Math" charset="0"/>
                        </a:rPr>
                        <m:t>⋅</m:t>
                      </m:r>
                      <m:sSubSup>
                        <m:sSubSupPr>
                          <m:ctrlPr>
                            <a:rPr lang="en-US" sz="2800" b="0" i="1" smtClean="0">
                              <a:latin typeface="Cambria Math" charset="0"/>
                            </a:rPr>
                          </m:ctrlPr>
                        </m:sSubSupPr>
                        <m:e>
                          <m:r>
                            <a:rPr lang="en-US" sz="2800" b="0" i="1" smtClean="0">
                              <a:latin typeface="Cambria Math" charset="0"/>
                            </a:rPr>
                            <m:t>𝜎</m:t>
                          </m:r>
                        </m:e>
                        <m:sub>
                          <m:r>
                            <a:rPr lang="en-US" sz="2800" b="0" i="1" smtClean="0">
                              <a:latin typeface="Cambria Math" charset="0"/>
                            </a:rPr>
                            <m:t>3</m:t>
                          </m:r>
                        </m:sub>
                        <m:sup>
                          <m:sSub>
                            <m:sSubPr>
                              <m:ctrlPr>
                                <a:rPr lang="en-US" sz="2800" b="0" i="1" smtClean="0">
                                  <a:latin typeface="Cambria Math" charset="0"/>
                                </a:rPr>
                              </m:ctrlPr>
                            </m:sSubPr>
                            <m:e>
                              <m:r>
                                <a:rPr lang="en-US" sz="2800" b="0" i="1" smtClean="0">
                                  <a:latin typeface="Cambria Math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-US" sz="2800" b="0" i="1" smtClean="0">
                                  <a:latin typeface="Cambria Math" charset="0"/>
                                </a:rPr>
                                <m:t>3</m:t>
                              </m:r>
                            </m:sub>
                          </m:sSub>
                        </m:sup>
                      </m:sSubSup>
                      <m:r>
                        <a:rPr lang="en-US" sz="2800" b="0" i="1" smtClean="0">
                          <a:latin typeface="Cambria Math" charset="0"/>
                        </a:rPr>
                        <m:t>⋅</m:t>
                      </m:r>
                      <m:sSubSup>
                        <m:sSubSupPr>
                          <m:ctrlPr>
                            <a:rPr lang="en-US" sz="2800" b="0" i="1" smtClean="0">
                              <a:latin typeface="Cambria Math" charset="0"/>
                            </a:rPr>
                          </m:ctrlPr>
                        </m:sSubSupPr>
                        <m:e>
                          <m:r>
                            <a:rPr lang="en-US" sz="2800" b="0" i="1" smtClean="0">
                              <a:latin typeface="Cambria Math" charset="0"/>
                            </a:rPr>
                            <m:t>𝜎</m:t>
                          </m:r>
                        </m:e>
                        <m:sub>
                          <m:r>
                            <a:rPr lang="en-US" sz="2800" b="0" i="1" smtClean="0">
                              <a:latin typeface="Cambria Math" charset="0"/>
                            </a:rPr>
                            <m:t>4</m:t>
                          </m:r>
                        </m:sub>
                        <m:sup>
                          <m:sSub>
                            <m:sSubPr>
                              <m:ctrlPr>
                                <a:rPr lang="en-US" sz="2800" b="0" i="1" smtClean="0">
                                  <a:latin typeface="Cambria Math" charset="0"/>
                                </a:rPr>
                              </m:ctrlPr>
                            </m:sSubPr>
                            <m:e>
                              <m:r>
                                <a:rPr lang="en-US" sz="2800" b="0" i="1" smtClean="0">
                                  <a:latin typeface="Cambria Math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-US" sz="2800" b="0" i="1" smtClean="0">
                                  <a:latin typeface="Cambria Math" charset="0"/>
                                </a:rPr>
                                <m:t>1</m:t>
                              </m:r>
                            </m:sub>
                          </m:sSub>
                        </m:sup>
                      </m:sSubSup>
                      <m:r>
                        <a:rPr lang="en-US" sz="2800" b="0" i="1" smtClean="0">
                          <a:latin typeface="Cambria Math" charset="0"/>
                        </a:rPr>
                        <m:t>⋯</m:t>
                      </m:r>
                      <m:sSubSup>
                        <m:sSubSupPr>
                          <m:ctrlPr>
                            <a:rPr lang="en-US" sz="2800" b="0" i="1" smtClean="0">
                              <a:latin typeface="Cambria Math" charset="0"/>
                            </a:rPr>
                          </m:ctrlPr>
                        </m:sSubSupPr>
                        <m:e>
                          <m:r>
                            <a:rPr lang="en-US" sz="2800" b="0" i="1" smtClean="0">
                              <a:latin typeface="Cambria Math" charset="0"/>
                            </a:rPr>
                            <m:t>𝜎</m:t>
                          </m:r>
                        </m:e>
                        <m:sub>
                          <m:r>
                            <a:rPr lang="en-US" sz="2800" b="0" i="1" smtClean="0">
                              <a:latin typeface="Cambria Math" charset="0"/>
                            </a:rPr>
                            <m:t>𝑘</m:t>
                          </m:r>
                        </m:sub>
                        <m:sup>
                          <m:sSub>
                            <m:sSubPr>
                              <m:ctrlPr>
                                <a:rPr lang="en-US" sz="2800" b="0" i="1" smtClean="0">
                                  <a:latin typeface="Cambria Math" charset="0"/>
                                </a:rPr>
                              </m:ctrlPr>
                            </m:sSubPr>
                            <m:e>
                              <m:r>
                                <a:rPr lang="en-US" sz="2800" b="0" i="1" smtClean="0">
                                  <a:latin typeface="Cambria Math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-US" sz="2800" b="0" i="1" smtClean="0">
                                  <a:latin typeface="Cambria Math" charset="0"/>
                                </a:rPr>
                                <m:t>𝑘</m:t>
                              </m:r>
                              <m:r>
                                <a:rPr lang="en-US" sz="2800" b="0" i="1" smtClean="0">
                                  <a:latin typeface="Cambria Math" charset="0"/>
                                </a:rPr>
                                <m:t> </m:t>
                              </m:r>
                              <m:r>
                                <m:rPr>
                                  <m:sty m:val="p"/>
                                </m:rPr>
                                <a:rPr lang="en-US" sz="2800" b="0" i="1" smtClean="0">
                                  <a:latin typeface="Cambria Math" charset="0"/>
                                </a:rPr>
                                <m:t>mod</m:t>
                              </m:r>
                              <m:r>
                                <a:rPr lang="en-US" sz="2800" b="0" i="1" smtClean="0">
                                  <a:latin typeface="Cambria Math" charset="0"/>
                                </a:rPr>
                                <m:t> 3</m:t>
                              </m:r>
                            </m:sub>
                          </m:sSub>
                        </m:sup>
                      </m:sSubSup>
                      <m:r>
                        <a:rPr lang="en-US" sz="2800" b="0" i="1" smtClean="0">
                          <a:latin typeface="Cambria Math" charset="0"/>
                        </a:rPr>
                        <m:t>= </m:t>
                      </m:r>
                      <m:d>
                        <m:dPr>
                          <m:begChr m:val="{"/>
                          <m:endChr m:val=""/>
                          <m:ctrlPr>
                            <a:rPr lang="cs-CZ" sz="2800" b="0" i="1" smtClean="0">
                              <a:latin typeface="Cambria Math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cs-CZ" sz="2800" b="0" i="1" smtClean="0">
                                  <a:latin typeface="Cambria Math" charset="0"/>
                                </a:rPr>
                              </m:ctrlPr>
                            </m:eqArrPr>
                            <m:e>
                              <m:r>
                                <a:rPr lang="en-US" sz="2800" b="0" i="1" smtClean="0">
                                  <a:latin typeface="Cambria Math" charset="0"/>
                                </a:rPr>
                                <m:t>𝑖𝑑</m:t>
                              </m:r>
                              <m:r>
                                <a:rPr lang="en-US" sz="2800" b="0" i="1" smtClean="0">
                                  <a:latin typeface="Cambria Math" charset="0"/>
                                </a:rPr>
                                <m:t>     </m:t>
                              </m:r>
                              <m:r>
                                <m:rPr>
                                  <m:nor/>
                                </m:rPr>
                                <a:rPr lang="en-US" sz="2800" b="0" i="0" smtClean="0">
                                  <a:latin typeface="Cambria Math" charset="0"/>
                                </a:rPr>
                                <m:t>if</m:t>
                              </m:r>
                              <m:r>
                                <a:rPr lang="en-US" sz="2800" b="0" i="1" smtClean="0">
                                  <a:latin typeface="Cambria Math" charset="0"/>
                                </a:rPr>
                                <m:t> </m:t>
                              </m:r>
                              <m:r>
                                <a:rPr lang="en-US" sz="2800" b="0" i="1" smtClean="0">
                                  <a:latin typeface="Cambria Math" charset="0"/>
                                </a:rPr>
                                <m:t>𝑓</m:t>
                              </m:r>
                              <m:d>
                                <m:dPr>
                                  <m:ctrlPr>
                                    <a:rPr lang="en-US" sz="2800" b="0" i="1" smtClean="0">
                                      <a:latin typeface="Cambria Math" charset="0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en-US" sz="2800" b="0" i="1" smtClean="0">
                                          <a:latin typeface="Cambria Math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2800" b="0" i="1" smtClean="0">
                                          <a:latin typeface="Cambria Math" charset="0"/>
                                        </a:rPr>
                                        <m:t>𝑥</m:t>
                                      </m:r>
                                    </m:e>
                                    <m:sub>
                                      <m:r>
                                        <a:rPr lang="en-US" sz="2800" b="0" i="1" smtClean="0">
                                          <a:latin typeface="Cambria Math" charset="0"/>
                                        </a:rPr>
                                        <m:t>1</m:t>
                                      </m:r>
                                    </m:sub>
                                  </m:sSub>
                                  <m:sSub>
                                    <m:sSubPr>
                                      <m:ctrlPr>
                                        <a:rPr lang="en-US" sz="2800" b="0" i="1" smtClean="0">
                                          <a:latin typeface="Cambria Math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2800" b="0" i="1" smtClean="0">
                                          <a:latin typeface="Cambria Math" charset="0"/>
                                        </a:rPr>
                                        <m:t>𝑥</m:t>
                                      </m:r>
                                    </m:e>
                                    <m:sub>
                                      <m:r>
                                        <a:rPr lang="en-US" sz="2800" b="0" i="1" smtClean="0">
                                          <a:latin typeface="Cambria Math" charset="0"/>
                                        </a:rPr>
                                        <m:t>2</m:t>
                                      </m:r>
                                    </m:sub>
                                  </m:sSub>
                                  <m:sSub>
                                    <m:sSubPr>
                                      <m:ctrlPr>
                                        <a:rPr lang="en-US" sz="2800" b="0" i="1" smtClean="0">
                                          <a:latin typeface="Cambria Math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2800" b="0" i="1" smtClean="0">
                                          <a:latin typeface="Cambria Math" charset="0"/>
                                        </a:rPr>
                                        <m:t>𝑥</m:t>
                                      </m:r>
                                    </m:e>
                                    <m:sub>
                                      <m:r>
                                        <a:rPr lang="en-US" sz="2800" b="0" i="1" smtClean="0">
                                          <a:latin typeface="Cambria Math" charset="0"/>
                                        </a:rPr>
                                        <m:t>3</m:t>
                                      </m:r>
                                    </m:sub>
                                  </m:sSub>
                                </m:e>
                              </m:d>
                              <m:r>
                                <a:rPr lang="en-US" sz="2800" b="0" i="1" smtClean="0">
                                  <a:latin typeface="Cambria Math" charset="0"/>
                                </a:rPr>
                                <m:t>=1</m:t>
                              </m:r>
                            </m:e>
                            <m:e>
                              <m:r>
                                <a:rPr lang="en-US" sz="2800" b="0" i="1" smtClean="0">
                                  <a:latin typeface="Cambria Math" charset="0"/>
                                </a:rPr>
                                <m:t>𝜋</m:t>
                              </m:r>
                              <m:r>
                                <a:rPr lang="en-US" sz="2800" b="0" i="1" smtClean="0">
                                  <a:latin typeface="Cambria Math" charset="0"/>
                                </a:rPr>
                                <m:t>      </m:t>
                              </m:r>
                              <m:r>
                                <m:rPr>
                                  <m:nor/>
                                </m:rPr>
                                <a:rPr lang="en-US" sz="2800" b="0" i="0" smtClean="0">
                                  <a:latin typeface="Cambria Math" charset="0"/>
                                </a:rPr>
                                <m:t>if</m:t>
                              </m:r>
                              <m:r>
                                <a:rPr lang="en-US" sz="2800" b="0" i="1" smtClean="0">
                                  <a:latin typeface="Cambria Math" charset="0"/>
                                </a:rPr>
                                <m:t> </m:t>
                              </m:r>
                              <m:r>
                                <a:rPr lang="en-US" sz="2800" b="0" i="1" smtClean="0">
                                  <a:latin typeface="Cambria Math" charset="0"/>
                                </a:rPr>
                                <m:t>𝑓</m:t>
                              </m:r>
                              <m:d>
                                <m:dPr>
                                  <m:ctrlPr>
                                    <a:rPr lang="en-US" sz="2800" b="0" i="1" smtClean="0">
                                      <a:latin typeface="Cambria Math" charset="0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en-US" sz="2800" b="0" i="1" smtClean="0">
                                          <a:latin typeface="Cambria Math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2800" b="0" i="1" smtClean="0">
                                          <a:latin typeface="Cambria Math" charset="0"/>
                                        </a:rPr>
                                        <m:t>𝑥</m:t>
                                      </m:r>
                                    </m:e>
                                    <m:sub>
                                      <m:r>
                                        <a:rPr lang="en-US" sz="2800" b="0" i="1" smtClean="0">
                                          <a:latin typeface="Cambria Math" charset="0"/>
                                        </a:rPr>
                                        <m:t>1</m:t>
                                      </m:r>
                                    </m:sub>
                                  </m:sSub>
                                  <m:sSub>
                                    <m:sSubPr>
                                      <m:ctrlPr>
                                        <a:rPr lang="en-US" sz="2800" b="0" i="1" smtClean="0">
                                          <a:latin typeface="Cambria Math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2800" b="0" i="1" smtClean="0">
                                          <a:latin typeface="Cambria Math" charset="0"/>
                                        </a:rPr>
                                        <m:t>𝑥</m:t>
                                      </m:r>
                                    </m:e>
                                    <m:sub>
                                      <m:r>
                                        <a:rPr lang="en-US" sz="2800" b="0" i="1" smtClean="0">
                                          <a:latin typeface="Cambria Math" charset="0"/>
                                        </a:rPr>
                                        <m:t>2</m:t>
                                      </m:r>
                                    </m:sub>
                                  </m:sSub>
                                  <m:sSub>
                                    <m:sSubPr>
                                      <m:ctrlPr>
                                        <a:rPr lang="en-US" sz="2800" b="0" i="1" smtClean="0">
                                          <a:latin typeface="Cambria Math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2800" b="0" i="1" smtClean="0">
                                          <a:latin typeface="Cambria Math" charset="0"/>
                                        </a:rPr>
                                        <m:t>𝑥</m:t>
                                      </m:r>
                                    </m:e>
                                    <m:sub>
                                      <m:r>
                                        <a:rPr lang="en-US" sz="2800" b="0" i="1" smtClean="0">
                                          <a:latin typeface="Cambria Math" charset="0"/>
                                        </a:rPr>
                                        <m:t>3</m:t>
                                      </m:r>
                                    </m:sub>
                                  </m:sSub>
                                </m:e>
                              </m:d>
                              <m:r>
                                <a:rPr lang="en-US" sz="2800" b="0" i="1" smtClean="0">
                                  <a:latin typeface="Cambria Math" charset="0"/>
                                </a:rPr>
                                <m:t>=0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2252" y="5158516"/>
                <a:ext cx="9661985" cy="961161"/>
              </a:xfrm>
              <a:prstGeom prst="rect">
                <a:avLst/>
              </a:prstGeom>
              <a:blipFill rotWithShape="0"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Rounded Rectangular Callout 7"/>
              <p:cNvSpPr/>
              <p:nvPr/>
            </p:nvSpPr>
            <p:spPr>
              <a:xfrm>
                <a:off x="6786225" y="6311821"/>
                <a:ext cx="2284524" cy="498416"/>
              </a:xfrm>
              <a:prstGeom prst="wedgeRoundRectCallout">
                <a:avLst>
                  <a:gd name="adj1" fmla="val -33540"/>
                  <a:gd name="adj2" fmla="val -106859"/>
                  <a:gd name="adj3" fmla="val 16667"/>
                </a:avLst>
              </a:prstGeom>
              <a:solidFill>
                <a:schemeClr val="accent4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14:m>
                  <m:oMath xmlns:m="http://schemas.openxmlformats.org/officeDocument/2006/math">
                    <m:r>
                      <a:rPr lang="en-US" i="1" dirty="0">
                        <a:solidFill>
                          <a:schemeClr val="tx1"/>
                        </a:solidFill>
                        <a:latin typeface="Cambria Math" charset="0"/>
                      </a:rPr>
                      <m:t>𝜋</m:t>
                    </m:r>
                    <m:r>
                      <a:rPr lang="en-US" i="1" dirty="0">
                        <a:solidFill>
                          <a:schemeClr val="tx1"/>
                        </a:solidFill>
                        <a:latin typeface="Cambria Math" charset="0"/>
                      </a:rPr>
                      <m:t>∈</m:t>
                    </m:r>
                    <m:sSub>
                      <m:sSubPr>
                        <m:ctrlPr>
                          <a:rPr lang="en-US" i="1" dirty="0">
                            <a:solidFill>
                              <a:schemeClr val="tx1"/>
                            </a:solidFill>
                            <a:latin typeface="Cambria Math" charset="0"/>
                          </a:rPr>
                        </m:ctrlPr>
                      </m:sSubPr>
                      <m:e>
                        <m:r>
                          <a:rPr lang="en-US" i="1" dirty="0">
                            <a:solidFill>
                              <a:schemeClr val="tx1"/>
                            </a:solidFill>
                            <a:latin typeface="Cambria Math" charset="0"/>
                          </a:rPr>
                          <m:t>𝑆</m:t>
                        </m:r>
                      </m:e>
                      <m:sub>
                        <m:r>
                          <a:rPr lang="en-US" i="1" dirty="0">
                            <a:solidFill>
                              <a:schemeClr val="tx1"/>
                            </a:solidFill>
                            <a:latin typeface="Cambria Math" charset="0"/>
                          </a:rPr>
                          <m:t>5</m:t>
                        </m:r>
                      </m:sub>
                    </m:sSub>
                  </m:oMath>
                </a14:m>
                <a:r>
                  <a:rPr lang="nl-NL" dirty="0">
                    <a:solidFill>
                      <a:schemeClr val="tx1"/>
                    </a:solidFill>
                  </a:rPr>
                  <a:t> a </a:t>
                </a:r>
                <a:r>
                  <a:rPr lang="nl-NL" dirty="0" err="1">
                    <a:solidFill>
                      <a:schemeClr val="tx1"/>
                    </a:solidFill>
                  </a:rPr>
                  <a:t>fixed</a:t>
                </a:r>
                <a:r>
                  <a:rPr lang="nl-NL" dirty="0">
                    <a:solidFill>
                      <a:schemeClr val="tx1"/>
                    </a:solidFill>
                  </a:rPr>
                  <a:t> 5-cycle</a:t>
                </a:r>
              </a:p>
            </p:txBody>
          </p:sp>
        </mc:Choice>
        <mc:Fallback xmlns="">
          <p:sp>
            <p:nvSpPr>
              <p:cNvPr id="8" name="Rounded Rectangular Callout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86225" y="6311821"/>
                <a:ext cx="2284524" cy="498416"/>
              </a:xfrm>
              <a:prstGeom prst="wedgeRoundRectCallout">
                <a:avLst>
                  <a:gd name="adj1" fmla="val -33540"/>
                  <a:gd name="adj2" fmla="val -106859"/>
                  <a:gd name="adj3" fmla="val 16667"/>
                </a:avLst>
              </a:prstGeom>
              <a:blipFill rotWithShape="0">
                <a:blip r:embed="rId12"/>
                <a:stretch>
                  <a:fillRect b="-303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3" name="TextBox 82"/>
              <p:cNvSpPr txBox="1"/>
              <p:nvPr/>
            </p:nvSpPr>
            <p:spPr>
              <a:xfrm>
                <a:off x="7083776" y="836956"/>
                <a:ext cx="2889702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2400" dirty="0" smtClean="0">
                    <a:solidFill>
                      <a:srgbClr val="000000"/>
                    </a:solidFill>
                  </a:rPr>
                  <a:t>(this example: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solidFill>
                          <a:srgbClr val="000000"/>
                        </a:solidFill>
                        <a:latin typeface="Cambria Math" charset="0"/>
                      </a:rPr>
                      <m:t>𝑛</m:t>
                    </m:r>
                    <m:r>
                      <a:rPr lang="en-US" sz="2400" b="0" i="1" smtClean="0">
                        <a:solidFill>
                          <a:srgbClr val="000000"/>
                        </a:solidFill>
                        <a:latin typeface="Cambria Math" charset="0"/>
                      </a:rPr>
                      <m:t>=3)</m:t>
                    </m:r>
                  </m:oMath>
                </a14:m>
                <a:endParaRPr lang="en-US" sz="2400" baseline="-250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83" name="TextBox 8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83776" y="836956"/>
                <a:ext cx="2889702" cy="461665"/>
              </a:xfrm>
              <a:prstGeom prst="rect">
                <a:avLst/>
              </a:prstGeom>
              <a:blipFill rotWithShape="0">
                <a:blip r:embed="rId13"/>
                <a:stretch>
                  <a:fillRect l="-2743" t="-10526" r="-1477" b="-2894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4" name="TextBox 83"/>
              <p:cNvSpPr txBox="1"/>
              <p:nvPr/>
            </p:nvSpPr>
            <p:spPr>
              <a:xfrm>
                <a:off x="4935068" y="817544"/>
                <a:ext cx="1896352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2400" dirty="0" smtClean="0">
                    <a:solidFill>
                      <a:srgbClr val="000000"/>
                    </a:solidFill>
                  </a:rPr>
                  <a:t>input: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b="0" i="1" smtClean="0">
                            <a:solidFill>
                              <a:srgbClr val="000000"/>
                            </a:solidFill>
                            <a:latin typeface="Cambria Math" charset="0"/>
                          </a:rPr>
                        </m:ctrlPr>
                      </m:sSubPr>
                      <m:e>
                        <m:r>
                          <a:rPr lang="en-US" sz="2400" b="0" i="1" smtClean="0">
                            <a:solidFill>
                              <a:srgbClr val="000000"/>
                            </a:solidFill>
                            <a:latin typeface="Cambria Math" charset="0"/>
                          </a:rPr>
                          <m:t>𝑥</m:t>
                        </m:r>
                      </m:e>
                      <m:sub>
                        <m:r>
                          <a:rPr lang="en-US" sz="2400" b="0" i="1" smtClean="0">
                            <a:solidFill>
                              <a:srgbClr val="000000"/>
                            </a:solidFill>
                            <a:latin typeface="Cambria Math" charset="0"/>
                          </a:rPr>
                          <m:t>1</m:t>
                        </m:r>
                      </m:sub>
                    </m:sSub>
                    <m:sSub>
                      <m:sSubPr>
                        <m:ctrlPr>
                          <a:rPr lang="en-US" sz="2400" b="0" i="1" smtClean="0">
                            <a:solidFill>
                              <a:srgbClr val="000000"/>
                            </a:solidFill>
                            <a:latin typeface="Cambria Math" charset="0"/>
                          </a:rPr>
                        </m:ctrlPr>
                      </m:sSubPr>
                      <m:e>
                        <m:r>
                          <a:rPr lang="en-US" sz="2400" b="0" i="1" smtClean="0">
                            <a:solidFill>
                              <a:srgbClr val="000000"/>
                            </a:solidFill>
                            <a:latin typeface="Cambria Math" charset="0"/>
                          </a:rPr>
                          <m:t>𝑥</m:t>
                        </m:r>
                      </m:e>
                      <m:sub>
                        <m:r>
                          <a:rPr lang="en-US" sz="2400" b="0" i="1" smtClean="0">
                            <a:solidFill>
                              <a:srgbClr val="000000"/>
                            </a:solidFill>
                            <a:latin typeface="Cambria Math" charset="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sz="2400" b="0" i="1" smtClean="0">
                            <a:solidFill>
                              <a:srgbClr val="000000"/>
                            </a:solidFill>
                            <a:latin typeface="Cambria Math" charset="0"/>
                          </a:rPr>
                        </m:ctrlPr>
                      </m:sSubPr>
                      <m:e>
                        <m:r>
                          <a:rPr lang="en-US" sz="2400" b="0" i="1" smtClean="0">
                            <a:solidFill>
                              <a:srgbClr val="000000"/>
                            </a:solidFill>
                            <a:latin typeface="Cambria Math" charset="0"/>
                          </a:rPr>
                          <m:t>𝑥</m:t>
                        </m:r>
                      </m:e>
                      <m:sub>
                        <m:r>
                          <a:rPr lang="en-US" sz="2400" b="0" i="1" smtClean="0">
                            <a:solidFill>
                              <a:srgbClr val="000000"/>
                            </a:solidFill>
                            <a:latin typeface="Cambria Math" charset="0"/>
                          </a:rPr>
                          <m:t>3</m:t>
                        </m:r>
                      </m:sub>
                    </m:sSub>
                  </m:oMath>
                </a14:m>
                <a:endParaRPr lang="en-US" sz="2400" baseline="-250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84" name="TextBox 8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35068" y="817544"/>
                <a:ext cx="1896352" cy="461665"/>
              </a:xfrm>
              <a:prstGeom prst="rect">
                <a:avLst/>
              </a:prstGeom>
              <a:blipFill rotWithShape="0">
                <a:blip r:embed="rId14"/>
                <a:stretch>
                  <a:fillRect l="-4823" t="-10526" b="-2894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9" name="Group 8"/>
          <p:cNvGrpSpPr/>
          <p:nvPr/>
        </p:nvGrpSpPr>
        <p:grpSpPr>
          <a:xfrm>
            <a:off x="1865218" y="3044899"/>
            <a:ext cx="7645903" cy="1725982"/>
            <a:chOff x="1865218" y="3044899"/>
            <a:chExt cx="6574649" cy="1725982"/>
          </a:xfrm>
        </p:grpSpPr>
        <p:cxnSp>
          <p:nvCxnSpPr>
            <p:cNvPr id="90" name="Straight Connector 89"/>
            <p:cNvCxnSpPr/>
            <p:nvPr/>
          </p:nvCxnSpPr>
          <p:spPr bwMode="auto">
            <a:xfrm>
              <a:off x="1865218" y="3044902"/>
              <a:ext cx="6574645" cy="451579"/>
            </a:xfrm>
            <a:prstGeom prst="line">
              <a:avLst/>
            </a:prstGeom>
            <a:solidFill>
              <a:schemeClr val="accent1"/>
            </a:solidFill>
            <a:ln w="76200" cap="flat" cmpd="sng" algn="ctr">
              <a:solidFill>
                <a:srgbClr val="FFC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91" name="Straight Connector 90"/>
            <p:cNvCxnSpPr/>
            <p:nvPr/>
          </p:nvCxnSpPr>
          <p:spPr bwMode="auto">
            <a:xfrm>
              <a:off x="1865219" y="3472051"/>
              <a:ext cx="6574643" cy="457623"/>
            </a:xfrm>
            <a:prstGeom prst="line">
              <a:avLst/>
            </a:prstGeom>
            <a:solidFill>
              <a:schemeClr val="accent1"/>
            </a:solidFill>
            <a:ln w="76200" cap="flat" cmpd="sng" algn="ctr">
              <a:solidFill>
                <a:srgbClr val="FFC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01" name="Straight Connector 100"/>
            <p:cNvCxnSpPr/>
            <p:nvPr/>
          </p:nvCxnSpPr>
          <p:spPr bwMode="auto">
            <a:xfrm>
              <a:off x="1865220" y="3904095"/>
              <a:ext cx="6574647" cy="458740"/>
            </a:xfrm>
            <a:prstGeom prst="line">
              <a:avLst/>
            </a:prstGeom>
            <a:solidFill>
              <a:schemeClr val="accent1"/>
            </a:solidFill>
            <a:ln w="76200" cap="flat" cmpd="sng" algn="ctr">
              <a:solidFill>
                <a:srgbClr val="FFC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12" name="Straight Connector 111"/>
            <p:cNvCxnSpPr/>
            <p:nvPr/>
          </p:nvCxnSpPr>
          <p:spPr bwMode="auto">
            <a:xfrm>
              <a:off x="1865219" y="4336148"/>
              <a:ext cx="6574641" cy="434733"/>
            </a:xfrm>
            <a:prstGeom prst="line">
              <a:avLst/>
            </a:prstGeom>
            <a:solidFill>
              <a:schemeClr val="accent1"/>
            </a:solidFill>
            <a:ln w="76200" cap="flat" cmpd="sng" algn="ctr">
              <a:solidFill>
                <a:srgbClr val="FFC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23" name="Straight Connector 122"/>
            <p:cNvCxnSpPr/>
            <p:nvPr/>
          </p:nvCxnSpPr>
          <p:spPr bwMode="auto">
            <a:xfrm flipV="1">
              <a:off x="1865220" y="3044899"/>
              <a:ext cx="6574647" cy="1723292"/>
            </a:xfrm>
            <a:prstGeom prst="line">
              <a:avLst/>
            </a:prstGeom>
            <a:solidFill>
              <a:schemeClr val="accent1"/>
            </a:solidFill>
            <a:ln w="76200" cap="flat" cmpd="sng" algn="ctr">
              <a:solidFill>
                <a:srgbClr val="FFC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</p:spTree>
    <p:extLst>
      <p:ext uri="{BB962C8B-B14F-4D97-AF65-F5344CB8AC3E}">
        <p14:creationId xmlns:p14="http://schemas.microsoft.com/office/powerpoint/2010/main" val="7924601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2020077" y="1375281"/>
                <a:ext cx="9232641" cy="486352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US" sz="2800" b="0" i="1" smtClean="0">
                              <a:latin typeface="Cambria Math" charset="0"/>
                            </a:rPr>
                          </m:ctrlPr>
                        </m:dPr>
                        <m:e>
                          <m:sSubSup>
                            <m:sSubSupPr>
                              <m:ctrlPr>
                                <a:rPr lang="en-US" sz="2800" b="0" i="1" smtClean="0">
                                  <a:latin typeface="Cambria Math" charset="0"/>
                                </a:rPr>
                              </m:ctrlPr>
                            </m:sSubSupPr>
                            <m:e>
                              <m:r>
                                <a:rPr lang="en-US" sz="2800" b="0" i="1" smtClean="0">
                                  <a:latin typeface="Cambria Math" charset="0"/>
                                </a:rPr>
                                <m:t>𝜎</m:t>
                              </m:r>
                            </m:e>
                            <m:sub>
                              <m:r>
                                <a:rPr lang="en-US" sz="2800" b="0" i="1" smtClean="0">
                                  <a:latin typeface="Cambria Math" charset="0"/>
                                </a:rPr>
                                <m:t>1</m:t>
                              </m:r>
                            </m:sub>
                            <m:sup>
                              <m:r>
                                <a:rPr lang="en-US" sz="2800" b="0" i="1" smtClean="0">
                                  <a:latin typeface="Cambria Math" charset="0"/>
                                </a:rPr>
                                <m:t>0</m:t>
                              </m:r>
                            </m:sup>
                          </m:sSubSup>
                          <m:r>
                            <a:rPr lang="en-US" sz="2800" b="0" i="1" smtClean="0">
                              <a:latin typeface="Cambria Math" charset="0"/>
                            </a:rPr>
                            <m:t>,</m:t>
                          </m:r>
                          <m:sSubSup>
                            <m:sSubSupPr>
                              <m:ctrlPr>
                                <a:rPr lang="en-US" sz="2800" b="0" i="1" smtClean="0">
                                  <a:latin typeface="Cambria Math" charset="0"/>
                                </a:rPr>
                              </m:ctrlPr>
                            </m:sSubSupPr>
                            <m:e>
                              <m:r>
                                <a:rPr lang="en-US" sz="2800" b="0" i="1" smtClean="0">
                                  <a:latin typeface="Cambria Math" charset="0"/>
                                </a:rPr>
                                <m:t>𝜎</m:t>
                              </m:r>
                            </m:e>
                            <m:sub>
                              <m:r>
                                <a:rPr lang="en-US" sz="2800" b="0" i="1" smtClean="0">
                                  <a:latin typeface="Cambria Math" charset="0"/>
                                </a:rPr>
                                <m:t>1</m:t>
                              </m:r>
                            </m:sub>
                            <m:sup>
                              <m:r>
                                <a:rPr lang="en-US" sz="2800" b="0" i="1" smtClean="0">
                                  <a:latin typeface="Cambria Math" charset="0"/>
                                </a:rPr>
                                <m:t>1</m:t>
                              </m:r>
                            </m:sup>
                          </m:sSubSup>
                        </m:e>
                      </m:d>
                      <m:r>
                        <a:rPr lang="en-US" sz="2800" b="0" i="1" smtClean="0">
                          <a:latin typeface="Cambria Math" charset="0"/>
                        </a:rPr>
                        <m:t>, </m:t>
                      </m:r>
                      <m:d>
                        <m:dPr>
                          <m:ctrlPr>
                            <a:rPr lang="en-US" sz="2800" i="1">
                              <a:latin typeface="Cambria Math" charset="0"/>
                            </a:rPr>
                          </m:ctrlPr>
                        </m:dPr>
                        <m:e>
                          <m:sSubSup>
                            <m:sSubSupPr>
                              <m:ctrlPr>
                                <a:rPr lang="en-US" sz="2800" i="1">
                                  <a:latin typeface="Cambria Math" charset="0"/>
                                </a:rPr>
                              </m:ctrlPr>
                            </m:sSubSupPr>
                            <m:e>
                              <m:r>
                                <a:rPr lang="en-US" sz="2800" i="1">
                                  <a:latin typeface="Cambria Math" charset="0"/>
                                </a:rPr>
                                <m:t>𝜎</m:t>
                              </m:r>
                            </m:e>
                            <m:sub>
                              <m:r>
                                <a:rPr lang="en-US" sz="2800" b="0" i="1" smtClean="0">
                                  <a:latin typeface="Cambria Math" charset="0"/>
                                </a:rPr>
                                <m:t>2</m:t>
                              </m:r>
                            </m:sub>
                            <m:sup>
                              <m:r>
                                <a:rPr lang="en-US" sz="2800" i="1">
                                  <a:latin typeface="Cambria Math" charset="0"/>
                                </a:rPr>
                                <m:t>0</m:t>
                              </m:r>
                            </m:sup>
                          </m:sSubSup>
                          <m:r>
                            <a:rPr lang="en-US" sz="2800" i="1">
                              <a:latin typeface="Cambria Math" charset="0"/>
                            </a:rPr>
                            <m:t>,</m:t>
                          </m:r>
                          <m:sSubSup>
                            <m:sSubSupPr>
                              <m:ctrlPr>
                                <a:rPr lang="en-US" sz="2800" i="1">
                                  <a:latin typeface="Cambria Math" charset="0"/>
                                </a:rPr>
                              </m:ctrlPr>
                            </m:sSubSupPr>
                            <m:e>
                              <m:r>
                                <a:rPr lang="en-US" sz="2800" i="1">
                                  <a:latin typeface="Cambria Math" charset="0"/>
                                </a:rPr>
                                <m:t>𝜎</m:t>
                              </m:r>
                            </m:e>
                            <m:sub>
                              <m:r>
                                <a:rPr lang="en-US" sz="2800" b="0" i="1" smtClean="0">
                                  <a:latin typeface="Cambria Math" charset="0"/>
                                </a:rPr>
                                <m:t>2</m:t>
                              </m:r>
                            </m:sub>
                            <m:sup>
                              <m:r>
                                <a:rPr lang="en-US" sz="2800" i="1">
                                  <a:latin typeface="Cambria Math" charset="0"/>
                                </a:rPr>
                                <m:t>1</m:t>
                              </m:r>
                            </m:sup>
                          </m:sSubSup>
                        </m:e>
                      </m:d>
                      <m:r>
                        <a:rPr lang="en-US" sz="2800" b="0" i="1" smtClean="0">
                          <a:latin typeface="Cambria Math" charset="0"/>
                        </a:rPr>
                        <m:t>,</m:t>
                      </m:r>
                      <m:d>
                        <m:dPr>
                          <m:ctrlPr>
                            <a:rPr lang="en-US" sz="2800" i="1">
                              <a:latin typeface="Cambria Math" charset="0"/>
                            </a:rPr>
                          </m:ctrlPr>
                        </m:dPr>
                        <m:e>
                          <m:sSubSup>
                            <m:sSubSupPr>
                              <m:ctrlPr>
                                <a:rPr lang="en-US" sz="2800" i="1">
                                  <a:latin typeface="Cambria Math" charset="0"/>
                                </a:rPr>
                              </m:ctrlPr>
                            </m:sSubSupPr>
                            <m:e>
                              <m:r>
                                <a:rPr lang="en-US" sz="2800" i="1">
                                  <a:latin typeface="Cambria Math" charset="0"/>
                                </a:rPr>
                                <m:t>𝜎</m:t>
                              </m:r>
                            </m:e>
                            <m:sub>
                              <m:r>
                                <a:rPr lang="en-US" sz="2800" b="0" i="1" smtClean="0">
                                  <a:latin typeface="Cambria Math" charset="0"/>
                                </a:rPr>
                                <m:t>3</m:t>
                              </m:r>
                            </m:sub>
                            <m:sup>
                              <m:r>
                                <a:rPr lang="en-US" sz="2800" i="1">
                                  <a:latin typeface="Cambria Math" charset="0"/>
                                </a:rPr>
                                <m:t>0</m:t>
                              </m:r>
                            </m:sup>
                          </m:sSubSup>
                          <m:r>
                            <a:rPr lang="en-US" sz="2800" i="1">
                              <a:latin typeface="Cambria Math" charset="0"/>
                            </a:rPr>
                            <m:t>,</m:t>
                          </m:r>
                          <m:sSubSup>
                            <m:sSubSupPr>
                              <m:ctrlPr>
                                <a:rPr lang="en-US" sz="2800" i="1">
                                  <a:latin typeface="Cambria Math" charset="0"/>
                                </a:rPr>
                              </m:ctrlPr>
                            </m:sSubSupPr>
                            <m:e>
                              <m:r>
                                <a:rPr lang="en-US" sz="2800" i="1">
                                  <a:latin typeface="Cambria Math" charset="0"/>
                                </a:rPr>
                                <m:t>𝜎</m:t>
                              </m:r>
                            </m:e>
                            <m:sub>
                              <m:r>
                                <a:rPr lang="en-US" sz="2800" b="0" i="1" smtClean="0">
                                  <a:latin typeface="Cambria Math" charset="0"/>
                                </a:rPr>
                                <m:t>3</m:t>
                              </m:r>
                            </m:sub>
                            <m:sup>
                              <m:r>
                                <a:rPr lang="en-US" sz="2800" i="1">
                                  <a:latin typeface="Cambria Math" charset="0"/>
                                </a:rPr>
                                <m:t>1</m:t>
                              </m:r>
                            </m:sup>
                          </m:sSubSup>
                        </m:e>
                      </m:d>
                      <m:r>
                        <a:rPr lang="en-US" sz="2800" i="1">
                          <a:latin typeface="Cambria Math" charset="0"/>
                        </a:rPr>
                        <m:t>,</m:t>
                      </m:r>
                      <m:d>
                        <m:dPr>
                          <m:ctrlPr>
                            <a:rPr lang="en-US" sz="2800" i="1">
                              <a:latin typeface="Cambria Math" charset="0"/>
                            </a:rPr>
                          </m:ctrlPr>
                        </m:dPr>
                        <m:e>
                          <m:sSubSup>
                            <m:sSubSupPr>
                              <m:ctrlPr>
                                <a:rPr lang="en-US" sz="2800" i="1">
                                  <a:latin typeface="Cambria Math" charset="0"/>
                                </a:rPr>
                              </m:ctrlPr>
                            </m:sSubSupPr>
                            <m:e>
                              <m:r>
                                <a:rPr lang="en-US" sz="2800" i="1">
                                  <a:latin typeface="Cambria Math" charset="0"/>
                                </a:rPr>
                                <m:t>𝜎</m:t>
                              </m:r>
                            </m:e>
                            <m:sub>
                              <m:r>
                                <a:rPr lang="en-US" sz="2800" b="0" i="1" smtClean="0">
                                  <a:latin typeface="Cambria Math" charset="0"/>
                                </a:rPr>
                                <m:t>4</m:t>
                              </m:r>
                            </m:sub>
                            <m:sup>
                              <m:r>
                                <a:rPr lang="en-US" sz="2800" i="1">
                                  <a:latin typeface="Cambria Math" charset="0"/>
                                </a:rPr>
                                <m:t>0</m:t>
                              </m:r>
                            </m:sup>
                          </m:sSubSup>
                          <m:r>
                            <a:rPr lang="en-US" sz="2800" i="1">
                              <a:latin typeface="Cambria Math" charset="0"/>
                            </a:rPr>
                            <m:t>,</m:t>
                          </m:r>
                          <m:sSubSup>
                            <m:sSubSupPr>
                              <m:ctrlPr>
                                <a:rPr lang="en-US" sz="2800" i="1">
                                  <a:latin typeface="Cambria Math" charset="0"/>
                                </a:rPr>
                              </m:ctrlPr>
                            </m:sSubSupPr>
                            <m:e>
                              <m:r>
                                <a:rPr lang="en-US" sz="2800" i="1">
                                  <a:latin typeface="Cambria Math" charset="0"/>
                                </a:rPr>
                                <m:t>𝜎</m:t>
                              </m:r>
                            </m:e>
                            <m:sub>
                              <m:r>
                                <a:rPr lang="en-US" sz="2800" b="0" i="1" smtClean="0">
                                  <a:latin typeface="Cambria Math" charset="0"/>
                                </a:rPr>
                                <m:t>4</m:t>
                              </m:r>
                            </m:sub>
                            <m:sup>
                              <m:r>
                                <a:rPr lang="en-US" sz="2800" i="1">
                                  <a:latin typeface="Cambria Math" charset="0"/>
                                </a:rPr>
                                <m:t>1</m:t>
                              </m:r>
                            </m:sup>
                          </m:sSubSup>
                        </m:e>
                      </m:d>
                      <m:r>
                        <a:rPr lang="en-US" sz="2800" i="1">
                          <a:latin typeface="Cambria Math" charset="0"/>
                        </a:rPr>
                        <m:t>,…</m:t>
                      </m:r>
                      <m:r>
                        <a:rPr lang="en-US" sz="2800" b="0" i="1" smtClean="0">
                          <a:latin typeface="Cambria Math" charset="0"/>
                        </a:rPr>
                        <m:t>…………,</m:t>
                      </m:r>
                      <m:d>
                        <m:dPr>
                          <m:ctrlPr>
                            <a:rPr lang="en-US" sz="2800" i="1">
                              <a:latin typeface="Cambria Math" charset="0"/>
                            </a:rPr>
                          </m:ctrlPr>
                        </m:dPr>
                        <m:e>
                          <m:sSubSup>
                            <m:sSubSupPr>
                              <m:ctrlPr>
                                <a:rPr lang="en-US" sz="2800" i="1">
                                  <a:latin typeface="Cambria Math" charset="0"/>
                                </a:rPr>
                              </m:ctrlPr>
                            </m:sSubSupPr>
                            <m:e>
                              <m:r>
                                <a:rPr lang="en-US" sz="2800" i="1">
                                  <a:latin typeface="Cambria Math" charset="0"/>
                                </a:rPr>
                                <m:t>𝜎</m:t>
                              </m:r>
                            </m:e>
                            <m:sub>
                              <m:r>
                                <a:rPr lang="en-US" sz="2800" b="0" i="1" smtClean="0">
                                  <a:latin typeface="Cambria Math" charset="0"/>
                                </a:rPr>
                                <m:t>𝑘</m:t>
                              </m:r>
                            </m:sub>
                            <m:sup>
                              <m:r>
                                <a:rPr lang="en-US" sz="2800" i="1">
                                  <a:latin typeface="Cambria Math" charset="0"/>
                                </a:rPr>
                                <m:t>0</m:t>
                              </m:r>
                            </m:sup>
                          </m:sSubSup>
                          <m:r>
                            <a:rPr lang="en-US" sz="2800" i="1">
                              <a:latin typeface="Cambria Math" charset="0"/>
                            </a:rPr>
                            <m:t>,</m:t>
                          </m:r>
                          <m:sSubSup>
                            <m:sSubSupPr>
                              <m:ctrlPr>
                                <a:rPr lang="en-US" sz="2800" i="1">
                                  <a:latin typeface="Cambria Math" charset="0"/>
                                </a:rPr>
                              </m:ctrlPr>
                            </m:sSubSupPr>
                            <m:e>
                              <m:r>
                                <a:rPr lang="en-US" sz="2800" i="1">
                                  <a:latin typeface="Cambria Math" charset="0"/>
                                </a:rPr>
                                <m:t>𝜎</m:t>
                              </m:r>
                            </m:e>
                            <m:sub>
                              <m:r>
                                <a:rPr lang="en-US" sz="2800" b="0" i="1" smtClean="0">
                                  <a:latin typeface="Cambria Math" charset="0"/>
                                </a:rPr>
                                <m:t>𝑘</m:t>
                              </m:r>
                            </m:sub>
                            <m:sup>
                              <m:r>
                                <a:rPr lang="en-US" sz="2800" i="1">
                                  <a:latin typeface="Cambria Math" charset="0"/>
                                </a:rPr>
                                <m:t>1</m:t>
                              </m:r>
                            </m:sup>
                          </m:sSubSup>
                        </m:e>
                      </m:d>
                      <m:r>
                        <a:rPr lang="en-US" sz="2800" i="1">
                          <a:latin typeface="Cambria Math" charset="0"/>
                        </a:rPr>
                        <m:t> 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20077" y="1375281"/>
                <a:ext cx="9232641" cy="486352"/>
              </a:xfrm>
              <a:prstGeom prst="rect">
                <a:avLst/>
              </a:prstGeom>
              <a:blipFill rotWithShape="0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extBox 2"/>
          <p:cNvSpPr txBox="1"/>
          <p:nvPr/>
        </p:nvSpPr>
        <p:spPr>
          <a:xfrm>
            <a:off x="567559" y="96437"/>
            <a:ext cx="1113045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4000" dirty="0" smtClean="0">
                <a:solidFill>
                  <a:srgbClr val="000000"/>
                </a:solidFill>
                <a:latin typeface="+mj-lt"/>
              </a:rPr>
              <a:t>From Perm Branching Programs to Quantum Gadgets</a:t>
            </a:r>
            <a:endParaRPr lang="en-US" sz="3600" dirty="0">
              <a:solidFill>
                <a:srgbClr val="000000"/>
              </a:solidFill>
              <a:latin typeface="+mj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84964" y="1401572"/>
            <a:ext cx="173457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smtClean="0">
                <a:solidFill>
                  <a:srgbClr val="000000"/>
                </a:solidFill>
              </a:rPr>
              <a:t>instructions</a:t>
            </a:r>
            <a:r>
              <a:rPr lang="en-US" sz="2400" dirty="0">
                <a:solidFill>
                  <a:srgbClr val="000000"/>
                </a:solidFill>
              </a:rPr>
              <a:t>: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933342" y="2871680"/>
            <a:ext cx="986199" cy="2023811"/>
            <a:chOff x="4572000" y="2517332"/>
            <a:chExt cx="504058" cy="767651"/>
          </a:xfrm>
        </p:grpSpPr>
        <p:sp>
          <p:nvSpPr>
            <p:cNvPr id="50" name="Can 49"/>
            <p:cNvSpPr>
              <a:spLocks/>
            </p:cNvSpPr>
            <p:nvPr/>
          </p:nvSpPr>
          <p:spPr>
            <a:xfrm rot="16200000">
              <a:off x="4767545" y="2321790"/>
              <a:ext cx="112971" cy="504055"/>
            </a:xfrm>
            <a:prstGeom prst="can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rtlCol="0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3200" dirty="0">
                <a:solidFill>
                  <a:srgbClr val="FFFFFF"/>
                </a:solidFill>
                <a:latin typeface="Calibri"/>
              </a:endParaRPr>
            </a:p>
          </p:txBody>
        </p:sp>
        <p:sp>
          <p:nvSpPr>
            <p:cNvPr id="51" name="Can 50"/>
            <p:cNvSpPr>
              <a:spLocks/>
            </p:cNvSpPr>
            <p:nvPr/>
          </p:nvSpPr>
          <p:spPr>
            <a:xfrm rot="16200000">
              <a:off x="4767544" y="2493078"/>
              <a:ext cx="112971" cy="504055"/>
            </a:xfrm>
            <a:prstGeom prst="can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rtlCol="0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3200" dirty="0">
                <a:solidFill>
                  <a:srgbClr val="FFFFFF"/>
                </a:solidFill>
                <a:latin typeface="Calibri"/>
              </a:endParaRPr>
            </a:p>
          </p:txBody>
        </p:sp>
        <p:sp>
          <p:nvSpPr>
            <p:cNvPr id="52" name="Can 51"/>
            <p:cNvSpPr>
              <a:spLocks/>
            </p:cNvSpPr>
            <p:nvPr/>
          </p:nvSpPr>
          <p:spPr>
            <a:xfrm rot="16200000">
              <a:off x="4767543" y="2657392"/>
              <a:ext cx="112971" cy="504055"/>
            </a:xfrm>
            <a:prstGeom prst="can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rtlCol="0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3200" dirty="0">
                <a:solidFill>
                  <a:srgbClr val="FFFFFF"/>
                </a:solidFill>
                <a:latin typeface="Calibri"/>
              </a:endParaRPr>
            </a:p>
          </p:txBody>
        </p:sp>
        <p:sp>
          <p:nvSpPr>
            <p:cNvPr id="53" name="Can 52"/>
            <p:cNvSpPr>
              <a:spLocks/>
            </p:cNvSpPr>
            <p:nvPr/>
          </p:nvSpPr>
          <p:spPr>
            <a:xfrm rot="16200000">
              <a:off x="4767545" y="2821696"/>
              <a:ext cx="112971" cy="504055"/>
            </a:xfrm>
            <a:prstGeom prst="can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rtlCol="0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3200" dirty="0">
                <a:solidFill>
                  <a:srgbClr val="FFFFFF"/>
                </a:solidFill>
                <a:latin typeface="Calibri"/>
              </a:endParaRPr>
            </a:p>
          </p:txBody>
        </p:sp>
        <p:sp>
          <p:nvSpPr>
            <p:cNvPr id="54" name="Can 53"/>
            <p:cNvSpPr>
              <a:spLocks/>
            </p:cNvSpPr>
            <p:nvPr/>
          </p:nvSpPr>
          <p:spPr>
            <a:xfrm rot="16200000">
              <a:off x="4767542" y="2976470"/>
              <a:ext cx="112971" cy="504055"/>
            </a:xfrm>
            <a:prstGeom prst="can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rtlCol="0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3200" dirty="0">
                <a:solidFill>
                  <a:srgbClr val="FFFFFF"/>
                </a:solidFill>
                <a:latin typeface="Calibri"/>
              </a:endParaRPr>
            </a:p>
          </p:txBody>
        </p:sp>
      </p:grpSp>
      <p:grpSp>
        <p:nvGrpSpPr>
          <p:cNvPr id="61" name="Group 60"/>
          <p:cNvGrpSpPr/>
          <p:nvPr/>
        </p:nvGrpSpPr>
        <p:grpSpPr>
          <a:xfrm>
            <a:off x="2769546" y="2871680"/>
            <a:ext cx="986199" cy="2023811"/>
            <a:chOff x="4572000" y="2517332"/>
            <a:chExt cx="504058" cy="767651"/>
          </a:xfrm>
        </p:grpSpPr>
        <p:sp>
          <p:nvSpPr>
            <p:cNvPr id="62" name="Can 61"/>
            <p:cNvSpPr>
              <a:spLocks/>
            </p:cNvSpPr>
            <p:nvPr/>
          </p:nvSpPr>
          <p:spPr>
            <a:xfrm rot="16200000">
              <a:off x="4767545" y="2321790"/>
              <a:ext cx="112971" cy="504055"/>
            </a:xfrm>
            <a:prstGeom prst="can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rtlCol="0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3200" dirty="0">
                <a:solidFill>
                  <a:srgbClr val="FFFFFF"/>
                </a:solidFill>
                <a:latin typeface="Calibri"/>
              </a:endParaRPr>
            </a:p>
          </p:txBody>
        </p:sp>
        <p:sp>
          <p:nvSpPr>
            <p:cNvPr id="63" name="Can 62"/>
            <p:cNvSpPr>
              <a:spLocks/>
            </p:cNvSpPr>
            <p:nvPr/>
          </p:nvSpPr>
          <p:spPr>
            <a:xfrm rot="16200000">
              <a:off x="4767544" y="2493078"/>
              <a:ext cx="112971" cy="504055"/>
            </a:xfrm>
            <a:prstGeom prst="can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rtlCol="0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3200" dirty="0">
                <a:solidFill>
                  <a:srgbClr val="FFFFFF"/>
                </a:solidFill>
                <a:latin typeface="Calibri"/>
              </a:endParaRPr>
            </a:p>
          </p:txBody>
        </p:sp>
        <p:sp>
          <p:nvSpPr>
            <p:cNvPr id="64" name="Can 63"/>
            <p:cNvSpPr>
              <a:spLocks/>
            </p:cNvSpPr>
            <p:nvPr/>
          </p:nvSpPr>
          <p:spPr>
            <a:xfrm rot="16200000">
              <a:off x="4767543" y="2657392"/>
              <a:ext cx="112971" cy="504055"/>
            </a:xfrm>
            <a:prstGeom prst="can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rtlCol="0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3200" dirty="0">
                <a:solidFill>
                  <a:srgbClr val="FFFFFF"/>
                </a:solidFill>
                <a:latin typeface="Calibri"/>
              </a:endParaRPr>
            </a:p>
          </p:txBody>
        </p:sp>
        <p:sp>
          <p:nvSpPr>
            <p:cNvPr id="65" name="Can 64"/>
            <p:cNvSpPr>
              <a:spLocks/>
            </p:cNvSpPr>
            <p:nvPr/>
          </p:nvSpPr>
          <p:spPr>
            <a:xfrm rot="16200000">
              <a:off x="4767545" y="2821696"/>
              <a:ext cx="112971" cy="504055"/>
            </a:xfrm>
            <a:prstGeom prst="can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rtlCol="0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3200" dirty="0">
                <a:solidFill>
                  <a:srgbClr val="FFFFFF"/>
                </a:solidFill>
                <a:latin typeface="Calibri"/>
              </a:endParaRPr>
            </a:p>
          </p:txBody>
        </p:sp>
        <p:sp>
          <p:nvSpPr>
            <p:cNvPr id="66" name="Can 65"/>
            <p:cNvSpPr>
              <a:spLocks/>
            </p:cNvSpPr>
            <p:nvPr/>
          </p:nvSpPr>
          <p:spPr>
            <a:xfrm rot="16200000">
              <a:off x="4767542" y="2976470"/>
              <a:ext cx="112971" cy="504055"/>
            </a:xfrm>
            <a:prstGeom prst="can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rtlCol="0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3200" dirty="0">
                <a:solidFill>
                  <a:srgbClr val="FFFFFF"/>
                </a:solidFill>
                <a:latin typeface="Calibri"/>
              </a:endParaRPr>
            </a:p>
          </p:txBody>
        </p:sp>
      </p:grpSp>
      <p:cxnSp>
        <p:nvCxnSpPr>
          <p:cNvPr id="7" name="Straight Connector 6"/>
          <p:cNvCxnSpPr>
            <a:stCxn id="50" idx="3"/>
            <a:endCxn id="66" idx="1"/>
          </p:cNvCxnSpPr>
          <p:nvPr/>
        </p:nvCxnSpPr>
        <p:spPr bwMode="auto">
          <a:xfrm>
            <a:off x="1919536" y="3085021"/>
            <a:ext cx="850005" cy="1725977"/>
          </a:xfrm>
          <a:prstGeom prst="line">
            <a:avLst/>
          </a:prstGeom>
          <a:solidFill>
            <a:schemeClr val="accent1"/>
          </a:solidFill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7" name="Straight Connector 66"/>
          <p:cNvCxnSpPr>
            <a:stCxn id="51" idx="3"/>
            <a:endCxn id="64" idx="1"/>
          </p:cNvCxnSpPr>
          <p:nvPr/>
        </p:nvCxnSpPr>
        <p:spPr bwMode="auto">
          <a:xfrm>
            <a:off x="1919534" y="3536599"/>
            <a:ext cx="850009" cy="433192"/>
          </a:xfrm>
          <a:prstGeom prst="line">
            <a:avLst/>
          </a:prstGeom>
          <a:solidFill>
            <a:schemeClr val="accent1"/>
          </a:solidFill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4" name="Straight Connector 73"/>
          <p:cNvCxnSpPr>
            <a:stCxn id="52" idx="3"/>
            <a:endCxn id="62" idx="1"/>
          </p:cNvCxnSpPr>
          <p:nvPr/>
        </p:nvCxnSpPr>
        <p:spPr bwMode="auto">
          <a:xfrm flipV="1">
            <a:off x="1919532" y="3085021"/>
            <a:ext cx="850015" cy="884770"/>
          </a:xfrm>
          <a:prstGeom prst="line">
            <a:avLst/>
          </a:prstGeom>
          <a:solidFill>
            <a:schemeClr val="accent1"/>
          </a:solidFill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6" name="Straight Connector 75"/>
          <p:cNvCxnSpPr>
            <a:stCxn id="54" idx="3"/>
            <a:endCxn id="65" idx="1"/>
          </p:cNvCxnSpPr>
          <p:nvPr/>
        </p:nvCxnSpPr>
        <p:spPr bwMode="auto">
          <a:xfrm flipV="1">
            <a:off x="1919530" y="4402957"/>
            <a:ext cx="850017" cy="408041"/>
          </a:xfrm>
          <a:prstGeom prst="line">
            <a:avLst/>
          </a:prstGeom>
          <a:solidFill>
            <a:schemeClr val="accent1"/>
          </a:solidFill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8" name="Straight Connector 77"/>
          <p:cNvCxnSpPr>
            <a:stCxn id="53" idx="3"/>
            <a:endCxn id="63" idx="1"/>
          </p:cNvCxnSpPr>
          <p:nvPr/>
        </p:nvCxnSpPr>
        <p:spPr bwMode="auto">
          <a:xfrm flipV="1">
            <a:off x="1919536" y="3536599"/>
            <a:ext cx="850009" cy="866358"/>
          </a:xfrm>
          <a:prstGeom prst="line">
            <a:avLst/>
          </a:prstGeom>
          <a:solidFill>
            <a:schemeClr val="accent1"/>
          </a:solidFill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01" name="Straight Connector 200"/>
          <p:cNvCxnSpPr/>
          <p:nvPr/>
        </p:nvCxnSpPr>
        <p:spPr bwMode="auto">
          <a:xfrm>
            <a:off x="1931756" y="3905369"/>
            <a:ext cx="850009" cy="841207"/>
          </a:xfrm>
          <a:prstGeom prst="line">
            <a:avLst/>
          </a:prstGeom>
          <a:solidFill>
            <a:schemeClr val="accent1"/>
          </a:solidFill>
          <a:ln w="57150" cap="flat" cmpd="sng" algn="ctr">
            <a:solidFill>
              <a:srgbClr val="0432FF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02" name="Straight Connector 201"/>
          <p:cNvCxnSpPr/>
          <p:nvPr/>
        </p:nvCxnSpPr>
        <p:spPr bwMode="auto">
          <a:xfrm>
            <a:off x="1931760" y="3020599"/>
            <a:ext cx="850007" cy="884770"/>
          </a:xfrm>
          <a:prstGeom prst="line">
            <a:avLst/>
          </a:prstGeom>
          <a:solidFill>
            <a:schemeClr val="accent1"/>
          </a:solidFill>
          <a:ln w="57150" cap="flat" cmpd="sng" algn="ctr">
            <a:solidFill>
              <a:srgbClr val="0432FF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03" name="Straight Connector 202"/>
          <p:cNvCxnSpPr/>
          <p:nvPr/>
        </p:nvCxnSpPr>
        <p:spPr bwMode="auto">
          <a:xfrm flipV="1">
            <a:off x="1931758" y="3020599"/>
            <a:ext cx="850013" cy="451578"/>
          </a:xfrm>
          <a:prstGeom prst="line">
            <a:avLst/>
          </a:prstGeom>
          <a:solidFill>
            <a:schemeClr val="accent1"/>
          </a:solidFill>
          <a:ln w="57150" cap="flat" cmpd="sng" algn="ctr">
            <a:solidFill>
              <a:srgbClr val="0432FF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04" name="Straight Connector 203"/>
          <p:cNvCxnSpPr/>
          <p:nvPr/>
        </p:nvCxnSpPr>
        <p:spPr bwMode="auto">
          <a:xfrm flipV="1">
            <a:off x="1931754" y="4338535"/>
            <a:ext cx="850017" cy="408041"/>
          </a:xfrm>
          <a:prstGeom prst="line">
            <a:avLst/>
          </a:prstGeom>
          <a:solidFill>
            <a:schemeClr val="accent1"/>
          </a:solidFill>
          <a:ln w="57150" cap="flat" cmpd="sng" algn="ctr">
            <a:solidFill>
              <a:srgbClr val="0432FF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05" name="Straight Connector 204"/>
          <p:cNvCxnSpPr/>
          <p:nvPr/>
        </p:nvCxnSpPr>
        <p:spPr bwMode="auto">
          <a:xfrm flipV="1">
            <a:off x="1931760" y="3472177"/>
            <a:ext cx="850009" cy="866358"/>
          </a:xfrm>
          <a:prstGeom prst="line">
            <a:avLst/>
          </a:prstGeom>
          <a:solidFill>
            <a:schemeClr val="accent1"/>
          </a:solidFill>
          <a:ln w="57150" cap="flat" cmpd="sng" algn="ctr">
            <a:solidFill>
              <a:srgbClr val="0432FF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grpSp>
        <p:nvGrpSpPr>
          <p:cNvPr id="39" name="Group 38"/>
          <p:cNvGrpSpPr/>
          <p:nvPr/>
        </p:nvGrpSpPr>
        <p:grpSpPr>
          <a:xfrm>
            <a:off x="3755733" y="3042380"/>
            <a:ext cx="850017" cy="1725977"/>
            <a:chOff x="5220072" y="3505908"/>
            <a:chExt cx="850017" cy="1725977"/>
          </a:xfrm>
        </p:grpSpPr>
        <p:cxnSp>
          <p:nvCxnSpPr>
            <p:cNvPr id="40" name="Straight Connector 39"/>
            <p:cNvCxnSpPr/>
            <p:nvPr/>
          </p:nvCxnSpPr>
          <p:spPr bwMode="auto">
            <a:xfrm>
              <a:off x="5220074" y="4390678"/>
              <a:ext cx="850009" cy="841207"/>
            </a:xfrm>
            <a:prstGeom prst="line">
              <a:avLst/>
            </a:prstGeom>
            <a:solidFill>
              <a:schemeClr val="accent1"/>
            </a:solidFill>
            <a:ln w="5715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41" name="Straight Connector 40"/>
            <p:cNvCxnSpPr/>
            <p:nvPr/>
          </p:nvCxnSpPr>
          <p:spPr bwMode="auto">
            <a:xfrm>
              <a:off x="5220078" y="3505908"/>
              <a:ext cx="819271" cy="451578"/>
            </a:xfrm>
            <a:prstGeom prst="line">
              <a:avLst/>
            </a:prstGeom>
            <a:solidFill>
              <a:schemeClr val="accent1"/>
            </a:solidFill>
            <a:ln w="5715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42" name="Straight Connector 41"/>
            <p:cNvCxnSpPr/>
            <p:nvPr/>
          </p:nvCxnSpPr>
          <p:spPr bwMode="auto">
            <a:xfrm flipV="1">
              <a:off x="5220076" y="3505908"/>
              <a:ext cx="850013" cy="451578"/>
            </a:xfrm>
            <a:prstGeom prst="line">
              <a:avLst/>
            </a:prstGeom>
            <a:solidFill>
              <a:schemeClr val="accent1"/>
            </a:solidFill>
            <a:ln w="5715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43" name="Straight Connector 42"/>
            <p:cNvCxnSpPr/>
            <p:nvPr/>
          </p:nvCxnSpPr>
          <p:spPr bwMode="auto">
            <a:xfrm flipV="1">
              <a:off x="5220072" y="4823844"/>
              <a:ext cx="850017" cy="408041"/>
            </a:xfrm>
            <a:prstGeom prst="line">
              <a:avLst/>
            </a:prstGeom>
            <a:solidFill>
              <a:schemeClr val="accent1"/>
            </a:solidFill>
            <a:ln w="5715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44" name="Straight Connector 43"/>
            <p:cNvCxnSpPr/>
            <p:nvPr/>
          </p:nvCxnSpPr>
          <p:spPr bwMode="auto">
            <a:xfrm flipV="1">
              <a:off x="5220078" y="4390678"/>
              <a:ext cx="819269" cy="433166"/>
            </a:xfrm>
            <a:prstGeom prst="line">
              <a:avLst/>
            </a:prstGeom>
            <a:solidFill>
              <a:schemeClr val="accent1"/>
            </a:solidFill>
            <a:ln w="5715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45" name="Group 44"/>
          <p:cNvGrpSpPr/>
          <p:nvPr/>
        </p:nvGrpSpPr>
        <p:grpSpPr>
          <a:xfrm>
            <a:off x="4619829" y="2893462"/>
            <a:ext cx="986199" cy="2023811"/>
            <a:chOff x="4572000" y="2517332"/>
            <a:chExt cx="504058" cy="767651"/>
          </a:xfrm>
        </p:grpSpPr>
        <p:sp>
          <p:nvSpPr>
            <p:cNvPr id="46" name="Can 45"/>
            <p:cNvSpPr>
              <a:spLocks/>
            </p:cNvSpPr>
            <p:nvPr/>
          </p:nvSpPr>
          <p:spPr>
            <a:xfrm rot="16200000">
              <a:off x="4767545" y="2321790"/>
              <a:ext cx="112971" cy="504055"/>
            </a:xfrm>
            <a:prstGeom prst="can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rtlCol="0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3200" dirty="0">
                <a:solidFill>
                  <a:srgbClr val="FFFFFF"/>
                </a:solidFill>
                <a:latin typeface="Calibri"/>
              </a:endParaRPr>
            </a:p>
          </p:txBody>
        </p:sp>
        <p:sp>
          <p:nvSpPr>
            <p:cNvPr id="47" name="Can 46"/>
            <p:cNvSpPr>
              <a:spLocks/>
            </p:cNvSpPr>
            <p:nvPr/>
          </p:nvSpPr>
          <p:spPr>
            <a:xfrm rot="16200000">
              <a:off x="4767544" y="2493078"/>
              <a:ext cx="112971" cy="504055"/>
            </a:xfrm>
            <a:prstGeom prst="can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rtlCol="0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3200" dirty="0">
                <a:solidFill>
                  <a:srgbClr val="FFFFFF"/>
                </a:solidFill>
                <a:latin typeface="Calibri"/>
              </a:endParaRPr>
            </a:p>
          </p:txBody>
        </p:sp>
        <p:sp>
          <p:nvSpPr>
            <p:cNvPr id="48" name="Can 47"/>
            <p:cNvSpPr>
              <a:spLocks/>
            </p:cNvSpPr>
            <p:nvPr/>
          </p:nvSpPr>
          <p:spPr>
            <a:xfrm rot="16200000">
              <a:off x="4767543" y="2657392"/>
              <a:ext cx="112971" cy="504055"/>
            </a:xfrm>
            <a:prstGeom prst="can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rtlCol="0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3200" dirty="0">
                <a:solidFill>
                  <a:srgbClr val="FFFFFF"/>
                </a:solidFill>
                <a:latin typeface="Calibri"/>
              </a:endParaRPr>
            </a:p>
          </p:txBody>
        </p:sp>
        <p:sp>
          <p:nvSpPr>
            <p:cNvPr id="49" name="Can 48"/>
            <p:cNvSpPr>
              <a:spLocks/>
            </p:cNvSpPr>
            <p:nvPr/>
          </p:nvSpPr>
          <p:spPr>
            <a:xfrm rot="16200000">
              <a:off x="4767545" y="2821696"/>
              <a:ext cx="112971" cy="504055"/>
            </a:xfrm>
            <a:prstGeom prst="can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rtlCol="0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3200" dirty="0">
                <a:solidFill>
                  <a:srgbClr val="FFFFFF"/>
                </a:solidFill>
                <a:latin typeface="Calibri"/>
              </a:endParaRPr>
            </a:p>
          </p:txBody>
        </p:sp>
        <p:sp>
          <p:nvSpPr>
            <p:cNvPr id="55" name="Can 54"/>
            <p:cNvSpPr>
              <a:spLocks/>
            </p:cNvSpPr>
            <p:nvPr/>
          </p:nvSpPr>
          <p:spPr>
            <a:xfrm rot="16200000">
              <a:off x="4767542" y="2976470"/>
              <a:ext cx="112971" cy="504055"/>
            </a:xfrm>
            <a:prstGeom prst="can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rtlCol="0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3200" dirty="0">
                <a:solidFill>
                  <a:srgbClr val="FFFFFF"/>
                </a:solidFill>
                <a:latin typeface="Calibri"/>
              </a:endParaRPr>
            </a:p>
          </p:txBody>
        </p:sp>
      </p:grpSp>
      <p:cxnSp>
        <p:nvCxnSpPr>
          <p:cNvPr id="56" name="Straight Connector 55"/>
          <p:cNvCxnSpPr/>
          <p:nvPr/>
        </p:nvCxnSpPr>
        <p:spPr bwMode="auto">
          <a:xfrm>
            <a:off x="3769821" y="3927148"/>
            <a:ext cx="850015" cy="433167"/>
          </a:xfrm>
          <a:prstGeom prst="line">
            <a:avLst/>
          </a:prstGeom>
          <a:solidFill>
            <a:schemeClr val="accent1"/>
          </a:solidFill>
          <a:ln w="5715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7" name="Straight Connector 56"/>
          <p:cNvCxnSpPr/>
          <p:nvPr/>
        </p:nvCxnSpPr>
        <p:spPr bwMode="auto">
          <a:xfrm>
            <a:off x="3769825" y="3042378"/>
            <a:ext cx="850007" cy="884771"/>
          </a:xfrm>
          <a:prstGeom prst="line">
            <a:avLst/>
          </a:prstGeom>
          <a:solidFill>
            <a:schemeClr val="accent1"/>
          </a:solidFill>
          <a:ln w="5715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8" name="Straight Connector 57"/>
          <p:cNvCxnSpPr/>
          <p:nvPr/>
        </p:nvCxnSpPr>
        <p:spPr bwMode="auto">
          <a:xfrm>
            <a:off x="3769823" y="4360316"/>
            <a:ext cx="850005" cy="408041"/>
          </a:xfrm>
          <a:prstGeom prst="line">
            <a:avLst/>
          </a:prstGeom>
          <a:solidFill>
            <a:schemeClr val="accent1"/>
          </a:solidFill>
          <a:ln w="5715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9" name="Straight Connector 58"/>
          <p:cNvCxnSpPr/>
          <p:nvPr/>
        </p:nvCxnSpPr>
        <p:spPr bwMode="auto">
          <a:xfrm flipV="1">
            <a:off x="3769822" y="3042378"/>
            <a:ext cx="850013" cy="451579"/>
          </a:xfrm>
          <a:prstGeom prst="line">
            <a:avLst/>
          </a:prstGeom>
          <a:solidFill>
            <a:schemeClr val="accent1"/>
          </a:solidFill>
          <a:ln w="5715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0" name="Straight Connector 59"/>
          <p:cNvCxnSpPr/>
          <p:nvPr/>
        </p:nvCxnSpPr>
        <p:spPr bwMode="auto">
          <a:xfrm flipV="1">
            <a:off x="3769818" y="3493959"/>
            <a:ext cx="850015" cy="1274399"/>
          </a:xfrm>
          <a:prstGeom prst="line">
            <a:avLst/>
          </a:prstGeom>
          <a:solidFill>
            <a:schemeClr val="accent1"/>
          </a:solidFill>
          <a:ln w="5715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grpSp>
        <p:nvGrpSpPr>
          <p:cNvPr id="92" name="Group 91"/>
          <p:cNvGrpSpPr/>
          <p:nvPr/>
        </p:nvGrpSpPr>
        <p:grpSpPr>
          <a:xfrm>
            <a:off x="8646169" y="3078151"/>
            <a:ext cx="850017" cy="1725977"/>
            <a:chOff x="5220068" y="3505908"/>
            <a:chExt cx="850017" cy="1725977"/>
          </a:xfrm>
        </p:grpSpPr>
        <p:cxnSp>
          <p:nvCxnSpPr>
            <p:cNvPr id="93" name="Straight Connector 92"/>
            <p:cNvCxnSpPr/>
            <p:nvPr/>
          </p:nvCxnSpPr>
          <p:spPr bwMode="auto">
            <a:xfrm>
              <a:off x="5220070" y="4390678"/>
              <a:ext cx="850015" cy="433166"/>
            </a:xfrm>
            <a:prstGeom prst="line">
              <a:avLst/>
            </a:prstGeom>
            <a:solidFill>
              <a:schemeClr val="accent1"/>
            </a:solidFill>
            <a:ln w="5715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94" name="Straight Connector 93"/>
            <p:cNvCxnSpPr/>
            <p:nvPr/>
          </p:nvCxnSpPr>
          <p:spPr bwMode="auto">
            <a:xfrm>
              <a:off x="5220074" y="3505908"/>
              <a:ext cx="850007" cy="884770"/>
            </a:xfrm>
            <a:prstGeom prst="line">
              <a:avLst/>
            </a:prstGeom>
            <a:solidFill>
              <a:schemeClr val="accent1"/>
            </a:solidFill>
            <a:ln w="5715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95" name="Straight Connector 94"/>
            <p:cNvCxnSpPr/>
            <p:nvPr/>
          </p:nvCxnSpPr>
          <p:spPr bwMode="auto">
            <a:xfrm>
              <a:off x="5220074" y="4823844"/>
              <a:ext cx="850005" cy="408041"/>
            </a:xfrm>
            <a:prstGeom prst="line">
              <a:avLst/>
            </a:prstGeom>
            <a:solidFill>
              <a:schemeClr val="accent1"/>
            </a:solidFill>
            <a:ln w="5715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96" name="Straight Connector 95"/>
            <p:cNvCxnSpPr/>
            <p:nvPr/>
          </p:nvCxnSpPr>
          <p:spPr bwMode="auto">
            <a:xfrm flipV="1">
              <a:off x="5220072" y="3505908"/>
              <a:ext cx="850013" cy="451578"/>
            </a:xfrm>
            <a:prstGeom prst="line">
              <a:avLst/>
            </a:prstGeom>
            <a:solidFill>
              <a:schemeClr val="accent1"/>
            </a:solidFill>
            <a:ln w="5715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97" name="Straight Connector 96"/>
            <p:cNvCxnSpPr/>
            <p:nvPr/>
          </p:nvCxnSpPr>
          <p:spPr bwMode="auto">
            <a:xfrm flipV="1">
              <a:off x="5220068" y="3957486"/>
              <a:ext cx="850015" cy="1274399"/>
            </a:xfrm>
            <a:prstGeom prst="line">
              <a:avLst/>
            </a:prstGeom>
            <a:solidFill>
              <a:schemeClr val="accent1"/>
            </a:solidFill>
            <a:ln w="5715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98" name="Group 97"/>
          <p:cNvGrpSpPr/>
          <p:nvPr/>
        </p:nvGrpSpPr>
        <p:grpSpPr>
          <a:xfrm>
            <a:off x="9480382" y="2929233"/>
            <a:ext cx="986199" cy="2023811"/>
            <a:chOff x="4572000" y="2517332"/>
            <a:chExt cx="504058" cy="767651"/>
          </a:xfrm>
        </p:grpSpPr>
        <p:sp>
          <p:nvSpPr>
            <p:cNvPr id="99" name="Can 98"/>
            <p:cNvSpPr>
              <a:spLocks/>
            </p:cNvSpPr>
            <p:nvPr/>
          </p:nvSpPr>
          <p:spPr>
            <a:xfrm rot="16200000">
              <a:off x="4767545" y="2321790"/>
              <a:ext cx="112971" cy="504055"/>
            </a:xfrm>
            <a:prstGeom prst="can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rtlCol="0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3200" dirty="0">
                <a:solidFill>
                  <a:srgbClr val="FFFFFF"/>
                </a:solidFill>
                <a:latin typeface="Calibri"/>
              </a:endParaRPr>
            </a:p>
          </p:txBody>
        </p:sp>
        <p:sp>
          <p:nvSpPr>
            <p:cNvPr id="100" name="Can 99"/>
            <p:cNvSpPr>
              <a:spLocks/>
            </p:cNvSpPr>
            <p:nvPr/>
          </p:nvSpPr>
          <p:spPr>
            <a:xfrm rot="16200000">
              <a:off x="4767544" y="2493078"/>
              <a:ext cx="112971" cy="504055"/>
            </a:xfrm>
            <a:prstGeom prst="can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rtlCol="0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3200" dirty="0">
                <a:solidFill>
                  <a:srgbClr val="FFFFFF"/>
                </a:solidFill>
                <a:latin typeface="Calibri"/>
              </a:endParaRPr>
            </a:p>
          </p:txBody>
        </p:sp>
        <p:sp>
          <p:nvSpPr>
            <p:cNvPr id="102" name="Can 101"/>
            <p:cNvSpPr>
              <a:spLocks/>
            </p:cNvSpPr>
            <p:nvPr/>
          </p:nvSpPr>
          <p:spPr>
            <a:xfrm rot="16200000">
              <a:off x="4767543" y="2657392"/>
              <a:ext cx="112971" cy="504055"/>
            </a:xfrm>
            <a:prstGeom prst="can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rtlCol="0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3200" dirty="0">
                <a:solidFill>
                  <a:srgbClr val="FFFFFF"/>
                </a:solidFill>
                <a:latin typeface="Calibri"/>
              </a:endParaRPr>
            </a:p>
          </p:txBody>
        </p:sp>
        <p:sp>
          <p:nvSpPr>
            <p:cNvPr id="103" name="Can 102"/>
            <p:cNvSpPr>
              <a:spLocks/>
            </p:cNvSpPr>
            <p:nvPr/>
          </p:nvSpPr>
          <p:spPr>
            <a:xfrm rot="16200000">
              <a:off x="4767545" y="2821696"/>
              <a:ext cx="112971" cy="504055"/>
            </a:xfrm>
            <a:prstGeom prst="can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rtlCol="0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3200" dirty="0">
                <a:solidFill>
                  <a:srgbClr val="FFFFFF"/>
                </a:solidFill>
                <a:latin typeface="Calibri"/>
              </a:endParaRPr>
            </a:p>
          </p:txBody>
        </p:sp>
        <p:sp>
          <p:nvSpPr>
            <p:cNvPr id="104" name="Can 103"/>
            <p:cNvSpPr>
              <a:spLocks/>
            </p:cNvSpPr>
            <p:nvPr/>
          </p:nvSpPr>
          <p:spPr>
            <a:xfrm rot="16200000">
              <a:off x="4767542" y="2976470"/>
              <a:ext cx="112971" cy="504055"/>
            </a:xfrm>
            <a:prstGeom prst="can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rtlCol="0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3200" dirty="0">
                <a:solidFill>
                  <a:srgbClr val="FFFFFF"/>
                </a:solidFill>
                <a:latin typeface="Calibri"/>
              </a:endParaRPr>
            </a:p>
          </p:txBody>
        </p:sp>
      </p:grpSp>
      <p:grpSp>
        <p:nvGrpSpPr>
          <p:cNvPr id="105" name="Group 104"/>
          <p:cNvGrpSpPr/>
          <p:nvPr/>
        </p:nvGrpSpPr>
        <p:grpSpPr>
          <a:xfrm>
            <a:off x="7680182" y="2929233"/>
            <a:ext cx="986199" cy="2023811"/>
            <a:chOff x="4572000" y="2517332"/>
            <a:chExt cx="504058" cy="767651"/>
          </a:xfrm>
        </p:grpSpPr>
        <p:sp>
          <p:nvSpPr>
            <p:cNvPr id="106" name="Can 105"/>
            <p:cNvSpPr>
              <a:spLocks/>
            </p:cNvSpPr>
            <p:nvPr/>
          </p:nvSpPr>
          <p:spPr>
            <a:xfrm rot="16200000">
              <a:off x="4767545" y="2321790"/>
              <a:ext cx="112971" cy="504055"/>
            </a:xfrm>
            <a:prstGeom prst="can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rtlCol="0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3200" dirty="0">
                <a:solidFill>
                  <a:srgbClr val="FFFFFF"/>
                </a:solidFill>
                <a:latin typeface="Calibri"/>
              </a:endParaRPr>
            </a:p>
          </p:txBody>
        </p:sp>
        <p:sp>
          <p:nvSpPr>
            <p:cNvPr id="107" name="Can 106"/>
            <p:cNvSpPr>
              <a:spLocks/>
            </p:cNvSpPr>
            <p:nvPr/>
          </p:nvSpPr>
          <p:spPr>
            <a:xfrm rot="16200000">
              <a:off x="4767544" y="2493078"/>
              <a:ext cx="112971" cy="504055"/>
            </a:xfrm>
            <a:prstGeom prst="can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rtlCol="0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3200" dirty="0">
                <a:solidFill>
                  <a:srgbClr val="FFFFFF"/>
                </a:solidFill>
                <a:latin typeface="Calibri"/>
              </a:endParaRPr>
            </a:p>
          </p:txBody>
        </p:sp>
        <p:sp>
          <p:nvSpPr>
            <p:cNvPr id="108" name="Can 107"/>
            <p:cNvSpPr>
              <a:spLocks/>
            </p:cNvSpPr>
            <p:nvPr/>
          </p:nvSpPr>
          <p:spPr>
            <a:xfrm rot="16200000">
              <a:off x="4767543" y="2657392"/>
              <a:ext cx="112971" cy="504055"/>
            </a:xfrm>
            <a:prstGeom prst="can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rtlCol="0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3200" dirty="0">
                <a:solidFill>
                  <a:srgbClr val="FFFFFF"/>
                </a:solidFill>
                <a:latin typeface="Calibri"/>
              </a:endParaRPr>
            </a:p>
          </p:txBody>
        </p:sp>
        <p:sp>
          <p:nvSpPr>
            <p:cNvPr id="109" name="Can 108"/>
            <p:cNvSpPr>
              <a:spLocks/>
            </p:cNvSpPr>
            <p:nvPr/>
          </p:nvSpPr>
          <p:spPr>
            <a:xfrm rot="16200000">
              <a:off x="4767545" y="2821696"/>
              <a:ext cx="112971" cy="504055"/>
            </a:xfrm>
            <a:prstGeom prst="can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rtlCol="0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3200" dirty="0">
                <a:solidFill>
                  <a:srgbClr val="FFFFFF"/>
                </a:solidFill>
                <a:latin typeface="Calibri"/>
              </a:endParaRPr>
            </a:p>
          </p:txBody>
        </p:sp>
        <p:sp>
          <p:nvSpPr>
            <p:cNvPr id="110" name="Can 109"/>
            <p:cNvSpPr>
              <a:spLocks/>
            </p:cNvSpPr>
            <p:nvPr/>
          </p:nvSpPr>
          <p:spPr>
            <a:xfrm rot="16200000">
              <a:off x="4767542" y="2976470"/>
              <a:ext cx="112971" cy="504055"/>
            </a:xfrm>
            <a:prstGeom prst="can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rtlCol="0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3200" dirty="0">
                <a:solidFill>
                  <a:srgbClr val="FFFFFF"/>
                </a:solidFill>
                <a:latin typeface="Calibri"/>
              </a:endParaRPr>
            </a:p>
          </p:txBody>
        </p:sp>
      </p:grpSp>
      <p:sp>
        <p:nvSpPr>
          <p:cNvPr id="111" name="TextBox 110"/>
          <p:cNvSpPr txBox="1"/>
          <p:nvPr/>
        </p:nvSpPr>
        <p:spPr>
          <a:xfrm>
            <a:off x="5802731" y="3530830"/>
            <a:ext cx="46839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200" dirty="0">
                <a:solidFill>
                  <a:srgbClr val="000000"/>
                </a:solidFill>
                <a:latin typeface="Calibri"/>
              </a:rPr>
              <a:t>…</a:t>
            </a:r>
            <a:endParaRPr lang="en-US" sz="3200" baseline="-25000" dirty="0">
              <a:solidFill>
                <a:srgbClr val="000000"/>
              </a:solidFill>
              <a:latin typeface="Calibri"/>
            </a:endParaRPr>
          </a:p>
        </p:txBody>
      </p:sp>
      <p:cxnSp>
        <p:nvCxnSpPr>
          <p:cNvPr id="113" name="Straight Connector 112"/>
          <p:cNvCxnSpPr/>
          <p:nvPr/>
        </p:nvCxnSpPr>
        <p:spPr bwMode="auto">
          <a:xfrm>
            <a:off x="8661112" y="3962922"/>
            <a:ext cx="850009" cy="841207"/>
          </a:xfrm>
          <a:prstGeom prst="line">
            <a:avLst/>
          </a:prstGeom>
          <a:solidFill>
            <a:schemeClr val="accent1"/>
          </a:solidFill>
          <a:ln w="5715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14" name="Straight Connector 113"/>
          <p:cNvCxnSpPr/>
          <p:nvPr/>
        </p:nvCxnSpPr>
        <p:spPr bwMode="auto">
          <a:xfrm>
            <a:off x="8661115" y="3078149"/>
            <a:ext cx="819271" cy="451579"/>
          </a:xfrm>
          <a:prstGeom prst="line">
            <a:avLst/>
          </a:prstGeom>
          <a:solidFill>
            <a:schemeClr val="accent1"/>
          </a:solidFill>
          <a:ln w="5715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15" name="Straight Connector 114"/>
          <p:cNvCxnSpPr/>
          <p:nvPr/>
        </p:nvCxnSpPr>
        <p:spPr bwMode="auto">
          <a:xfrm flipV="1">
            <a:off x="8661112" y="3078149"/>
            <a:ext cx="850013" cy="451579"/>
          </a:xfrm>
          <a:prstGeom prst="line">
            <a:avLst/>
          </a:prstGeom>
          <a:solidFill>
            <a:schemeClr val="accent1"/>
          </a:solidFill>
          <a:ln w="5715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16" name="Straight Connector 115"/>
          <p:cNvCxnSpPr/>
          <p:nvPr/>
        </p:nvCxnSpPr>
        <p:spPr bwMode="auto">
          <a:xfrm flipV="1">
            <a:off x="8661109" y="4396087"/>
            <a:ext cx="850017" cy="408041"/>
          </a:xfrm>
          <a:prstGeom prst="line">
            <a:avLst/>
          </a:prstGeom>
          <a:solidFill>
            <a:schemeClr val="accent1"/>
          </a:solidFill>
          <a:ln w="5715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17" name="Straight Connector 116"/>
          <p:cNvCxnSpPr/>
          <p:nvPr/>
        </p:nvCxnSpPr>
        <p:spPr bwMode="auto">
          <a:xfrm flipV="1">
            <a:off x="8661115" y="3962919"/>
            <a:ext cx="819269" cy="433167"/>
          </a:xfrm>
          <a:prstGeom prst="line">
            <a:avLst/>
          </a:prstGeom>
          <a:solidFill>
            <a:schemeClr val="accent1"/>
          </a:solidFill>
          <a:ln w="5715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>
                <a:off x="1052252" y="5158516"/>
                <a:ext cx="10200466" cy="961161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en-US" sz="2800" b="0" i="1" smtClean="0">
                              <a:latin typeface="Cambria Math" charset="0"/>
                            </a:rPr>
                          </m:ctrlPr>
                        </m:sSubSupPr>
                        <m:e>
                          <m:r>
                            <a:rPr lang="en-US" sz="2800" b="0" i="1" smtClean="0">
                              <a:latin typeface="Cambria Math" charset="0"/>
                            </a:rPr>
                            <m:t>𝜎</m:t>
                          </m:r>
                        </m:e>
                        <m:sub>
                          <m:r>
                            <a:rPr lang="en-US" sz="2800" b="0" i="1" smtClean="0">
                              <a:latin typeface="Cambria Math" charset="0"/>
                            </a:rPr>
                            <m:t>1</m:t>
                          </m:r>
                        </m:sub>
                        <m:sup>
                          <m:sSub>
                            <m:sSubPr>
                              <m:ctrlPr>
                                <a:rPr lang="en-US" sz="2800" b="0" i="1" smtClean="0">
                                  <a:latin typeface="Cambria Math" charset="0"/>
                                </a:rPr>
                              </m:ctrlPr>
                            </m:sSubPr>
                            <m:e>
                              <m:r>
                                <a:rPr lang="en-US" sz="2800" b="0" i="1" smtClean="0">
                                  <a:latin typeface="Cambria Math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-US" sz="2800" b="0" i="1" smtClean="0">
                                  <a:latin typeface="Cambria Math" charset="0"/>
                                </a:rPr>
                                <m:t>1</m:t>
                              </m:r>
                            </m:sub>
                          </m:sSub>
                        </m:sup>
                      </m:sSubSup>
                      <m:r>
                        <a:rPr lang="en-US" sz="2800" b="0" i="1" smtClean="0">
                          <a:latin typeface="Cambria Math" charset="0"/>
                        </a:rPr>
                        <m:t>⋅</m:t>
                      </m:r>
                      <m:sSubSup>
                        <m:sSubSupPr>
                          <m:ctrlPr>
                            <a:rPr lang="en-US" sz="2800" b="0" i="1" smtClean="0">
                              <a:latin typeface="Cambria Math" charset="0"/>
                            </a:rPr>
                          </m:ctrlPr>
                        </m:sSubSupPr>
                        <m:e>
                          <m:r>
                            <a:rPr lang="en-US" sz="2800" b="0" i="1" smtClean="0">
                              <a:latin typeface="Cambria Math" charset="0"/>
                            </a:rPr>
                            <m:t>𝜎</m:t>
                          </m:r>
                        </m:e>
                        <m:sub>
                          <m:r>
                            <a:rPr lang="en-US" sz="2800" b="0" i="1" smtClean="0">
                              <a:latin typeface="Cambria Math" charset="0"/>
                            </a:rPr>
                            <m:t>2</m:t>
                          </m:r>
                        </m:sub>
                        <m:sup>
                          <m:sSub>
                            <m:sSubPr>
                              <m:ctrlPr>
                                <a:rPr lang="en-US" sz="2800" b="0" i="1" smtClean="0">
                                  <a:latin typeface="Cambria Math" charset="0"/>
                                </a:rPr>
                              </m:ctrlPr>
                            </m:sSubPr>
                            <m:e>
                              <m:r>
                                <a:rPr lang="en-US" sz="2800" b="0" i="1" smtClean="0">
                                  <a:latin typeface="Cambria Math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-US" sz="2800" b="0" i="1" smtClean="0">
                                  <a:latin typeface="Cambria Math" charset="0"/>
                                </a:rPr>
                                <m:t>2</m:t>
                              </m:r>
                            </m:sub>
                          </m:sSub>
                        </m:sup>
                      </m:sSubSup>
                      <m:r>
                        <a:rPr lang="en-US" sz="2800" b="0" i="1" smtClean="0">
                          <a:latin typeface="Cambria Math" charset="0"/>
                        </a:rPr>
                        <m:t>⋅</m:t>
                      </m:r>
                      <m:sSubSup>
                        <m:sSubSupPr>
                          <m:ctrlPr>
                            <a:rPr lang="en-US" sz="2800" b="0" i="1" smtClean="0">
                              <a:latin typeface="Cambria Math" charset="0"/>
                            </a:rPr>
                          </m:ctrlPr>
                        </m:sSubSupPr>
                        <m:e>
                          <m:r>
                            <a:rPr lang="en-US" sz="2800" b="0" i="1" smtClean="0">
                              <a:latin typeface="Cambria Math" charset="0"/>
                            </a:rPr>
                            <m:t>𝜎</m:t>
                          </m:r>
                        </m:e>
                        <m:sub>
                          <m:r>
                            <a:rPr lang="en-US" sz="2800" b="0" i="1" smtClean="0">
                              <a:latin typeface="Cambria Math" charset="0"/>
                            </a:rPr>
                            <m:t>3</m:t>
                          </m:r>
                        </m:sub>
                        <m:sup>
                          <m:sSub>
                            <m:sSubPr>
                              <m:ctrlPr>
                                <a:rPr lang="en-US" sz="2800" b="0" i="1" smtClean="0">
                                  <a:latin typeface="Cambria Math" charset="0"/>
                                </a:rPr>
                              </m:ctrlPr>
                            </m:sSubPr>
                            <m:e>
                              <m:r>
                                <a:rPr lang="en-US" sz="2800" b="0" i="1" smtClean="0">
                                  <a:latin typeface="Cambria Math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-US" sz="2800" b="0" i="1" smtClean="0">
                                  <a:latin typeface="Cambria Math" charset="0"/>
                                </a:rPr>
                                <m:t>3</m:t>
                              </m:r>
                            </m:sub>
                          </m:sSub>
                        </m:sup>
                      </m:sSubSup>
                      <m:r>
                        <a:rPr lang="en-US" sz="2800" b="0" i="1" smtClean="0">
                          <a:latin typeface="Cambria Math" charset="0"/>
                        </a:rPr>
                        <m:t>⋅</m:t>
                      </m:r>
                      <m:sSubSup>
                        <m:sSubSupPr>
                          <m:ctrlPr>
                            <a:rPr lang="en-US" sz="2800" b="0" i="1" smtClean="0">
                              <a:latin typeface="Cambria Math" charset="0"/>
                            </a:rPr>
                          </m:ctrlPr>
                        </m:sSubSupPr>
                        <m:e>
                          <m:r>
                            <a:rPr lang="en-US" sz="2800" b="0" i="1" smtClean="0">
                              <a:latin typeface="Cambria Math" charset="0"/>
                            </a:rPr>
                            <m:t>𝜎</m:t>
                          </m:r>
                        </m:e>
                        <m:sub>
                          <m:r>
                            <a:rPr lang="en-US" sz="2800" b="0" i="1" smtClean="0">
                              <a:latin typeface="Cambria Math" charset="0"/>
                            </a:rPr>
                            <m:t>4</m:t>
                          </m:r>
                        </m:sub>
                        <m:sup>
                          <m:sSub>
                            <m:sSubPr>
                              <m:ctrlPr>
                                <a:rPr lang="en-US" sz="2800" b="0" i="1" smtClean="0">
                                  <a:latin typeface="Cambria Math" charset="0"/>
                                </a:rPr>
                              </m:ctrlPr>
                            </m:sSubPr>
                            <m:e>
                              <m:r>
                                <a:rPr lang="en-US" sz="2800" b="0" i="1" smtClean="0">
                                  <a:latin typeface="Cambria Math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-US" sz="2800" b="0" i="1" smtClean="0">
                                  <a:latin typeface="Cambria Math" charset="0"/>
                                </a:rPr>
                                <m:t>1</m:t>
                              </m:r>
                            </m:sub>
                          </m:sSub>
                        </m:sup>
                      </m:sSubSup>
                      <m:r>
                        <a:rPr lang="en-US" sz="2800" b="0" i="1" smtClean="0">
                          <a:latin typeface="Cambria Math" charset="0"/>
                        </a:rPr>
                        <m:t>⋯⋯⋯</m:t>
                      </m:r>
                      <m:sSubSup>
                        <m:sSubSupPr>
                          <m:ctrlPr>
                            <a:rPr lang="en-US" sz="2800" b="0" i="1" smtClean="0">
                              <a:latin typeface="Cambria Math" charset="0"/>
                            </a:rPr>
                          </m:ctrlPr>
                        </m:sSubSupPr>
                        <m:e>
                          <m:r>
                            <a:rPr lang="en-US" sz="2800" b="0" i="1" smtClean="0">
                              <a:latin typeface="Cambria Math" charset="0"/>
                            </a:rPr>
                            <m:t>𝜎</m:t>
                          </m:r>
                        </m:e>
                        <m:sub>
                          <m:r>
                            <a:rPr lang="en-US" sz="2800" b="0" i="1" smtClean="0">
                              <a:latin typeface="Cambria Math" charset="0"/>
                            </a:rPr>
                            <m:t>𝑘</m:t>
                          </m:r>
                        </m:sub>
                        <m:sup>
                          <m:sSub>
                            <m:sSubPr>
                              <m:ctrlPr>
                                <a:rPr lang="en-US" sz="2800" b="0" i="1" smtClean="0">
                                  <a:latin typeface="Cambria Math" charset="0"/>
                                </a:rPr>
                              </m:ctrlPr>
                            </m:sSubPr>
                            <m:e>
                              <m:r>
                                <a:rPr lang="en-US" sz="2800" b="0" i="1" smtClean="0">
                                  <a:latin typeface="Cambria Math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-US" sz="2800" b="0" i="1" smtClean="0">
                                  <a:latin typeface="Cambria Math" charset="0"/>
                                </a:rPr>
                                <m:t>⋅</m:t>
                              </m:r>
                            </m:sub>
                          </m:sSub>
                        </m:sup>
                      </m:sSubSup>
                      <m:r>
                        <a:rPr lang="en-US" sz="2800" b="0" i="1" smtClean="0">
                          <a:latin typeface="Cambria Math" charset="0"/>
                        </a:rPr>
                        <m:t>= </m:t>
                      </m:r>
                      <m:d>
                        <m:dPr>
                          <m:begChr m:val="{"/>
                          <m:endChr m:val=""/>
                          <m:ctrlPr>
                            <a:rPr lang="cs-CZ" sz="2800" b="0" i="1" smtClean="0">
                              <a:latin typeface="Cambria Math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cs-CZ" sz="2800" b="0" i="1" smtClean="0">
                                  <a:latin typeface="Cambria Math" charset="0"/>
                                </a:rPr>
                              </m:ctrlPr>
                            </m:eqArrPr>
                            <m:e>
                              <m:r>
                                <a:rPr lang="en-US" sz="2800" b="0" i="1" smtClean="0">
                                  <a:latin typeface="Cambria Math" charset="0"/>
                                </a:rPr>
                                <m:t>𝑖𝑑</m:t>
                              </m:r>
                              <m:r>
                                <a:rPr lang="en-US" sz="2800" b="0" i="1" smtClean="0">
                                  <a:latin typeface="Cambria Math" charset="0"/>
                                </a:rPr>
                                <m:t>     </m:t>
                              </m:r>
                              <m:r>
                                <m:rPr>
                                  <m:nor/>
                                </m:rPr>
                                <a:rPr lang="en-US" sz="2800" b="0" i="0" smtClean="0">
                                  <a:latin typeface="Cambria Math" charset="0"/>
                                </a:rPr>
                                <m:t>if</m:t>
                              </m:r>
                              <m:r>
                                <a:rPr lang="en-US" sz="2800" b="0" i="1" smtClean="0">
                                  <a:latin typeface="Cambria Math" charset="0"/>
                                </a:rPr>
                                <m:t> </m:t>
                              </m:r>
                              <m:r>
                                <a:rPr lang="en-US" sz="2800" b="0" i="1" smtClean="0">
                                  <a:latin typeface="Cambria Math" charset="0"/>
                                </a:rPr>
                                <m:t>𝐷𝑒𝑐</m:t>
                              </m:r>
                              <m:r>
                                <a:rPr lang="en-US" sz="2800" b="0" i="1" smtClean="0">
                                  <a:latin typeface="Cambria Math" charset="0"/>
                                </a:rPr>
                                <m:t>(</m:t>
                              </m:r>
                              <m:r>
                                <a:rPr lang="en-US" sz="2800" b="0" i="1" smtClean="0">
                                  <a:latin typeface="Cambria Math" charset="0"/>
                                </a:rPr>
                                <m:t>𝑠𝑘</m:t>
                              </m:r>
                              <m:r>
                                <a:rPr lang="en-US" sz="2800" b="0" i="1" smtClean="0">
                                  <a:latin typeface="Cambria Math" charset="0"/>
                                </a:rPr>
                                <m:t>,</m:t>
                              </m:r>
                              <m:r>
                                <a:rPr lang="en-US" sz="2800" b="0" i="1" smtClean="0">
                                  <a:latin typeface="Cambria Math" charset="0"/>
                                </a:rPr>
                                <m:t>𝐸𝑛𝑐</m:t>
                              </m:r>
                              <m:d>
                                <m:dPr>
                                  <m:ctrlPr>
                                    <a:rPr lang="en-US" sz="2800" b="0" i="1" smtClean="0">
                                      <a:latin typeface="Cambria Math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sz="2800" b="0" i="1" smtClean="0">
                                      <a:latin typeface="Cambria Math" charset="0"/>
                                    </a:rPr>
                                    <m:t>𝑎</m:t>
                                  </m:r>
                                </m:e>
                              </m:d>
                              <m:r>
                                <a:rPr lang="en-US" sz="2800" b="0" i="1" smtClean="0">
                                  <a:latin typeface="Cambria Math" charset="0"/>
                                </a:rPr>
                                <m:t>)=1</m:t>
                              </m:r>
                            </m:e>
                            <m:e>
                              <m:r>
                                <a:rPr lang="en-US" sz="2800" b="0" i="1" smtClean="0">
                                  <a:latin typeface="Cambria Math" charset="0"/>
                                </a:rPr>
                                <m:t>𝜋</m:t>
                              </m:r>
                              <m:r>
                                <a:rPr lang="en-US" sz="2800" b="0" i="1" smtClean="0">
                                  <a:latin typeface="Cambria Math" charset="0"/>
                                </a:rPr>
                                <m:t>      </m:t>
                              </m:r>
                              <m:r>
                                <m:rPr>
                                  <m:nor/>
                                </m:rPr>
                                <a:rPr lang="en-US" sz="2800" b="0" i="0" smtClean="0">
                                  <a:latin typeface="Cambria Math" charset="0"/>
                                </a:rPr>
                                <m:t>if</m:t>
                              </m:r>
                              <m:r>
                                <a:rPr lang="en-US" sz="2800" b="0" i="1" smtClean="0">
                                  <a:latin typeface="Cambria Math" charset="0"/>
                                </a:rPr>
                                <m:t> </m:t>
                              </m:r>
                              <m:r>
                                <a:rPr lang="en-US" sz="2800" b="0" i="1" smtClean="0">
                                  <a:latin typeface="Cambria Math" charset="0"/>
                                </a:rPr>
                                <m:t>𝐷𝑒𝑐</m:t>
                              </m:r>
                              <m:r>
                                <a:rPr lang="en-US" sz="2800" b="0" i="1" smtClean="0">
                                  <a:latin typeface="Cambria Math" charset="0"/>
                                </a:rPr>
                                <m:t>(</m:t>
                              </m:r>
                              <m:r>
                                <a:rPr lang="en-US" sz="2800" b="0" i="1" smtClean="0">
                                  <a:latin typeface="Cambria Math" charset="0"/>
                                </a:rPr>
                                <m:t>𝑠𝑘</m:t>
                              </m:r>
                              <m:r>
                                <a:rPr lang="en-US" sz="2800" b="0" i="1" smtClean="0">
                                  <a:latin typeface="Cambria Math" charset="0"/>
                                </a:rPr>
                                <m:t>,</m:t>
                              </m:r>
                              <m:r>
                                <a:rPr lang="en-US" sz="2800" b="0" i="1" smtClean="0">
                                  <a:latin typeface="Cambria Math" charset="0"/>
                                </a:rPr>
                                <m:t>𝐸𝑛𝑐</m:t>
                              </m:r>
                              <m:d>
                                <m:dPr>
                                  <m:ctrlPr>
                                    <a:rPr lang="en-US" sz="2800" b="0" i="1" smtClean="0">
                                      <a:latin typeface="Cambria Math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sz="2800" b="0" i="1" smtClean="0">
                                      <a:latin typeface="Cambria Math" charset="0"/>
                                    </a:rPr>
                                    <m:t>𝑎</m:t>
                                  </m:r>
                                </m:e>
                              </m:d>
                              <m:r>
                                <a:rPr lang="en-US" sz="2800" b="0" i="1" smtClean="0">
                                  <a:latin typeface="Cambria Math" charset="0"/>
                                </a:rPr>
                                <m:t>)=0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2252" y="5158516"/>
                <a:ext cx="10200466" cy="961161"/>
              </a:xfrm>
              <a:prstGeom prst="rect">
                <a:avLst/>
              </a:prstGeom>
              <a:blipFill rotWithShape="0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3" name="TextBox 82"/>
              <p:cNvSpPr txBox="1"/>
              <p:nvPr/>
            </p:nvSpPr>
            <p:spPr>
              <a:xfrm>
                <a:off x="718817" y="804068"/>
                <a:ext cx="2220608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2400" dirty="0" smtClean="0">
                    <a:solidFill>
                      <a:srgbClr val="000000"/>
                    </a:solidFill>
                  </a:rPr>
                  <a:t>function: </a:t>
                </a:r>
                <a14:m>
                  <m:oMath xmlns:m="http://schemas.openxmlformats.org/officeDocument/2006/math">
                    <m:r>
                      <a:rPr lang="en-US" sz="2400" b="0" i="1" dirty="0" smtClean="0">
                        <a:solidFill>
                          <a:srgbClr val="000000"/>
                        </a:solidFill>
                        <a:latin typeface="Cambria Math" charset="0"/>
                      </a:rPr>
                      <m:t>𝐷𝑒𝑐</m:t>
                    </m:r>
                    <m:r>
                      <a:rPr lang="en-US" sz="2400" b="0" i="1" dirty="0" smtClean="0">
                        <a:solidFill>
                          <a:srgbClr val="000000"/>
                        </a:solidFill>
                        <a:latin typeface="Cambria Math" charset="0"/>
                      </a:rPr>
                      <m:t>( )</m:t>
                    </m:r>
                  </m:oMath>
                </a14:m>
                <a:endParaRPr lang="en-US" sz="2400" baseline="-250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83" name="TextBox 8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8817" y="804068"/>
                <a:ext cx="2220608" cy="461665"/>
              </a:xfrm>
              <a:prstGeom prst="rect">
                <a:avLst/>
              </a:prstGeom>
              <a:blipFill rotWithShape="0">
                <a:blip r:embed="rId4"/>
                <a:stretch>
                  <a:fillRect l="-3571" t="-103947" r="-1923" b="-13026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4" name="TextBox 83"/>
              <p:cNvSpPr txBox="1"/>
              <p:nvPr/>
            </p:nvSpPr>
            <p:spPr>
              <a:xfrm>
                <a:off x="3135762" y="804068"/>
                <a:ext cx="2452916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2400" dirty="0" smtClean="0">
                    <a:solidFill>
                      <a:srgbClr val="000000"/>
                    </a:solidFill>
                  </a:rPr>
                  <a:t>input: </a:t>
                </a:r>
                <a14:m>
                  <m:oMath xmlns:m="http://schemas.openxmlformats.org/officeDocument/2006/math">
                    <m:r>
                      <a:rPr lang="en-US" sz="2400" b="1" i="1" dirty="0" smtClean="0">
                        <a:solidFill>
                          <a:schemeClr val="accent6"/>
                        </a:solidFill>
                        <a:latin typeface="Cambria Math" charset="0"/>
                      </a:rPr>
                      <m:t>𝒔𝒌</m:t>
                    </m:r>
                    <m:r>
                      <a:rPr lang="en-US" sz="2400" b="1" i="1" dirty="0" smtClean="0">
                        <a:solidFill>
                          <a:srgbClr val="000000"/>
                        </a:solidFill>
                        <a:latin typeface="Cambria Math" charset="0"/>
                      </a:rPr>
                      <m:t>, </m:t>
                    </m:r>
                    <m:r>
                      <a:rPr lang="en-US" sz="2400" b="1" i="1" dirty="0" smtClean="0">
                        <a:solidFill>
                          <a:schemeClr val="accent2"/>
                        </a:solidFill>
                        <a:latin typeface="Cambria Math" charset="0"/>
                      </a:rPr>
                      <m:t>𝑬𝒏𝒄</m:t>
                    </m:r>
                    <m:r>
                      <a:rPr lang="en-US" sz="2400" b="1" i="1" dirty="0" smtClean="0">
                        <a:solidFill>
                          <a:schemeClr val="accent2"/>
                        </a:solidFill>
                        <a:latin typeface="Cambria Math" charset="0"/>
                      </a:rPr>
                      <m:t>(</m:t>
                    </m:r>
                    <m:r>
                      <a:rPr lang="en-US" sz="2400" b="1" i="1" dirty="0" smtClean="0">
                        <a:solidFill>
                          <a:schemeClr val="accent2"/>
                        </a:solidFill>
                        <a:latin typeface="Cambria Math" charset="0"/>
                      </a:rPr>
                      <m:t>𝒂</m:t>
                    </m:r>
                    <m:r>
                      <a:rPr lang="en-US" sz="2400" b="1" i="1" dirty="0" smtClean="0">
                        <a:solidFill>
                          <a:schemeClr val="accent2"/>
                        </a:solidFill>
                        <a:latin typeface="Cambria Math" charset="0"/>
                      </a:rPr>
                      <m:t>)</m:t>
                    </m:r>
                  </m:oMath>
                </a14:m>
                <a:endParaRPr lang="en-US" sz="2400" b="1" baseline="-25000" dirty="0">
                  <a:solidFill>
                    <a:schemeClr val="accent2"/>
                  </a:solidFill>
                </a:endParaRPr>
              </a:p>
            </p:txBody>
          </p:sp>
        </mc:Choice>
        <mc:Fallback xmlns="">
          <p:sp>
            <p:nvSpPr>
              <p:cNvPr id="84" name="TextBox 8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35762" y="804068"/>
                <a:ext cx="2452916" cy="461665"/>
              </a:xfrm>
              <a:prstGeom prst="rect">
                <a:avLst/>
              </a:prstGeom>
              <a:blipFill rotWithShape="0">
                <a:blip r:embed="rId5"/>
                <a:stretch>
                  <a:fillRect l="-3474" t="-10526" r="-1489" b="-2894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0" name="Group 9"/>
          <p:cNvGrpSpPr/>
          <p:nvPr/>
        </p:nvGrpSpPr>
        <p:grpSpPr>
          <a:xfrm>
            <a:off x="4631561" y="1375281"/>
            <a:ext cx="3719337" cy="4531590"/>
            <a:chOff x="4631561" y="1375281"/>
            <a:chExt cx="3719337" cy="4531590"/>
          </a:xfrm>
        </p:grpSpPr>
        <p:sp>
          <p:nvSpPr>
            <p:cNvPr id="87" name="Rectangle 86"/>
            <p:cNvSpPr/>
            <p:nvPr/>
          </p:nvSpPr>
          <p:spPr>
            <a:xfrm>
              <a:off x="7680182" y="1375281"/>
              <a:ext cx="670716" cy="494829"/>
            </a:xfrm>
            <a:prstGeom prst="rect">
              <a:avLst/>
            </a:prstGeom>
            <a:noFill/>
            <a:ln w="41275" cmpd="sng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accent6"/>
                </a:solidFill>
              </a:endParaRPr>
            </a:p>
          </p:txBody>
        </p:sp>
        <p:sp>
          <p:nvSpPr>
            <p:cNvPr id="79" name="Rectangle 78"/>
            <p:cNvSpPr/>
            <p:nvPr/>
          </p:nvSpPr>
          <p:spPr>
            <a:xfrm>
              <a:off x="4631561" y="5412042"/>
              <a:ext cx="670716" cy="494829"/>
            </a:xfrm>
            <a:prstGeom prst="rect">
              <a:avLst/>
            </a:prstGeom>
            <a:noFill/>
            <a:ln w="41275" cmpd="sng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accent6"/>
                </a:solidFill>
              </a:endParaRPr>
            </a:p>
          </p:txBody>
        </p:sp>
        <p:sp>
          <p:nvSpPr>
            <p:cNvPr id="81" name="Rectangle 80"/>
            <p:cNvSpPr/>
            <p:nvPr/>
          </p:nvSpPr>
          <p:spPr>
            <a:xfrm>
              <a:off x="6441232" y="2783029"/>
              <a:ext cx="1107272" cy="2288237"/>
            </a:xfrm>
            <a:prstGeom prst="rect">
              <a:avLst/>
            </a:prstGeom>
            <a:noFill/>
            <a:ln w="41275" cmpd="sng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accent6"/>
                </a:solidFill>
              </a:endParaRPr>
            </a:p>
          </p:txBody>
        </p:sp>
      </p:grpSp>
      <p:sp>
        <p:nvSpPr>
          <p:cNvPr id="82" name="TextBox 81"/>
          <p:cNvSpPr txBox="1"/>
          <p:nvPr/>
        </p:nvSpPr>
        <p:spPr>
          <a:xfrm>
            <a:off x="6783349" y="3530830"/>
            <a:ext cx="46839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200" dirty="0">
                <a:solidFill>
                  <a:srgbClr val="000000"/>
                </a:solidFill>
                <a:latin typeface="Calibri"/>
              </a:rPr>
              <a:t>…</a:t>
            </a:r>
            <a:endParaRPr lang="en-US" sz="3200" baseline="-25000" dirty="0">
              <a:solidFill>
                <a:srgbClr val="000000"/>
              </a:solidFill>
              <a:latin typeface="Calibri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1352925" y="1371806"/>
            <a:ext cx="3626964" cy="4563019"/>
            <a:chOff x="1352925" y="1371806"/>
            <a:chExt cx="3626964" cy="4563019"/>
          </a:xfrm>
        </p:grpSpPr>
        <p:sp>
          <p:nvSpPr>
            <p:cNvPr id="230" name="Rectangle 229"/>
            <p:cNvSpPr/>
            <p:nvPr/>
          </p:nvSpPr>
          <p:spPr>
            <a:xfrm>
              <a:off x="2020077" y="1371806"/>
              <a:ext cx="2599751" cy="494829"/>
            </a:xfrm>
            <a:prstGeom prst="rect">
              <a:avLst/>
            </a:prstGeom>
            <a:noFill/>
            <a:ln w="41275" cmpd="sng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Rectangle 87"/>
            <p:cNvSpPr/>
            <p:nvPr/>
          </p:nvSpPr>
          <p:spPr>
            <a:xfrm>
              <a:off x="1422919" y="2773184"/>
              <a:ext cx="3556970" cy="2274677"/>
            </a:xfrm>
            <a:prstGeom prst="rect">
              <a:avLst/>
            </a:prstGeom>
            <a:noFill/>
            <a:ln w="41275" cmpd="sng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Rectangle 74"/>
            <p:cNvSpPr/>
            <p:nvPr/>
          </p:nvSpPr>
          <p:spPr>
            <a:xfrm>
              <a:off x="1352925" y="5380094"/>
              <a:ext cx="1456499" cy="554731"/>
            </a:xfrm>
            <a:prstGeom prst="rect">
              <a:avLst/>
            </a:prstGeom>
            <a:noFill/>
            <a:ln w="41275" cmpd="sng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TextBox 85"/>
            <p:cNvSpPr txBox="1"/>
            <p:nvPr/>
          </p:nvSpPr>
          <p:spPr>
            <a:xfrm>
              <a:off x="2615848" y="1870110"/>
              <a:ext cx="140820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sz="2400" dirty="0" err="1" smtClean="0">
                  <a:solidFill>
                    <a:schemeClr val="accent6"/>
                  </a:solidFill>
                </a:rPr>
                <a:t>encryptor</a:t>
              </a:r>
              <a:endParaRPr lang="en-US" sz="2400" b="1" baseline="-25000" dirty="0">
                <a:solidFill>
                  <a:schemeClr val="accent6"/>
                </a:solidFill>
              </a:endParaRP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2967833" y="1375281"/>
            <a:ext cx="4546206" cy="4547355"/>
            <a:chOff x="2967833" y="1375281"/>
            <a:chExt cx="4546206" cy="4547355"/>
          </a:xfrm>
        </p:grpSpPr>
        <p:sp>
          <p:nvSpPr>
            <p:cNvPr id="85" name="Rectangle 84"/>
            <p:cNvSpPr/>
            <p:nvPr/>
          </p:nvSpPr>
          <p:spPr>
            <a:xfrm>
              <a:off x="4704598" y="1375281"/>
              <a:ext cx="2809441" cy="494829"/>
            </a:xfrm>
            <a:prstGeom prst="rect">
              <a:avLst/>
            </a:prstGeom>
            <a:noFill/>
            <a:ln w="41275" cmpd="sng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Rectangle 76"/>
            <p:cNvSpPr/>
            <p:nvPr/>
          </p:nvSpPr>
          <p:spPr>
            <a:xfrm>
              <a:off x="2967833" y="5392366"/>
              <a:ext cx="1512735" cy="530270"/>
            </a:xfrm>
            <a:prstGeom prst="rect">
              <a:avLst/>
            </a:prstGeom>
            <a:noFill/>
            <a:ln w="41275" cmpd="sng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Rectangle 79"/>
            <p:cNvSpPr/>
            <p:nvPr/>
          </p:nvSpPr>
          <p:spPr>
            <a:xfrm>
              <a:off x="5302278" y="2781376"/>
              <a:ext cx="968851" cy="2266485"/>
            </a:xfrm>
            <a:prstGeom prst="rect">
              <a:avLst/>
            </a:prstGeom>
            <a:noFill/>
            <a:ln w="41275" cmpd="sng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TextBox 88"/>
            <p:cNvSpPr txBox="1"/>
            <p:nvPr/>
          </p:nvSpPr>
          <p:spPr>
            <a:xfrm>
              <a:off x="5353794" y="1870110"/>
              <a:ext cx="13662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sz="2400" dirty="0" smtClean="0">
                  <a:solidFill>
                    <a:schemeClr val="accent2"/>
                  </a:solidFill>
                </a:rPr>
                <a:t>evaluator</a:t>
              </a:r>
              <a:endParaRPr lang="en-US" sz="2400" b="1" baseline="-25000" dirty="0">
                <a:solidFill>
                  <a:schemeClr val="accent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811540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2020077" y="1375281"/>
                <a:ext cx="9232641" cy="486352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US" sz="2800" b="0" i="1" smtClean="0">
                              <a:latin typeface="Cambria Math" charset="0"/>
                            </a:rPr>
                          </m:ctrlPr>
                        </m:dPr>
                        <m:e>
                          <m:sSubSup>
                            <m:sSubSupPr>
                              <m:ctrlPr>
                                <a:rPr lang="en-US" sz="2800" b="0" i="1" smtClean="0">
                                  <a:latin typeface="Cambria Math" charset="0"/>
                                </a:rPr>
                              </m:ctrlPr>
                            </m:sSubSupPr>
                            <m:e>
                              <m:r>
                                <a:rPr lang="en-US" sz="2800" b="0" i="1" smtClean="0">
                                  <a:latin typeface="Cambria Math" charset="0"/>
                                </a:rPr>
                                <m:t>𝜎</m:t>
                              </m:r>
                            </m:e>
                            <m:sub>
                              <m:r>
                                <a:rPr lang="en-US" sz="2800" b="0" i="1" smtClean="0">
                                  <a:latin typeface="Cambria Math" charset="0"/>
                                </a:rPr>
                                <m:t>1</m:t>
                              </m:r>
                            </m:sub>
                            <m:sup>
                              <m:r>
                                <a:rPr lang="en-US" sz="2800" b="0" i="1" smtClean="0">
                                  <a:latin typeface="Cambria Math" charset="0"/>
                                </a:rPr>
                                <m:t>0</m:t>
                              </m:r>
                            </m:sup>
                          </m:sSubSup>
                          <m:r>
                            <a:rPr lang="en-US" sz="2800" b="0" i="1" smtClean="0">
                              <a:latin typeface="Cambria Math" charset="0"/>
                            </a:rPr>
                            <m:t>,</m:t>
                          </m:r>
                          <m:sSubSup>
                            <m:sSubSupPr>
                              <m:ctrlPr>
                                <a:rPr lang="en-US" sz="2800" b="0" i="1" smtClean="0">
                                  <a:latin typeface="Cambria Math" charset="0"/>
                                </a:rPr>
                              </m:ctrlPr>
                            </m:sSubSupPr>
                            <m:e>
                              <m:r>
                                <a:rPr lang="en-US" sz="2800" b="0" i="1" smtClean="0">
                                  <a:latin typeface="Cambria Math" charset="0"/>
                                </a:rPr>
                                <m:t>𝜎</m:t>
                              </m:r>
                            </m:e>
                            <m:sub>
                              <m:r>
                                <a:rPr lang="en-US" sz="2800" b="0" i="1" smtClean="0">
                                  <a:latin typeface="Cambria Math" charset="0"/>
                                </a:rPr>
                                <m:t>1</m:t>
                              </m:r>
                            </m:sub>
                            <m:sup>
                              <m:r>
                                <a:rPr lang="en-US" sz="2800" b="0" i="1" smtClean="0">
                                  <a:latin typeface="Cambria Math" charset="0"/>
                                </a:rPr>
                                <m:t>1</m:t>
                              </m:r>
                            </m:sup>
                          </m:sSubSup>
                        </m:e>
                      </m:d>
                      <m:r>
                        <a:rPr lang="en-US" sz="2800" b="0" i="1" smtClean="0">
                          <a:latin typeface="Cambria Math" charset="0"/>
                        </a:rPr>
                        <m:t>, </m:t>
                      </m:r>
                      <m:d>
                        <m:dPr>
                          <m:ctrlPr>
                            <a:rPr lang="en-US" sz="2800" i="1">
                              <a:latin typeface="Cambria Math" charset="0"/>
                            </a:rPr>
                          </m:ctrlPr>
                        </m:dPr>
                        <m:e>
                          <m:sSubSup>
                            <m:sSubSupPr>
                              <m:ctrlPr>
                                <a:rPr lang="en-US" sz="2800" i="1">
                                  <a:latin typeface="Cambria Math" charset="0"/>
                                </a:rPr>
                              </m:ctrlPr>
                            </m:sSubSupPr>
                            <m:e>
                              <m:r>
                                <a:rPr lang="en-US" sz="2800" i="1">
                                  <a:latin typeface="Cambria Math" charset="0"/>
                                </a:rPr>
                                <m:t>𝜎</m:t>
                              </m:r>
                            </m:e>
                            <m:sub>
                              <m:r>
                                <a:rPr lang="en-US" sz="2800" b="0" i="1" smtClean="0">
                                  <a:latin typeface="Cambria Math" charset="0"/>
                                </a:rPr>
                                <m:t>2</m:t>
                              </m:r>
                            </m:sub>
                            <m:sup>
                              <m:r>
                                <a:rPr lang="en-US" sz="2800" i="1">
                                  <a:latin typeface="Cambria Math" charset="0"/>
                                </a:rPr>
                                <m:t>0</m:t>
                              </m:r>
                            </m:sup>
                          </m:sSubSup>
                          <m:r>
                            <a:rPr lang="en-US" sz="2800" i="1">
                              <a:latin typeface="Cambria Math" charset="0"/>
                            </a:rPr>
                            <m:t>,</m:t>
                          </m:r>
                          <m:sSubSup>
                            <m:sSubSupPr>
                              <m:ctrlPr>
                                <a:rPr lang="en-US" sz="2800" i="1">
                                  <a:latin typeface="Cambria Math" charset="0"/>
                                </a:rPr>
                              </m:ctrlPr>
                            </m:sSubSupPr>
                            <m:e>
                              <m:r>
                                <a:rPr lang="en-US" sz="2800" i="1">
                                  <a:latin typeface="Cambria Math" charset="0"/>
                                </a:rPr>
                                <m:t>𝜎</m:t>
                              </m:r>
                            </m:e>
                            <m:sub>
                              <m:r>
                                <a:rPr lang="en-US" sz="2800" b="0" i="1" smtClean="0">
                                  <a:latin typeface="Cambria Math" charset="0"/>
                                </a:rPr>
                                <m:t>2</m:t>
                              </m:r>
                            </m:sub>
                            <m:sup>
                              <m:r>
                                <a:rPr lang="en-US" sz="2800" i="1">
                                  <a:latin typeface="Cambria Math" charset="0"/>
                                </a:rPr>
                                <m:t>1</m:t>
                              </m:r>
                            </m:sup>
                          </m:sSubSup>
                        </m:e>
                      </m:d>
                      <m:r>
                        <a:rPr lang="en-US" sz="2800" b="0" i="1" smtClean="0">
                          <a:latin typeface="Cambria Math" charset="0"/>
                        </a:rPr>
                        <m:t>,</m:t>
                      </m:r>
                      <m:d>
                        <m:dPr>
                          <m:ctrlPr>
                            <a:rPr lang="en-US" sz="2800" i="1">
                              <a:latin typeface="Cambria Math" charset="0"/>
                            </a:rPr>
                          </m:ctrlPr>
                        </m:dPr>
                        <m:e>
                          <m:sSubSup>
                            <m:sSubSupPr>
                              <m:ctrlPr>
                                <a:rPr lang="en-US" sz="2800" i="1">
                                  <a:latin typeface="Cambria Math" charset="0"/>
                                </a:rPr>
                              </m:ctrlPr>
                            </m:sSubSupPr>
                            <m:e>
                              <m:r>
                                <a:rPr lang="en-US" sz="2800" i="1">
                                  <a:latin typeface="Cambria Math" charset="0"/>
                                </a:rPr>
                                <m:t>𝜎</m:t>
                              </m:r>
                            </m:e>
                            <m:sub>
                              <m:r>
                                <a:rPr lang="en-US" sz="2800" b="0" i="1" smtClean="0">
                                  <a:latin typeface="Cambria Math" charset="0"/>
                                </a:rPr>
                                <m:t>3</m:t>
                              </m:r>
                            </m:sub>
                            <m:sup>
                              <m:r>
                                <a:rPr lang="en-US" sz="2800" i="1">
                                  <a:latin typeface="Cambria Math" charset="0"/>
                                </a:rPr>
                                <m:t>0</m:t>
                              </m:r>
                            </m:sup>
                          </m:sSubSup>
                          <m:r>
                            <a:rPr lang="en-US" sz="2800" i="1">
                              <a:latin typeface="Cambria Math" charset="0"/>
                            </a:rPr>
                            <m:t>,</m:t>
                          </m:r>
                          <m:sSubSup>
                            <m:sSubSupPr>
                              <m:ctrlPr>
                                <a:rPr lang="en-US" sz="2800" i="1">
                                  <a:latin typeface="Cambria Math" charset="0"/>
                                </a:rPr>
                              </m:ctrlPr>
                            </m:sSubSupPr>
                            <m:e>
                              <m:r>
                                <a:rPr lang="en-US" sz="2800" i="1">
                                  <a:latin typeface="Cambria Math" charset="0"/>
                                </a:rPr>
                                <m:t>𝜎</m:t>
                              </m:r>
                            </m:e>
                            <m:sub>
                              <m:r>
                                <a:rPr lang="en-US" sz="2800" b="0" i="1" smtClean="0">
                                  <a:latin typeface="Cambria Math" charset="0"/>
                                </a:rPr>
                                <m:t>3</m:t>
                              </m:r>
                            </m:sub>
                            <m:sup>
                              <m:r>
                                <a:rPr lang="en-US" sz="2800" i="1">
                                  <a:latin typeface="Cambria Math" charset="0"/>
                                </a:rPr>
                                <m:t>1</m:t>
                              </m:r>
                            </m:sup>
                          </m:sSubSup>
                        </m:e>
                      </m:d>
                      <m:r>
                        <a:rPr lang="en-US" sz="2800" i="1">
                          <a:latin typeface="Cambria Math" charset="0"/>
                        </a:rPr>
                        <m:t>,</m:t>
                      </m:r>
                      <m:d>
                        <m:dPr>
                          <m:ctrlPr>
                            <a:rPr lang="en-US" sz="2800" i="1">
                              <a:latin typeface="Cambria Math" charset="0"/>
                            </a:rPr>
                          </m:ctrlPr>
                        </m:dPr>
                        <m:e>
                          <m:sSubSup>
                            <m:sSubSupPr>
                              <m:ctrlPr>
                                <a:rPr lang="en-US" sz="2800" i="1">
                                  <a:latin typeface="Cambria Math" charset="0"/>
                                </a:rPr>
                              </m:ctrlPr>
                            </m:sSubSupPr>
                            <m:e>
                              <m:r>
                                <a:rPr lang="en-US" sz="2800" i="1">
                                  <a:latin typeface="Cambria Math" charset="0"/>
                                </a:rPr>
                                <m:t>𝜎</m:t>
                              </m:r>
                            </m:e>
                            <m:sub>
                              <m:r>
                                <a:rPr lang="en-US" sz="2800" b="0" i="1" smtClean="0">
                                  <a:latin typeface="Cambria Math" charset="0"/>
                                </a:rPr>
                                <m:t>4</m:t>
                              </m:r>
                            </m:sub>
                            <m:sup>
                              <m:r>
                                <a:rPr lang="en-US" sz="2800" i="1">
                                  <a:latin typeface="Cambria Math" charset="0"/>
                                </a:rPr>
                                <m:t>0</m:t>
                              </m:r>
                            </m:sup>
                          </m:sSubSup>
                          <m:r>
                            <a:rPr lang="en-US" sz="2800" i="1">
                              <a:latin typeface="Cambria Math" charset="0"/>
                            </a:rPr>
                            <m:t>,</m:t>
                          </m:r>
                          <m:sSubSup>
                            <m:sSubSupPr>
                              <m:ctrlPr>
                                <a:rPr lang="en-US" sz="2800" i="1">
                                  <a:latin typeface="Cambria Math" charset="0"/>
                                </a:rPr>
                              </m:ctrlPr>
                            </m:sSubSupPr>
                            <m:e>
                              <m:r>
                                <a:rPr lang="en-US" sz="2800" i="1">
                                  <a:latin typeface="Cambria Math" charset="0"/>
                                </a:rPr>
                                <m:t>𝜎</m:t>
                              </m:r>
                            </m:e>
                            <m:sub>
                              <m:r>
                                <a:rPr lang="en-US" sz="2800" b="0" i="1" smtClean="0">
                                  <a:latin typeface="Cambria Math" charset="0"/>
                                </a:rPr>
                                <m:t>4</m:t>
                              </m:r>
                            </m:sub>
                            <m:sup>
                              <m:r>
                                <a:rPr lang="en-US" sz="2800" i="1">
                                  <a:latin typeface="Cambria Math" charset="0"/>
                                </a:rPr>
                                <m:t>1</m:t>
                              </m:r>
                            </m:sup>
                          </m:sSubSup>
                        </m:e>
                      </m:d>
                      <m:r>
                        <a:rPr lang="en-US" sz="2800" i="1">
                          <a:latin typeface="Cambria Math" charset="0"/>
                        </a:rPr>
                        <m:t>,…</m:t>
                      </m:r>
                      <m:r>
                        <a:rPr lang="en-US" sz="2800" b="0" i="1" smtClean="0">
                          <a:latin typeface="Cambria Math" charset="0"/>
                        </a:rPr>
                        <m:t>…………,</m:t>
                      </m:r>
                      <m:d>
                        <m:dPr>
                          <m:ctrlPr>
                            <a:rPr lang="en-US" sz="2800" i="1">
                              <a:latin typeface="Cambria Math" charset="0"/>
                            </a:rPr>
                          </m:ctrlPr>
                        </m:dPr>
                        <m:e>
                          <m:sSubSup>
                            <m:sSubSupPr>
                              <m:ctrlPr>
                                <a:rPr lang="en-US" sz="2800" i="1">
                                  <a:latin typeface="Cambria Math" charset="0"/>
                                </a:rPr>
                              </m:ctrlPr>
                            </m:sSubSupPr>
                            <m:e>
                              <m:r>
                                <a:rPr lang="en-US" sz="2800" i="1">
                                  <a:latin typeface="Cambria Math" charset="0"/>
                                </a:rPr>
                                <m:t>𝜎</m:t>
                              </m:r>
                            </m:e>
                            <m:sub>
                              <m:r>
                                <a:rPr lang="en-US" sz="2800" b="0" i="1" smtClean="0">
                                  <a:latin typeface="Cambria Math" charset="0"/>
                                </a:rPr>
                                <m:t>𝑘</m:t>
                              </m:r>
                            </m:sub>
                            <m:sup>
                              <m:r>
                                <a:rPr lang="en-US" sz="2800" i="1">
                                  <a:latin typeface="Cambria Math" charset="0"/>
                                </a:rPr>
                                <m:t>0</m:t>
                              </m:r>
                            </m:sup>
                          </m:sSubSup>
                          <m:r>
                            <a:rPr lang="en-US" sz="2800" i="1">
                              <a:latin typeface="Cambria Math" charset="0"/>
                            </a:rPr>
                            <m:t>,</m:t>
                          </m:r>
                          <m:sSubSup>
                            <m:sSubSupPr>
                              <m:ctrlPr>
                                <a:rPr lang="en-US" sz="2800" i="1">
                                  <a:latin typeface="Cambria Math" charset="0"/>
                                </a:rPr>
                              </m:ctrlPr>
                            </m:sSubSupPr>
                            <m:e>
                              <m:r>
                                <a:rPr lang="en-US" sz="2800" i="1">
                                  <a:latin typeface="Cambria Math" charset="0"/>
                                </a:rPr>
                                <m:t>𝜎</m:t>
                              </m:r>
                            </m:e>
                            <m:sub>
                              <m:r>
                                <a:rPr lang="en-US" sz="2800" b="0" i="1" smtClean="0">
                                  <a:latin typeface="Cambria Math" charset="0"/>
                                </a:rPr>
                                <m:t>𝑘</m:t>
                              </m:r>
                            </m:sub>
                            <m:sup>
                              <m:r>
                                <a:rPr lang="en-US" sz="2800" i="1">
                                  <a:latin typeface="Cambria Math" charset="0"/>
                                </a:rPr>
                                <m:t>1</m:t>
                              </m:r>
                            </m:sup>
                          </m:sSubSup>
                        </m:e>
                      </m:d>
                      <m:r>
                        <a:rPr lang="en-US" sz="2800" i="1">
                          <a:latin typeface="Cambria Math" charset="0"/>
                        </a:rPr>
                        <m:t> 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20077" y="1375281"/>
                <a:ext cx="9232641" cy="486352"/>
              </a:xfrm>
              <a:prstGeom prst="rect">
                <a:avLst/>
              </a:prstGeom>
              <a:blipFill rotWithShape="0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extBox 2"/>
          <p:cNvSpPr txBox="1"/>
          <p:nvPr/>
        </p:nvSpPr>
        <p:spPr>
          <a:xfrm>
            <a:off x="567559" y="96437"/>
            <a:ext cx="1113045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4000" dirty="0" smtClean="0">
                <a:solidFill>
                  <a:srgbClr val="000000"/>
                </a:solidFill>
                <a:latin typeface="+mj-lt"/>
              </a:rPr>
              <a:t>From Perm Branching Programs to Quantum Gadgets</a:t>
            </a:r>
            <a:endParaRPr lang="en-US" sz="3600" dirty="0">
              <a:solidFill>
                <a:srgbClr val="000000"/>
              </a:solidFill>
              <a:latin typeface="+mj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84964" y="1401572"/>
            <a:ext cx="173457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smtClean="0">
                <a:solidFill>
                  <a:srgbClr val="000000"/>
                </a:solidFill>
              </a:rPr>
              <a:t>instructions</a:t>
            </a:r>
            <a:r>
              <a:rPr lang="en-US" sz="2400" dirty="0">
                <a:solidFill>
                  <a:srgbClr val="000000"/>
                </a:solidFill>
              </a:rPr>
              <a:t>: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933342" y="2871680"/>
            <a:ext cx="986199" cy="2023811"/>
            <a:chOff x="4572000" y="2517332"/>
            <a:chExt cx="504058" cy="767651"/>
          </a:xfrm>
        </p:grpSpPr>
        <p:sp>
          <p:nvSpPr>
            <p:cNvPr id="50" name="Can 49"/>
            <p:cNvSpPr>
              <a:spLocks/>
            </p:cNvSpPr>
            <p:nvPr/>
          </p:nvSpPr>
          <p:spPr>
            <a:xfrm rot="16200000">
              <a:off x="4767545" y="2321790"/>
              <a:ext cx="112971" cy="504055"/>
            </a:xfrm>
            <a:prstGeom prst="can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rtlCol="0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3200" dirty="0">
                <a:solidFill>
                  <a:srgbClr val="FFFFFF"/>
                </a:solidFill>
                <a:latin typeface="Calibri"/>
              </a:endParaRPr>
            </a:p>
          </p:txBody>
        </p:sp>
        <p:sp>
          <p:nvSpPr>
            <p:cNvPr id="51" name="Can 50"/>
            <p:cNvSpPr>
              <a:spLocks/>
            </p:cNvSpPr>
            <p:nvPr/>
          </p:nvSpPr>
          <p:spPr>
            <a:xfrm rot="16200000">
              <a:off x="4767544" y="2493078"/>
              <a:ext cx="112971" cy="504055"/>
            </a:xfrm>
            <a:prstGeom prst="can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rtlCol="0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3200" dirty="0">
                <a:solidFill>
                  <a:srgbClr val="FFFFFF"/>
                </a:solidFill>
                <a:latin typeface="Calibri"/>
              </a:endParaRPr>
            </a:p>
          </p:txBody>
        </p:sp>
        <p:sp>
          <p:nvSpPr>
            <p:cNvPr id="52" name="Can 51"/>
            <p:cNvSpPr>
              <a:spLocks/>
            </p:cNvSpPr>
            <p:nvPr/>
          </p:nvSpPr>
          <p:spPr>
            <a:xfrm rot="16200000">
              <a:off x="4767543" y="2657392"/>
              <a:ext cx="112971" cy="504055"/>
            </a:xfrm>
            <a:prstGeom prst="can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rtlCol="0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3200" dirty="0">
                <a:solidFill>
                  <a:srgbClr val="FFFFFF"/>
                </a:solidFill>
                <a:latin typeface="Calibri"/>
              </a:endParaRPr>
            </a:p>
          </p:txBody>
        </p:sp>
        <p:sp>
          <p:nvSpPr>
            <p:cNvPr id="53" name="Can 52"/>
            <p:cNvSpPr>
              <a:spLocks/>
            </p:cNvSpPr>
            <p:nvPr/>
          </p:nvSpPr>
          <p:spPr>
            <a:xfrm rot="16200000">
              <a:off x="4767545" y="2821696"/>
              <a:ext cx="112971" cy="504055"/>
            </a:xfrm>
            <a:prstGeom prst="can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rtlCol="0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3200" dirty="0">
                <a:solidFill>
                  <a:srgbClr val="FFFFFF"/>
                </a:solidFill>
                <a:latin typeface="Calibri"/>
              </a:endParaRPr>
            </a:p>
          </p:txBody>
        </p:sp>
        <p:sp>
          <p:nvSpPr>
            <p:cNvPr id="54" name="Can 53"/>
            <p:cNvSpPr>
              <a:spLocks/>
            </p:cNvSpPr>
            <p:nvPr/>
          </p:nvSpPr>
          <p:spPr>
            <a:xfrm rot="16200000">
              <a:off x="4767542" y="2976470"/>
              <a:ext cx="112971" cy="504055"/>
            </a:xfrm>
            <a:prstGeom prst="can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rtlCol="0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3200" dirty="0">
                <a:solidFill>
                  <a:srgbClr val="FFFFFF"/>
                </a:solidFill>
                <a:latin typeface="Calibri"/>
              </a:endParaRPr>
            </a:p>
          </p:txBody>
        </p:sp>
      </p:grpSp>
      <p:grpSp>
        <p:nvGrpSpPr>
          <p:cNvPr id="61" name="Group 60"/>
          <p:cNvGrpSpPr/>
          <p:nvPr/>
        </p:nvGrpSpPr>
        <p:grpSpPr>
          <a:xfrm>
            <a:off x="2769546" y="2871680"/>
            <a:ext cx="986199" cy="2023811"/>
            <a:chOff x="4572000" y="2517332"/>
            <a:chExt cx="504058" cy="767651"/>
          </a:xfrm>
        </p:grpSpPr>
        <p:sp>
          <p:nvSpPr>
            <p:cNvPr id="62" name="Can 61"/>
            <p:cNvSpPr>
              <a:spLocks/>
            </p:cNvSpPr>
            <p:nvPr/>
          </p:nvSpPr>
          <p:spPr>
            <a:xfrm rot="16200000">
              <a:off x="4767545" y="2321790"/>
              <a:ext cx="112971" cy="504055"/>
            </a:xfrm>
            <a:prstGeom prst="can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rtlCol="0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3200" dirty="0">
                <a:solidFill>
                  <a:srgbClr val="FFFFFF"/>
                </a:solidFill>
                <a:latin typeface="Calibri"/>
              </a:endParaRPr>
            </a:p>
          </p:txBody>
        </p:sp>
        <p:sp>
          <p:nvSpPr>
            <p:cNvPr id="63" name="Can 62"/>
            <p:cNvSpPr>
              <a:spLocks/>
            </p:cNvSpPr>
            <p:nvPr/>
          </p:nvSpPr>
          <p:spPr>
            <a:xfrm rot="16200000">
              <a:off x="4767544" y="2493078"/>
              <a:ext cx="112971" cy="504055"/>
            </a:xfrm>
            <a:prstGeom prst="can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rtlCol="0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3200" dirty="0">
                <a:solidFill>
                  <a:srgbClr val="FFFFFF"/>
                </a:solidFill>
                <a:latin typeface="Calibri"/>
              </a:endParaRPr>
            </a:p>
          </p:txBody>
        </p:sp>
        <p:sp>
          <p:nvSpPr>
            <p:cNvPr id="64" name="Can 63"/>
            <p:cNvSpPr>
              <a:spLocks/>
            </p:cNvSpPr>
            <p:nvPr/>
          </p:nvSpPr>
          <p:spPr>
            <a:xfrm rot="16200000">
              <a:off x="4767543" y="2657392"/>
              <a:ext cx="112971" cy="504055"/>
            </a:xfrm>
            <a:prstGeom prst="can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rtlCol="0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3200" dirty="0">
                <a:solidFill>
                  <a:srgbClr val="FFFFFF"/>
                </a:solidFill>
                <a:latin typeface="Calibri"/>
              </a:endParaRPr>
            </a:p>
          </p:txBody>
        </p:sp>
        <p:sp>
          <p:nvSpPr>
            <p:cNvPr id="65" name="Can 64"/>
            <p:cNvSpPr>
              <a:spLocks/>
            </p:cNvSpPr>
            <p:nvPr/>
          </p:nvSpPr>
          <p:spPr>
            <a:xfrm rot="16200000">
              <a:off x="4767545" y="2821696"/>
              <a:ext cx="112971" cy="504055"/>
            </a:xfrm>
            <a:prstGeom prst="can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rtlCol="0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3200" dirty="0">
                <a:solidFill>
                  <a:srgbClr val="FFFFFF"/>
                </a:solidFill>
                <a:latin typeface="Calibri"/>
              </a:endParaRPr>
            </a:p>
          </p:txBody>
        </p:sp>
        <p:sp>
          <p:nvSpPr>
            <p:cNvPr id="66" name="Can 65"/>
            <p:cNvSpPr>
              <a:spLocks/>
            </p:cNvSpPr>
            <p:nvPr/>
          </p:nvSpPr>
          <p:spPr>
            <a:xfrm rot="16200000">
              <a:off x="4767542" y="2976470"/>
              <a:ext cx="112971" cy="504055"/>
            </a:xfrm>
            <a:prstGeom prst="can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rtlCol="0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3200" dirty="0">
                <a:solidFill>
                  <a:srgbClr val="FFFFFF"/>
                </a:solidFill>
                <a:latin typeface="Calibri"/>
              </a:endParaRPr>
            </a:p>
          </p:txBody>
        </p:sp>
      </p:grpSp>
      <p:cxnSp>
        <p:nvCxnSpPr>
          <p:cNvPr id="7" name="Straight Connector 6"/>
          <p:cNvCxnSpPr>
            <a:stCxn id="50" idx="3"/>
            <a:endCxn id="66" idx="1"/>
          </p:cNvCxnSpPr>
          <p:nvPr/>
        </p:nvCxnSpPr>
        <p:spPr bwMode="auto">
          <a:xfrm>
            <a:off x="1919536" y="3085021"/>
            <a:ext cx="850005" cy="1725977"/>
          </a:xfrm>
          <a:prstGeom prst="line">
            <a:avLst/>
          </a:prstGeom>
          <a:solidFill>
            <a:schemeClr val="accent1"/>
          </a:solidFill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7" name="Straight Connector 66"/>
          <p:cNvCxnSpPr>
            <a:stCxn id="51" idx="3"/>
            <a:endCxn id="64" idx="1"/>
          </p:cNvCxnSpPr>
          <p:nvPr/>
        </p:nvCxnSpPr>
        <p:spPr bwMode="auto">
          <a:xfrm>
            <a:off x="1919534" y="3536599"/>
            <a:ext cx="850009" cy="433192"/>
          </a:xfrm>
          <a:prstGeom prst="line">
            <a:avLst/>
          </a:prstGeom>
          <a:solidFill>
            <a:schemeClr val="accent1"/>
          </a:solidFill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4" name="Straight Connector 73"/>
          <p:cNvCxnSpPr>
            <a:stCxn id="52" idx="3"/>
            <a:endCxn id="62" idx="1"/>
          </p:cNvCxnSpPr>
          <p:nvPr/>
        </p:nvCxnSpPr>
        <p:spPr bwMode="auto">
          <a:xfrm flipV="1">
            <a:off x="1919532" y="3085021"/>
            <a:ext cx="850015" cy="884770"/>
          </a:xfrm>
          <a:prstGeom prst="line">
            <a:avLst/>
          </a:prstGeom>
          <a:solidFill>
            <a:schemeClr val="accent1"/>
          </a:solidFill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6" name="Straight Connector 75"/>
          <p:cNvCxnSpPr>
            <a:stCxn id="54" idx="3"/>
            <a:endCxn id="65" idx="1"/>
          </p:cNvCxnSpPr>
          <p:nvPr/>
        </p:nvCxnSpPr>
        <p:spPr bwMode="auto">
          <a:xfrm flipV="1">
            <a:off x="1919530" y="4402957"/>
            <a:ext cx="850017" cy="408041"/>
          </a:xfrm>
          <a:prstGeom prst="line">
            <a:avLst/>
          </a:prstGeom>
          <a:solidFill>
            <a:schemeClr val="accent1"/>
          </a:solidFill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8" name="Straight Connector 77"/>
          <p:cNvCxnSpPr>
            <a:stCxn id="53" idx="3"/>
            <a:endCxn id="63" idx="1"/>
          </p:cNvCxnSpPr>
          <p:nvPr/>
        </p:nvCxnSpPr>
        <p:spPr bwMode="auto">
          <a:xfrm flipV="1">
            <a:off x="1919536" y="3536599"/>
            <a:ext cx="850009" cy="866358"/>
          </a:xfrm>
          <a:prstGeom prst="line">
            <a:avLst/>
          </a:prstGeom>
          <a:solidFill>
            <a:schemeClr val="accent1"/>
          </a:solidFill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30" name="Rectangle 229"/>
          <p:cNvSpPr/>
          <p:nvPr/>
        </p:nvSpPr>
        <p:spPr>
          <a:xfrm>
            <a:off x="2020077" y="1371806"/>
            <a:ext cx="2599751" cy="494829"/>
          </a:xfrm>
          <a:prstGeom prst="rect">
            <a:avLst/>
          </a:prstGeom>
          <a:noFill/>
          <a:ln w="41275" cmpd="sng">
            <a:solidFill>
              <a:schemeClr val="accent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01" name="Straight Connector 200"/>
          <p:cNvCxnSpPr/>
          <p:nvPr/>
        </p:nvCxnSpPr>
        <p:spPr bwMode="auto">
          <a:xfrm>
            <a:off x="1931756" y="3905369"/>
            <a:ext cx="850009" cy="841207"/>
          </a:xfrm>
          <a:prstGeom prst="line">
            <a:avLst/>
          </a:prstGeom>
          <a:solidFill>
            <a:schemeClr val="accent1"/>
          </a:solidFill>
          <a:ln w="57150" cap="flat" cmpd="sng" algn="ctr">
            <a:solidFill>
              <a:srgbClr val="0432FF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02" name="Straight Connector 201"/>
          <p:cNvCxnSpPr/>
          <p:nvPr/>
        </p:nvCxnSpPr>
        <p:spPr bwMode="auto">
          <a:xfrm>
            <a:off x="1931760" y="3020599"/>
            <a:ext cx="850007" cy="884770"/>
          </a:xfrm>
          <a:prstGeom prst="line">
            <a:avLst/>
          </a:prstGeom>
          <a:solidFill>
            <a:schemeClr val="accent1"/>
          </a:solidFill>
          <a:ln w="57150" cap="flat" cmpd="sng" algn="ctr">
            <a:solidFill>
              <a:srgbClr val="0432FF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03" name="Straight Connector 202"/>
          <p:cNvCxnSpPr/>
          <p:nvPr/>
        </p:nvCxnSpPr>
        <p:spPr bwMode="auto">
          <a:xfrm flipV="1">
            <a:off x="1931758" y="3020599"/>
            <a:ext cx="850013" cy="451578"/>
          </a:xfrm>
          <a:prstGeom prst="line">
            <a:avLst/>
          </a:prstGeom>
          <a:solidFill>
            <a:schemeClr val="accent1"/>
          </a:solidFill>
          <a:ln w="57150" cap="flat" cmpd="sng" algn="ctr">
            <a:solidFill>
              <a:srgbClr val="0432FF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04" name="Straight Connector 203"/>
          <p:cNvCxnSpPr/>
          <p:nvPr/>
        </p:nvCxnSpPr>
        <p:spPr bwMode="auto">
          <a:xfrm flipV="1">
            <a:off x="1931754" y="4338535"/>
            <a:ext cx="850017" cy="408041"/>
          </a:xfrm>
          <a:prstGeom prst="line">
            <a:avLst/>
          </a:prstGeom>
          <a:solidFill>
            <a:schemeClr val="accent1"/>
          </a:solidFill>
          <a:ln w="57150" cap="flat" cmpd="sng" algn="ctr">
            <a:solidFill>
              <a:srgbClr val="0432FF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05" name="Straight Connector 204"/>
          <p:cNvCxnSpPr/>
          <p:nvPr/>
        </p:nvCxnSpPr>
        <p:spPr bwMode="auto">
          <a:xfrm flipV="1">
            <a:off x="1931760" y="3472177"/>
            <a:ext cx="850009" cy="866358"/>
          </a:xfrm>
          <a:prstGeom prst="line">
            <a:avLst/>
          </a:prstGeom>
          <a:solidFill>
            <a:schemeClr val="accent1"/>
          </a:solidFill>
          <a:ln w="57150" cap="flat" cmpd="sng" algn="ctr">
            <a:solidFill>
              <a:srgbClr val="0432FF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grpSp>
        <p:nvGrpSpPr>
          <p:cNvPr id="39" name="Group 38"/>
          <p:cNvGrpSpPr/>
          <p:nvPr/>
        </p:nvGrpSpPr>
        <p:grpSpPr>
          <a:xfrm>
            <a:off x="3755733" y="3042380"/>
            <a:ext cx="850017" cy="1725977"/>
            <a:chOff x="5220072" y="3505908"/>
            <a:chExt cx="850017" cy="1725977"/>
          </a:xfrm>
        </p:grpSpPr>
        <p:cxnSp>
          <p:nvCxnSpPr>
            <p:cNvPr id="40" name="Straight Connector 39"/>
            <p:cNvCxnSpPr/>
            <p:nvPr/>
          </p:nvCxnSpPr>
          <p:spPr bwMode="auto">
            <a:xfrm>
              <a:off x="5220074" y="4390678"/>
              <a:ext cx="850009" cy="841207"/>
            </a:xfrm>
            <a:prstGeom prst="line">
              <a:avLst/>
            </a:prstGeom>
            <a:solidFill>
              <a:schemeClr val="accent1"/>
            </a:solidFill>
            <a:ln w="5715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41" name="Straight Connector 40"/>
            <p:cNvCxnSpPr/>
            <p:nvPr/>
          </p:nvCxnSpPr>
          <p:spPr bwMode="auto">
            <a:xfrm>
              <a:off x="5220078" y="3505908"/>
              <a:ext cx="819271" cy="451578"/>
            </a:xfrm>
            <a:prstGeom prst="line">
              <a:avLst/>
            </a:prstGeom>
            <a:solidFill>
              <a:schemeClr val="accent1"/>
            </a:solidFill>
            <a:ln w="5715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42" name="Straight Connector 41"/>
            <p:cNvCxnSpPr/>
            <p:nvPr/>
          </p:nvCxnSpPr>
          <p:spPr bwMode="auto">
            <a:xfrm flipV="1">
              <a:off x="5220076" y="3505908"/>
              <a:ext cx="850013" cy="451578"/>
            </a:xfrm>
            <a:prstGeom prst="line">
              <a:avLst/>
            </a:prstGeom>
            <a:solidFill>
              <a:schemeClr val="accent1"/>
            </a:solidFill>
            <a:ln w="5715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43" name="Straight Connector 42"/>
            <p:cNvCxnSpPr/>
            <p:nvPr/>
          </p:nvCxnSpPr>
          <p:spPr bwMode="auto">
            <a:xfrm flipV="1">
              <a:off x="5220072" y="4823844"/>
              <a:ext cx="850017" cy="408041"/>
            </a:xfrm>
            <a:prstGeom prst="line">
              <a:avLst/>
            </a:prstGeom>
            <a:solidFill>
              <a:schemeClr val="accent1"/>
            </a:solidFill>
            <a:ln w="5715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44" name="Straight Connector 43"/>
            <p:cNvCxnSpPr/>
            <p:nvPr/>
          </p:nvCxnSpPr>
          <p:spPr bwMode="auto">
            <a:xfrm flipV="1">
              <a:off x="5220078" y="4390678"/>
              <a:ext cx="819269" cy="433166"/>
            </a:xfrm>
            <a:prstGeom prst="line">
              <a:avLst/>
            </a:prstGeom>
            <a:solidFill>
              <a:schemeClr val="accent1"/>
            </a:solidFill>
            <a:ln w="5715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45" name="Group 44"/>
          <p:cNvGrpSpPr/>
          <p:nvPr/>
        </p:nvGrpSpPr>
        <p:grpSpPr>
          <a:xfrm>
            <a:off x="4619829" y="2893462"/>
            <a:ext cx="986199" cy="2023811"/>
            <a:chOff x="4572000" y="2517332"/>
            <a:chExt cx="504058" cy="767651"/>
          </a:xfrm>
        </p:grpSpPr>
        <p:sp>
          <p:nvSpPr>
            <p:cNvPr id="46" name="Can 45"/>
            <p:cNvSpPr>
              <a:spLocks/>
            </p:cNvSpPr>
            <p:nvPr/>
          </p:nvSpPr>
          <p:spPr>
            <a:xfrm rot="16200000">
              <a:off x="4767545" y="2321790"/>
              <a:ext cx="112971" cy="504055"/>
            </a:xfrm>
            <a:prstGeom prst="can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rtlCol="0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3200" dirty="0">
                <a:solidFill>
                  <a:srgbClr val="FFFFFF"/>
                </a:solidFill>
                <a:latin typeface="Calibri"/>
              </a:endParaRPr>
            </a:p>
          </p:txBody>
        </p:sp>
        <p:sp>
          <p:nvSpPr>
            <p:cNvPr id="47" name="Can 46"/>
            <p:cNvSpPr>
              <a:spLocks/>
            </p:cNvSpPr>
            <p:nvPr/>
          </p:nvSpPr>
          <p:spPr>
            <a:xfrm rot="16200000">
              <a:off x="4767544" y="2493078"/>
              <a:ext cx="112971" cy="504055"/>
            </a:xfrm>
            <a:prstGeom prst="can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rtlCol="0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3200" dirty="0">
                <a:solidFill>
                  <a:srgbClr val="FFFFFF"/>
                </a:solidFill>
                <a:latin typeface="Calibri"/>
              </a:endParaRPr>
            </a:p>
          </p:txBody>
        </p:sp>
        <p:sp>
          <p:nvSpPr>
            <p:cNvPr id="48" name="Can 47"/>
            <p:cNvSpPr>
              <a:spLocks/>
            </p:cNvSpPr>
            <p:nvPr/>
          </p:nvSpPr>
          <p:spPr>
            <a:xfrm rot="16200000">
              <a:off x="4767543" y="2657392"/>
              <a:ext cx="112971" cy="504055"/>
            </a:xfrm>
            <a:prstGeom prst="can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rtlCol="0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3200" dirty="0">
                <a:solidFill>
                  <a:srgbClr val="FFFFFF"/>
                </a:solidFill>
                <a:latin typeface="Calibri"/>
              </a:endParaRPr>
            </a:p>
          </p:txBody>
        </p:sp>
        <p:sp>
          <p:nvSpPr>
            <p:cNvPr id="49" name="Can 48"/>
            <p:cNvSpPr>
              <a:spLocks/>
            </p:cNvSpPr>
            <p:nvPr/>
          </p:nvSpPr>
          <p:spPr>
            <a:xfrm rot="16200000">
              <a:off x="4767545" y="2821696"/>
              <a:ext cx="112971" cy="504055"/>
            </a:xfrm>
            <a:prstGeom prst="can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rtlCol="0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3200" dirty="0">
                <a:solidFill>
                  <a:srgbClr val="FFFFFF"/>
                </a:solidFill>
                <a:latin typeface="Calibri"/>
              </a:endParaRPr>
            </a:p>
          </p:txBody>
        </p:sp>
        <p:sp>
          <p:nvSpPr>
            <p:cNvPr id="55" name="Can 54"/>
            <p:cNvSpPr>
              <a:spLocks/>
            </p:cNvSpPr>
            <p:nvPr/>
          </p:nvSpPr>
          <p:spPr>
            <a:xfrm rot="16200000">
              <a:off x="4767542" y="2976470"/>
              <a:ext cx="112971" cy="504055"/>
            </a:xfrm>
            <a:prstGeom prst="can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rtlCol="0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3200" dirty="0">
                <a:solidFill>
                  <a:srgbClr val="FFFFFF"/>
                </a:solidFill>
                <a:latin typeface="Calibri"/>
              </a:endParaRPr>
            </a:p>
          </p:txBody>
        </p:sp>
      </p:grpSp>
      <p:cxnSp>
        <p:nvCxnSpPr>
          <p:cNvPr id="56" name="Straight Connector 55"/>
          <p:cNvCxnSpPr/>
          <p:nvPr/>
        </p:nvCxnSpPr>
        <p:spPr bwMode="auto">
          <a:xfrm>
            <a:off x="3769821" y="3927148"/>
            <a:ext cx="850015" cy="433167"/>
          </a:xfrm>
          <a:prstGeom prst="line">
            <a:avLst/>
          </a:prstGeom>
          <a:solidFill>
            <a:schemeClr val="accent1"/>
          </a:solidFill>
          <a:ln w="5715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7" name="Straight Connector 56"/>
          <p:cNvCxnSpPr/>
          <p:nvPr/>
        </p:nvCxnSpPr>
        <p:spPr bwMode="auto">
          <a:xfrm>
            <a:off x="3769825" y="3042378"/>
            <a:ext cx="850007" cy="884771"/>
          </a:xfrm>
          <a:prstGeom prst="line">
            <a:avLst/>
          </a:prstGeom>
          <a:solidFill>
            <a:schemeClr val="accent1"/>
          </a:solidFill>
          <a:ln w="5715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8" name="Straight Connector 57"/>
          <p:cNvCxnSpPr/>
          <p:nvPr/>
        </p:nvCxnSpPr>
        <p:spPr bwMode="auto">
          <a:xfrm>
            <a:off x="3769823" y="4360316"/>
            <a:ext cx="850005" cy="408041"/>
          </a:xfrm>
          <a:prstGeom prst="line">
            <a:avLst/>
          </a:prstGeom>
          <a:solidFill>
            <a:schemeClr val="accent1"/>
          </a:solidFill>
          <a:ln w="5715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9" name="Straight Connector 58"/>
          <p:cNvCxnSpPr/>
          <p:nvPr/>
        </p:nvCxnSpPr>
        <p:spPr bwMode="auto">
          <a:xfrm flipV="1">
            <a:off x="3769822" y="3042378"/>
            <a:ext cx="850013" cy="451579"/>
          </a:xfrm>
          <a:prstGeom prst="line">
            <a:avLst/>
          </a:prstGeom>
          <a:solidFill>
            <a:schemeClr val="accent1"/>
          </a:solidFill>
          <a:ln w="5715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0" name="Straight Connector 59"/>
          <p:cNvCxnSpPr/>
          <p:nvPr/>
        </p:nvCxnSpPr>
        <p:spPr bwMode="auto">
          <a:xfrm flipV="1">
            <a:off x="3769818" y="3493959"/>
            <a:ext cx="850015" cy="1274399"/>
          </a:xfrm>
          <a:prstGeom prst="line">
            <a:avLst/>
          </a:prstGeom>
          <a:solidFill>
            <a:schemeClr val="accent1"/>
          </a:solidFill>
          <a:ln w="5715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grpSp>
        <p:nvGrpSpPr>
          <p:cNvPr id="92" name="Group 91"/>
          <p:cNvGrpSpPr/>
          <p:nvPr/>
        </p:nvGrpSpPr>
        <p:grpSpPr>
          <a:xfrm>
            <a:off x="8646169" y="3078151"/>
            <a:ext cx="850017" cy="1725977"/>
            <a:chOff x="5220068" y="3505908"/>
            <a:chExt cx="850017" cy="1725977"/>
          </a:xfrm>
        </p:grpSpPr>
        <p:cxnSp>
          <p:nvCxnSpPr>
            <p:cNvPr id="93" name="Straight Connector 92"/>
            <p:cNvCxnSpPr/>
            <p:nvPr/>
          </p:nvCxnSpPr>
          <p:spPr bwMode="auto">
            <a:xfrm>
              <a:off x="5220070" y="4390678"/>
              <a:ext cx="850015" cy="433166"/>
            </a:xfrm>
            <a:prstGeom prst="line">
              <a:avLst/>
            </a:prstGeom>
            <a:solidFill>
              <a:schemeClr val="accent1"/>
            </a:solidFill>
            <a:ln w="5715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94" name="Straight Connector 93"/>
            <p:cNvCxnSpPr/>
            <p:nvPr/>
          </p:nvCxnSpPr>
          <p:spPr bwMode="auto">
            <a:xfrm>
              <a:off x="5220074" y="3505908"/>
              <a:ext cx="850007" cy="884770"/>
            </a:xfrm>
            <a:prstGeom prst="line">
              <a:avLst/>
            </a:prstGeom>
            <a:solidFill>
              <a:schemeClr val="accent1"/>
            </a:solidFill>
            <a:ln w="5715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95" name="Straight Connector 94"/>
            <p:cNvCxnSpPr/>
            <p:nvPr/>
          </p:nvCxnSpPr>
          <p:spPr bwMode="auto">
            <a:xfrm>
              <a:off x="5220074" y="4823844"/>
              <a:ext cx="850005" cy="408041"/>
            </a:xfrm>
            <a:prstGeom prst="line">
              <a:avLst/>
            </a:prstGeom>
            <a:solidFill>
              <a:schemeClr val="accent1"/>
            </a:solidFill>
            <a:ln w="5715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96" name="Straight Connector 95"/>
            <p:cNvCxnSpPr/>
            <p:nvPr/>
          </p:nvCxnSpPr>
          <p:spPr bwMode="auto">
            <a:xfrm flipV="1">
              <a:off x="5220072" y="3505908"/>
              <a:ext cx="850013" cy="451578"/>
            </a:xfrm>
            <a:prstGeom prst="line">
              <a:avLst/>
            </a:prstGeom>
            <a:solidFill>
              <a:schemeClr val="accent1"/>
            </a:solidFill>
            <a:ln w="5715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97" name="Straight Connector 96"/>
            <p:cNvCxnSpPr/>
            <p:nvPr/>
          </p:nvCxnSpPr>
          <p:spPr bwMode="auto">
            <a:xfrm flipV="1">
              <a:off x="5220068" y="3957486"/>
              <a:ext cx="850015" cy="1274399"/>
            </a:xfrm>
            <a:prstGeom prst="line">
              <a:avLst/>
            </a:prstGeom>
            <a:solidFill>
              <a:schemeClr val="accent1"/>
            </a:solidFill>
            <a:ln w="5715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98" name="Group 97"/>
          <p:cNvGrpSpPr/>
          <p:nvPr/>
        </p:nvGrpSpPr>
        <p:grpSpPr>
          <a:xfrm>
            <a:off x="9480382" y="2929233"/>
            <a:ext cx="986199" cy="2023811"/>
            <a:chOff x="4572000" y="2517332"/>
            <a:chExt cx="504058" cy="767651"/>
          </a:xfrm>
        </p:grpSpPr>
        <p:sp>
          <p:nvSpPr>
            <p:cNvPr id="99" name="Can 98"/>
            <p:cNvSpPr>
              <a:spLocks/>
            </p:cNvSpPr>
            <p:nvPr/>
          </p:nvSpPr>
          <p:spPr>
            <a:xfrm rot="16200000">
              <a:off x="4767545" y="2321790"/>
              <a:ext cx="112971" cy="504055"/>
            </a:xfrm>
            <a:prstGeom prst="can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rtlCol="0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3200" dirty="0">
                <a:solidFill>
                  <a:srgbClr val="FFFFFF"/>
                </a:solidFill>
                <a:latin typeface="Calibri"/>
              </a:endParaRPr>
            </a:p>
          </p:txBody>
        </p:sp>
        <p:sp>
          <p:nvSpPr>
            <p:cNvPr id="100" name="Can 99"/>
            <p:cNvSpPr>
              <a:spLocks/>
            </p:cNvSpPr>
            <p:nvPr/>
          </p:nvSpPr>
          <p:spPr>
            <a:xfrm rot="16200000">
              <a:off x="4767544" y="2493078"/>
              <a:ext cx="112971" cy="504055"/>
            </a:xfrm>
            <a:prstGeom prst="can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rtlCol="0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3200" dirty="0">
                <a:solidFill>
                  <a:srgbClr val="FFFFFF"/>
                </a:solidFill>
                <a:latin typeface="Calibri"/>
              </a:endParaRPr>
            </a:p>
          </p:txBody>
        </p:sp>
        <p:sp>
          <p:nvSpPr>
            <p:cNvPr id="102" name="Can 101"/>
            <p:cNvSpPr>
              <a:spLocks/>
            </p:cNvSpPr>
            <p:nvPr/>
          </p:nvSpPr>
          <p:spPr>
            <a:xfrm rot="16200000">
              <a:off x="4767543" y="2657392"/>
              <a:ext cx="112971" cy="504055"/>
            </a:xfrm>
            <a:prstGeom prst="can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rtlCol="0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3200" dirty="0">
                <a:solidFill>
                  <a:srgbClr val="FFFFFF"/>
                </a:solidFill>
                <a:latin typeface="Calibri"/>
              </a:endParaRPr>
            </a:p>
          </p:txBody>
        </p:sp>
        <p:sp>
          <p:nvSpPr>
            <p:cNvPr id="103" name="Can 102"/>
            <p:cNvSpPr>
              <a:spLocks/>
            </p:cNvSpPr>
            <p:nvPr/>
          </p:nvSpPr>
          <p:spPr>
            <a:xfrm rot="16200000">
              <a:off x="4767545" y="2821696"/>
              <a:ext cx="112971" cy="504055"/>
            </a:xfrm>
            <a:prstGeom prst="can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rtlCol="0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3200" dirty="0">
                <a:solidFill>
                  <a:srgbClr val="FFFFFF"/>
                </a:solidFill>
                <a:latin typeface="Calibri"/>
              </a:endParaRPr>
            </a:p>
          </p:txBody>
        </p:sp>
        <p:sp>
          <p:nvSpPr>
            <p:cNvPr id="104" name="Can 103"/>
            <p:cNvSpPr>
              <a:spLocks/>
            </p:cNvSpPr>
            <p:nvPr/>
          </p:nvSpPr>
          <p:spPr>
            <a:xfrm rot="16200000">
              <a:off x="4767542" y="2976470"/>
              <a:ext cx="112971" cy="504055"/>
            </a:xfrm>
            <a:prstGeom prst="can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rtlCol="0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3200" dirty="0">
                <a:solidFill>
                  <a:srgbClr val="FFFFFF"/>
                </a:solidFill>
                <a:latin typeface="Calibri"/>
              </a:endParaRPr>
            </a:p>
          </p:txBody>
        </p:sp>
      </p:grpSp>
      <p:grpSp>
        <p:nvGrpSpPr>
          <p:cNvPr id="105" name="Group 104"/>
          <p:cNvGrpSpPr/>
          <p:nvPr/>
        </p:nvGrpSpPr>
        <p:grpSpPr>
          <a:xfrm>
            <a:off x="7680182" y="2929233"/>
            <a:ext cx="986199" cy="2023811"/>
            <a:chOff x="4572000" y="2517332"/>
            <a:chExt cx="504058" cy="767651"/>
          </a:xfrm>
        </p:grpSpPr>
        <p:sp>
          <p:nvSpPr>
            <p:cNvPr id="106" name="Can 105"/>
            <p:cNvSpPr>
              <a:spLocks/>
            </p:cNvSpPr>
            <p:nvPr/>
          </p:nvSpPr>
          <p:spPr>
            <a:xfrm rot="16200000">
              <a:off x="4767545" y="2321790"/>
              <a:ext cx="112971" cy="504055"/>
            </a:xfrm>
            <a:prstGeom prst="can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rtlCol="0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3200" dirty="0">
                <a:solidFill>
                  <a:srgbClr val="FFFFFF"/>
                </a:solidFill>
                <a:latin typeface="Calibri"/>
              </a:endParaRPr>
            </a:p>
          </p:txBody>
        </p:sp>
        <p:sp>
          <p:nvSpPr>
            <p:cNvPr id="107" name="Can 106"/>
            <p:cNvSpPr>
              <a:spLocks/>
            </p:cNvSpPr>
            <p:nvPr/>
          </p:nvSpPr>
          <p:spPr>
            <a:xfrm rot="16200000">
              <a:off x="4767544" y="2493078"/>
              <a:ext cx="112971" cy="504055"/>
            </a:xfrm>
            <a:prstGeom prst="can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rtlCol="0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3200" dirty="0">
                <a:solidFill>
                  <a:srgbClr val="FFFFFF"/>
                </a:solidFill>
                <a:latin typeface="Calibri"/>
              </a:endParaRPr>
            </a:p>
          </p:txBody>
        </p:sp>
        <p:sp>
          <p:nvSpPr>
            <p:cNvPr id="108" name="Can 107"/>
            <p:cNvSpPr>
              <a:spLocks/>
            </p:cNvSpPr>
            <p:nvPr/>
          </p:nvSpPr>
          <p:spPr>
            <a:xfrm rot="16200000">
              <a:off x="4767543" y="2657392"/>
              <a:ext cx="112971" cy="504055"/>
            </a:xfrm>
            <a:prstGeom prst="can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rtlCol="0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3200" dirty="0">
                <a:solidFill>
                  <a:srgbClr val="FFFFFF"/>
                </a:solidFill>
                <a:latin typeface="Calibri"/>
              </a:endParaRPr>
            </a:p>
          </p:txBody>
        </p:sp>
        <p:sp>
          <p:nvSpPr>
            <p:cNvPr id="109" name="Can 108"/>
            <p:cNvSpPr>
              <a:spLocks/>
            </p:cNvSpPr>
            <p:nvPr/>
          </p:nvSpPr>
          <p:spPr>
            <a:xfrm rot="16200000">
              <a:off x="4767545" y="2821696"/>
              <a:ext cx="112971" cy="504055"/>
            </a:xfrm>
            <a:prstGeom prst="can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rtlCol="0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3200" dirty="0">
                <a:solidFill>
                  <a:srgbClr val="FFFFFF"/>
                </a:solidFill>
                <a:latin typeface="Calibri"/>
              </a:endParaRPr>
            </a:p>
          </p:txBody>
        </p:sp>
        <p:sp>
          <p:nvSpPr>
            <p:cNvPr id="110" name="Can 109"/>
            <p:cNvSpPr>
              <a:spLocks/>
            </p:cNvSpPr>
            <p:nvPr/>
          </p:nvSpPr>
          <p:spPr>
            <a:xfrm rot="16200000">
              <a:off x="4767542" y="2976470"/>
              <a:ext cx="112971" cy="504055"/>
            </a:xfrm>
            <a:prstGeom prst="can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rtlCol="0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3200" dirty="0">
                <a:solidFill>
                  <a:srgbClr val="FFFFFF"/>
                </a:solidFill>
                <a:latin typeface="Calibri"/>
              </a:endParaRPr>
            </a:p>
          </p:txBody>
        </p:sp>
      </p:grpSp>
      <p:cxnSp>
        <p:nvCxnSpPr>
          <p:cNvPr id="113" name="Straight Connector 112"/>
          <p:cNvCxnSpPr/>
          <p:nvPr/>
        </p:nvCxnSpPr>
        <p:spPr bwMode="auto">
          <a:xfrm>
            <a:off x="8661112" y="3962922"/>
            <a:ext cx="850009" cy="841207"/>
          </a:xfrm>
          <a:prstGeom prst="line">
            <a:avLst/>
          </a:prstGeom>
          <a:solidFill>
            <a:schemeClr val="accent1"/>
          </a:solidFill>
          <a:ln w="5715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14" name="Straight Connector 113"/>
          <p:cNvCxnSpPr/>
          <p:nvPr/>
        </p:nvCxnSpPr>
        <p:spPr bwMode="auto">
          <a:xfrm>
            <a:off x="8661115" y="3078149"/>
            <a:ext cx="819271" cy="451579"/>
          </a:xfrm>
          <a:prstGeom prst="line">
            <a:avLst/>
          </a:prstGeom>
          <a:solidFill>
            <a:schemeClr val="accent1"/>
          </a:solidFill>
          <a:ln w="5715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15" name="Straight Connector 114"/>
          <p:cNvCxnSpPr/>
          <p:nvPr/>
        </p:nvCxnSpPr>
        <p:spPr bwMode="auto">
          <a:xfrm flipV="1">
            <a:off x="8661112" y="3078149"/>
            <a:ext cx="850013" cy="451579"/>
          </a:xfrm>
          <a:prstGeom prst="line">
            <a:avLst/>
          </a:prstGeom>
          <a:solidFill>
            <a:schemeClr val="accent1"/>
          </a:solidFill>
          <a:ln w="5715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16" name="Straight Connector 115"/>
          <p:cNvCxnSpPr/>
          <p:nvPr/>
        </p:nvCxnSpPr>
        <p:spPr bwMode="auto">
          <a:xfrm flipV="1">
            <a:off x="8661109" y="4396087"/>
            <a:ext cx="850017" cy="408041"/>
          </a:xfrm>
          <a:prstGeom prst="line">
            <a:avLst/>
          </a:prstGeom>
          <a:solidFill>
            <a:schemeClr val="accent1"/>
          </a:solidFill>
          <a:ln w="5715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17" name="Straight Connector 116"/>
          <p:cNvCxnSpPr/>
          <p:nvPr/>
        </p:nvCxnSpPr>
        <p:spPr bwMode="auto">
          <a:xfrm flipV="1">
            <a:off x="8661115" y="3962919"/>
            <a:ext cx="819269" cy="433167"/>
          </a:xfrm>
          <a:prstGeom prst="line">
            <a:avLst/>
          </a:prstGeom>
          <a:solidFill>
            <a:schemeClr val="accent1"/>
          </a:solidFill>
          <a:ln w="5715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>
                <a:off x="1052252" y="5158516"/>
                <a:ext cx="10200466" cy="961161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en-US" sz="2800" b="0" i="1" smtClean="0">
                              <a:latin typeface="Cambria Math" charset="0"/>
                            </a:rPr>
                          </m:ctrlPr>
                        </m:sSubSupPr>
                        <m:e>
                          <m:r>
                            <a:rPr lang="en-US" sz="2800" b="0" i="1" smtClean="0">
                              <a:latin typeface="Cambria Math" charset="0"/>
                            </a:rPr>
                            <m:t>𝜎</m:t>
                          </m:r>
                        </m:e>
                        <m:sub>
                          <m:r>
                            <a:rPr lang="en-US" sz="2800" b="0" i="1" smtClean="0">
                              <a:latin typeface="Cambria Math" charset="0"/>
                            </a:rPr>
                            <m:t>1</m:t>
                          </m:r>
                        </m:sub>
                        <m:sup>
                          <m:sSub>
                            <m:sSubPr>
                              <m:ctrlPr>
                                <a:rPr lang="en-US" sz="2800" b="0" i="1" smtClean="0">
                                  <a:latin typeface="Cambria Math" charset="0"/>
                                </a:rPr>
                              </m:ctrlPr>
                            </m:sSubPr>
                            <m:e>
                              <m:r>
                                <a:rPr lang="en-US" sz="2800" b="0" i="1" smtClean="0">
                                  <a:latin typeface="Cambria Math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-US" sz="2800" b="0" i="1" smtClean="0">
                                  <a:latin typeface="Cambria Math" charset="0"/>
                                </a:rPr>
                                <m:t>1</m:t>
                              </m:r>
                            </m:sub>
                          </m:sSub>
                        </m:sup>
                      </m:sSubSup>
                      <m:r>
                        <a:rPr lang="en-US" sz="2800" b="0" i="1" smtClean="0">
                          <a:latin typeface="Cambria Math" charset="0"/>
                        </a:rPr>
                        <m:t>⋅</m:t>
                      </m:r>
                      <m:sSubSup>
                        <m:sSubSupPr>
                          <m:ctrlPr>
                            <a:rPr lang="en-US" sz="2800" b="0" i="1" smtClean="0">
                              <a:latin typeface="Cambria Math" charset="0"/>
                            </a:rPr>
                          </m:ctrlPr>
                        </m:sSubSupPr>
                        <m:e>
                          <m:r>
                            <a:rPr lang="en-US" sz="2800" b="0" i="1" smtClean="0">
                              <a:latin typeface="Cambria Math" charset="0"/>
                            </a:rPr>
                            <m:t>𝜎</m:t>
                          </m:r>
                        </m:e>
                        <m:sub>
                          <m:r>
                            <a:rPr lang="en-US" sz="2800" b="0" i="1" smtClean="0">
                              <a:latin typeface="Cambria Math" charset="0"/>
                            </a:rPr>
                            <m:t>2</m:t>
                          </m:r>
                        </m:sub>
                        <m:sup>
                          <m:sSub>
                            <m:sSubPr>
                              <m:ctrlPr>
                                <a:rPr lang="en-US" sz="2800" b="0" i="1" smtClean="0">
                                  <a:latin typeface="Cambria Math" charset="0"/>
                                </a:rPr>
                              </m:ctrlPr>
                            </m:sSubPr>
                            <m:e>
                              <m:r>
                                <a:rPr lang="en-US" sz="2800" b="0" i="1" smtClean="0">
                                  <a:latin typeface="Cambria Math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-US" sz="2800" b="0" i="1" smtClean="0">
                                  <a:latin typeface="Cambria Math" charset="0"/>
                                </a:rPr>
                                <m:t>2</m:t>
                              </m:r>
                            </m:sub>
                          </m:sSub>
                        </m:sup>
                      </m:sSubSup>
                      <m:r>
                        <a:rPr lang="en-US" sz="2800" b="0" i="1" smtClean="0">
                          <a:latin typeface="Cambria Math" charset="0"/>
                        </a:rPr>
                        <m:t>⋅</m:t>
                      </m:r>
                      <m:sSubSup>
                        <m:sSubSupPr>
                          <m:ctrlPr>
                            <a:rPr lang="en-US" sz="2800" b="0" i="1" smtClean="0">
                              <a:latin typeface="Cambria Math" charset="0"/>
                            </a:rPr>
                          </m:ctrlPr>
                        </m:sSubSupPr>
                        <m:e>
                          <m:r>
                            <a:rPr lang="en-US" sz="2800" b="0" i="1" smtClean="0">
                              <a:latin typeface="Cambria Math" charset="0"/>
                            </a:rPr>
                            <m:t>𝜎</m:t>
                          </m:r>
                        </m:e>
                        <m:sub>
                          <m:r>
                            <a:rPr lang="en-US" sz="2800" b="0" i="1" smtClean="0">
                              <a:latin typeface="Cambria Math" charset="0"/>
                            </a:rPr>
                            <m:t>3</m:t>
                          </m:r>
                        </m:sub>
                        <m:sup>
                          <m:sSub>
                            <m:sSubPr>
                              <m:ctrlPr>
                                <a:rPr lang="en-US" sz="2800" b="0" i="1" smtClean="0">
                                  <a:latin typeface="Cambria Math" charset="0"/>
                                </a:rPr>
                              </m:ctrlPr>
                            </m:sSubPr>
                            <m:e>
                              <m:r>
                                <a:rPr lang="en-US" sz="2800" b="0" i="1" smtClean="0">
                                  <a:latin typeface="Cambria Math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-US" sz="2800" b="0" i="1" smtClean="0">
                                  <a:latin typeface="Cambria Math" charset="0"/>
                                </a:rPr>
                                <m:t>3</m:t>
                              </m:r>
                            </m:sub>
                          </m:sSub>
                        </m:sup>
                      </m:sSubSup>
                      <m:r>
                        <a:rPr lang="en-US" sz="2800" b="0" i="1" smtClean="0">
                          <a:latin typeface="Cambria Math" charset="0"/>
                        </a:rPr>
                        <m:t>⋅</m:t>
                      </m:r>
                      <m:sSubSup>
                        <m:sSubSupPr>
                          <m:ctrlPr>
                            <a:rPr lang="en-US" sz="2800" b="0" i="1" smtClean="0">
                              <a:latin typeface="Cambria Math" charset="0"/>
                            </a:rPr>
                          </m:ctrlPr>
                        </m:sSubSupPr>
                        <m:e>
                          <m:r>
                            <a:rPr lang="en-US" sz="2800" b="0" i="1" smtClean="0">
                              <a:latin typeface="Cambria Math" charset="0"/>
                            </a:rPr>
                            <m:t>𝜎</m:t>
                          </m:r>
                        </m:e>
                        <m:sub>
                          <m:r>
                            <a:rPr lang="en-US" sz="2800" b="0" i="1" smtClean="0">
                              <a:latin typeface="Cambria Math" charset="0"/>
                            </a:rPr>
                            <m:t>4</m:t>
                          </m:r>
                        </m:sub>
                        <m:sup>
                          <m:sSub>
                            <m:sSubPr>
                              <m:ctrlPr>
                                <a:rPr lang="en-US" sz="2800" b="0" i="1" smtClean="0">
                                  <a:latin typeface="Cambria Math" charset="0"/>
                                </a:rPr>
                              </m:ctrlPr>
                            </m:sSubPr>
                            <m:e>
                              <m:r>
                                <a:rPr lang="en-US" sz="2800" b="0" i="1" smtClean="0">
                                  <a:latin typeface="Cambria Math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-US" sz="2800" b="0" i="1" smtClean="0">
                                  <a:latin typeface="Cambria Math" charset="0"/>
                                </a:rPr>
                                <m:t>1</m:t>
                              </m:r>
                            </m:sub>
                          </m:sSub>
                        </m:sup>
                      </m:sSubSup>
                      <m:r>
                        <a:rPr lang="en-US" sz="2800" b="0" i="1" smtClean="0">
                          <a:latin typeface="Cambria Math" charset="0"/>
                        </a:rPr>
                        <m:t>⋯⋯⋯</m:t>
                      </m:r>
                      <m:sSubSup>
                        <m:sSubSupPr>
                          <m:ctrlPr>
                            <a:rPr lang="en-US" sz="2800" b="0" i="1" smtClean="0">
                              <a:latin typeface="Cambria Math" charset="0"/>
                            </a:rPr>
                          </m:ctrlPr>
                        </m:sSubSupPr>
                        <m:e>
                          <m:r>
                            <a:rPr lang="en-US" sz="2800" b="0" i="1" smtClean="0">
                              <a:latin typeface="Cambria Math" charset="0"/>
                            </a:rPr>
                            <m:t>𝜎</m:t>
                          </m:r>
                        </m:e>
                        <m:sub>
                          <m:r>
                            <a:rPr lang="en-US" sz="2800" b="0" i="1" smtClean="0">
                              <a:latin typeface="Cambria Math" charset="0"/>
                            </a:rPr>
                            <m:t>𝑘</m:t>
                          </m:r>
                        </m:sub>
                        <m:sup>
                          <m:sSub>
                            <m:sSubPr>
                              <m:ctrlPr>
                                <a:rPr lang="en-US" sz="2800" b="0" i="1" smtClean="0">
                                  <a:latin typeface="Cambria Math" charset="0"/>
                                </a:rPr>
                              </m:ctrlPr>
                            </m:sSubPr>
                            <m:e>
                              <m:r>
                                <a:rPr lang="en-US" sz="2800" b="0" i="1" smtClean="0">
                                  <a:latin typeface="Cambria Math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-US" sz="2800" b="0" i="1" smtClean="0">
                                  <a:latin typeface="Cambria Math" charset="0"/>
                                </a:rPr>
                                <m:t>⋅</m:t>
                              </m:r>
                            </m:sub>
                          </m:sSub>
                        </m:sup>
                      </m:sSubSup>
                      <m:r>
                        <a:rPr lang="en-US" sz="2800" b="0" i="1" smtClean="0">
                          <a:latin typeface="Cambria Math" charset="0"/>
                        </a:rPr>
                        <m:t>= </m:t>
                      </m:r>
                      <m:d>
                        <m:dPr>
                          <m:begChr m:val="{"/>
                          <m:endChr m:val=""/>
                          <m:ctrlPr>
                            <a:rPr lang="cs-CZ" sz="2800" b="0" i="1" smtClean="0">
                              <a:latin typeface="Cambria Math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cs-CZ" sz="2800" b="0" i="1" smtClean="0">
                                  <a:latin typeface="Cambria Math" charset="0"/>
                                </a:rPr>
                              </m:ctrlPr>
                            </m:eqArrPr>
                            <m:e>
                              <m:r>
                                <a:rPr lang="en-US" sz="2800" b="0" i="1" smtClean="0">
                                  <a:latin typeface="Cambria Math" charset="0"/>
                                </a:rPr>
                                <m:t>𝑖𝑑</m:t>
                              </m:r>
                              <m:r>
                                <a:rPr lang="en-US" sz="2800" b="0" i="1" smtClean="0">
                                  <a:latin typeface="Cambria Math" charset="0"/>
                                </a:rPr>
                                <m:t>     </m:t>
                              </m:r>
                              <m:r>
                                <m:rPr>
                                  <m:nor/>
                                </m:rPr>
                                <a:rPr lang="en-US" sz="2800" b="0" i="0" smtClean="0">
                                  <a:latin typeface="Cambria Math" charset="0"/>
                                </a:rPr>
                                <m:t>if</m:t>
                              </m:r>
                              <m:r>
                                <a:rPr lang="en-US" sz="2800" b="0" i="1" smtClean="0">
                                  <a:latin typeface="Cambria Math" charset="0"/>
                                </a:rPr>
                                <m:t> </m:t>
                              </m:r>
                              <m:r>
                                <a:rPr lang="en-US" sz="2800" b="0" i="1" smtClean="0">
                                  <a:latin typeface="Cambria Math" charset="0"/>
                                </a:rPr>
                                <m:t>𝐷𝑒𝑐</m:t>
                              </m:r>
                              <m:r>
                                <a:rPr lang="en-US" sz="2800" b="0" i="1" smtClean="0">
                                  <a:latin typeface="Cambria Math" charset="0"/>
                                </a:rPr>
                                <m:t>(</m:t>
                              </m:r>
                              <m:r>
                                <a:rPr lang="en-US" sz="2800" b="0" i="1" smtClean="0">
                                  <a:latin typeface="Cambria Math" charset="0"/>
                                </a:rPr>
                                <m:t>𝑠𝑘</m:t>
                              </m:r>
                              <m:r>
                                <a:rPr lang="en-US" sz="2800" b="0" i="1" smtClean="0">
                                  <a:latin typeface="Cambria Math" charset="0"/>
                                </a:rPr>
                                <m:t>,</m:t>
                              </m:r>
                              <m:r>
                                <a:rPr lang="en-US" sz="2800" b="0" i="1" smtClean="0">
                                  <a:latin typeface="Cambria Math" charset="0"/>
                                </a:rPr>
                                <m:t>𝐸𝑛𝑐</m:t>
                              </m:r>
                              <m:d>
                                <m:dPr>
                                  <m:ctrlPr>
                                    <a:rPr lang="en-US" sz="2800" b="0" i="1" smtClean="0">
                                      <a:latin typeface="Cambria Math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sz="2800" b="0" i="1" smtClean="0">
                                      <a:latin typeface="Cambria Math" charset="0"/>
                                    </a:rPr>
                                    <m:t>𝑎</m:t>
                                  </m:r>
                                </m:e>
                              </m:d>
                              <m:r>
                                <a:rPr lang="en-US" sz="2800" b="0" i="1" smtClean="0">
                                  <a:latin typeface="Cambria Math" charset="0"/>
                                </a:rPr>
                                <m:t>)=1</m:t>
                              </m:r>
                            </m:e>
                            <m:e>
                              <m:r>
                                <a:rPr lang="en-US" sz="2800" b="0" i="1" smtClean="0">
                                  <a:latin typeface="Cambria Math" charset="0"/>
                                </a:rPr>
                                <m:t>𝜋</m:t>
                              </m:r>
                              <m:r>
                                <a:rPr lang="en-US" sz="2800" b="0" i="1" smtClean="0">
                                  <a:latin typeface="Cambria Math" charset="0"/>
                                </a:rPr>
                                <m:t>      </m:t>
                              </m:r>
                              <m:r>
                                <m:rPr>
                                  <m:nor/>
                                </m:rPr>
                                <a:rPr lang="en-US" sz="2800" b="0" i="0" smtClean="0">
                                  <a:latin typeface="Cambria Math" charset="0"/>
                                </a:rPr>
                                <m:t>if</m:t>
                              </m:r>
                              <m:r>
                                <a:rPr lang="en-US" sz="2800" b="0" i="1" smtClean="0">
                                  <a:latin typeface="Cambria Math" charset="0"/>
                                </a:rPr>
                                <m:t> </m:t>
                              </m:r>
                              <m:r>
                                <a:rPr lang="en-US" sz="2800" b="0" i="1" smtClean="0">
                                  <a:latin typeface="Cambria Math" charset="0"/>
                                </a:rPr>
                                <m:t>𝐷𝑒𝑐</m:t>
                              </m:r>
                              <m:r>
                                <a:rPr lang="en-US" sz="2800" b="0" i="1" smtClean="0">
                                  <a:latin typeface="Cambria Math" charset="0"/>
                                </a:rPr>
                                <m:t>(</m:t>
                              </m:r>
                              <m:r>
                                <a:rPr lang="en-US" sz="2800" b="0" i="1" smtClean="0">
                                  <a:latin typeface="Cambria Math" charset="0"/>
                                </a:rPr>
                                <m:t>𝑠𝑘</m:t>
                              </m:r>
                              <m:r>
                                <a:rPr lang="en-US" sz="2800" b="0" i="1" smtClean="0">
                                  <a:latin typeface="Cambria Math" charset="0"/>
                                </a:rPr>
                                <m:t>,</m:t>
                              </m:r>
                              <m:r>
                                <a:rPr lang="en-US" sz="2800" b="0" i="1" smtClean="0">
                                  <a:latin typeface="Cambria Math" charset="0"/>
                                </a:rPr>
                                <m:t>𝐸𝑛𝑐</m:t>
                              </m:r>
                              <m:d>
                                <m:dPr>
                                  <m:ctrlPr>
                                    <a:rPr lang="en-US" sz="2800" b="0" i="1" smtClean="0">
                                      <a:latin typeface="Cambria Math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sz="2800" b="0" i="1" smtClean="0">
                                      <a:latin typeface="Cambria Math" charset="0"/>
                                    </a:rPr>
                                    <m:t>𝑎</m:t>
                                  </m:r>
                                </m:e>
                              </m:d>
                              <m:r>
                                <a:rPr lang="en-US" sz="2800" b="0" i="1" smtClean="0">
                                  <a:latin typeface="Cambria Math" charset="0"/>
                                </a:rPr>
                                <m:t>)=0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2252" y="5158516"/>
                <a:ext cx="10200466" cy="961161"/>
              </a:xfrm>
              <a:prstGeom prst="rect">
                <a:avLst/>
              </a:prstGeom>
              <a:blipFill rotWithShape="0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3" name="TextBox 82"/>
              <p:cNvSpPr txBox="1"/>
              <p:nvPr/>
            </p:nvSpPr>
            <p:spPr>
              <a:xfrm>
                <a:off x="718817" y="804068"/>
                <a:ext cx="2220608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2400" dirty="0" smtClean="0">
                    <a:solidFill>
                      <a:srgbClr val="000000"/>
                    </a:solidFill>
                  </a:rPr>
                  <a:t>function: </a:t>
                </a:r>
                <a14:m>
                  <m:oMath xmlns:m="http://schemas.openxmlformats.org/officeDocument/2006/math">
                    <m:r>
                      <a:rPr lang="en-US" sz="2400" b="0" i="1" dirty="0" smtClean="0">
                        <a:solidFill>
                          <a:srgbClr val="000000"/>
                        </a:solidFill>
                        <a:latin typeface="Cambria Math" charset="0"/>
                      </a:rPr>
                      <m:t>𝐷𝑒𝑐</m:t>
                    </m:r>
                    <m:r>
                      <a:rPr lang="en-US" sz="2400" b="0" i="1" dirty="0" smtClean="0">
                        <a:solidFill>
                          <a:srgbClr val="000000"/>
                        </a:solidFill>
                        <a:latin typeface="Cambria Math" charset="0"/>
                      </a:rPr>
                      <m:t>( )</m:t>
                    </m:r>
                  </m:oMath>
                </a14:m>
                <a:endParaRPr lang="en-US" sz="2400" baseline="-250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83" name="TextBox 8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8817" y="804068"/>
                <a:ext cx="2220608" cy="461665"/>
              </a:xfrm>
              <a:prstGeom prst="rect">
                <a:avLst/>
              </a:prstGeom>
              <a:blipFill rotWithShape="0">
                <a:blip r:embed="rId4"/>
                <a:stretch>
                  <a:fillRect l="-3571" t="-103947" r="-1923" b="-13026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4" name="TextBox 83"/>
              <p:cNvSpPr txBox="1"/>
              <p:nvPr/>
            </p:nvSpPr>
            <p:spPr>
              <a:xfrm>
                <a:off x="3135762" y="804068"/>
                <a:ext cx="2452916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2400" dirty="0" smtClean="0">
                    <a:solidFill>
                      <a:srgbClr val="000000"/>
                    </a:solidFill>
                  </a:rPr>
                  <a:t>input: </a:t>
                </a:r>
                <a14:m>
                  <m:oMath xmlns:m="http://schemas.openxmlformats.org/officeDocument/2006/math">
                    <m:r>
                      <a:rPr lang="en-US" sz="2400" b="1" i="1" dirty="0" smtClean="0">
                        <a:solidFill>
                          <a:schemeClr val="accent6"/>
                        </a:solidFill>
                        <a:latin typeface="Cambria Math" charset="0"/>
                      </a:rPr>
                      <m:t>𝒔𝒌</m:t>
                    </m:r>
                    <m:r>
                      <a:rPr lang="en-US" sz="2400" b="1" i="1" dirty="0" smtClean="0">
                        <a:solidFill>
                          <a:srgbClr val="000000"/>
                        </a:solidFill>
                        <a:latin typeface="Cambria Math" charset="0"/>
                      </a:rPr>
                      <m:t>, </m:t>
                    </m:r>
                    <m:r>
                      <a:rPr lang="en-US" sz="2400" b="1" i="1" dirty="0" smtClean="0">
                        <a:solidFill>
                          <a:schemeClr val="accent2"/>
                        </a:solidFill>
                        <a:latin typeface="Cambria Math" charset="0"/>
                      </a:rPr>
                      <m:t>𝑬𝒏𝒄</m:t>
                    </m:r>
                    <m:r>
                      <a:rPr lang="en-US" sz="2400" b="1" i="1" dirty="0" smtClean="0">
                        <a:solidFill>
                          <a:schemeClr val="accent2"/>
                        </a:solidFill>
                        <a:latin typeface="Cambria Math" charset="0"/>
                      </a:rPr>
                      <m:t>(</m:t>
                    </m:r>
                    <m:r>
                      <a:rPr lang="en-US" sz="2400" b="1" i="1" dirty="0" smtClean="0">
                        <a:solidFill>
                          <a:schemeClr val="accent2"/>
                        </a:solidFill>
                        <a:latin typeface="Cambria Math" charset="0"/>
                      </a:rPr>
                      <m:t>𝒂</m:t>
                    </m:r>
                    <m:r>
                      <a:rPr lang="en-US" sz="2400" b="1" i="1" dirty="0" smtClean="0">
                        <a:solidFill>
                          <a:schemeClr val="accent2"/>
                        </a:solidFill>
                        <a:latin typeface="Cambria Math" charset="0"/>
                      </a:rPr>
                      <m:t>)</m:t>
                    </m:r>
                  </m:oMath>
                </a14:m>
                <a:endParaRPr lang="en-US" sz="2400" b="1" baseline="-25000" dirty="0">
                  <a:solidFill>
                    <a:schemeClr val="accent2"/>
                  </a:solidFill>
                </a:endParaRPr>
              </a:p>
            </p:txBody>
          </p:sp>
        </mc:Choice>
        <mc:Fallback xmlns="">
          <p:sp>
            <p:nvSpPr>
              <p:cNvPr id="84" name="TextBox 8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35762" y="804068"/>
                <a:ext cx="2452916" cy="461665"/>
              </a:xfrm>
              <a:prstGeom prst="rect">
                <a:avLst/>
              </a:prstGeom>
              <a:blipFill rotWithShape="0">
                <a:blip r:embed="rId5"/>
                <a:stretch>
                  <a:fillRect l="-3474" t="-10526" r="-1489" b="-2894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5" name="Rectangle 84"/>
          <p:cNvSpPr/>
          <p:nvPr/>
        </p:nvSpPr>
        <p:spPr>
          <a:xfrm>
            <a:off x="4704598" y="1375281"/>
            <a:ext cx="2809441" cy="494829"/>
          </a:xfrm>
          <a:prstGeom prst="rect">
            <a:avLst/>
          </a:prstGeom>
          <a:noFill/>
          <a:ln w="41275" cmpd="sng">
            <a:solidFill>
              <a:schemeClr val="accent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7" name="Rectangle 86"/>
          <p:cNvSpPr/>
          <p:nvPr/>
        </p:nvSpPr>
        <p:spPr>
          <a:xfrm>
            <a:off x="7680182" y="1375281"/>
            <a:ext cx="670716" cy="494829"/>
          </a:xfrm>
          <a:prstGeom prst="rect">
            <a:avLst/>
          </a:prstGeom>
          <a:noFill/>
          <a:ln w="41275" cmpd="sng">
            <a:solidFill>
              <a:schemeClr val="accent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6"/>
              </a:solidFill>
            </a:endParaRPr>
          </a:p>
        </p:txBody>
      </p:sp>
      <p:sp>
        <p:nvSpPr>
          <p:cNvPr id="88" name="Rectangle 87"/>
          <p:cNvSpPr/>
          <p:nvPr/>
        </p:nvSpPr>
        <p:spPr>
          <a:xfrm>
            <a:off x="1422919" y="2773184"/>
            <a:ext cx="3556970" cy="2274677"/>
          </a:xfrm>
          <a:prstGeom prst="rect">
            <a:avLst/>
          </a:prstGeom>
          <a:noFill/>
          <a:ln w="41275" cmpd="sng">
            <a:solidFill>
              <a:schemeClr val="accent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Rectangle 74"/>
          <p:cNvSpPr/>
          <p:nvPr/>
        </p:nvSpPr>
        <p:spPr>
          <a:xfrm>
            <a:off x="1352925" y="5380094"/>
            <a:ext cx="1456499" cy="554731"/>
          </a:xfrm>
          <a:prstGeom prst="rect">
            <a:avLst/>
          </a:prstGeom>
          <a:noFill/>
          <a:ln w="41275" cmpd="sng">
            <a:solidFill>
              <a:schemeClr val="accent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Rectangle 76"/>
          <p:cNvSpPr/>
          <p:nvPr/>
        </p:nvSpPr>
        <p:spPr>
          <a:xfrm>
            <a:off x="2967833" y="5392366"/>
            <a:ext cx="1512735" cy="530270"/>
          </a:xfrm>
          <a:prstGeom prst="rect">
            <a:avLst/>
          </a:prstGeom>
          <a:noFill/>
          <a:ln w="41275" cmpd="sng">
            <a:solidFill>
              <a:schemeClr val="accent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Rectangle 78"/>
          <p:cNvSpPr/>
          <p:nvPr/>
        </p:nvSpPr>
        <p:spPr>
          <a:xfrm>
            <a:off x="4631561" y="5412042"/>
            <a:ext cx="670716" cy="494829"/>
          </a:xfrm>
          <a:prstGeom prst="rect">
            <a:avLst/>
          </a:prstGeom>
          <a:noFill/>
          <a:ln w="41275" cmpd="sng">
            <a:solidFill>
              <a:schemeClr val="accent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6"/>
              </a:solidFill>
            </a:endParaRPr>
          </a:p>
        </p:txBody>
      </p:sp>
      <p:sp>
        <p:nvSpPr>
          <p:cNvPr id="81" name="Rectangle 80"/>
          <p:cNvSpPr/>
          <p:nvPr/>
        </p:nvSpPr>
        <p:spPr>
          <a:xfrm>
            <a:off x="6487726" y="2783029"/>
            <a:ext cx="1107272" cy="2288237"/>
          </a:xfrm>
          <a:prstGeom prst="rect">
            <a:avLst/>
          </a:prstGeom>
          <a:noFill/>
          <a:ln w="41275" cmpd="sng">
            <a:solidFill>
              <a:schemeClr val="accent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6"/>
              </a:solidFill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6783349" y="3530830"/>
            <a:ext cx="46839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200" dirty="0">
                <a:solidFill>
                  <a:srgbClr val="000000"/>
                </a:solidFill>
                <a:latin typeface="Calibri"/>
              </a:rPr>
              <a:t>…</a:t>
            </a:r>
            <a:endParaRPr lang="en-US" sz="3200" baseline="-25000" dirty="0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6" name="TextBox 85"/>
          <p:cNvSpPr txBox="1"/>
          <p:nvPr/>
        </p:nvSpPr>
        <p:spPr>
          <a:xfrm>
            <a:off x="2615848" y="1870110"/>
            <a:ext cx="140820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 err="1" smtClean="0">
                <a:solidFill>
                  <a:schemeClr val="accent6"/>
                </a:solidFill>
              </a:rPr>
              <a:t>encryptor</a:t>
            </a:r>
            <a:endParaRPr lang="en-US" sz="2400" b="1" baseline="-25000" dirty="0">
              <a:solidFill>
                <a:schemeClr val="accent6"/>
              </a:solidFill>
            </a:endParaRPr>
          </a:p>
        </p:txBody>
      </p:sp>
      <p:sp>
        <p:nvSpPr>
          <p:cNvPr id="89" name="TextBox 88"/>
          <p:cNvSpPr txBox="1"/>
          <p:nvPr/>
        </p:nvSpPr>
        <p:spPr>
          <a:xfrm>
            <a:off x="5353794" y="1870110"/>
            <a:ext cx="13662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 smtClean="0">
                <a:solidFill>
                  <a:schemeClr val="accent2"/>
                </a:solidFill>
              </a:rPr>
              <a:t>evaluator</a:t>
            </a:r>
            <a:endParaRPr lang="en-US" sz="2400" b="1" baseline="-25000" dirty="0">
              <a:solidFill>
                <a:schemeClr val="accent2"/>
              </a:solidFill>
            </a:endParaRPr>
          </a:p>
        </p:txBody>
      </p:sp>
      <p:grpSp>
        <p:nvGrpSpPr>
          <p:cNvPr id="238" name="Group 237"/>
          <p:cNvGrpSpPr/>
          <p:nvPr/>
        </p:nvGrpSpPr>
        <p:grpSpPr>
          <a:xfrm>
            <a:off x="1281757" y="2869223"/>
            <a:ext cx="3975785" cy="2040069"/>
            <a:chOff x="1281757" y="2869223"/>
            <a:chExt cx="3975785" cy="2040069"/>
          </a:xfrm>
        </p:grpSpPr>
        <p:cxnSp>
          <p:nvCxnSpPr>
            <p:cNvPr id="119" name="Straight Connector 118"/>
            <p:cNvCxnSpPr>
              <a:stCxn id="120" idx="6"/>
              <a:endCxn id="121" idx="2"/>
            </p:cNvCxnSpPr>
            <p:nvPr/>
          </p:nvCxnSpPr>
          <p:spPr>
            <a:xfrm>
              <a:off x="1561449" y="2999710"/>
              <a:ext cx="3438291" cy="1356547"/>
            </a:xfrm>
            <a:prstGeom prst="line">
              <a:avLst/>
            </a:prstGeom>
            <a:ln w="50800" cap="rnd">
              <a:solidFill>
                <a:schemeClr val="accent1">
                  <a:shade val="95000"/>
                  <a:satMod val="105000"/>
                  <a:alpha val="35000"/>
                </a:schemeClr>
              </a:solidFill>
              <a:prstDash val="solid"/>
              <a:round/>
            </a:ln>
            <a:effectLst>
              <a:glow rad="101600">
                <a:schemeClr val="accent1">
                  <a:satMod val="175000"/>
                  <a:alpha val="34000"/>
                </a:scheme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0" name="Oval 154"/>
            <p:cNvSpPr>
              <a:spLocks noChangeArrowheads="1"/>
            </p:cNvSpPr>
            <p:nvPr/>
          </p:nvSpPr>
          <p:spPr bwMode="auto">
            <a:xfrm>
              <a:off x="1303647" y="2869223"/>
              <a:ext cx="257802" cy="260973"/>
            </a:xfrm>
            <a:prstGeom prst="ellipse">
              <a:avLst/>
            </a:prstGeom>
            <a:solidFill>
              <a:srgbClr val="00B0F0"/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>
          <p:nvSpPr>
            <p:cNvPr id="121" name="Oval 154"/>
            <p:cNvSpPr>
              <a:spLocks noChangeArrowheads="1"/>
            </p:cNvSpPr>
            <p:nvPr/>
          </p:nvSpPr>
          <p:spPr bwMode="auto">
            <a:xfrm>
              <a:off x="4999740" y="4225770"/>
              <a:ext cx="257802" cy="260973"/>
            </a:xfrm>
            <a:prstGeom prst="ellipse">
              <a:avLst/>
            </a:prstGeom>
            <a:solidFill>
              <a:srgbClr val="00B0F0"/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cxnSp>
          <p:nvCxnSpPr>
            <p:cNvPr id="132" name="Straight Connector 131"/>
            <p:cNvCxnSpPr>
              <a:stCxn id="136" idx="6"/>
              <a:endCxn id="137" idx="2"/>
            </p:cNvCxnSpPr>
            <p:nvPr/>
          </p:nvCxnSpPr>
          <p:spPr>
            <a:xfrm flipV="1">
              <a:off x="1552655" y="3493376"/>
              <a:ext cx="3447085" cy="402733"/>
            </a:xfrm>
            <a:prstGeom prst="line">
              <a:avLst/>
            </a:prstGeom>
            <a:ln w="50800" cap="rnd">
              <a:solidFill>
                <a:schemeClr val="accent1">
                  <a:shade val="95000"/>
                  <a:satMod val="105000"/>
                  <a:alpha val="35000"/>
                </a:schemeClr>
              </a:solidFill>
              <a:prstDash val="solid"/>
              <a:round/>
            </a:ln>
            <a:effectLst>
              <a:glow rad="101600">
                <a:schemeClr val="accent1">
                  <a:satMod val="175000"/>
                  <a:alpha val="34000"/>
                </a:scheme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3" name="Oval 154"/>
            <p:cNvSpPr>
              <a:spLocks noChangeArrowheads="1"/>
            </p:cNvSpPr>
            <p:nvPr/>
          </p:nvSpPr>
          <p:spPr bwMode="auto">
            <a:xfrm>
              <a:off x="1292409" y="3342530"/>
              <a:ext cx="257802" cy="260973"/>
            </a:xfrm>
            <a:prstGeom prst="ellipse">
              <a:avLst/>
            </a:prstGeom>
            <a:solidFill>
              <a:srgbClr val="00B0F0"/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>
          <p:nvSpPr>
            <p:cNvPr id="134" name="Oval 154"/>
            <p:cNvSpPr>
              <a:spLocks noChangeArrowheads="1"/>
            </p:cNvSpPr>
            <p:nvPr/>
          </p:nvSpPr>
          <p:spPr bwMode="auto">
            <a:xfrm>
              <a:off x="4999740" y="3790397"/>
              <a:ext cx="257802" cy="260973"/>
            </a:xfrm>
            <a:prstGeom prst="ellipse">
              <a:avLst/>
            </a:prstGeom>
            <a:solidFill>
              <a:srgbClr val="00B0F0"/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cxnSp>
          <p:nvCxnSpPr>
            <p:cNvPr id="135" name="Straight Connector 134"/>
            <p:cNvCxnSpPr>
              <a:stCxn id="133" idx="6"/>
              <a:endCxn id="134" idx="2"/>
            </p:cNvCxnSpPr>
            <p:nvPr/>
          </p:nvCxnSpPr>
          <p:spPr>
            <a:xfrm>
              <a:off x="1550211" y="3473017"/>
              <a:ext cx="3449529" cy="447867"/>
            </a:xfrm>
            <a:prstGeom prst="line">
              <a:avLst/>
            </a:prstGeom>
            <a:ln w="50800" cap="rnd">
              <a:solidFill>
                <a:schemeClr val="accent1">
                  <a:shade val="95000"/>
                  <a:satMod val="105000"/>
                  <a:alpha val="35000"/>
                </a:schemeClr>
              </a:solidFill>
              <a:prstDash val="solid"/>
              <a:round/>
            </a:ln>
            <a:effectLst>
              <a:glow rad="101600">
                <a:schemeClr val="accent1">
                  <a:satMod val="175000"/>
                  <a:alpha val="34000"/>
                </a:scheme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6" name="Oval 154"/>
            <p:cNvSpPr>
              <a:spLocks noChangeArrowheads="1"/>
            </p:cNvSpPr>
            <p:nvPr/>
          </p:nvSpPr>
          <p:spPr bwMode="auto">
            <a:xfrm>
              <a:off x="1294853" y="3765622"/>
              <a:ext cx="257802" cy="260973"/>
            </a:xfrm>
            <a:prstGeom prst="ellipse">
              <a:avLst/>
            </a:prstGeom>
            <a:solidFill>
              <a:srgbClr val="00B0F0"/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>
          <p:nvSpPr>
            <p:cNvPr id="137" name="Oval 154"/>
            <p:cNvSpPr>
              <a:spLocks noChangeArrowheads="1"/>
            </p:cNvSpPr>
            <p:nvPr/>
          </p:nvSpPr>
          <p:spPr bwMode="auto">
            <a:xfrm>
              <a:off x="4999740" y="3362889"/>
              <a:ext cx="257802" cy="260973"/>
            </a:xfrm>
            <a:prstGeom prst="ellipse">
              <a:avLst/>
            </a:prstGeom>
            <a:solidFill>
              <a:srgbClr val="00B0F0"/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cxnSp>
          <p:nvCxnSpPr>
            <p:cNvPr id="138" name="Straight Connector 137"/>
            <p:cNvCxnSpPr>
              <a:stCxn id="139" idx="6"/>
              <a:endCxn id="140" idx="2"/>
            </p:cNvCxnSpPr>
            <p:nvPr/>
          </p:nvCxnSpPr>
          <p:spPr>
            <a:xfrm flipV="1">
              <a:off x="1558666" y="3038665"/>
              <a:ext cx="3441074" cy="1300765"/>
            </a:xfrm>
            <a:prstGeom prst="line">
              <a:avLst/>
            </a:prstGeom>
            <a:ln w="50800" cap="rnd">
              <a:solidFill>
                <a:schemeClr val="accent1">
                  <a:shade val="95000"/>
                  <a:satMod val="105000"/>
                  <a:alpha val="35000"/>
                </a:schemeClr>
              </a:solidFill>
              <a:prstDash val="solid"/>
              <a:round/>
            </a:ln>
            <a:effectLst>
              <a:glow rad="101600">
                <a:schemeClr val="accent1">
                  <a:satMod val="175000"/>
                  <a:alpha val="34000"/>
                </a:scheme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9" name="Oval 154"/>
            <p:cNvSpPr>
              <a:spLocks noChangeArrowheads="1"/>
            </p:cNvSpPr>
            <p:nvPr/>
          </p:nvSpPr>
          <p:spPr bwMode="auto">
            <a:xfrm>
              <a:off x="1300864" y="4208943"/>
              <a:ext cx="257802" cy="260973"/>
            </a:xfrm>
            <a:prstGeom prst="ellipse">
              <a:avLst/>
            </a:prstGeom>
            <a:solidFill>
              <a:srgbClr val="00B0F0"/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>
          <p:nvSpPr>
            <p:cNvPr id="140" name="Oval 154"/>
            <p:cNvSpPr>
              <a:spLocks noChangeArrowheads="1"/>
            </p:cNvSpPr>
            <p:nvPr/>
          </p:nvSpPr>
          <p:spPr bwMode="auto">
            <a:xfrm>
              <a:off x="4999740" y="2908178"/>
              <a:ext cx="257802" cy="260973"/>
            </a:xfrm>
            <a:prstGeom prst="ellipse">
              <a:avLst/>
            </a:prstGeom>
            <a:solidFill>
              <a:srgbClr val="00B0F0"/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cxnSp>
          <p:nvCxnSpPr>
            <p:cNvPr id="141" name="Straight Connector 140"/>
            <p:cNvCxnSpPr>
              <a:stCxn id="142" idx="6"/>
              <a:endCxn id="143" idx="2"/>
            </p:cNvCxnSpPr>
            <p:nvPr/>
          </p:nvCxnSpPr>
          <p:spPr>
            <a:xfrm>
              <a:off x="1539559" y="4759677"/>
              <a:ext cx="3460181" cy="19129"/>
            </a:xfrm>
            <a:prstGeom prst="line">
              <a:avLst/>
            </a:prstGeom>
            <a:ln w="50800" cap="rnd">
              <a:solidFill>
                <a:schemeClr val="accent1">
                  <a:shade val="95000"/>
                  <a:satMod val="105000"/>
                  <a:alpha val="35000"/>
                </a:schemeClr>
              </a:solidFill>
              <a:prstDash val="solid"/>
              <a:round/>
            </a:ln>
            <a:effectLst>
              <a:glow rad="101600">
                <a:schemeClr val="accent1">
                  <a:satMod val="175000"/>
                  <a:alpha val="34000"/>
                </a:scheme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2" name="Oval 154"/>
            <p:cNvSpPr>
              <a:spLocks noChangeArrowheads="1"/>
            </p:cNvSpPr>
            <p:nvPr/>
          </p:nvSpPr>
          <p:spPr bwMode="auto">
            <a:xfrm>
              <a:off x="1281757" y="4629190"/>
              <a:ext cx="257802" cy="260973"/>
            </a:xfrm>
            <a:prstGeom prst="ellipse">
              <a:avLst/>
            </a:prstGeom>
            <a:solidFill>
              <a:srgbClr val="00B0F0"/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>
          <p:nvSpPr>
            <p:cNvPr id="143" name="Oval 154"/>
            <p:cNvSpPr>
              <a:spLocks noChangeArrowheads="1"/>
            </p:cNvSpPr>
            <p:nvPr/>
          </p:nvSpPr>
          <p:spPr bwMode="auto">
            <a:xfrm>
              <a:off x="4999740" y="4648319"/>
              <a:ext cx="257802" cy="260973"/>
            </a:xfrm>
            <a:prstGeom prst="ellipse">
              <a:avLst/>
            </a:prstGeom>
            <a:solidFill>
              <a:srgbClr val="00B0F0"/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</p:grpSp>
      <p:grpSp>
        <p:nvGrpSpPr>
          <p:cNvPr id="241" name="Group 240"/>
          <p:cNvGrpSpPr/>
          <p:nvPr/>
        </p:nvGrpSpPr>
        <p:grpSpPr>
          <a:xfrm>
            <a:off x="227291" y="2594035"/>
            <a:ext cx="1565082" cy="680293"/>
            <a:chOff x="227291" y="2594035"/>
            <a:chExt cx="1565082" cy="680293"/>
          </a:xfrm>
        </p:grpSpPr>
        <p:grpSp>
          <p:nvGrpSpPr>
            <p:cNvPr id="147" name="Group 146"/>
            <p:cNvGrpSpPr/>
            <p:nvPr/>
          </p:nvGrpSpPr>
          <p:grpSpPr>
            <a:xfrm rot="5400000">
              <a:off x="669685" y="2151641"/>
              <a:ext cx="680293" cy="1565082"/>
              <a:chOff x="1814336" y="3983738"/>
              <a:chExt cx="1080095" cy="1565082"/>
            </a:xfrm>
          </p:grpSpPr>
          <p:sp>
            <p:nvSpPr>
              <p:cNvPr id="154" name="Rounded Rectangle 153"/>
              <p:cNvSpPr/>
              <p:nvPr/>
            </p:nvSpPr>
            <p:spPr>
              <a:xfrm>
                <a:off x="2054514" y="4095345"/>
                <a:ext cx="839917" cy="1341869"/>
              </a:xfrm>
              <a:prstGeom prst="roundRect">
                <a:avLst/>
              </a:prstGeom>
              <a:noFill/>
              <a:ln w="28575">
                <a:solidFill>
                  <a:schemeClr val="tx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5" name="TextBox 154"/>
              <p:cNvSpPr txBox="1"/>
              <p:nvPr/>
            </p:nvSpPr>
            <p:spPr>
              <a:xfrm rot="16200000">
                <a:off x="1228236" y="4569838"/>
                <a:ext cx="1565082" cy="3928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en-US" sz="1400" dirty="0"/>
              </a:p>
            </p:txBody>
          </p:sp>
        </p:grpSp>
        <p:sp>
          <p:nvSpPr>
            <p:cNvPr id="148" name="Oval 154"/>
            <p:cNvSpPr>
              <a:spLocks noChangeArrowheads="1"/>
            </p:cNvSpPr>
            <p:nvPr/>
          </p:nvSpPr>
          <p:spPr bwMode="auto">
            <a:xfrm>
              <a:off x="447345" y="2828201"/>
              <a:ext cx="385200" cy="385200"/>
            </a:xfrm>
            <a:prstGeom prst="ellipse">
              <a:avLst/>
            </a:prstGeom>
            <a:solidFill>
              <a:srgbClr val="FF0000"/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</p:grpSp>
      <p:sp>
        <p:nvSpPr>
          <p:cNvPr id="80" name="Rectangle 79"/>
          <p:cNvSpPr/>
          <p:nvPr/>
        </p:nvSpPr>
        <p:spPr>
          <a:xfrm>
            <a:off x="5302278" y="2781376"/>
            <a:ext cx="968851" cy="2266485"/>
          </a:xfrm>
          <a:prstGeom prst="rect">
            <a:avLst/>
          </a:prstGeom>
          <a:noFill/>
          <a:ln w="41275" cmpd="sng">
            <a:solidFill>
              <a:schemeClr val="accent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43" name="Group 242"/>
          <p:cNvGrpSpPr/>
          <p:nvPr/>
        </p:nvGrpSpPr>
        <p:grpSpPr>
          <a:xfrm>
            <a:off x="4647918" y="3018635"/>
            <a:ext cx="2262706" cy="1727298"/>
            <a:chOff x="4647918" y="3018635"/>
            <a:chExt cx="2262706" cy="1727298"/>
          </a:xfrm>
        </p:grpSpPr>
        <p:grpSp>
          <p:nvGrpSpPr>
            <p:cNvPr id="166" name="Group 165"/>
            <p:cNvGrpSpPr/>
            <p:nvPr/>
          </p:nvGrpSpPr>
          <p:grpSpPr>
            <a:xfrm rot="6681772">
              <a:off x="5556666" y="2267075"/>
              <a:ext cx="457490" cy="1960610"/>
              <a:chOff x="1814336" y="3983738"/>
              <a:chExt cx="1080095" cy="1565082"/>
            </a:xfrm>
          </p:grpSpPr>
          <p:sp>
            <p:nvSpPr>
              <p:cNvPr id="167" name="Rounded Rectangle 166"/>
              <p:cNvSpPr/>
              <p:nvPr/>
            </p:nvSpPr>
            <p:spPr>
              <a:xfrm>
                <a:off x="2054514" y="4095345"/>
                <a:ext cx="839917" cy="1341869"/>
              </a:xfrm>
              <a:prstGeom prst="roundRect">
                <a:avLst/>
              </a:prstGeom>
              <a:noFill/>
              <a:ln w="28575">
                <a:solidFill>
                  <a:schemeClr val="tx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8" name="TextBox 167"/>
              <p:cNvSpPr txBox="1"/>
              <p:nvPr/>
            </p:nvSpPr>
            <p:spPr>
              <a:xfrm rot="16200000">
                <a:off x="1228236" y="4569838"/>
                <a:ext cx="1565082" cy="3928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en-US" sz="1400" dirty="0"/>
              </a:p>
            </p:txBody>
          </p:sp>
        </p:grpSp>
        <p:grpSp>
          <p:nvGrpSpPr>
            <p:cNvPr id="169" name="Group 168"/>
            <p:cNvGrpSpPr/>
            <p:nvPr/>
          </p:nvGrpSpPr>
          <p:grpSpPr>
            <a:xfrm rot="6681772">
              <a:off x="5595044" y="3568795"/>
              <a:ext cx="393666" cy="1960610"/>
              <a:chOff x="1814336" y="3983738"/>
              <a:chExt cx="1080095" cy="1565082"/>
            </a:xfrm>
          </p:grpSpPr>
          <p:sp>
            <p:nvSpPr>
              <p:cNvPr id="170" name="Rounded Rectangle 169"/>
              <p:cNvSpPr/>
              <p:nvPr/>
            </p:nvSpPr>
            <p:spPr>
              <a:xfrm>
                <a:off x="2054514" y="4095345"/>
                <a:ext cx="839917" cy="1341869"/>
              </a:xfrm>
              <a:prstGeom prst="roundRect">
                <a:avLst/>
              </a:prstGeom>
              <a:noFill/>
              <a:ln w="28575">
                <a:solidFill>
                  <a:schemeClr val="tx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1" name="TextBox 170"/>
              <p:cNvSpPr txBox="1"/>
              <p:nvPr/>
            </p:nvSpPr>
            <p:spPr>
              <a:xfrm rot="16200000">
                <a:off x="1228236" y="4569838"/>
                <a:ext cx="1565082" cy="3928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en-US" sz="1400" dirty="0"/>
              </a:p>
            </p:txBody>
          </p:sp>
        </p:grpSp>
        <p:grpSp>
          <p:nvGrpSpPr>
            <p:cNvPr id="172" name="Group 171"/>
            <p:cNvGrpSpPr/>
            <p:nvPr/>
          </p:nvGrpSpPr>
          <p:grpSpPr>
            <a:xfrm rot="3378963">
              <a:off x="5506601" y="3150667"/>
              <a:ext cx="530085" cy="2243940"/>
              <a:chOff x="1814336" y="3983738"/>
              <a:chExt cx="1080095" cy="1565082"/>
            </a:xfrm>
          </p:grpSpPr>
          <p:sp>
            <p:nvSpPr>
              <p:cNvPr id="173" name="Rounded Rectangle 172"/>
              <p:cNvSpPr/>
              <p:nvPr/>
            </p:nvSpPr>
            <p:spPr>
              <a:xfrm>
                <a:off x="2054514" y="4095345"/>
                <a:ext cx="839917" cy="1341869"/>
              </a:xfrm>
              <a:prstGeom prst="roundRect">
                <a:avLst/>
              </a:prstGeom>
              <a:noFill/>
              <a:ln w="28575">
                <a:solidFill>
                  <a:schemeClr val="tx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4" name="TextBox 173"/>
              <p:cNvSpPr txBox="1"/>
              <p:nvPr/>
            </p:nvSpPr>
            <p:spPr>
              <a:xfrm rot="16200000">
                <a:off x="1228236" y="4569838"/>
                <a:ext cx="1565082" cy="3928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en-US" sz="1400" dirty="0"/>
              </a:p>
            </p:txBody>
          </p:sp>
        </p:grpSp>
        <p:grpSp>
          <p:nvGrpSpPr>
            <p:cNvPr id="175" name="Group 174"/>
            <p:cNvGrpSpPr/>
            <p:nvPr/>
          </p:nvGrpSpPr>
          <p:grpSpPr>
            <a:xfrm rot="3378963">
              <a:off x="5530907" y="2318778"/>
              <a:ext cx="477961" cy="2243940"/>
              <a:chOff x="1814336" y="3983738"/>
              <a:chExt cx="1080095" cy="1565082"/>
            </a:xfrm>
          </p:grpSpPr>
          <p:sp>
            <p:nvSpPr>
              <p:cNvPr id="176" name="Rounded Rectangle 175"/>
              <p:cNvSpPr/>
              <p:nvPr/>
            </p:nvSpPr>
            <p:spPr>
              <a:xfrm>
                <a:off x="2054514" y="4095345"/>
                <a:ext cx="839917" cy="1341869"/>
              </a:xfrm>
              <a:prstGeom prst="roundRect">
                <a:avLst/>
              </a:prstGeom>
              <a:noFill/>
              <a:ln w="28575">
                <a:solidFill>
                  <a:schemeClr val="tx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7" name="TextBox 176"/>
              <p:cNvSpPr txBox="1"/>
              <p:nvPr/>
            </p:nvSpPr>
            <p:spPr>
              <a:xfrm rot="16200000">
                <a:off x="1228236" y="4569838"/>
                <a:ext cx="1565082" cy="3928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en-US" sz="1400" dirty="0"/>
              </a:p>
            </p:txBody>
          </p:sp>
        </p:grpSp>
        <p:grpSp>
          <p:nvGrpSpPr>
            <p:cNvPr id="178" name="Group 177"/>
            <p:cNvGrpSpPr/>
            <p:nvPr/>
          </p:nvGrpSpPr>
          <p:grpSpPr>
            <a:xfrm rot="7410972">
              <a:off x="5614767" y="2815547"/>
              <a:ext cx="393666" cy="2198049"/>
              <a:chOff x="1814336" y="3983738"/>
              <a:chExt cx="1080095" cy="1565082"/>
            </a:xfrm>
          </p:grpSpPr>
          <p:sp>
            <p:nvSpPr>
              <p:cNvPr id="179" name="Rounded Rectangle 178"/>
              <p:cNvSpPr/>
              <p:nvPr/>
            </p:nvSpPr>
            <p:spPr>
              <a:xfrm>
                <a:off x="2054514" y="4095345"/>
                <a:ext cx="839917" cy="1341869"/>
              </a:xfrm>
              <a:prstGeom prst="roundRect">
                <a:avLst/>
              </a:prstGeom>
              <a:noFill/>
              <a:ln w="28575">
                <a:solidFill>
                  <a:schemeClr val="tx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0" name="TextBox 179"/>
              <p:cNvSpPr txBox="1"/>
              <p:nvPr/>
            </p:nvSpPr>
            <p:spPr>
              <a:xfrm rot="16200000">
                <a:off x="1228236" y="4569838"/>
                <a:ext cx="1565082" cy="3928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en-US" sz="1400" dirty="0"/>
              </a:p>
            </p:txBody>
          </p:sp>
        </p:grpSp>
      </p:grpSp>
      <p:grpSp>
        <p:nvGrpSpPr>
          <p:cNvPr id="244" name="Group 243"/>
          <p:cNvGrpSpPr/>
          <p:nvPr/>
        </p:nvGrpSpPr>
        <p:grpSpPr>
          <a:xfrm>
            <a:off x="6271129" y="2908178"/>
            <a:ext cx="1537954" cy="2001114"/>
            <a:chOff x="6271129" y="2908178"/>
            <a:chExt cx="1537954" cy="2001114"/>
          </a:xfrm>
        </p:grpSpPr>
        <p:sp>
          <p:nvSpPr>
            <p:cNvPr id="156" name="Oval 154"/>
            <p:cNvSpPr>
              <a:spLocks noChangeArrowheads="1"/>
            </p:cNvSpPr>
            <p:nvPr/>
          </p:nvSpPr>
          <p:spPr bwMode="auto">
            <a:xfrm>
              <a:off x="6271129" y="4225770"/>
              <a:ext cx="257802" cy="260973"/>
            </a:xfrm>
            <a:prstGeom prst="ellipse">
              <a:avLst/>
            </a:prstGeom>
            <a:solidFill>
              <a:srgbClr val="00B0F0"/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>
          <p:nvSpPr>
            <p:cNvPr id="157" name="Oval 154"/>
            <p:cNvSpPr>
              <a:spLocks noChangeArrowheads="1"/>
            </p:cNvSpPr>
            <p:nvPr/>
          </p:nvSpPr>
          <p:spPr bwMode="auto">
            <a:xfrm>
              <a:off x="6271129" y="3790397"/>
              <a:ext cx="257802" cy="260973"/>
            </a:xfrm>
            <a:prstGeom prst="ellipse">
              <a:avLst/>
            </a:prstGeom>
            <a:solidFill>
              <a:srgbClr val="00B0F0"/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>
          <p:nvSpPr>
            <p:cNvPr id="158" name="Oval 154"/>
            <p:cNvSpPr>
              <a:spLocks noChangeArrowheads="1"/>
            </p:cNvSpPr>
            <p:nvPr/>
          </p:nvSpPr>
          <p:spPr bwMode="auto">
            <a:xfrm>
              <a:off x="6271129" y="3362889"/>
              <a:ext cx="257802" cy="260973"/>
            </a:xfrm>
            <a:prstGeom prst="ellipse">
              <a:avLst/>
            </a:prstGeom>
            <a:solidFill>
              <a:srgbClr val="00B0F0"/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>
          <p:nvSpPr>
            <p:cNvPr id="159" name="Oval 154"/>
            <p:cNvSpPr>
              <a:spLocks noChangeArrowheads="1"/>
            </p:cNvSpPr>
            <p:nvPr/>
          </p:nvSpPr>
          <p:spPr bwMode="auto">
            <a:xfrm>
              <a:off x="6271129" y="2908178"/>
              <a:ext cx="257802" cy="260973"/>
            </a:xfrm>
            <a:prstGeom prst="ellipse">
              <a:avLst/>
            </a:prstGeom>
            <a:solidFill>
              <a:srgbClr val="00B0F0"/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>
          <p:nvSpPr>
            <p:cNvPr id="160" name="Oval 154"/>
            <p:cNvSpPr>
              <a:spLocks noChangeArrowheads="1"/>
            </p:cNvSpPr>
            <p:nvPr/>
          </p:nvSpPr>
          <p:spPr bwMode="auto">
            <a:xfrm>
              <a:off x="6271129" y="4648319"/>
              <a:ext cx="257802" cy="260973"/>
            </a:xfrm>
            <a:prstGeom prst="ellipse">
              <a:avLst/>
            </a:prstGeom>
            <a:solidFill>
              <a:srgbClr val="00B0F0"/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>
          <p:nvSpPr>
            <p:cNvPr id="161" name="Oval 154"/>
            <p:cNvSpPr>
              <a:spLocks noChangeArrowheads="1"/>
            </p:cNvSpPr>
            <p:nvPr/>
          </p:nvSpPr>
          <p:spPr bwMode="auto">
            <a:xfrm>
              <a:off x="7551281" y="4225770"/>
              <a:ext cx="257802" cy="260973"/>
            </a:xfrm>
            <a:prstGeom prst="ellipse">
              <a:avLst/>
            </a:prstGeom>
            <a:solidFill>
              <a:srgbClr val="00B0F0"/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>
          <p:nvSpPr>
            <p:cNvPr id="162" name="Oval 154"/>
            <p:cNvSpPr>
              <a:spLocks noChangeArrowheads="1"/>
            </p:cNvSpPr>
            <p:nvPr/>
          </p:nvSpPr>
          <p:spPr bwMode="auto">
            <a:xfrm>
              <a:off x="7551281" y="3790397"/>
              <a:ext cx="257802" cy="260973"/>
            </a:xfrm>
            <a:prstGeom prst="ellipse">
              <a:avLst/>
            </a:prstGeom>
            <a:solidFill>
              <a:srgbClr val="00B0F0"/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>
          <p:nvSpPr>
            <p:cNvPr id="163" name="Oval 154"/>
            <p:cNvSpPr>
              <a:spLocks noChangeArrowheads="1"/>
            </p:cNvSpPr>
            <p:nvPr/>
          </p:nvSpPr>
          <p:spPr bwMode="auto">
            <a:xfrm>
              <a:off x="7551281" y="3362889"/>
              <a:ext cx="257802" cy="260973"/>
            </a:xfrm>
            <a:prstGeom prst="ellipse">
              <a:avLst/>
            </a:prstGeom>
            <a:solidFill>
              <a:srgbClr val="00B0F0"/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>
          <p:nvSpPr>
            <p:cNvPr id="164" name="Oval 154"/>
            <p:cNvSpPr>
              <a:spLocks noChangeArrowheads="1"/>
            </p:cNvSpPr>
            <p:nvPr/>
          </p:nvSpPr>
          <p:spPr bwMode="auto">
            <a:xfrm>
              <a:off x="7551281" y="2908178"/>
              <a:ext cx="257802" cy="260973"/>
            </a:xfrm>
            <a:prstGeom prst="ellipse">
              <a:avLst/>
            </a:prstGeom>
            <a:solidFill>
              <a:srgbClr val="00B0F0"/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>
          <p:nvSpPr>
            <p:cNvPr id="165" name="Oval 154"/>
            <p:cNvSpPr>
              <a:spLocks noChangeArrowheads="1"/>
            </p:cNvSpPr>
            <p:nvPr/>
          </p:nvSpPr>
          <p:spPr bwMode="auto">
            <a:xfrm>
              <a:off x="7551281" y="4648319"/>
              <a:ext cx="257802" cy="260973"/>
            </a:xfrm>
            <a:prstGeom prst="ellipse">
              <a:avLst/>
            </a:prstGeom>
            <a:solidFill>
              <a:srgbClr val="00B0F0"/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cxnSp>
          <p:nvCxnSpPr>
            <p:cNvPr id="181" name="Straight Connector 180"/>
            <p:cNvCxnSpPr>
              <a:stCxn id="159" idx="6"/>
              <a:endCxn id="163" idx="2"/>
            </p:cNvCxnSpPr>
            <p:nvPr/>
          </p:nvCxnSpPr>
          <p:spPr>
            <a:xfrm>
              <a:off x="6528931" y="3038665"/>
              <a:ext cx="1022350" cy="454711"/>
            </a:xfrm>
            <a:prstGeom prst="line">
              <a:avLst/>
            </a:prstGeom>
            <a:ln w="50800" cap="rnd">
              <a:solidFill>
                <a:schemeClr val="accent1">
                  <a:shade val="95000"/>
                  <a:satMod val="105000"/>
                  <a:alpha val="35000"/>
                </a:schemeClr>
              </a:solidFill>
              <a:prstDash val="solid"/>
              <a:round/>
            </a:ln>
            <a:effectLst>
              <a:glow rad="101600">
                <a:schemeClr val="accent1">
                  <a:satMod val="175000"/>
                  <a:alpha val="34000"/>
                </a:scheme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2" name="Straight Connector 181"/>
            <p:cNvCxnSpPr>
              <a:stCxn id="157" idx="6"/>
              <a:endCxn id="164" idx="2"/>
            </p:cNvCxnSpPr>
            <p:nvPr/>
          </p:nvCxnSpPr>
          <p:spPr>
            <a:xfrm flipV="1">
              <a:off x="6528931" y="3038665"/>
              <a:ext cx="1022350" cy="882219"/>
            </a:xfrm>
            <a:prstGeom prst="line">
              <a:avLst/>
            </a:prstGeom>
            <a:ln w="50800" cap="rnd">
              <a:solidFill>
                <a:schemeClr val="accent1">
                  <a:shade val="95000"/>
                  <a:satMod val="105000"/>
                  <a:alpha val="35000"/>
                </a:schemeClr>
              </a:solidFill>
              <a:prstDash val="solid"/>
              <a:round/>
            </a:ln>
            <a:effectLst>
              <a:glow rad="101600">
                <a:schemeClr val="accent1">
                  <a:satMod val="175000"/>
                  <a:alpha val="34000"/>
                </a:scheme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3" name="Straight Connector 182"/>
            <p:cNvCxnSpPr>
              <a:endCxn id="162" idx="2"/>
            </p:cNvCxnSpPr>
            <p:nvPr/>
          </p:nvCxnSpPr>
          <p:spPr>
            <a:xfrm>
              <a:off x="6487726" y="3520791"/>
              <a:ext cx="1063555" cy="400093"/>
            </a:xfrm>
            <a:prstGeom prst="line">
              <a:avLst/>
            </a:prstGeom>
            <a:ln w="50800" cap="rnd">
              <a:solidFill>
                <a:schemeClr val="accent1">
                  <a:shade val="95000"/>
                  <a:satMod val="105000"/>
                  <a:alpha val="35000"/>
                </a:schemeClr>
              </a:solidFill>
              <a:prstDash val="solid"/>
              <a:round/>
            </a:ln>
            <a:effectLst>
              <a:glow rad="101600">
                <a:schemeClr val="accent1">
                  <a:satMod val="175000"/>
                  <a:alpha val="34000"/>
                </a:scheme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4" name="Straight Connector 183"/>
            <p:cNvCxnSpPr>
              <a:stCxn id="156" idx="6"/>
              <a:endCxn id="165" idx="2"/>
            </p:cNvCxnSpPr>
            <p:nvPr/>
          </p:nvCxnSpPr>
          <p:spPr>
            <a:xfrm>
              <a:off x="6528931" y="4356257"/>
              <a:ext cx="1022350" cy="422549"/>
            </a:xfrm>
            <a:prstGeom prst="line">
              <a:avLst/>
            </a:prstGeom>
            <a:ln w="50800" cap="rnd">
              <a:solidFill>
                <a:schemeClr val="accent1">
                  <a:shade val="95000"/>
                  <a:satMod val="105000"/>
                  <a:alpha val="35000"/>
                </a:schemeClr>
              </a:solidFill>
              <a:prstDash val="solid"/>
              <a:round/>
            </a:ln>
            <a:effectLst>
              <a:glow rad="101600">
                <a:schemeClr val="accent1">
                  <a:satMod val="175000"/>
                  <a:alpha val="34000"/>
                </a:scheme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5" name="Straight Connector 184"/>
            <p:cNvCxnSpPr>
              <a:stCxn id="160" idx="6"/>
              <a:endCxn id="161" idx="2"/>
            </p:cNvCxnSpPr>
            <p:nvPr/>
          </p:nvCxnSpPr>
          <p:spPr>
            <a:xfrm flipV="1">
              <a:off x="6528931" y="4356257"/>
              <a:ext cx="1022350" cy="422549"/>
            </a:xfrm>
            <a:prstGeom prst="line">
              <a:avLst/>
            </a:prstGeom>
            <a:ln w="50800" cap="rnd">
              <a:solidFill>
                <a:schemeClr val="accent1">
                  <a:shade val="95000"/>
                  <a:satMod val="105000"/>
                  <a:alpha val="35000"/>
                </a:schemeClr>
              </a:solidFill>
              <a:prstDash val="solid"/>
              <a:round/>
            </a:ln>
            <a:effectLst>
              <a:glow rad="101600">
                <a:schemeClr val="accent1">
                  <a:satMod val="175000"/>
                  <a:alpha val="34000"/>
                </a:scheme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2" name="Rectangle 191"/>
          <p:cNvSpPr/>
          <p:nvPr/>
        </p:nvSpPr>
        <p:spPr>
          <a:xfrm>
            <a:off x="10547361" y="2879686"/>
            <a:ext cx="352188" cy="394643"/>
          </a:xfrm>
          <a:prstGeom prst="rect">
            <a:avLst/>
          </a:prstGeom>
          <a:solidFill>
            <a:srgbClr val="7030A0">
              <a:alpha val="32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P</a:t>
            </a:r>
          </a:p>
        </p:txBody>
      </p:sp>
      <p:sp>
        <p:nvSpPr>
          <p:cNvPr id="199" name="Content Placeholder 2"/>
          <p:cNvSpPr txBox="1">
            <a:spLocks/>
          </p:cNvSpPr>
          <p:nvPr/>
        </p:nvSpPr>
        <p:spPr>
          <a:xfrm>
            <a:off x="483470" y="6256751"/>
            <a:ext cx="11075062" cy="483267"/>
          </a:xfrm>
          <a:prstGeom prst="rect">
            <a:avLst/>
          </a:prstGeom>
        </p:spPr>
        <p:txBody>
          <a:bodyPr/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Finally, run all instructions in reverse to get the </a:t>
            </a:r>
            <a:r>
              <a:rPr lang="en-US" dirty="0" err="1" smtClean="0"/>
              <a:t>qubit</a:t>
            </a:r>
            <a:r>
              <a:rPr lang="en-US" dirty="0" smtClean="0"/>
              <a:t> to a known location</a:t>
            </a:r>
            <a:endParaRPr lang="en-US" sz="2800" dirty="0" smtClean="0"/>
          </a:p>
        </p:txBody>
      </p:sp>
    </p:spTree>
    <p:extLst>
      <p:ext uri="{BB962C8B-B14F-4D97-AF65-F5344CB8AC3E}">
        <p14:creationId xmlns:p14="http://schemas.microsoft.com/office/powerpoint/2010/main" val="705602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2" grpId="0" animBg="1"/>
      <p:bldP spid="19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1142" y="2990520"/>
            <a:ext cx="2462895" cy="172456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1136" y="415559"/>
            <a:ext cx="2644384" cy="176292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6264" y="315020"/>
            <a:ext cx="2042763" cy="186346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5859" y="534543"/>
            <a:ext cx="2527919" cy="1656223"/>
          </a:xfrm>
          <a:prstGeom prst="rect">
            <a:avLst/>
          </a:prstGeom>
        </p:spPr>
      </p:pic>
      <p:sp>
        <p:nvSpPr>
          <p:cNvPr id="9" name="Right Arrow 8"/>
          <p:cNvSpPr/>
          <p:nvPr/>
        </p:nvSpPr>
        <p:spPr>
          <a:xfrm rot="2661438">
            <a:off x="3815355" y="2670829"/>
            <a:ext cx="1192916" cy="49452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ight Arrow 9"/>
          <p:cNvSpPr/>
          <p:nvPr/>
        </p:nvSpPr>
        <p:spPr>
          <a:xfrm rot="7804925">
            <a:off x="7769658" y="2633835"/>
            <a:ext cx="1039287" cy="49452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ight Arrow 10"/>
          <p:cNvSpPr/>
          <p:nvPr/>
        </p:nvSpPr>
        <p:spPr>
          <a:xfrm rot="5400000">
            <a:off x="6062885" y="2406925"/>
            <a:ext cx="672667" cy="49452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5250103" y="5387747"/>
            <a:ext cx="750526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70C0"/>
                </a:solidFill>
              </a:rPr>
              <a:t>CHILD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000633" y="5387747"/>
            <a:ext cx="535339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70C0"/>
                </a:solidFill>
              </a:rPr>
              <a:t>CAT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535971" y="5387747"/>
            <a:ext cx="768159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70C0"/>
                </a:solidFill>
              </a:rPr>
              <a:t>CHAIR</a:t>
            </a:r>
          </a:p>
        </p:txBody>
      </p:sp>
      <p:sp>
        <p:nvSpPr>
          <p:cNvPr id="16" name="Right Arrow 15"/>
          <p:cNvSpPr/>
          <p:nvPr/>
        </p:nvSpPr>
        <p:spPr>
          <a:xfrm rot="5400000">
            <a:off x="5957017" y="4758701"/>
            <a:ext cx="581755" cy="49452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0859" y="836682"/>
            <a:ext cx="822896" cy="820127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078" y="3098186"/>
            <a:ext cx="1539551" cy="1154663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0859" y="4977685"/>
            <a:ext cx="822896" cy="820127"/>
          </a:xfrm>
          <a:prstGeom prst="rect">
            <a:avLst/>
          </a:prstGeom>
        </p:spPr>
      </p:pic>
      <p:cxnSp>
        <p:nvCxnSpPr>
          <p:cNvPr id="21" name="Straight Connector 20"/>
          <p:cNvCxnSpPr/>
          <p:nvPr/>
        </p:nvCxnSpPr>
        <p:spPr>
          <a:xfrm>
            <a:off x="849087" y="2654181"/>
            <a:ext cx="1782147" cy="0"/>
          </a:xfrm>
          <a:prstGeom prst="line">
            <a:avLst/>
          </a:prstGeom>
          <a:ln w="381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>
            <a:off x="812816" y="4699540"/>
            <a:ext cx="1782147" cy="0"/>
          </a:xfrm>
          <a:prstGeom prst="line">
            <a:avLst/>
          </a:prstGeom>
          <a:ln w="381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986348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7364" y="3075630"/>
            <a:ext cx="1575461" cy="110316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1904" y="177250"/>
            <a:ext cx="1168147" cy="77876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1415" y="113067"/>
            <a:ext cx="924059" cy="84295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66481" y="177254"/>
            <a:ext cx="1356811" cy="888945"/>
          </a:xfrm>
          <a:prstGeom prst="rect">
            <a:avLst/>
          </a:prstGeom>
        </p:spPr>
      </p:pic>
      <p:sp>
        <p:nvSpPr>
          <p:cNvPr id="9" name="Right Arrow 8"/>
          <p:cNvSpPr/>
          <p:nvPr/>
        </p:nvSpPr>
        <p:spPr>
          <a:xfrm rot="2661438">
            <a:off x="4264518" y="2571217"/>
            <a:ext cx="416151" cy="49452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ight Arrow 9"/>
          <p:cNvSpPr/>
          <p:nvPr/>
        </p:nvSpPr>
        <p:spPr>
          <a:xfrm rot="7804925">
            <a:off x="8112902" y="2571219"/>
            <a:ext cx="387671" cy="49452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ight Arrow 10"/>
          <p:cNvSpPr/>
          <p:nvPr/>
        </p:nvSpPr>
        <p:spPr>
          <a:xfrm rot="5400000">
            <a:off x="6227175" y="2571220"/>
            <a:ext cx="344076" cy="49452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4554099" y="4851164"/>
            <a:ext cx="750526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70C0"/>
                </a:solidFill>
              </a:rPr>
              <a:t>CHILD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938825" y="4851164"/>
            <a:ext cx="535339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70C0"/>
                </a:solidFill>
              </a:rPr>
              <a:t>CAT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014145" y="4842456"/>
            <a:ext cx="768159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70C0"/>
                </a:solidFill>
              </a:rPr>
              <a:t>CHAIR</a:t>
            </a:r>
          </a:p>
        </p:txBody>
      </p:sp>
      <p:sp>
        <p:nvSpPr>
          <p:cNvPr id="16" name="Right Arrow 15"/>
          <p:cNvSpPr/>
          <p:nvPr/>
        </p:nvSpPr>
        <p:spPr>
          <a:xfrm rot="5400000">
            <a:off x="6021237" y="4250912"/>
            <a:ext cx="402744" cy="49452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0859" y="836682"/>
            <a:ext cx="822896" cy="820127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078" y="3098186"/>
            <a:ext cx="1539551" cy="1154663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0859" y="4977685"/>
            <a:ext cx="822896" cy="820127"/>
          </a:xfrm>
          <a:prstGeom prst="rect">
            <a:avLst/>
          </a:prstGeom>
        </p:spPr>
      </p:pic>
      <p:cxnSp>
        <p:nvCxnSpPr>
          <p:cNvPr id="21" name="Straight Connector 20"/>
          <p:cNvCxnSpPr/>
          <p:nvPr/>
        </p:nvCxnSpPr>
        <p:spPr>
          <a:xfrm>
            <a:off x="849087" y="2654181"/>
            <a:ext cx="1782147" cy="0"/>
          </a:xfrm>
          <a:prstGeom prst="line">
            <a:avLst/>
          </a:prstGeom>
          <a:ln w="381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>
            <a:off x="812816" y="4699540"/>
            <a:ext cx="1782147" cy="0"/>
          </a:xfrm>
          <a:prstGeom prst="line">
            <a:avLst/>
          </a:prstGeom>
          <a:ln w="381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Picture 1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7069" y="1607550"/>
            <a:ext cx="924059" cy="842951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8473" y="1460870"/>
            <a:ext cx="721249" cy="721249"/>
          </a:xfrm>
          <a:prstGeom prst="rect">
            <a:avLst/>
          </a:prstGeom>
        </p:spPr>
      </p:pic>
      <p:sp>
        <p:nvSpPr>
          <p:cNvPr id="23" name="Right Arrow 22"/>
          <p:cNvSpPr/>
          <p:nvPr/>
        </p:nvSpPr>
        <p:spPr>
          <a:xfrm rot="5400000">
            <a:off x="3447054" y="968231"/>
            <a:ext cx="344076" cy="49452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6" name="Picture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1904" y="1747427"/>
            <a:ext cx="1168147" cy="778764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5353" y="1455941"/>
            <a:ext cx="721249" cy="721249"/>
          </a:xfrm>
          <a:prstGeom prst="rect">
            <a:avLst/>
          </a:prstGeom>
        </p:spPr>
      </p:pic>
      <p:sp>
        <p:nvSpPr>
          <p:cNvPr id="28" name="Right Arrow 27"/>
          <p:cNvSpPr/>
          <p:nvPr/>
        </p:nvSpPr>
        <p:spPr>
          <a:xfrm rot="5400000">
            <a:off x="6180545" y="1019025"/>
            <a:ext cx="344076" cy="49452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9" name="Picture 2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66481" y="1765241"/>
            <a:ext cx="1356811" cy="888945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84261" y="1488465"/>
            <a:ext cx="721249" cy="721249"/>
          </a:xfrm>
          <a:prstGeom prst="rect">
            <a:avLst/>
          </a:prstGeom>
        </p:spPr>
      </p:pic>
      <p:sp>
        <p:nvSpPr>
          <p:cNvPr id="31" name="Right Arrow 30"/>
          <p:cNvSpPr/>
          <p:nvPr/>
        </p:nvSpPr>
        <p:spPr>
          <a:xfrm rot="5400000">
            <a:off x="9072843" y="1069165"/>
            <a:ext cx="344076" cy="49452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2" name="Picture 31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3737" y="4851169"/>
            <a:ext cx="721249" cy="721249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6977" y="4851169"/>
            <a:ext cx="721249" cy="721249"/>
          </a:xfrm>
          <a:prstGeom prst="rect">
            <a:avLst/>
          </a:prstGeom>
        </p:spPr>
      </p:pic>
      <p:sp>
        <p:nvSpPr>
          <p:cNvPr id="35" name="Right Arrow 34"/>
          <p:cNvSpPr/>
          <p:nvPr/>
        </p:nvSpPr>
        <p:spPr>
          <a:xfrm rot="5400000">
            <a:off x="4722983" y="5624553"/>
            <a:ext cx="402744" cy="49452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TextBox 35"/>
          <p:cNvSpPr txBox="1"/>
          <p:nvPr/>
        </p:nvSpPr>
        <p:spPr>
          <a:xfrm>
            <a:off x="4554099" y="6113737"/>
            <a:ext cx="750526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70C0"/>
                </a:solidFill>
              </a:rPr>
              <a:t>CHILD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5938825" y="6113737"/>
            <a:ext cx="535339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70C0"/>
                </a:solidFill>
              </a:rPr>
              <a:t>CAT</a:t>
            </a:r>
          </a:p>
        </p:txBody>
      </p:sp>
      <p:pic>
        <p:nvPicPr>
          <p:cNvPr id="33" name="Picture 32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6632" y="4826677"/>
            <a:ext cx="721249" cy="721249"/>
          </a:xfrm>
          <a:prstGeom prst="rect">
            <a:avLst/>
          </a:prstGeom>
        </p:spPr>
      </p:pic>
      <p:sp>
        <p:nvSpPr>
          <p:cNvPr id="39" name="TextBox 38"/>
          <p:cNvSpPr txBox="1"/>
          <p:nvPr/>
        </p:nvSpPr>
        <p:spPr>
          <a:xfrm>
            <a:off x="6997366" y="6113737"/>
            <a:ext cx="768159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70C0"/>
                </a:solidFill>
              </a:rPr>
              <a:t>CHAIR</a:t>
            </a:r>
          </a:p>
        </p:txBody>
      </p:sp>
      <p:sp>
        <p:nvSpPr>
          <p:cNvPr id="40" name="Right Arrow 39"/>
          <p:cNvSpPr/>
          <p:nvPr/>
        </p:nvSpPr>
        <p:spPr>
          <a:xfrm rot="5400000">
            <a:off x="6021237" y="5585760"/>
            <a:ext cx="402744" cy="49452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ight Arrow 40"/>
          <p:cNvSpPr/>
          <p:nvPr/>
        </p:nvSpPr>
        <p:spPr>
          <a:xfrm rot="5400000">
            <a:off x="7166223" y="5583971"/>
            <a:ext cx="402744" cy="49452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70544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3" grpId="0" animBg="1"/>
      <p:bldP spid="14" grpId="0" animBg="1"/>
      <p:bldP spid="15" grpId="0" animBg="1"/>
      <p:bldP spid="16" grpId="0" animBg="1"/>
      <p:bldP spid="23" grpId="0" animBg="1"/>
      <p:bldP spid="28" grpId="0" animBg="1"/>
      <p:bldP spid="31" grpId="0" animBg="1"/>
      <p:bldP spid="35" grpId="0" animBg="1"/>
      <p:bldP spid="36" grpId="0" animBg="1"/>
      <p:bldP spid="38" grpId="0" animBg="1"/>
      <p:bldP spid="39" grpId="0" animBg="1"/>
      <p:bldP spid="40" grpId="0" animBg="1"/>
      <p:bldP spid="4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RSA</a:t>
            </a:r>
            <a:br>
              <a:rPr lang="en-US" dirty="0" smtClean="0"/>
            </a:br>
            <a:r>
              <a:rPr lang="en-US" sz="2800" dirty="0"/>
              <a:t>Multiplicative homomorphic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nl-NL" b="0" dirty="0" smtClean="0"/>
                  <a:t>Public </a:t>
                </a:r>
                <a:r>
                  <a:rPr lang="nl-NL" b="0" dirty="0" err="1" smtClean="0"/>
                  <a:t>key</a:t>
                </a:r>
                <a:r>
                  <a:rPr lang="nl-NL" dirty="0" smtClean="0"/>
                  <a:t>: exponent </a:t>
                </a:r>
                <a14:m>
                  <m:oMath xmlns:m="http://schemas.openxmlformats.org/officeDocument/2006/math">
                    <m:r>
                      <a:rPr lang="nl-NL" b="0" i="1" smtClean="0">
                        <a:latin typeface="Cambria Math" panose="02040503050406030204" pitchFamily="18" charset="0"/>
                      </a:rPr>
                      <m:t>𝑒</m:t>
                    </m:r>
                  </m:oMath>
                </a14:m>
                <a:r>
                  <a:rPr lang="nl-NL" dirty="0" smtClean="0"/>
                  <a:t> </a:t>
                </a:r>
                <a:r>
                  <a:rPr lang="nl-NL" dirty="0" err="1" smtClean="0"/>
                  <a:t>and</a:t>
                </a:r>
                <a:r>
                  <a:rPr lang="nl-NL" dirty="0" smtClean="0"/>
                  <a:t> modulus </a:t>
                </a:r>
                <a14:m>
                  <m:oMath xmlns:m="http://schemas.openxmlformats.org/officeDocument/2006/math">
                    <m:r>
                      <a:rPr lang="nl-NL" b="0" i="1" smtClean="0">
                        <a:latin typeface="Cambria Math" panose="02040503050406030204" pitchFamily="18" charset="0"/>
                      </a:rPr>
                      <m:t>𝑁</m:t>
                    </m:r>
                  </m:oMath>
                </a14:m>
                <a:endParaRPr lang="nl-NL" b="0" dirty="0" smtClean="0"/>
              </a:p>
              <a:p>
                <a:r>
                  <a:rPr lang="nl-NL" dirty="0" err="1" smtClean="0"/>
                  <a:t>Encryption</a:t>
                </a:r>
                <a:r>
                  <a:rPr lang="nl-NL" dirty="0" smtClean="0"/>
                  <a:t> of a </a:t>
                </a:r>
                <a:r>
                  <a:rPr lang="nl-NL" dirty="0" err="1" smtClean="0"/>
                  <a:t>message</a:t>
                </a:r>
                <a:r>
                  <a:rPr lang="nl-NL" dirty="0" smtClean="0"/>
                  <a:t> :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nl-NL" b="0" i="0" smtClean="0">
                        <a:latin typeface="Cambria Math" panose="02040503050406030204" pitchFamily="18" charset="0"/>
                      </a:rPr>
                      <m:t>Enc</m:t>
                    </m:r>
                    <m:d>
                      <m:dPr>
                        <m:ctrlPr>
                          <a:rPr lang="nl-NL" b="0" i="1" smtClean="0">
                            <a:latin typeface="Cambria Math" charset="0"/>
                          </a:rPr>
                        </m:ctrlPr>
                      </m:dPr>
                      <m:e>
                        <m:r>
                          <a:rPr lang="nl-NL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nl-NL" b="0" i="1" smtClean="0"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nl-NL" b="0" i="1" smtClean="0">
                            <a:latin typeface="Cambria Math" charset="0"/>
                          </a:rPr>
                        </m:ctrlPr>
                      </m:sSupPr>
                      <m:e>
                        <m:r>
                          <a:rPr lang="nl-NL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nl-NL" b="0" i="1" smtClean="0">
                            <a:latin typeface="Cambria Math" panose="02040503050406030204" pitchFamily="18" charset="0"/>
                          </a:rPr>
                          <m:t>𝑒</m:t>
                        </m:r>
                      </m:sup>
                    </m:sSup>
                    <m:func>
                      <m:funcPr>
                        <m:ctrlPr>
                          <a:rPr lang="nl-NL" b="0" i="1" smtClean="0">
                            <a:latin typeface="Cambria Math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nl-NL" b="0" i="0" smtClean="0">
                            <a:latin typeface="Cambria Math" panose="02040503050406030204" pitchFamily="18" charset="0"/>
                          </a:rPr>
                          <m:t>mod</m:t>
                        </m:r>
                      </m:fName>
                      <m:e>
                        <m:r>
                          <a:rPr lang="nl-NL" b="0" i="1" smtClean="0">
                            <a:latin typeface="Cambria Math" panose="02040503050406030204" pitchFamily="18" charset="0"/>
                          </a:rPr>
                          <m:t>𝑁</m:t>
                        </m:r>
                      </m:e>
                    </m:func>
                  </m:oMath>
                </a14:m>
                <a:endParaRPr lang="en-US" dirty="0" smtClean="0"/>
              </a:p>
              <a:p>
                <a:endParaRPr lang="en-US" dirty="0" smtClean="0"/>
              </a:p>
              <a:p>
                <a:pPr marL="0" indent="0">
                  <a:buNone/>
                </a:pPr>
                <a:r>
                  <a:rPr lang="en-US" dirty="0" smtClean="0"/>
                  <a:t>Given encryptions of messages </a:t>
                </a:r>
                <a14:m>
                  <m:oMath xmlns:m="http://schemas.openxmlformats.org/officeDocument/2006/math">
                    <m:r>
                      <a:rPr lang="nl-NL" b="0" i="1" smtClean="0"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r>
                  <a:rPr lang="en-US" dirty="0" smtClean="0"/>
                  <a:t> and </a:t>
                </a:r>
                <a14:m>
                  <m:oMath xmlns:m="http://schemas.openxmlformats.org/officeDocument/2006/math">
                    <m:r>
                      <a:rPr lang="nl-NL" b="0" i="1" smtClean="0">
                        <a:latin typeface="Cambria Math" panose="02040503050406030204" pitchFamily="18" charset="0"/>
                      </a:rPr>
                      <m:t>𝑦</m:t>
                    </m:r>
                  </m:oMath>
                </a14:m>
                <a:r>
                  <a:rPr lang="en-US" dirty="0" smtClean="0"/>
                  <a:t> </a:t>
                </a:r>
                <a:br>
                  <a:rPr lang="en-US" dirty="0" smtClean="0"/>
                </a:br>
                <a:r>
                  <a:rPr lang="en-US" dirty="0" smtClean="0"/>
                  <a:t>	possible to compute the encryption of the product:</a:t>
                </a:r>
                <a:endParaRPr lang="en-US" dirty="0"/>
              </a:p>
              <a:p>
                <a:pPr marL="0" indent="0">
                  <a:buNone/>
                </a:pPr>
                <a:r>
                  <a:rPr lang="nl-NL" b="0" i="1" dirty="0" smtClean="0">
                    <a:latin typeface="Cambria Math" panose="02040503050406030204" pitchFamily="18" charset="0"/>
                  </a:rPr>
                  <a:t/>
                </a:r>
                <a:br>
                  <a:rPr lang="nl-NL" b="0" i="1" dirty="0" smtClean="0">
                    <a:latin typeface="Cambria Math" panose="02040503050406030204" pitchFamily="18" charset="0"/>
                  </a:rPr>
                </a:b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nl-NL" b="0" i="1" smtClean="0">
                              <a:latin typeface="Cambria Math" charset="0"/>
                            </a:rPr>
                          </m:ctrlPr>
                        </m:dPr>
                        <m:e>
                          <m:sSup>
                            <m:sSupPr>
                              <m:ctrlPr>
                                <a:rPr lang="nl-NL" b="0" i="1" smtClean="0">
                                  <a:latin typeface="Cambria Math" charset="0"/>
                                </a:rPr>
                              </m:ctrlPr>
                            </m:sSupPr>
                            <m:e>
                              <m:r>
                                <a:rPr lang="nl-NL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p>
                              <m:r>
                                <a:rPr lang="nl-NL" b="0" i="1" smtClean="0">
                                  <a:latin typeface="Cambria Math" panose="02040503050406030204" pitchFamily="18" charset="0"/>
                                </a:rPr>
                                <m:t>𝑒</m:t>
                              </m:r>
                            </m:sup>
                          </m:sSup>
                          <m:func>
                            <m:funcPr>
                              <m:ctrlPr>
                                <a:rPr lang="nl-NL" b="0" i="1" smtClean="0">
                                  <a:latin typeface="Cambria Math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nl-NL" b="0" i="0" smtClean="0">
                                  <a:latin typeface="Cambria Math" panose="02040503050406030204" pitchFamily="18" charset="0"/>
                                </a:rPr>
                                <m:t>mod</m:t>
                              </m:r>
                            </m:fName>
                            <m:e>
                              <m:r>
                                <a:rPr lang="nl-NL" b="0" i="1" smtClean="0">
                                  <a:latin typeface="Cambria Math" panose="02040503050406030204" pitchFamily="18" charset="0"/>
                                </a:rPr>
                                <m:t>𝑁</m:t>
                              </m:r>
                            </m:e>
                          </m:func>
                        </m:e>
                      </m:d>
                      <m:d>
                        <m:dPr>
                          <m:ctrlPr>
                            <a:rPr lang="nl-NL" b="0" i="1" smtClean="0">
                              <a:latin typeface="Cambria Math" charset="0"/>
                            </a:rPr>
                          </m:ctrlPr>
                        </m:dPr>
                        <m:e>
                          <m:sSup>
                            <m:sSupPr>
                              <m:ctrlPr>
                                <a:rPr lang="nl-NL" b="0" i="1" smtClean="0">
                                  <a:latin typeface="Cambria Math" charset="0"/>
                                </a:rPr>
                              </m:ctrlPr>
                            </m:sSupPr>
                            <m:e>
                              <m:r>
                                <a:rPr lang="nl-NL" b="0" i="1" smtClean="0"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e>
                            <m:sup>
                              <m:r>
                                <a:rPr lang="nl-NL" b="0" i="1" smtClean="0">
                                  <a:latin typeface="Cambria Math" panose="02040503050406030204" pitchFamily="18" charset="0"/>
                                </a:rPr>
                                <m:t>𝑒</m:t>
                              </m:r>
                            </m:sup>
                          </m:sSup>
                          <m:func>
                            <m:funcPr>
                              <m:ctrlPr>
                                <a:rPr lang="nl-NL" b="0" i="1" smtClean="0">
                                  <a:latin typeface="Cambria Math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nl-NL" b="0" i="0" smtClean="0">
                                  <a:latin typeface="Cambria Math" panose="02040503050406030204" pitchFamily="18" charset="0"/>
                                </a:rPr>
                                <m:t>mod</m:t>
                              </m:r>
                            </m:fName>
                            <m:e>
                              <m:r>
                                <a:rPr lang="nl-NL" b="0" i="1" smtClean="0">
                                  <a:latin typeface="Cambria Math" panose="02040503050406030204" pitchFamily="18" charset="0"/>
                                </a:rPr>
                                <m:t>𝑁</m:t>
                              </m:r>
                            </m:e>
                          </m:func>
                        </m:e>
                      </m:d>
                      <m:r>
                        <a:rPr lang="nl-NL" b="0" i="1" smtClean="0"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nl-NL" b="0" i="1" smtClean="0">
                              <a:latin typeface="Cambria Math" charset="0"/>
                            </a:rPr>
                          </m:ctrlPr>
                        </m:sSupPr>
                        <m:e>
                          <m:r>
                            <a:rPr lang="nl-NL" b="0" i="1" smtClean="0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nl-NL" b="0" i="1" smtClean="0">
                              <a:latin typeface="Cambria Math" panose="02040503050406030204" pitchFamily="18" charset="0"/>
                            </a:rPr>
                            <m:t>𝑥𝑦</m:t>
                          </m:r>
                          <m:r>
                            <a:rPr lang="nl-NL" b="0" i="1" smtClean="0">
                              <a:latin typeface="Cambria Math" panose="02040503050406030204" pitchFamily="18" charset="0"/>
                            </a:rPr>
                            <m:t>)</m:t>
                          </m:r>
                        </m:e>
                        <m:sup>
                          <m:r>
                            <a:rPr lang="nl-NL" b="0" i="1" smtClean="0">
                              <a:latin typeface="Cambria Math" panose="02040503050406030204" pitchFamily="18" charset="0"/>
                            </a:rPr>
                            <m:t>𝑒</m:t>
                          </m:r>
                        </m:sup>
                      </m:sSup>
                      <m:func>
                        <m:funcPr>
                          <m:ctrlPr>
                            <a:rPr lang="nl-NL" b="0" i="1" smtClean="0">
                              <a:latin typeface="Cambria Math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nl-NL" b="0" i="0" smtClean="0">
                              <a:latin typeface="Cambria Math" panose="02040503050406030204" pitchFamily="18" charset="0"/>
                            </a:rPr>
                            <m:t>mod</m:t>
                          </m:r>
                        </m:fName>
                        <m:e>
                          <m:r>
                            <a:rPr lang="nl-NL" b="0" i="1" smtClean="0">
                              <a:latin typeface="Cambria Math" panose="02040503050406030204" pitchFamily="18" charset="0"/>
                            </a:rPr>
                            <m:t>𝑁</m:t>
                          </m:r>
                        </m:e>
                      </m:func>
                    </m:oMath>
                  </m:oMathPara>
                </a14:m>
                <a:endParaRPr lang="en-US" dirty="0" smtClean="0"/>
              </a:p>
              <a:p>
                <a:pPr marL="0" indent="0">
                  <a:buNone/>
                </a:pPr>
                <a:endParaRPr lang="nl-NL" b="0" i="0" dirty="0" smtClean="0">
                  <a:latin typeface="Cambria Math" panose="02040503050406030204" pitchFamily="18" charset="0"/>
                </a:endParaRP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nl-NL" b="0" i="0" smtClean="0">
                          <a:latin typeface="Cambria Math" panose="02040503050406030204" pitchFamily="18" charset="0"/>
                        </a:rPr>
                        <m:t>Enc</m:t>
                      </m:r>
                      <m:d>
                        <m:dPr>
                          <m:ctrlPr>
                            <a:rPr lang="nl-NL" b="0" i="1" smtClean="0">
                              <a:latin typeface="Cambria Math" charset="0"/>
                            </a:rPr>
                          </m:ctrlPr>
                        </m:dPr>
                        <m:e>
                          <m:r>
                            <a:rPr lang="nl-NL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d>
                      <m:r>
                        <m:rPr>
                          <m:sty m:val="p"/>
                        </m:rPr>
                        <a:rPr lang="nl-NL" b="0" i="0" smtClean="0">
                          <a:latin typeface="Cambria Math" panose="02040503050406030204" pitchFamily="18" charset="0"/>
                        </a:rPr>
                        <m:t>Enc</m:t>
                      </m:r>
                      <m:d>
                        <m:dPr>
                          <m:ctrlPr>
                            <a:rPr lang="nl-NL" b="0" i="1" smtClean="0">
                              <a:latin typeface="Cambria Math" charset="0"/>
                            </a:rPr>
                          </m:ctrlPr>
                        </m:dPr>
                        <m:e>
                          <m:r>
                            <a:rPr lang="nl-NL" b="0" i="1" smtClean="0"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</m:d>
                      <m:r>
                        <a:rPr lang="nl-NL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m:rPr>
                          <m:sty m:val="p"/>
                        </m:rPr>
                        <a:rPr lang="nl-NL" b="0" i="0" smtClean="0">
                          <a:latin typeface="Cambria Math" panose="02040503050406030204" pitchFamily="18" charset="0"/>
                        </a:rPr>
                        <m:t>Enc</m:t>
                      </m:r>
                      <m:d>
                        <m:dPr>
                          <m:ctrlPr>
                            <a:rPr lang="nl-NL" b="0" i="1" smtClean="0">
                              <a:latin typeface="Cambria Math" charset="0"/>
                            </a:rPr>
                          </m:ctrlPr>
                        </m:dPr>
                        <m:e>
                          <m:r>
                            <a:rPr lang="nl-NL" b="0" i="1" smtClean="0">
                              <a:latin typeface="Cambria Math" panose="02040503050406030204" pitchFamily="18" charset="0"/>
                            </a:rPr>
                            <m:t>𝑥𝑦</m:t>
                          </m:r>
                        </m:e>
                      </m:d>
                    </m:oMath>
                  </m:oMathPara>
                </a14:m>
                <a:endParaRPr lang="en-US" dirty="0" smtClean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0">
                <a:blip r:embed="rId2"/>
                <a:stretch>
                  <a:fillRect l="-1217" t="-224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670453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en-US" dirty="0" smtClean="0"/>
              <a:t>Fully Homomorphic Encryption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838200" y="955581"/>
                <a:ext cx="10515600" cy="5440754"/>
              </a:xfrm>
            </p:spPr>
            <p:txBody>
              <a:bodyPr>
                <a:noAutofit/>
              </a:bodyPr>
              <a:lstStyle/>
              <a:p>
                <a:r>
                  <a:rPr lang="en-US" dirty="0" smtClean="0"/>
                  <a:t>Encrypt data so that another party can perform calculations on the encrypted data</a:t>
                </a:r>
              </a:p>
              <a:p>
                <a:r>
                  <a:rPr lang="en-US" dirty="0" smtClean="0"/>
                  <a:t>RSA (and </a:t>
                </a:r>
                <a:r>
                  <a:rPr lang="en-US" dirty="0" err="1" smtClean="0"/>
                  <a:t>ElGamal</a:t>
                </a:r>
                <a:r>
                  <a:rPr lang="en-US" dirty="0" smtClean="0"/>
                  <a:t>) are </a:t>
                </a:r>
                <a:r>
                  <a:rPr lang="en-US" dirty="0" err="1" smtClean="0"/>
                  <a:t>homomorphic</a:t>
                </a:r>
                <a:r>
                  <a:rPr lang="en-US" dirty="0" smtClean="0"/>
                  <a:t> with respect to multiplication</a:t>
                </a:r>
              </a:p>
              <a:p>
                <a:r>
                  <a:rPr lang="en-US" dirty="0" smtClean="0"/>
                  <a:t>Other schemes (e.g. </a:t>
                </a:r>
                <a:r>
                  <a:rPr lang="en-US" dirty="0" err="1" smtClean="0"/>
                  <a:t>Goldwasser-Micali</a:t>
                </a:r>
                <a:r>
                  <a:rPr lang="en-US" dirty="0" smtClean="0"/>
                  <a:t>) are additively </a:t>
                </a:r>
                <a:r>
                  <a:rPr lang="en-US" dirty="0" err="1" smtClean="0"/>
                  <a:t>homomorphic</a:t>
                </a:r>
                <a:endParaRPr lang="en-US" dirty="0" smtClean="0"/>
              </a:p>
              <a:p>
                <a:pPr marL="0" indent="0">
                  <a:buNone/>
                </a:pPr>
                <a:r>
                  <a:rPr lang="en-US" dirty="0" smtClean="0"/>
                  <a:t>		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nl-NL" b="0" i="0" smtClean="0">
                        <a:latin typeface="Cambria Math" panose="02040503050406030204" pitchFamily="18" charset="0"/>
                      </a:rPr>
                      <m:t>Enc</m:t>
                    </m:r>
                    <m:d>
                      <m:dPr>
                        <m:ctrlPr>
                          <a:rPr lang="nl-NL" b="0" i="1" smtClean="0">
                            <a:latin typeface="Cambria Math" charset="0"/>
                          </a:rPr>
                        </m:ctrlPr>
                      </m:dPr>
                      <m:e>
                        <m:r>
                          <a:rPr lang="nl-NL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en-US" b="0" i="1" smtClean="0">
                        <a:latin typeface="Cambria Math" charset="0"/>
                      </a:rPr>
                      <m:t>⋅</m:t>
                    </m:r>
                    <m:r>
                      <m:rPr>
                        <m:sty m:val="p"/>
                      </m:rPr>
                      <a:rPr lang="nl-NL" b="0" i="0" smtClean="0">
                        <a:latin typeface="Cambria Math" panose="02040503050406030204" pitchFamily="18" charset="0"/>
                      </a:rPr>
                      <m:t>Enc</m:t>
                    </m:r>
                    <m:d>
                      <m:dPr>
                        <m:ctrlPr>
                          <a:rPr lang="nl-NL" b="0" i="1" smtClean="0">
                            <a:latin typeface="Cambria Math" charset="0"/>
                          </a:rPr>
                        </m:ctrlPr>
                      </m:dPr>
                      <m:e>
                        <m:r>
                          <a:rPr lang="nl-NL" b="0" i="1" smtClean="0"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</m:d>
                    <m:r>
                      <a:rPr lang="nl-NL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m:rPr>
                        <m:sty m:val="p"/>
                      </m:rPr>
                      <a:rPr lang="nl-NL" b="0" i="0" smtClean="0">
                        <a:latin typeface="Cambria Math" panose="02040503050406030204" pitchFamily="18" charset="0"/>
                      </a:rPr>
                      <m:t>Enc</m:t>
                    </m:r>
                    <m:d>
                      <m:dPr>
                        <m:ctrlPr>
                          <a:rPr lang="nl-NL" b="0" i="1" smtClean="0">
                            <a:latin typeface="Cambria Math" charset="0"/>
                          </a:rPr>
                        </m:ctrlPr>
                      </m:dPr>
                      <m:e>
                        <m:r>
                          <a:rPr lang="nl-NL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b="0" i="1" smtClean="0">
                            <a:latin typeface="Cambria Math" charset="0"/>
                          </a:rPr>
                          <m:t>⊕</m:t>
                        </m:r>
                        <m:r>
                          <a:rPr lang="nl-NL" b="0" i="1" smtClean="0"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</m:d>
                  </m:oMath>
                </a14:m>
                <a:endParaRPr lang="en-US" dirty="0" smtClean="0"/>
              </a:p>
              <a:p>
                <a:r>
                  <a:rPr lang="en-US" dirty="0" smtClean="0"/>
                  <a:t>Universal computation needs </a:t>
                </a:r>
                <a:r>
                  <a:rPr lang="en-US" b="1" dirty="0" smtClean="0"/>
                  <a:t>both</a:t>
                </a:r>
                <a:br>
                  <a:rPr lang="en-US" b="1" dirty="0" smtClean="0"/>
                </a:br>
                <a:r>
                  <a:rPr lang="en-US" dirty="0" smtClean="0"/>
                  <a:t>	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nl-NL" b="0" i="0" smtClean="0">
                        <a:latin typeface="Cambria Math" panose="02040503050406030204" pitchFamily="18" charset="0"/>
                      </a:rPr>
                      <m:t>ADD</m:t>
                    </m:r>
                    <m:r>
                      <m:rPr>
                        <m:nor/>
                      </m:rPr>
                      <a:rPr lang="nl-NL" b="0" i="0" smtClean="0">
                        <a:latin typeface="Cambria Math" panose="02040503050406030204" pitchFamily="18" charset="0"/>
                      </a:rPr>
                      <m:t>:        </m:t>
                    </m:r>
                    <m:r>
                      <m:rPr>
                        <m:nor/>
                      </m:rPr>
                      <a:rPr lang="nl-NL" b="0" i="0" smtClean="0">
                        <a:latin typeface="Cambria Math" panose="02040503050406030204" pitchFamily="18" charset="0"/>
                      </a:rPr>
                      <m:t>ADD</m:t>
                    </m:r>
                    <m:d>
                      <m:dPr>
                        <m:ctrlPr>
                          <a:rPr lang="nl-NL" b="0" i="1" smtClean="0">
                            <a:latin typeface="Cambria Math" charset="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nl-NL" b="0" i="0" smtClean="0">
                            <a:latin typeface="Cambria Math" panose="02040503050406030204" pitchFamily="18" charset="0"/>
                          </a:rPr>
                          <m:t>Enc</m:t>
                        </m:r>
                        <m:d>
                          <m:dPr>
                            <m:ctrlPr>
                              <a:rPr lang="nl-NL" b="0" i="1" smtClean="0">
                                <a:latin typeface="Cambria Math" charset="0"/>
                              </a:rPr>
                            </m:ctrlPr>
                          </m:dPr>
                          <m:e>
                            <m:r>
                              <a:rPr lang="nl-NL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</m:d>
                        <m:r>
                          <a:rPr lang="nl-NL" b="0" i="0" smtClean="0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m:rPr>
                            <m:sty m:val="p"/>
                          </m:rPr>
                          <a:rPr lang="nl-NL" b="0" i="0" smtClean="0">
                            <a:latin typeface="Cambria Math" panose="02040503050406030204" pitchFamily="18" charset="0"/>
                          </a:rPr>
                          <m:t>Enc</m:t>
                        </m:r>
                        <m:d>
                          <m:dPr>
                            <m:ctrlPr>
                              <a:rPr lang="nl-NL" b="0" i="1" smtClean="0">
                                <a:latin typeface="Cambria Math" charset="0"/>
                              </a:rPr>
                            </m:ctrlPr>
                          </m:dPr>
                          <m:e>
                            <m:r>
                              <a:rPr lang="nl-NL" b="0" i="1" smtClean="0">
                                <a:latin typeface="Cambria Math" panose="02040503050406030204" pitchFamily="18" charset="0"/>
                              </a:rPr>
                              <m:t>𝑦</m:t>
                            </m:r>
                          </m:e>
                        </m:d>
                      </m:e>
                    </m:d>
                    <m:r>
                      <a:rPr lang="nl-NL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m:rPr>
                        <m:sty m:val="p"/>
                      </m:rPr>
                      <a:rPr lang="nl-NL" b="0" i="0" smtClean="0">
                        <a:latin typeface="Cambria Math" panose="02040503050406030204" pitchFamily="18" charset="0"/>
                      </a:rPr>
                      <m:t>Enc</m:t>
                    </m:r>
                    <m:d>
                      <m:dPr>
                        <m:ctrlPr>
                          <a:rPr lang="nl-NL" b="0" i="1" smtClean="0">
                            <a:latin typeface="Cambria Math" charset="0"/>
                          </a:rPr>
                        </m:ctrlPr>
                      </m:dPr>
                      <m:e>
                        <m:r>
                          <a:rPr lang="nl-NL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nl-NL" b="0" i="1" smtClean="0"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nl-NL" b="0" i="1" smtClean="0"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</m:d>
                  </m:oMath>
                </a14:m>
                <a:r>
                  <a:rPr lang="nl-NL" dirty="0" smtClean="0"/>
                  <a:t/>
                </a:r>
                <a:br>
                  <a:rPr lang="nl-NL" dirty="0" smtClean="0"/>
                </a:br>
                <a:r>
                  <a:rPr lang="nl-NL" dirty="0" smtClean="0"/>
                  <a:t>	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dirty="0" smtClean="0"/>
                      <m:t>	</m:t>
                    </m:r>
                    <m:r>
                      <m:rPr>
                        <m:nor/>
                      </m:rPr>
                      <a:rPr lang="nl-NL" b="0" i="0" dirty="0" smtClean="0"/>
                      <m:t>MULT</m:t>
                    </m:r>
                    <m:r>
                      <m:rPr>
                        <m:nor/>
                      </m:rPr>
                      <a:rPr lang="nl-NL" b="0" i="0" smtClean="0">
                        <a:latin typeface="Cambria Math" panose="02040503050406030204" pitchFamily="18" charset="0"/>
                      </a:rPr>
                      <m:t>:   </m:t>
                    </m:r>
                    <m:r>
                      <m:rPr>
                        <m:nor/>
                      </m:rPr>
                      <a:rPr lang="nl-NL" b="0" i="0" smtClean="0">
                        <a:latin typeface="Cambria Math" panose="02040503050406030204" pitchFamily="18" charset="0"/>
                      </a:rPr>
                      <m:t>MULT</m:t>
                    </m:r>
                    <m:d>
                      <m:dPr>
                        <m:ctrlPr>
                          <a:rPr lang="nl-NL" b="0" i="1" smtClean="0">
                            <a:latin typeface="Cambria Math" charset="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nl-NL" b="0" i="0" smtClean="0">
                            <a:latin typeface="Cambria Math" panose="02040503050406030204" pitchFamily="18" charset="0"/>
                          </a:rPr>
                          <m:t>Enc</m:t>
                        </m:r>
                        <m:d>
                          <m:dPr>
                            <m:ctrlPr>
                              <a:rPr lang="nl-NL" b="0" i="1" smtClean="0">
                                <a:latin typeface="Cambria Math" charset="0"/>
                              </a:rPr>
                            </m:ctrlPr>
                          </m:dPr>
                          <m:e>
                            <m:r>
                              <a:rPr lang="nl-NL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</m:d>
                        <m:r>
                          <a:rPr lang="nl-NL" b="0" i="0" smtClean="0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m:rPr>
                            <m:sty m:val="p"/>
                          </m:rPr>
                          <a:rPr lang="nl-NL" b="0" i="0" smtClean="0">
                            <a:latin typeface="Cambria Math" panose="02040503050406030204" pitchFamily="18" charset="0"/>
                          </a:rPr>
                          <m:t>Enc</m:t>
                        </m:r>
                        <m:d>
                          <m:dPr>
                            <m:ctrlPr>
                              <a:rPr lang="nl-NL" b="0" i="1" smtClean="0">
                                <a:latin typeface="Cambria Math" charset="0"/>
                              </a:rPr>
                            </m:ctrlPr>
                          </m:dPr>
                          <m:e>
                            <m:r>
                              <a:rPr lang="nl-NL" b="0" i="1" smtClean="0">
                                <a:latin typeface="Cambria Math" panose="02040503050406030204" pitchFamily="18" charset="0"/>
                              </a:rPr>
                              <m:t>𝑦</m:t>
                            </m:r>
                          </m:e>
                        </m:d>
                      </m:e>
                    </m:d>
                    <m:r>
                      <a:rPr lang="nl-NL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m:rPr>
                        <m:sty m:val="p"/>
                      </m:rPr>
                      <a:rPr lang="nl-NL" b="0" i="0" smtClean="0">
                        <a:latin typeface="Cambria Math" panose="02040503050406030204" pitchFamily="18" charset="0"/>
                      </a:rPr>
                      <m:t>Enc</m:t>
                    </m:r>
                    <m:d>
                      <m:dPr>
                        <m:ctrlPr>
                          <a:rPr lang="nl-NL" b="0" i="1" smtClean="0">
                            <a:latin typeface="Cambria Math" charset="0"/>
                          </a:rPr>
                        </m:ctrlPr>
                      </m:dPr>
                      <m:e>
                        <m:r>
                          <a:rPr lang="nl-NL" b="0" i="1" smtClean="0">
                            <a:latin typeface="Cambria Math" panose="02040503050406030204" pitchFamily="18" charset="0"/>
                          </a:rPr>
                          <m:t>𝑥𝑦</m:t>
                        </m:r>
                      </m:e>
                    </m:d>
                  </m:oMath>
                </a14:m>
                <a:r>
                  <a:rPr lang="en-US" b="0" dirty="0" smtClean="0"/>
                  <a:t/>
                </a:r>
                <a:br>
                  <a:rPr lang="en-US" b="0" dirty="0" smtClean="0"/>
                </a:br>
                <a:r>
                  <a:rPr lang="en-US" b="0" dirty="0" smtClean="0"/>
                  <a:t>while staying compact (complexity of Dec does not depend on evaluation circuit)</a:t>
                </a:r>
                <a:endParaRPr lang="en-US" dirty="0" smtClean="0"/>
              </a:p>
              <a:p>
                <a:r>
                  <a:rPr lang="en-US" dirty="0"/>
                  <a:t>First </a:t>
                </a:r>
                <a:r>
                  <a:rPr lang="en-US" dirty="0" smtClean="0"/>
                  <a:t>breakthrough </a:t>
                </a:r>
                <a:r>
                  <a:rPr lang="en-US" dirty="0"/>
                  <a:t>proposal </a:t>
                </a:r>
                <a:r>
                  <a:rPr lang="en-US" dirty="0" smtClean="0"/>
                  <a:t>by Gentry 2009, currently multiple candidates</a:t>
                </a:r>
                <a:r>
                  <a:rPr lang="en-US" dirty="0"/>
                  <a:t/>
                </a:r>
                <a:br>
                  <a:rPr lang="en-US" dirty="0"/>
                </a:br>
                <a:r>
                  <a:rPr lang="en-US" dirty="0"/>
                  <a:t/>
                </a:r>
                <a:br>
                  <a:rPr lang="en-US" dirty="0"/>
                </a:br>
                <a:r>
                  <a:rPr lang="en-US" dirty="0" smtClean="0">
                    <a:solidFill>
                      <a:schemeClr val="bg1">
                        <a:lumMod val="50000"/>
                      </a:schemeClr>
                    </a:solidFill>
                  </a:rPr>
                  <a:t>				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200" y="955581"/>
                <a:ext cx="10515600" cy="5440754"/>
              </a:xfrm>
              <a:blipFill rotWithShape="0">
                <a:blip r:embed="rId3"/>
                <a:stretch>
                  <a:fillRect l="-1043" t="-1906" b="-347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Rectangle 3"/>
          <p:cNvSpPr/>
          <p:nvPr/>
        </p:nvSpPr>
        <p:spPr>
          <a:xfrm>
            <a:off x="838200" y="6396335"/>
            <a:ext cx="1063909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schemeClr val="bg1">
                    <a:lumMod val="50000"/>
                  </a:schemeClr>
                </a:solidFill>
              </a:rPr>
              <a:t>still slow: seconds per bit </a:t>
            </a:r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</a:rPr>
              <a:t>operation, but some of you know better than I do</a:t>
            </a:r>
            <a:r>
              <a:rPr lang="is-IS" sz="2400" dirty="0" smtClean="0">
                <a:solidFill>
                  <a:schemeClr val="bg1">
                    <a:lumMod val="50000"/>
                  </a:schemeClr>
                </a:solidFill>
              </a:rPr>
              <a:t>…</a:t>
            </a:r>
            <a:endParaRPr lang="en-US" sz="24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6006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1453012" y="1824812"/>
            <a:ext cx="8699982" cy="3298981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891" indent="-342891">
              <a:spcBef>
                <a:spcPct val="50000"/>
              </a:spcBef>
              <a:buClr>
                <a:srgbClr val="FF0000"/>
              </a:buClr>
              <a:buSzPct val="150000"/>
              <a:buFont typeface="Wingdings" pitchFamily="2" charset="2"/>
              <a:buChar char=""/>
              <a:defRPr/>
            </a:pPr>
            <a:r>
              <a:rPr lang="fr-CH" sz="3200" dirty="0"/>
              <a:t>(</a:t>
            </a:r>
            <a:r>
              <a:rPr lang="fr-CH" sz="3200" dirty="0" err="1"/>
              <a:t>Classical</a:t>
            </a:r>
            <a:r>
              <a:rPr lang="fr-CH" sz="3200" dirty="0"/>
              <a:t>) </a:t>
            </a:r>
            <a:r>
              <a:rPr lang="fr-CH" sz="3200" dirty="0" err="1"/>
              <a:t>Homomorphic</a:t>
            </a:r>
            <a:r>
              <a:rPr lang="fr-CH" sz="3200" dirty="0"/>
              <a:t> </a:t>
            </a:r>
            <a:r>
              <a:rPr lang="fr-CH" sz="3200" dirty="0" err="1" smtClean="0"/>
              <a:t>Encryption</a:t>
            </a:r>
            <a:endParaRPr lang="fr-CH" sz="3200" dirty="0">
              <a:cs typeface="Arial" charset="0"/>
            </a:endParaRPr>
          </a:p>
          <a:p>
            <a:pPr marL="342891" indent="-342891">
              <a:lnSpc>
                <a:spcPct val="130000"/>
              </a:lnSpc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fr-CH" sz="3200" dirty="0" smtClean="0">
                <a:cs typeface="Arial" charset="0"/>
              </a:rPr>
              <a:t>Quantum </a:t>
            </a:r>
            <a:r>
              <a:rPr lang="fr-CH" sz="3200" dirty="0" err="1">
                <a:cs typeface="Arial" charset="0"/>
              </a:rPr>
              <a:t>Homomorphic</a:t>
            </a:r>
            <a:r>
              <a:rPr lang="fr-CH" sz="3200" dirty="0">
                <a:cs typeface="Arial" charset="0"/>
              </a:rPr>
              <a:t> </a:t>
            </a:r>
            <a:r>
              <a:rPr lang="fr-CH" sz="3200" dirty="0" err="1">
                <a:cs typeface="Arial" charset="0"/>
              </a:rPr>
              <a:t>Encryption</a:t>
            </a:r>
            <a:endParaRPr lang="fr-CH" sz="3200" dirty="0" smtClean="0">
              <a:cs typeface="Arial" charset="0"/>
            </a:endParaRPr>
          </a:p>
          <a:p>
            <a:pPr marL="342891" indent="-342891">
              <a:lnSpc>
                <a:spcPct val="130000"/>
              </a:lnSpc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fr-CH" sz="3200" dirty="0" smtClean="0">
                <a:cs typeface="Arial" charset="0"/>
              </a:rPr>
              <a:t>New </a:t>
            </a:r>
            <a:r>
              <a:rPr lang="fr-CH" sz="3200" dirty="0" err="1">
                <a:cs typeface="Arial" charset="0"/>
              </a:rPr>
              <a:t>ingredients</a:t>
            </a:r>
            <a:r>
              <a:rPr lang="fr-CH" sz="3200" dirty="0">
                <a:cs typeface="Arial" charset="0"/>
              </a:rPr>
              <a:t> – computation by </a:t>
            </a:r>
            <a:r>
              <a:rPr lang="fr-CH" sz="3200" dirty="0" err="1" smtClean="0">
                <a:cs typeface="Arial" charset="0"/>
              </a:rPr>
              <a:t>teleportation</a:t>
            </a:r>
            <a:endParaRPr lang="fr-CH" sz="3200" dirty="0">
              <a:cs typeface="Arial" charset="0"/>
            </a:endParaRPr>
          </a:p>
          <a:p>
            <a:pPr marL="342891" indent="-342891">
              <a:lnSpc>
                <a:spcPct val="130000"/>
              </a:lnSpc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fr-CH" sz="3200" dirty="0">
                <a:cs typeface="Arial" charset="0"/>
              </a:rPr>
              <a:t>Our </a:t>
            </a:r>
            <a:r>
              <a:rPr lang="fr-CH" sz="3200" dirty="0" err="1">
                <a:cs typeface="Arial" charset="0"/>
              </a:rPr>
              <a:t>scheme</a:t>
            </a:r>
            <a:endParaRPr lang="fr-CH" sz="3200" dirty="0" smtClean="0">
              <a:cs typeface="Arial" charset="0"/>
            </a:endParaRPr>
          </a:p>
          <a:p>
            <a:pPr marL="342891" indent="-342891">
              <a:lnSpc>
                <a:spcPct val="130000"/>
              </a:lnSpc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endParaRPr lang="fr-CH" sz="3300" dirty="0">
              <a:cs typeface="Arial" charset="0"/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331976" y="2492455"/>
            <a:ext cx="6676928" cy="59981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1558931" y="620688"/>
            <a:ext cx="36061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sp>
        <p:nvSpPr>
          <p:cNvPr id="7" name="Title 2"/>
          <p:cNvSpPr txBox="1">
            <a:spLocks/>
          </p:cNvSpPr>
          <p:nvPr/>
        </p:nvSpPr>
        <p:spPr>
          <a:xfrm>
            <a:off x="1453011" y="620688"/>
            <a:ext cx="7572428" cy="92869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smtClean="0"/>
              <a:t>Roadmap</a:t>
            </a:r>
            <a:endParaRPr lang="de-DE" sz="4000" dirty="0"/>
          </a:p>
        </p:txBody>
      </p:sp>
    </p:spTree>
    <p:extLst>
      <p:ext uri="{BB962C8B-B14F-4D97-AF65-F5344CB8AC3E}">
        <p14:creationId xmlns:p14="http://schemas.microsoft.com/office/powerpoint/2010/main" val="1814207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Quantum Homomorphic Encryption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623596" y="1334442"/>
                <a:ext cx="10515600" cy="2073776"/>
              </a:xfrm>
            </p:spPr>
            <p:txBody>
              <a:bodyPr/>
              <a:lstStyle/>
              <a:p>
                <a:r>
                  <a:rPr lang="en-US" dirty="0" smtClean="0"/>
                  <a:t>Encrypt </a:t>
                </a:r>
                <a:r>
                  <a:rPr lang="en-US" i="1" dirty="0" smtClean="0"/>
                  <a:t>quantum state</a:t>
                </a:r>
                <a:r>
                  <a:rPr lang="en-US" dirty="0" smtClean="0"/>
                  <a:t> instead of classical data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nl-NL" b="0" i="1" smtClean="0">
                          <a:latin typeface="Cambria Math" panose="02040503050406030204" pitchFamily="18" charset="0"/>
                        </a:rPr>
                        <m:t>𝜌</m:t>
                      </m:r>
                      <m:r>
                        <a:rPr lang="nl-NL" b="0" i="1" smtClean="0">
                          <a:latin typeface="Cambria Math" panose="02040503050406030204" pitchFamily="18" charset="0"/>
                        </a:rPr>
                        <m:t>→</m:t>
                      </m:r>
                      <m:r>
                        <m:rPr>
                          <m:nor/>
                        </m:rPr>
                        <a:rPr lang="nl-NL" b="0" i="0" smtClean="0">
                          <a:latin typeface="Cambria Math" panose="02040503050406030204" pitchFamily="18" charset="0"/>
                        </a:rPr>
                        <m:t>QEnc</m:t>
                      </m:r>
                      <m:r>
                        <m:rPr>
                          <m:nor/>
                        </m:rPr>
                        <a:rPr lang="nl-NL" b="0" i="0" smtClean="0"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nl-NL" b="0" i="1" smtClean="0">
                          <a:latin typeface="Cambria Math" panose="02040503050406030204" pitchFamily="18" charset="0"/>
                        </a:rPr>
                        <m:t>𝜌</m:t>
                      </m:r>
                      <m:r>
                        <a:rPr lang="nl-NL" b="0" i="1" smtClean="0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dirty="0"/>
              </a:p>
              <a:p>
                <a:endParaRPr lang="en-US" dirty="0"/>
              </a:p>
              <a:p>
                <a:r>
                  <a:rPr lang="en-US" dirty="0" smtClean="0"/>
                  <a:t>Execute </a:t>
                </a:r>
                <a:r>
                  <a:rPr lang="en-US" i="1" dirty="0" smtClean="0"/>
                  <a:t>quantum circuit</a:t>
                </a:r>
                <a:r>
                  <a:rPr lang="en-US" dirty="0" smtClean="0"/>
                  <a:t> on encrypted data</a:t>
                </a:r>
              </a:p>
              <a:p>
                <a:endParaRPr lang="en-US" dirty="0"/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623596" y="1334442"/>
                <a:ext cx="10515600" cy="2073776"/>
              </a:xfrm>
              <a:blipFill rotWithShape="0">
                <a:blip r:embed="rId2"/>
                <a:stretch>
                  <a:fillRect l="-1043" t="-5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7" name="Group 16"/>
          <p:cNvGrpSpPr/>
          <p:nvPr/>
        </p:nvGrpSpPr>
        <p:grpSpPr>
          <a:xfrm>
            <a:off x="2881746" y="3505200"/>
            <a:ext cx="4962472" cy="1601089"/>
            <a:chOff x="4823927" y="4636805"/>
            <a:chExt cx="3505200" cy="732720"/>
          </a:xfrm>
        </p:grpSpPr>
        <p:cxnSp>
          <p:nvCxnSpPr>
            <p:cNvPr id="4" name="Straight Connector 3"/>
            <p:cNvCxnSpPr/>
            <p:nvPr/>
          </p:nvCxnSpPr>
          <p:spPr>
            <a:xfrm>
              <a:off x="4823927" y="4769376"/>
              <a:ext cx="3505200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" name="Straight Connector 4"/>
            <p:cNvCxnSpPr/>
            <p:nvPr/>
          </p:nvCxnSpPr>
          <p:spPr>
            <a:xfrm>
              <a:off x="4823927" y="5226576"/>
              <a:ext cx="3505200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6" name="Straight Connector 5"/>
            <p:cNvCxnSpPr/>
            <p:nvPr/>
          </p:nvCxnSpPr>
          <p:spPr>
            <a:xfrm>
              <a:off x="4823927" y="4997976"/>
              <a:ext cx="3505200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7" name="Rectangle 6"/>
            <p:cNvSpPr/>
            <p:nvPr/>
          </p:nvSpPr>
          <p:spPr>
            <a:xfrm>
              <a:off x="5881396" y="4636805"/>
              <a:ext cx="228600" cy="228600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P</a:t>
              </a:r>
            </a:p>
          </p:txBody>
        </p:sp>
        <p:sp>
          <p:nvSpPr>
            <p:cNvPr id="8" name="Rectangle 7"/>
            <p:cNvSpPr/>
            <p:nvPr/>
          </p:nvSpPr>
          <p:spPr>
            <a:xfrm>
              <a:off x="4925787" y="5098085"/>
              <a:ext cx="228600" cy="228600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H</a:t>
              </a:r>
            </a:p>
          </p:txBody>
        </p:sp>
        <p:sp>
          <p:nvSpPr>
            <p:cNvPr id="9" name="Rectangle 8"/>
            <p:cNvSpPr/>
            <p:nvPr/>
          </p:nvSpPr>
          <p:spPr>
            <a:xfrm>
              <a:off x="5519057" y="4693999"/>
              <a:ext cx="228600" cy="415907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vert270" rtlCol="0" anchor="ctr"/>
            <a:lstStyle/>
            <a:p>
              <a:pPr algn="ctr"/>
              <a:r>
                <a:rPr lang="en-US" dirty="0" smtClean="0"/>
                <a:t>CNOT</a:t>
              </a:r>
              <a:endParaRPr lang="en-US" dirty="0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5218923" y="4913933"/>
              <a:ext cx="228600" cy="415907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vert270" rtlCol="0" anchor="ctr"/>
            <a:lstStyle/>
            <a:p>
              <a:pPr algn="ctr"/>
              <a:r>
                <a:rPr lang="en-US" dirty="0" smtClean="0"/>
                <a:t>CNOT</a:t>
              </a:r>
              <a:endParaRPr lang="en-US" dirty="0"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7033727" y="4865405"/>
              <a:ext cx="228600" cy="228600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T</a:t>
              </a: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7462935" y="4639608"/>
              <a:ext cx="228600" cy="228600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P</a:t>
              </a:r>
            </a:p>
          </p:txBody>
        </p:sp>
        <p:sp>
          <p:nvSpPr>
            <p:cNvPr id="13" name="Rectangle 12"/>
            <p:cNvSpPr/>
            <p:nvPr/>
          </p:nvSpPr>
          <p:spPr>
            <a:xfrm>
              <a:off x="7871927" y="4855032"/>
              <a:ext cx="228600" cy="415907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vert270" rtlCol="0" anchor="ctr"/>
            <a:lstStyle/>
            <a:p>
              <a:pPr algn="ctr"/>
              <a:r>
                <a:rPr lang="en-US" dirty="0" smtClean="0"/>
                <a:t>CNOT</a:t>
              </a:r>
              <a:endParaRPr lang="en-US" dirty="0"/>
            </a:p>
          </p:txBody>
        </p:sp>
        <p:sp>
          <p:nvSpPr>
            <p:cNvPr id="14" name="Rectangle 13"/>
            <p:cNvSpPr/>
            <p:nvPr/>
          </p:nvSpPr>
          <p:spPr>
            <a:xfrm>
              <a:off x="6576527" y="4901952"/>
              <a:ext cx="228600" cy="415907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vert270" rtlCol="0" anchor="ctr"/>
            <a:lstStyle/>
            <a:p>
              <a:pPr algn="ctr"/>
              <a:r>
                <a:rPr lang="en-US" dirty="0" smtClean="0"/>
                <a:t>CNOT</a:t>
              </a:r>
              <a:endParaRPr lang="en-US" dirty="0"/>
            </a:p>
          </p:txBody>
        </p:sp>
        <p:sp>
          <p:nvSpPr>
            <p:cNvPr id="15" name="Rectangle 14"/>
            <p:cNvSpPr/>
            <p:nvPr/>
          </p:nvSpPr>
          <p:spPr>
            <a:xfrm>
              <a:off x="6224296" y="4674829"/>
              <a:ext cx="228600" cy="415907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vert270" rtlCol="0" anchor="ctr"/>
            <a:lstStyle/>
            <a:p>
              <a:pPr algn="ctr"/>
              <a:r>
                <a:rPr lang="en-US" dirty="0" smtClean="0"/>
                <a:t>CNOT</a:t>
              </a:r>
              <a:endParaRPr lang="en-US" dirty="0"/>
            </a:p>
          </p:txBody>
        </p:sp>
        <p:sp>
          <p:nvSpPr>
            <p:cNvPr id="16" name="Rectangle 15"/>
            <p:cNvSpPr/>
            <p:nvPr/>
          </p:nvSpPr>
          <p:spPr>
            <a:xfrm>
              <a:off x="6221187" y="5140925"/>
              <a:ext cx="228600" cy="228600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H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47909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6673</TotalTime>
  <Words>1279</Words>
  <Application>Microsoft Macintosh PowerPoint</Application>
  <PresentationFormat>Widescreen</PresentationFormat>
  <Paragraphs>423</Paragraphs>
  <Slides>38</Slides>
  <Notes>9</Notes>
  <HiddenSlides>6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38</vt:i4>
      </vt:variant>
    </vt:vector>
  </HeadingPairs>
  <TitlesOfParts>
    <vt:vector size="46" baseType="lpstr">
      <vt:lpstr>Calibri</vt:lpstr>
      <vt:lpstr>Calibri Light</vt:lpstr>
      <vt:lpstr>Cambria Math</vt:lpstr>
      <vt:lpstr>Comic Sans MS</vt:lpstr>
      <vt:lpstr>Monotype Sorts</vt:lpstr>
      <vt:lpstr>Wingdings</vt:lpstr>
      <vt:lpstr>Arial</vt:lpstr>
      <vt:lpstr>Office Theme</vt:lpstr>
      <vt:lpstr>Quantum Homomorphic Encryption for Polynomial-Size Circuits</vt:lpstr>
      <vt:lpstr>Roadmap</vt:lpstr>
      <vt:lpstr>Homomorphic encryption Classical case</vt:lpstr>
      <vt:lpstr>PowerPoint Presentation</vt:lpstr>
      <vt:lpstr>PowerPoint Presentation</vt:lpstr>
      <vt:lpstr>RSA Multiplicative homomorphic</vt:lpstr>
      <vt:lpstr>Fully Homomorphic Encryption</vt:lpstr>
      <vt:lpstr>PowerPoint Presentation</vt:lpstr>
      <vt:lpstr>Quantum Homomorphic Encryption</vt:lpstr>
      <vt:lpstr>PowerPoint Presentation</vt:lpstr>
      <vt:lpstr>One-time pad</vt:lpstr>
      <vt:lpstr>PowerPoint Presentation</vt:lpstr>
      <vt:lpstr>Quantum One-time Pad</vt:lpstr>
      <vt:lpstr>Pauli Group on n Qubits</vt:lpstr>
      <vt:lpstr>The Clifford group</vt:lpstr>
      <vt:lpstr>Quantum Homomorphic Encryption For Clifford circuits</vt:lpstr>
      <vt:lpstr>Extending the gate set: T gate</vt:lpstr>
      <vt:lpstr>Previous Work: Overview</vt:lpstr>
      <vt:lpstr>Related Work</vt:lpstr>
      <vt:lpstr>PowerPoint Presentation</vt:lpstr>
      <vt:lpstr>PowerPoint Presentation</vt:lpstr>
      <vt:lpstr>Entanglement and Quantum Teleportation</vt:lpstr>
      <vt:lpstr>Teleportation of Clifford gates</vt:lpstr>
      <vt:lpstr>Creating a T-gate gadget</vt:lpstr>
      <vt:lpstr>Toy example of gadget</vt:lpstr>
      <vt:lpstr>Toy example of gadget</vt:lpstr>
      <vt:lpstr>Construction of T-gate gadget</vt:lpstr>
      <vt:lpstr>Homomorphic decryption</vt:lpstr>
      <vt:lpstr>Putting the scheme together</vt:lpstr>
      <vt:lpstr>Summary</vt:lpstr>
      <vt:lpstr>Open questions / Future work</vt:lpstr>
      <vt:lpstr>Thank you for your attention!</vt:lpstr>
      <vt:lpstr>Barrington’s Theorem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Quantum Homomorphic encryption</dc:title>
  <dc:creator>Microsoft account</dc:creator>
  <cp:lastModifiedBy>C S</cp:lastModifiedBy>
  <cp:revision>212</cp:revision>
  <cp:lastPrinted>2016-04-01T13:26:01Z</cp:lastPrinted>
  <dcterms:created xsi:type="dcterms:W3CDTF">2016-03-10T14:10:09Z</dcterms:created>
  <dcterms:modified xsi:type="dcterms:W3CDTF">2016-04-01T13:28:06Z</dcterms:modified>
</cp:coreProperties>
</file>