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33"/>
  </p:notesMasterIdLst>
  <p:handoutMasterIdLst>
    <p:handoutMasterId r:id="rId34"/>
  </p:handoutMasterIdLst>
  <p:sldIdLst>
    <p:sldId id="256" r:id="rId3"/>
    <p:sldId id="381" r:id="rId4"/>
    <p:sldId id="388" r:id="rId5"/>
    <p:sldId id="360" r:id="rId6"/>
    <p:sldId id="356" r:id="rId7"/>
    <p:sldId id="357" r:id="rId8"/>
    <p:sldId id="358" r:id="rId9"/>
    <p:sldId id="392" r:id="rId10"/>
    <p:sldId id="359" r:id="rId11"/>
    <p:sldId id="363" r:id="rId12"/>
    <p:sldId id="366" r:id="rId13"/>
    <p:sldId id="375" r:id="rId14"/>
    <p:sldId id="361" r:id="rId15"/>
    <p:sldId id="393" r:id="rId16"/>
    <p:sldId id="378" r:id="rId17"/>
    <p:sldId id="369" r:id="rId18"/>
    <p:sldId id="377" r:id="rId19"/>
    <p:sldId id="380" r:id="rId20"/>
    <p:sldId id="370" r:id="rId21"/>
    <p:sldId id="271" r:id="rId22"/>
    <p:sldId id="352" r:id="rId23"/>
    <p:sldId id="263" r:id="rId24"/>
    <p:sldId id="382" r:id="rId25"/>
    <p:sldId id="384" r:id="rId26"/>
    <p:sldId id="385" r:id="rId27"/>
    <p:sldId id="373" r:id="rId28"/>
    <p:sldId id="390" r:id="rId29"/>
    <p:sldId id="324" r:id="rId30"/>
    <p:sldId id="391" r:id="rId31"/>
    <p:sldId id="394" r:id="rId32"/>
  </p:sldIdLst>
  <p:sldSz cx="9144000" cy="6858000" type="screen4x3"/>
  <p:notesSz cx="7102475" cy="10234613"/>
  <p:embeddedFontLst>
    <p:embeddedFont>
      <p:font typeface="Calibri" pitchFamily="34" charset="0"/>
      <p:regular r:id="rId35"/>
      <p:bold r:id="rId36"/>
      <p:italic r:id="rId37"/>
      <p:boldItalic r:id="rId38"/>
    </p:embeddedFont>
    <p:embeddedFont>
      <p:font typeface="Lucida Sans Unicode" pitchFamily="34" charset="0"/>
      <p:regular r:id="rId39"/>
    </p:embeddedFont>
    <p:embeddedFont>
      <p:font typeface="cmsy10" pitchFamily="34" charset="0"/>
      <p:regular r:id="rId40"/>
    </p:embeddedFont>
    <p:embeddedFont>
      <p:font typeface="Khmer UI" pitchFamily="34" charset="0"/>
      <p:regular r:id="rId41"/>
      <p:bold r:id="rId42"/>
    </p:embeddedFont>
    <p:embeddedFont>
      <p:font typeface="cmmi10" pitchFamily="34" charset="0"/>
      <p:regular r:id="rId43"/>
    </p:embeddedFont>
    <p:embeddedFont>
      <p:font typeface="Comic Sans MS" pitchFamily="66" charset="0"/>
      <p:regular r:id="rId44"/>
      <p:bold r:id="rId45"/>
    </p:embeddedFont>
  </p:embeddedFontLst>
  <p:custDataLst>
    <p:tags r:id="rId46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FF"/>
    <a:srgbClr val="B3A6FE"/>
    <a:srgbClr val="CB3A13"/>
    <a:srgbClr val="D1C8DE"/>
    <a:srgbClr val="CCC1DA"/>
    <a:srgbClr val="4F81BD"/>
    <a:srgbClr val="B9CDE5"/>
    <a:srgbClr val="ED68FF"/>
    <a:srgbClr val="F5A8FF"/>
    <a:srgbClr val="F8A4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6014" autoAdjust="0"/>
  </p:normalViewPr>
  <p:slideViewPr>
    <p:cSldViewPr>
      <p:cViewPr>
        <p:scale>
          <a:sx n="60" d="100"/>
          <a:sy n="60" d="100"/>
        </p:scale>
        <p:origin x="-70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2.fntdata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253BB7A-AB84-447A-8A52-A6E534AB0A3F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6F97FC2-EACC-4989-A7F1-799486D7DADB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0C0CCFA-FE42-460C-A8EB-CC5209EDF7AA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122273A-84D1-44AD-B2F4-5DC40384FCDA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15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18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DCC8-1BFB-4D97-B364-1036AC45308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11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3108" y="2500306"/>
            <a:ext cx="6400800" cy="7143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Clicks to edit Master subtitle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  <a:prstGeom prst="rect">
            <a:avLst/>
          </a:prstGeom>
        </p:spPr>
        <p:txBody>
          <a:bodyPr/>
          <a:lstStyle>
            <a:lvl1pPr>
              <a:buClr>
                <a:srgbClr val="70AD1A"/>
              </a:buClr>
              <a:buSzPct val="100000"/>
              <a:buFont typeface="Wingdings" charset="2"/>
              <a:buChar char="Ø"/>
              <a:defRPr sz="2800">
                <a:latin typeface="+mn-lt"/>
              </a:defRPr>
            </a:lvl1pPr>
            <a:lvl2pPr>
              <a:buClr>
                <a:srgbClr val="F8A30E"/>
              </a:buClr>
              <a:buFont typeface="Wingdings" charset="2"/>
              <a:buChar char="Ø"/>
              <a:defRPr sz="2400">
                <a:latin typeface="+mn-lt"/>
              </a:defRPr>
            </a:lvl2pPr>
            <a:lvl3pPr>
              <a:buClr>
                <a:srgbClr val="F8A30E"/>
              </a:buClr>
              <a:buFont typeface="Wingdings" charset="2"/>
              <a:buChar char="Ø"/>
              <a:defRPr sz="2000">
                <a:latin typeface="+mn-lt"/>
              </a:defRPr>
            </a:lvl3pPr>
            <a:lvl4pPr>
              <a:buClr>
                <a:srgbClr val="F8A30E"/>
              </a:buClr>
              <a:buFont typeface="Wingdings" charset="2"/>
              <a:buChar char="Ø"/>
              <a:defRPr sz="1800">
                <a:latin typeface="+mn-lt"/>
              </a:defRPr>
            </a:lvl4pPr>
            <a:lvl5pPr>
              <a:buClr>
                <a:srgbClr val="F8A30E"/>
              </a:buClr>
              <a:buFont typeface="Wingdings" charset="2"/>
              <a:buChar char="Ø"/>
              <a:defRPr sz="16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7" descr="Parrot.bmp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44" y="0"/>
            <a:ext cx="1231427" cy="1219693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Slide Number Placeholder 15"/>
          <p:cNvSpPr txBox="1">
            <a:spLocks/>
          </p:cNvSpPr>
          <p:nvPr userDrawn="1"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9" name="Picture 8" descr="Parrot.bmp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42844" y="0"/>
            <a:ext cx="1231427" cy="1219693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487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5" descr="Parrot.bmp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44" y="0"/>
            <a:ext cx="1231427" cy="1219693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B856-4A37-4E2C-BC39-5564AF927A60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E5AA-39C7-4B8A-8B6C-7C5389F208B5}" type="datetimeFigureOut">
              <a:rPr lang="de-DE" smtClean="0"/>
              <a:pPr/>
              <a:t>01.04.2010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9.w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18.png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8.png"/><Relationship Id="rId18" Type="http://schemas.openxmlformats.org/officeDocument/2006/relationships/image" Target="../media/image25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14.png"/><Relationship Id="rId17" Type="http://schemas.openxmlformats.org/officeDocument/2006/relationships/image" Target="../media/image24.png"/><Relationship Id="rId2" Type="http://schemas.openxmlformats.org/officeDocument/2006/relationships/tags" Target="../tags/tag3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9.gif"/><Relationship Id="rId5" Type="http://schemas.openxmlformats.org/officeDocument/2006/relationships/tags" Target="../tags/tag6.xml"/><Relationship Id="rId15" Type="http://schemas.openxmlformats.org/officeDocument/2006/relationships/image" Target="../media/image22.png"/><Relationship Id="rId10" Type="http://schemas.openxmlformats.org/officeDocument/2006/relationships/image" Target="../media/image8.png"/><Relationship Id="rId19" Type="http://schemas.openxmlformats.org/officeDocument/2006/relationships/image" Target="../media/image26.png"/><Relationship Id="rId4" Type="http://schemas.openxmlformats.org/officeDocument/2006/relationships/tags" Target="../tags/tag5.xml"/><Relationship Id="rId9" Type="http://schemas.openxmlformats.org/officeDocument/2006/relationships/notesSlide" Target="../notesSlides/notesSlide14.xml"/><Relationship Id="rId1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13" Type="http://schemas.openxmlformats.org/officeDocument/2006/relationships/image" Target="../media/image20.wmf"/><Relationship Id="rId3" Type="http://schemas.openxmlformats.org/officeDocument/2006/relationships/tags" Target="../tags/tag1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9.wmf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30.png"/><Relationship Id="rId5" Type="http://schemas.openxmlformats.org/officeDocument/2006/relationships/tags" Target="../tags/tag13.xml"/><Relationship Id="rId10" Type="http://schemas.openxmlformats.org/officeDocument/2006/relationships/image" Target="../media/image29.png"/><Relationship Id="rId4" Type="http://schemas.openxmlformats.org/officeDocument/2006/relationships/tags" Target="../tags/tag12.xml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9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31.png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23.xml"/><Relationship Id="rId7" Type="http://schemas.openxmlformats.org/officeDocument/2006/relationships/image" Target="../media/image33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27.xml"/><Relationship Id="rId7" Type="http://schemas.openxmlformats.org/officeDocument/2006/relationships/image" Target="../media/image35.png"/><Relationship Id="rId12" Type="http://schemas.openxmlformats.org/officeDocument/2006/relationships/image" Target="../media/image38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34.png"/><Relationship Id="rId11" Type="http://schemas.openxmlformats.org/officeDocument/2006/relationships/image" Target="../media/image37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6.png"/><Relationship Id="rId4" Type="http://schemas.openxmlformats.org/officeDocument/2006/relationships/tags" Target="../tags/tag28.xml"/><Relationship Id="rId9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31.xml"/><Relationship Id="rId7" Type="http://schemas.openxmlformats.org/officeDocument/2006/relationships/image" Target="../media/image35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png"/><Relationship Id="rId4" Type="http://schemas.openxmlformats.org/officeDocument/2006/relationships/tags" Target="../tags/tag32.xml"/><Relationship Id="rId9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8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6" Type="http://schemas.openxmlformats.org/officeDocument/2006/relationships/image" Target="../media/image8.png"/><Relationship Id="rId5" Type="http://schemas.openxmlformats.org/officeDocument/2006/relationships/image" Target="../media/image19.wmf"/><Relationship Id="rId4" Type="http://schemas.openxmlformats.org/officeDocument/2006/relationships/image" Target="../media/image16.png"/><Relationship Id="rId9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9.gif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571472" y="3071810"/>
            <a:ext cx="6400800" cy="214314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Organizers: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+mj-lt"/>
              </a:rPr>
              <a:t>John </a:t>
            </a:r>
            <a:r>
              <a:rPr lang="en-US" sz="2400" dirty="0" err="1" smtClean="0">
                <a:latin typeface="+mj-lt"/>
              </a:rPr>
              <a:t>Preskill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latin typeface="+mj-lt"/>
              </a:rPr>
              <a:t>Stephanie </a:t>
            </a:r>
            <a:r>
              <a:rPr lang="en-US" sz="2400" dirty="0" err="1" smtClean="0">
                <a:latin typeface="+mj-lt"/>
              </a:rPr>
              <a:t>Wehner</a:t>
            </a:r>
            <a:endParaRPr lang="en-US" sz="2400" dirty="0" smtClean="0">
              <a:latin typeface="+mj-lt"/>
            </a:endParaRPr>
          </a:p>
          <a:p>
            <a:pPr>
              <a:spcBef>
                <a:spcPct val="20000"/>
              </a:spcBef>
              <a:defRPr/>
            </a:pPr>
            <a:r>
              <a:rPr lang="en-US" sz="2400" dirty="0" smtClean="0"/>
              <a:t>Christian </a:t>
            </a:r>
            <a:r>
              <a:rPr lang="en-US" sz="2400" dirty="0" err="1" smtClean="0"/>
              <a:t>Schaffner</a:t>
            </a:r>
            <a:endParaRPr lang="en-US" sz="2400" dirty="0" smtClean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8143932" cy="242889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de-DE" sz="4000" dirty="0" smtClean="0">
                <a:latin typeface="+mj-lt"/>
              </a:rPr>
              <a:t>Welcome </a:t>
            </a:r>
            <a:r>
              <a:rPr lang="de-DE" sz="4000" dirty="0" err="1" smtClean="0">
                <a:latin typeface="+mj-lt"/>
              </a:rPr>
              <a:t>to</a:t>
            </a:r>
            <a:r>
              <a:rPr lang="de-DE" sz="4000" dirty="0" smtClean="0">
                <a:latin typeface="+mj-lt"/>
              </a:rPr>
              <a:t> </a:t>
            </a:r>
            <a:r>
              <a:rPr lang="de-DE" sz="4000" dirty="0" err="1" smtClean="0">
                <a:latin typeface="+mj-lt"/>
              </a:rPr>
              <a:t>the</a:t>
            </a:r>
            <a:r>
              <a:rPr lang="de-DE" sz="4000" dirty="0" smtClean="0">
                <a:latin typeface="+mj-lt"/>
              </a:rPr>
              <a:t> </a:t>
            </a:r>
            <a:br>
              <a:rPr lang="de-DE" sz="4000" dirty="0" smtClean="0">
                <a:latin typeface="+mj-lt"/>
              </a:rPr>
            </a:br>
            <a:r>
              <a:rPr lang="de-DE" sz="4000" dirty="0" smtClean="0">
                <a:latin typeface="+mj-lt"/>
              </a:rPr>
              <a:t>Workshop on </a:t>
            </a:r>
            <a:r>
              <a:rPr lang="de-DE" sz="4000" dirty="0" err="1" smtClean="0">
                <a:latin typeface="+mj-lt"/>
              </a:rPr>
              <a:t>Cryptography</a:t>
            </a:r>
            <a:r>
              <a:rPr lang="de-DE" sz="4000" dirty="0" smtClean="0">
                <a:latin typeface="+mj-lt"/>
              </a:rPr>
              <a:t> </a:t>
            </a:r>
            <a:br>
              <a:rPr lang="de-DE" sz="4000" dirty="0" smtClean="0">
                <a:latin typeface="+mj-lt"/>
              </a:rPr>
            </a:br>
            <a:r>
              <a:rPr lang="de-DE" sz="4000" dirty="0" err="1" smtClean="0">
                <a:latin typeface="+mj-lt"/>
              </a:rPr>
              <a:t>from</a:t>
            </a:r>
            <a:r>
              <a:rPr lang="de-DE" sz="4000" dirty="0" smtClean="0">
                <a:latin typeface="+mj-lt"/>
              </a:rPr>
              <a:t> Storage </a:t>
            </a:r>
            <a:r>
              <a:rPr lang="de-DE" sz="4000" dirty="0" err="1" smtClean="0">
                <a:latin typeface="+mj-lt"/>
              </a:rPr>
              <a:t>Imperfections</a:t>
            </a:r>
            <a:endParaRPr lang="de-DE" sz="4000" dirty="0">
              <a:latin typeface="+mj-lt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8596" y="5572140"/>
            <a:ext cx="8143932" cy="85725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aseline="0" dirty="0" smtClean="0">
                <a:latin typeface="+mj-lt"/>
              </a:rPr>
              <a:t>Institute</a:t>
            </a:r>
            <a:r>
              <a:rPr lang="en-US" sz="2000" dirty="0" smtClean="0">
                <a:latin typeface="+mj-lt"/>
              </a:rPr>
              <a:t> for Quantum Information, </a:t>
            </a:r>
            <a:r>
              <a:rPr lang="en-US" sz="2000" baseline="0" dirty="0" smtClean="0">
                <a:latin typeface="+mj-lt"/>
              </a:rPr>
              <a:t>Caltech, USA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>
                <a:latin typeface="+mj-lt"/>
              </a:rPr>
              <a:t>20-22 March 2010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026" name="Picture 1" descr="iqi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5643578"/>
            <a:ext cx="159015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357561"/>
            <a:ext cx="1500198" cy="137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1" descr="D:\My Dropbox\workshop_website\wcsi\images\cp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357562"/>
            <a:ext cx="211890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1214414" y="3857628"/>
            <a:ext cx="7143800" cy="20717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" name="Rounded Rectangle 36"/>
          <p:cNvSpPr/>
          <p:nvPr/>
        </p:nvSpPr>
        <p:spPr>
          <a:xfrm>
            <a:off x="142844" y="1428736"/>
            <a:ext cx="8786874" cy="19288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Rectangle 298"/>
          <p:cNvSpPr>
            <a:spLocks noChangeArrowheads="1"/>
          </p:cNvSpPr>
          <p:nvPr/>
        </p:nvSpPr>
        <p:spPr bwMode="auto">
          <a:xfrm>
            <a:off x="6429388" y="956787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IDEAL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39" name="Rectangle 298"/>
          <p:cNvSpPr>
            <a:spLocks noChangeArrowheads="1"/>
          </p:cNvSpPr>
          <p:nvPr/>
        </p:nvSpPr>
        <p:spPr bwMode="auto">
          <a:xfrm>
            <a:off x="6643702" y="3429000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REAL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9" name="Rounded Rectangle 128"/>
          <p:cNvSpPr/>
          <p:nvPr/>
        </p:nvSpPr>
        <p:spPr>
          <a:xfrm>
            <a:off x="3643306" y="1857364"/>
            <a:ext cx="150019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f</a:t>
            </a:r>
            <a:endParaRPr lang="de-DE" sz="3600" baseline="-250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Secure Function Evaluation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85720" y="3429000"/>
            <a:ext cx="40719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have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solidFill>
                  <a:srgbClr val="FF0000"/>
                </a:solidFill>
                <a:cs typeface="Arial" charset="0"/>
              </a:rPr>
              <a:t>protocol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566722" y="1898879"/>
            <a:ext cx="968724" cy="471949"/>
            <a:chOff x="2566722" y="1898879"/>
            <a:chExt cx="968724" cy="471949"/>
          </a:xfrm>
        </p:grpSpPr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984148" y="2177913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5" name="Rectangle 298"/>
            <p:cNvSpPr>
              <a:spLocks noChangeArrowheads="1"/>
            </p:cNvSpPr>
            <p:nvPr/>
          </p:nvSpPr>
          <p:spPr bwMode="auto">
            <a:xfrm>
              <a:off x="2566722" y="1898879"/>
              <a:ext cx="480130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x</a:t>
              </a:r>
              <a:endParaRPr lang="de-CH" sz="3200" b="0" baseline="-25000" dirty="0">
                <a:solidFill>
                  <a:srgbClr val="0000FF"/>
                </a:solidFill>
                <a:latin typeface="Lucida Sans Unicode"/>
                <a:cs typeface="Arial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252105" y="1913626"/>
            <a:ext cx="1153220" cy="471949"/>
            <a:chOff x="5252105" y="1913626"/>
            <a:chExt cx="1153220" cy="471949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5252105" y="2197987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5857306" y="1913626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y</a:t>
              </a:r>
              <a:endParaRPr lang="de-CH" sz="3200" b="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85918" y="2500306"/>
            <a:ext cx="1735299" cy="471949"/>
            <a:chOff x="1785918" y="2500306"/>
            <a:chExt cx="1735299" cy="471949"/>
          </a:xfrm>
        </p:grpSpPr>
        <p:sp>
          <p:nvSpPr>
            <p:cNvPr id="121" name="Line 5"/>
            <p:cNvSpPr>
              <a:spLocks noChangeShapeType="1"/>
            </p:cNvSpPr>
            <p:nvPr/>
          </p:nvSpPr>
          <p:spPr bwMode="auto">
            <a:xfrm>
              <a:off x="2968396" y="2759734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122" name="Rectangle 298"/>
            <p:cNvSpPr>
              <a:spLocks noChangeArrowheads="1"/>
            </p:cNvSpPr>
            <p:nvPr/>
          </p:nvSpPr>
          <p:spPr bwMode="auto">
            <a:xfrm>
              <a:off x="1785918" y="2500306"/>
              <a:ext cx="1428760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Lucida Sans Unicode"/>
                  <a:cs typeface="Arial" charset="0"/>
                </a:rPr>
                <a:t>f(</a:t>
              </a:r>
              <a:r>
                <a:rPr lang="de-CH" sz="3200" dirty="0" err="1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x</a:t>
              </a:r>
              <a:r>
                <a:rPr lang="de-CH" sz="3200" b="0" dirty="0" err="1" smtClean="0">
                  <a:latin typeface="Lucida Sans Unicode"/>
                  <a:cs typeface="Arial" charset="0"/>
                </a:rPr>
                <a:t>,</a:t>
              </a:r>
              <a:r>
                <a:rPr lang="de-CH" sz="3200" dirty="0" err="1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y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)</a:t>
              </a:r>
              <a:endParaRPr lang="de-CH" sz="3200" b="0" baseline="-25000" dirty="0">
                <a:latin typeface="Lucida Sans Unicode"/>
                <a:cs typeface="Arial" charset="0"/>
              </a:endParaRPr>
            </a:p>
          </p:txBody>
        </p:sp>
      </p:grpSp>
      <p:pic>
        <p:nvPicPr>
          <p:cNvPr id="124" name="Picture 123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14488"/>
            <a:ext cx="1331712" cy="1357322"/>
          </a:xfrm>
          <a:prstGeom prst="rect">
            <a:avLst/>
          </a:prstGeom>
        </p:spPr>
      </p:pic>
      <p:pic>
        <p:nvPicPr>
          <p:cNvPr id="125" name="Picture 124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1857363"/>
            <a:ext cx="1710488" cy="1214446"/>
          </a:xfrm>
          <a:prstGeom prst="rect">
            <a:avLst/>
          </a:prstGeom>
        </p:spPr>
      </p:pic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3786182" y="4825081"/>
            <a:ext cx="15001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>
            <a:off x="3786182" y="4617343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>
            <a:off x="3786182" y="5032819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4" name="Picture 23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88157" y="4188715"/>
            <a:ext cx="1357322" cy="1383425"/>
          </a:xfrm>
          <a:prstGeom prst="rect">
            <a:avLst/>
          </a:prstGeom>
        </p:spPr>
      </p:pic>
      <p:pic>
        <p:nvPicPr>
          <p:cNvPr id="25" name="Picture 24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17247" y="4260153"/>
            <a:ext cx="1726587" cy="1225876"/>
          </a:xfrm>
          <a:prstGeom prst="rect">
            <a:avLst/>
          </a:prstGeom>
        </p:spPr>
      </p:pic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214282" y="1000108"/>
            <a:ext cx="578647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want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 </a:t>
            </a:r>
            <a:r>
              <a:rPr lang="de-CH" sz="2400" b="0" dirty="0" err="1" smtClean="0">
                <a:solidFill>
                  <a:srgbClr val="0000FF"/>
                </a:solidFill>
                <a:cs typeface="Arial" charset="0"/>
              </a:rPr>
              <a:t>functionality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 </a:t>
            </a:r>
          </a:p>
        </p:txBody>
      </p:sp>
      <p:sp>
        <p:nvSpPr>
          <p:cNvPr id="29" name="Rectangle 40"/>
          <p:cNvSpPr>
            <a:spLocks noChangeArrowheads="1"/>
          </p:cNvSpPr>
          <p:nvPr/>
        </p:nvSpPr>
        <p:spPr bwMode="auto">
          <a:xfrm>
            <a:off x="285720" y="6072206"/>
            <a:ext cx="857256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security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cs typeface="Arial" charset="0"/>
              </a:rPr>
              <a:t>if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REAL</a:t>
            </a:r>
            <a:r>
              <a:rPr lang="de-CH" sz="2400" b="0" dirty="0" smtClean="0">
                <a:cs typeface="Arial" charset="0"/>
              </a:rPr>
              <a:t>  </a:t>
            </a:r>
            <a:r>
              <a:rPr lang="de-CH" sz="2400" b="0" dirty="0" err="1" smtClean="0">
                <a:cs typeface="Arial" charset="0"/>
              </a:rPr>
              <a:t>looks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like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to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the</a:t>
            </a:r>
            <a:r>
              <a:rPr lang="de-CH" sz="2400" b="0" dirty="0" smtClean="0">
                <a:cs typeface="Arial" charset="0"/>
              </a:rPr>
              <a:t> outside </a:t>
            </a:r>
            <a:r>
              <a:rPr lang="de-CH" sz="2400" b="0" dirty="0" err="1" smtClean="0">
                <a:cs typeface="Arial" charset="0"/>
              </a:rPr>
              <a:t>world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296349" y="2547808"/>
            <a:ext cx="2347485" cy="471949"/>
            <a:chOff x="5296349" y="2547808"/>
            <a:chExt cx="2347485" cy="471949"/>
          </a:xfrm>
        </p:grpSpPr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5296349" y="2774249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7" name="Rectangle 298"/>
            <p:cNvSpPr>
              <a:spLocks noChangeArrowheads="1"/>
            </p:cNvSpPr>
            <p:nvPr/>
          </p:nvSpPr>
          <p:spPr bwMode="auto">
            <a:xfrm>
              <a:off x="5886803" y="2547808"/>
              <a:ext cx="1757031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latin typeface="Lucida Sans Unicode"/>
                  <a:cs typeface="Arial" charset="0"/>
                </a:rPr>
                <a:t>f(</a:t>
              </a:r>
              <a:r>
                <a:rPr lang="de-CH" sz="3200" b="0" dirty="0" err="1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x</a:t>
              </a:r>
              <a:r>
                <a:rPr lang="de-CH" sz="3200" b="0" dirty="0" err="1" smtClean="0">
                  <a:latin typeface="Lucida Sans Unicode"/>
                  <a:cs typeface="Arial" charset="0"/>
                </a:rPr>
                <a:t>,</a:t>
              </a:r>
              <a:r>
                <a:rPr lang="de-CH" sz="3200" b="0" dirty="0" err="1" smtClean="0">
                  <a:solidFill>
                    <a:srgbClr val="FF0000"/>
                  </a:solidFill>
                  <a:latin typeface="Lucida Sans Unicode"/>
                  <a:cs typeface="Arial" charset="0"/>
                </a:rPr>
                <a:t>y</a:t>
              </a:r>
              <a:r>
                <a:rPr lang="de-CH" sz="3200" b="0" dirty="0" smtClean="0">
                  <a:latin typeface="Lucida Sans Unicode"/>
                  <a:cs typeface="Arial" charset="0"/>
                </a:rPr>
                <a:t>)</a:t>
              </a:r>
              <a:endParaRPr lang="de-CH" sz="3200" b="0" baseline="-25000" dirty="0">
                <a:latin typeface="Lucida Sans Unicode"/>
                <a:cs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/>
      <p:bldP spid="39" grpId="0"/>
      <p:bldP spid="459816" grpId="0" build="p"/>
      <p:bldP spid="21" grpId="0" animBg="1"/>
      <p:bldP spid="22" grpId="0" animBg="1"/>
      <p:bldP spid="23" grpId="0" animBg="1"/>
      <p:bldP spid="26" grpId="0" build="p"/>
      <p:bldP spid="2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1214414" y="3857628"/>
            <a:ext cx="7143800" cy="20717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Rounded Rectangle 29"/>
          <p:cNvSpPr/>
          <p:nvPr/>
        </p:nvSpPr>
        <p:spPr>
          <a:xfrm>
            <a:off x="142844" y="1428736"/>
            <a:ext cx="8786874" cy="19288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9" name="Rounded Rectangle 128"/>
          <p:cNvSpPr/>
          <p:nvPr/>
        </p:nvSpPr>
        <p:spPr>
          <a:xfrm>
            <a:off x="3643306" y="1857364"/>
            <a:ext cx="150019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f</a:t>
            </a:r>
            <a:endParaRPr lang="de-DE" sz="3600" baseline="-250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Dishonest Alice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85720" y="3357562"/>
            <a:ext cx="40719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have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solidFill>
                  <a:srgbClr val="FF0000"/>
                </a:solidFill>
                <a:cs typeface="Arial" charset="0"/>
              </a:rPr>
              <a:t>protocol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2984148" y="2177913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5296349" y="2774249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5252105" y="2197987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5" name="Rectangle 298"/>
          <p:cNvSpPr>
            <a:spLocks noChangeArrowheads="1"/>
          </p:cNvSpPr>
          <p:nvPr/>
        </p:nvSpPr>
        <p:spPr bwMode="auto">
          <a:xfrm>
            <a:off x="2566722" y="1898879"/>
            <a:ext cx="48013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47" name="Rectangle 298"/>
          <p:cNvSpPr>
            <a:spLocks noChangeArrowheads="1"/>
          </p:cNvSpPr>
          <p:nvPr/>
        </p:nvSpPr>
        <p:spPr bwMode="auto">
          <a:xfrm>
            <a:off x="5886803" y="2547808"/>
            <a:ext cx="1757031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f(</a:t>
            </a:r>
            <a:r>
              <a:rPr lang="de-CH" sz="3200" b="0" dirty="0" err="1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r>
              <a:rPr lang="de-CH" sz="3200" b="0" dirty="0" err="1" smtClean="0">
                <a:latin typeface="Lucida Sans Unicode"/>
                <a:cs typeface="Arial" charset="0"/>
              </a:rPr>
              <a:t>,</a:t>
            </a:r>
            <a:r>
              <a:rPr lang="de-CH" sz="3200" b="0" dirty="0" err="1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r>
              <a:rPr lang="de-CH" sz="3200" b="0" dirty="0" smtClean="0">
                <a:latin typeface="Lucida Sans Unicode"/>
                <a:cs typeface="Arial" charset="0"/>
              </a:rPr>
              <a:t>)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5857306" y="1913626"/>
            <a:ext cx="54801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1" name="Line 5"/>
          <p:cNvSpPr>
            <a:spLocks noChangeShapeType="1"/>
          </p:cNvSpPr>
          <p:nvPr/>
        </p:nvSpPr>
        <p:spPr bwMode="auto">
          <a:xfrm>
            <a:off x="2968396" y="2759734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22" name="Rectangle 298"/>
          <p:cNvSpPr>
            <a:spLocks noChangeArrowheads="1"/>
          </p:cNvSpPr>
          <p:nvPr/>
        </p:nvSpPr>
        <p:spPr bwMode="auto">
          <a:xfrm>
            <a:off x="1785918" y="2500306"/>
            <a:ext cx="142876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f(</a:t>
            </a:r>
            <a:r>
              <a:rPr lang="de-CH" sz="3200" dirty="0" err="1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r>
              <a:rPr lang="de-CH" sz="3200" b="0" dirty="0" err="1" smtClean="0">
                <a:latin typeface="Lucida Sans Unicode"/>
                <a:cs typeface="Arial" charset="0"/>
              </a:rPr>
              <a:t>,</a:t>
            </a:r>
            <a:r>
              <a:rPr lang="de-CH" sz="3200" dirty="0" err="1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r>
              <a:rPr lang="de-CH" sz="3200" b="0" dirty="0" smtClean="0">
                <a:latin typeface="Lucida Sans Unicode"/>
                <a:cs typeface="Arial" charset="0"/>
              </a:rPr>
              <a:t>)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214282" y="928670"/>
            <a:ext cx="578647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want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 </a:t>
            </a:r>
            <a:r>
              <a:rPr lang="de-CH" sz="2400" b="0" dirty="0" err="1" smtClean="0">
                <a:solidFill>
                  <a:srgbClr val="0000FF"/>
                </a:solidFill>
                <a:cs typeface="Arial" charset="0"/>
              </a:rPr>
              <a:t>functionality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 </a:t>
            </a:r>
          </a:p>
        </p:txBody>
      </p:sp>
      <p:sp>
        <p:nvSpPr>
          <p:cNvPr id="29" name="Rectangle 40"/>
          <p:cNvSpPr>
            <a:spLocks noChangeArrowheads="1"/>
          </p:cNvSpPr>
          <p:nvPr/>
        </p:nvSpPr>
        <p:spPr bwMode="auto">
          <a:xfrm>
            <a:off x="285720" y="6072206"/>
            <a:ext cx="857256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security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cs typeface="Arial" charset="0"/>
              </a:rPr>
              <a:t>if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REAL</a:t>
            </a:r>
            <a:r>
              <a:rPr lang="de-CH" sz="2400" b="0" dirty="0" smtClean="0">
                <a:cs typeface="Arial" charset="0"/>
              </a:rPr>
              <a:t>  </a:t>
            </a:r>
            <a:r>
              <a:rPr lang="de-CH" sz="2400" b="0" dirty="0" err="1" smtClean="0">
                <a:cs typeface="Arial" charset="0"/>
              </a:rPr>
              <a:t>looks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like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to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the</a:t>
            </a:r>
            <a:r>
              <a:rPr lang="de-CH" sz="2400" b="0" dirty="0" smtClean="0">
                <a:cs typeface="Arial" charset="0"/>
              </a:rPr>
              <a:t> outside </a:t>
            </a:r>
            <a:r>
              <a:rPr lang="de-CH" sz="2400" b="0" dirty="0" err="1" smtClean="0">
                <a:cs typeface="Arial" charset="0"/>
              </a:rPr>
              <a:t>world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2" name="Rectangle 298"/>
          <p:cNvSpPr>
            <a:spLocks noChangeArrowheads="1"/>
          </p:cNvSpPr>
          <p:nvPr/>
        </p:nvSpPr>
        <p:spPr bwMode="auto">
          <a:xfrm>
            <a:off x="6429388" y="956787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IDEAL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33" name="Rectangle 298"/>
          <p:cNvSpPr>
            <a:spLocks noChangeArrowheads="1"/>
          </p:cNvSpPr>
          <p:nvPr/>
        </p:nvSpPr>
        <p:spPr bwMode="auto">
          <a:xfrm>
            <a:off x="6643702" y="3429000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REAL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pic>
        <p:nvPicPr>
          <p:cNvPr id="34" name="Picture 33" descr="dishonestAlice_transparent.png"/>
          <p:cNvPicPr>
            <a:picLocks noChangeAspect="1"/>
          </p:cNvPicPr>
          <p:nvPr/>
        </p:nvPicPr>
        <p:blipFill>
          <a:blip r:embed="rId3" cstate="print"/>
          <a:srcRect l="5796" r="12372" b="32224"/>
          <a:stretch>
            <a:fillRect/>
          </a:stretch>
        </p:blipFill>
        <p:spPr>
          <a:xfrm>
            <a:off x="1928794" y="3857628"/>
            <a:ext cx="1143008" cy="2000264"/>
          </a:xfrm>
          <a:prstGeom prst="rect">
            <a:avLst/>
          </a:prstGeom>
        </p:spPr>
      </p:pic>
      <p:pic>
        <p:nvPicPr>
          <p:cNvPr id="35" name="Picture 34" descr="dishonestAlice_transparent.png"/>
          <p:cNvPicPr>
            <a:picLocks noChangeAspect="1"/>
          </p:cNvPicPr>
          <p:nvPr/>
        </p:nvPicPr>
        <p:blipFill>
          <a:blip r:embed="rId3" cstate="print"/>
          <a:srcRect l="5796" r="12372" b="34644"/>
          <a:stretch>
            <a:fillRect/>
          </a:stretch>
        </p:blipFill>
        <p:spPr>
          <a:xfrm>
            <a:off x="571472" y="1428736"/>
            <a:ext cx="1143008" cy="1928826"/>
          </a:xfrm>
          <a:prstGeom prst="rect">
            <a:avLst/>
          </a:prstGeom>
        </p:spPr>
      </p:pic>
      <p:pic>
        <p:nvPicPr>
          <p:cNvPr id="36" name="Picture 35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1857363"/>
            <a:ext cx="1710488" cy="1214446"/>
          </a:xfrm>
          <a:prstGeom prst="rect">
            <a:avLst/>
          </a:prstGeom>
        </p:spPr>
      </p:pic>
      <p:pic>
        <p:nvPicPr>
          <p:cNvPr id="37" name="Picture 36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17247" y="4260153"/>
            <a:ext cx="1726587" cy="1225876"/>
          </a:xfrm>
          <a:prstGeom prst="rect">
            <a:avLst/>
          </a:prstGeom>
        </p:spPr>
      </p:pic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3786182" y="4825081"/>
            <a:ext cx="15001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3786182" y="4617343"/>
            <a:ext cx="1571636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3786182" y="5032819"/>
            <a:ext cx="157163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1214414" y="3857628"/>
            <a:ext cx="7143800" cy="20717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Rounded Rectangle 29"/>
          <p:cNvSpPr/>
          <p:nvPr/>
        </p:nvSpPr>
        <p:spPr>
          <a:xfrm>
            <a:off x="142844" y="1428736"/>
            <a:ext cx="8786874" cy="19288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9" name="Rounded Rectangle 128"/>
          <p:cNvSpPr/>
          <p:nvPr/>
        </p:nvSpPr>
        <p:spPr>
          <a:xfrm>
            <a:off x="3643306" y="1857364"/>
            <a:ext cx="150019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f</a:t>
            </a:r>
            <a:endParaRPr lang="de-DE" sz="3600" baseline="-250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Dishonest Bob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85720" y="3357562"/>
            <a:ext cx="40719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have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solidFill>
                  <a:srgbClr val="FF0000"/>
                </a:solidFill>
                <a:cs typeface="Arial" charset="0"/>
              </a:rPr>
              <a:t>protocol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2984148" y="2177913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5296349" y="2774249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5252105" y="2197987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5" name="Rectangle 298"/>
          <p:cNvSpPr>
            <a:spLocks noChangeArrowheads="1"/>
          </p:cNvSpPr>
          <p:nvPr/>
        </p:nvSpPr>
        <p:spPr bwMode="auto">
          <a:xfrm>
            <a:off x="2566722" y="1898879"/>
            <a:ext cx="48013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47" name="Rectangle 298"/>
          <p:cNvSpPr>
            <a:spLocks noChangeArrowheads="1"/>
          </p:cNvSpPr>
          <p:nvPr/>
        </p:nvSpPr>
        <p:spPr bwMode="auto">
          <a:xfrm>
            <a:off x="5886803" y="2547808"/>
            <a:ext cx="1757031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f(</a:t>
            </a:r>
            <a:r>
              <a:rPr lang="de-CH" sz="3200" b="0" dirty="0" err="1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r>
              <a:rPr lang="de-CH" sz="3200" b="0" dirty="0" err="1" smtClean="0">
                <a:latin typeface="Lucida Sans Unicode"/>
                <a:cs typeface="Arial" charset="0"/>
              </a:rPr>
              <a:t>,</a:t>
            </a:r>
            <a:r>
              <a:rPr lang="de-CH" sz="3200" b="0" dirty="0" err="1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r>
              <a:rPr lang="de-CH" sz="3200" b="0" dirty="0" smtClean="0">
                <a:latin typeface="Lucida Sans Unicode"/>
                <a:cs typeface="Arial" charset="0"/>
              </a:rPr>
              <a:t>)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5857306" y="1913626"/>
            <a:ext cx="54801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1" name="Line 5"/>
          <p:cNvSpPr>
            <a:spLocks noChangeShapeType="1"/>
          </p:cNvSpPr>
          <p:nvPr/>
        </p:nvSpPr>
        <p:spPr bwMode="auto">
          <a:xfrm>
            <a:off x="2968396" y="2759734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22" name="Rectangle 298"/>
          <p:cNvSpPr>
            <a:spLocks noChangeArrowheads="1"/>
          </p:cNvSpPr>
          <p:nvPr/>
        </p:nvSpPr>
        <p:spPr bwMode="auto">
          <a:xfrm>
            <a:off x="1785918" y="2500306"/>
            <a:ext cx="142876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latin typeface="Lucida Sans Unicode"/>
                <a:cs typeface="Arial" charset="0"/>
              </a:rPr>
              <a:t>f(</a:t>
            </a:r>
            <a:r>
              <a:rPr lang="de-CH" sz="3200" dirty="0" err="1" smtClean="0">
                <a:solidFill>
                  <a:srgbClr val="0000FF"/>
                </a:solidFill>
                <a:latin typeface="Lucida Sans Unicode"/>
                <a:cs typeface="Arial" charset="0"/>
              </a:rPr>
              <a:t>x</a:t>
            </a:r>
            <a:r>
              <a:rPr lang="de-CH" sz="3200" b="0" dirty="0" err="1" smtClean="0">
                <a:latin typeface="Lucida Sans Unicode"/>
                <a:cs typeface="Arial" charset="0"/>
              </a:rPr>
              <a:t>,</a:t>
            </a:r>
            <a:r>
              <a:rPr lang="de-CH" sz="3200" dirty="0" err="1" smtClean="0">
                <a:solidFill>
                  <a:srgbClr val="FF0000"/>
                </a:solidFill>
                <a:latin typeface="Lucida Sans Unicode"/>
                <a:cs typeface="Arial" charset="0"/>
              </a:rPr>
              <a:t>y</a:t>
            </a:r>
            <a:r>
              <a:rPr lang="de-CH" sz="3200" b="0" dirty="0" smtClean="0">
                <a:latin typeface="Lucida Sans Unicode"/>
                <a:cs typeface="Arial" charset="0"/>
              </a:rPr>
              <a:t>)</a:t>
            </a:r>
            <a:endParaRPr lang="de-CH" sz="32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26" name="Rectangle 40"/>
          <p:cNvSpPr>
            <a:spLocks noChangeArrowheads="1"/>
          </p:cNvSpPr>
          <p:nvPr/>
        </p:nvSpPr>
        <p:spPr bwMode="auto">
          <a:xfrm>
            <a:off x="214282" y="928670"/>
            <a:ext cx="578647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we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want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 </a:t>
            </a:r>
            <a:r>
              <a:rPr lang="de-CH" sz="2400" b="0" dirty="0" err="1" smtClean="0">
                <a:solidFill>
                  <a:srgbClr val="0000FF"/>
                </a:solidFill>
                <a:cs typeface="Arial" charset="0"/>
              </a:rPr>
              <a:t>functionality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 </a:t>
            </a:r>
          </a:p>
        </p:txBody>
      </p:sp>
      <p:sp>
        <p:nvSpPr>
          <p:cNvPr id="29" name="Rectangle 40"/>
          <p:cNvSpPr>
            <a:spLocks noChangeArrowheads="1"/>
          </p:cNvSpPr>
          <p:nvPr/>
        </p:nvSpPr>
        <p:spPr bwMode="auto">
          <a:xfrm>
            <a:off x="285720" y="6072206"/>
            <a:ext cx="857256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err="1" smtClean="0">
                <a:cs typeface="Arial" charset="0"/>
              </a:rPr>
              <a:t>security</a:t>
            </a:r>
            <a:r>
              <a:rPr lang="de-CH" sz="2400" b="0" dirty="0" smtClean="0">
                <a:cs typeface="Arial" charset="0"/>
              </a:rPr>
              <a:t>: </a:t>
            </a:r>
            <a:r>
              <a:rPr lang="de-CH" sz="2400" b="0" dirty="0" err="1" smtClean="0">
                <a:cs typeface="Arial" charset="0"/>
              </a:rPr>
              <a:t>if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FF0000"/>
                </a:solidFill>
                <a:cs typeface="Arial" charset="0"/>
              </a:rPr>
              <a:t>REAL</a:t>
            </a:r>
            <a:r>
              <a:rPr lang="de-CH" sz="2400" b="0" dirty="0" smtClean="0">
                <a:cs typeface="Arial" charset="0"/>
              </a:rPr>
              <a:t>  </a:t>
            </a:r>
            <a:r>
              <a:rPr lang="de-CH" sz="2400" b="0" dirty="0" err="1" smtClean="0">
                <a:cs typeface="Arial" charset="0"/>
              </a:rPr>
              <a:t>looks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like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IDEAL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to</a:t>
            </a:r>
            <a:r>
              <a:rPr lang="de-CH" sz="2400" b="0" dirty="0" smtClean="0">
                <a:cs typeface="Arial" charset="0"/>
              </a:rPr>
              <a:t> </a:t>
            </a:r>
            <a:r>
              <a:rPr lang="de-CH" sz="2400" b="0" dirty="0" err="1" smtClean="0">
                <a:cs typeface="Arial" charset="0"/>
              </a:rPr>
              <a:t>the</a:t>
            </a:r>
            <a:r>
              <a:rPr lang="de-CH" sz="2400" b="0" dirty="0" smtClean="0">
                <a:cs typeface="Arial" charset="0"/>
              </a:rPr>
              <a:t> outside </a:t>
            </a:r>
            <a:r>
              <a:rPr lang="de-CH" sz="2400" b="0" dirty="0" err="1" smtClean="0">
                <a:cs typeface="Arial" charset="0"/>
              </a:rPr>
              <a:t>world</a:t>
            </a:r>
            <a:endParaRPr lang="de-CH" sz="2400" b="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2" name="Rectangle 298"/>
          <p:cNvSpPr>
            <a:spLocks noChangeArrowheads="1"/>
          </p:cNvSpPr>
          <p:nvPr/>
        </p:nvSpPr>
        <p:spPr bwMode="auto">
          <a:xfrm>
            <a:off x="6429388" y="956787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IDEAL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33" name="Rectangle 298"/>
          <p:cNvSpPr>
            <a:spLocks noChangeArrowheads="1"/>
          </p:cNvSpPr>
          <p:nvPr/>
        </p:nvSpPr>
        <p:spPr bwMode="auto">
          <a:xfrm>
            <a:off x="6643702" y="3429000"/>
            <a:ext cx="1357322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REAL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pic>
        <p:nvPicPr>
          <p:cNvPr id="27" name="Picture 26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14488"/>
            <a:ext cx="1331712" cy="1357322"/>
          </a:xfrm>
          <a:prstGeom prst="rect">
            <a:avLst/>
          </a:prstGeom>
        </p:spPr>
      </p:pic>
      <p:pic>
        <p:nvPicPr>
          <p:cNvPr id="38" name="Picture 37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88157" y="4188715"/>
            <a:ext cx="1357322" cy="1383425"/>
          </a:xfrm>
          <a:prstGeom prst="rect">
            <a:avLst/>
          </a:prstGeom>
        </p:spPr>
      </p:pic>
      <p:pic>
        <p:nvPicPr>
          <p:cNvPr id="40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15206" y="1714488"/>
            <a:ext cx="1357322" cy="1350501"/>
          </a:xfrm>
          <a:prstGeom prst="rect">
            <a:avLst/>
          </a:prstGeom>
          <a:noFill/>
        </p:spPr>
      </p:pic>
      <p:pic>
        <p:nvPicPr>
          <p:cNvPr id="41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143636" y="4143380"/>
            <a:ext cx="1357322" cy="1350501"/>
          </a:xfrm>
          <a:prstGeom prst="rect">
            <a:avLst/>
          </a:prstGeom>
          <a:noFill/>
        </p:spPr>
      </p:pic>
      <p:sp>
        <p:nvSpPr>
          <p:cNvPr id="28" name="Line 6"/>
          <p:cNvSpPr>
            <a:spLocks noChangeShapeType="1"/>
          </p:cNvSpPr>
          <p:nvPr/>
        </p:nvSpPr>
        <p:spPr bwMode="auto">
          <a:xfrm>
            <a:off x="3786182" y="4825081"/>
            <a:ext cx="150019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4" name="Line 7"/>
          <p:cNvSpPr>
            <a:spLocks noChangeShapeType="1"/>
          </p:cNvSpPr>
          <p:nvPr/>
        </p:nvSpPr>
        <p:spPr bwMode="auto">
          <a:xfrm>
            <a:off x="3786182" y="4617343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>
            <a:off x="3786182" y="5032819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4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4888046" cy="8195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 Cryptography</a:t>
            </a:r>
            <a:endParaRPr lang="en-US" sz="4000" dirty="0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285720" y="1214422"/>
            <a:ext cx="8351838" cy="544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FF0000"/>
                </a:solidFill>
              </a:rPr>
              <a:t>two-party</a:t>
            </a:r>
            <a:r>
              <a:rPr lang="en-US" sz="2800" dirty="0" smtClean="0"/>
              <a:t> scenarios:</a:t>
            </a:r>
            <a:endParaRPr lang="en-US" sz="2800" b="0" dirty="0" smtClean="0"/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1200" b="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solidFill>
                  <a:srgbClr val="0000FF"/>
                </a:solidFill>
                <a:cs typeface="Arial" charset="0"/>
              </a:rPr>
              <a:t>password-based identification (=)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millionaire‘s problem (&lt;)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dating problem (AND)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multi-party</a:t>
            </a:r>
            <a:r>
              <a:rPr lang="en-US" sz="2800" dirty="0" smtClean="0">
                <a:cs typeface="Arial" charset="0"/>
              </a:rPr>
              <a:t> scenarios: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120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sealed-bid auctions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e-voting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>
                <a:cs typeface="Arial" charset="0"/>
              </a:rPr>
              <a:t>…</a:t>
            </a:r>
          </a:p>
        </p:txBody>
      </p:sp>
      <p:grpSp>
        <p:nvGrpSpPr>
          <p:cNvPr id="143" name="Group 142"/>
          <p:cNvGrpSpPr/>
          <p:nvPr/>
        </p:nvGrpSpPr>
        <p:grpSpPr>
          <a:xfrm>
            <a:off x="5643570" y="1357298"/>
            <a:ext cx="3155347" cy="886049"/>
            <a:chOff x="5715008" y="1500174"/>
            <a:chExt cx="3155347" cy="886049"/>
          </a:xfrm>
        </p:grpSpPr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6635981" y="208283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1" name="Line 7"/>
            <p:cNvSpPr>
              <a:spLocks noChangeShapeType="1"/>
            </p:cNvSpPr>
            <p:nvPr/>
          </p:nvSpPr>
          <p:spPr bwMode="auto">
            <a:xfrm>
              <a:off x="6650495" y="1910017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>
              <a:off x="6650495" y="225405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3" name="Picture 132" descr="AliceBlu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5715008" y="1500174"/>
              <a:ext cx="869331" cy="886049"/>
            </a:xfrm>
            <a:prstGeom prst="rect">
              <a:avLst/>
            </a:prstGeom>
          </p:spPr>
        </p:pic>
        <p:pic>
          <p:nvPicPr>
            <p:cNvPr id="13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8001024" y="1500174"/>
              <a:ext cx="869331" cy="864962"/>
            </a:xfrm>
            <a:prstGeom prst="rect">
              <a:avLst/>
            </a:prstGeom>
            <a:noFill/>
          </p:spPr>
        </p:pic>
      </p:grpSp>
      <p:grpSp>
        <p:nvGrpSpPr>
          <p:cNvPr id="142" name="Group 141"/>
          <p:cNvGrpSpPr/>
          <p:nvPr/>
        </p:nvGrpSpPr>
        <p:grpSpPr>
          <a:xfrm>
            <a:off x="5357818" y="2214554"/>
            <a:ext cx="3714744" cy="1143008"/>
            <a:chOff x="5429256" y="2357430"/>
            <a:chExt cx="3714744" cy="1143008"/>
          </a:xfrm>
        </p:grpSpPr>
        <p:sp>
          <p:nvSpPr>
            <p:cNvPr id="79" name="Line 6"/>
            <p:cNvSpPr>
              <a:spLocks noChangeShapeType="1"/>
            </p:cNvSpPr>
            <p:nvPr/>
          </p:nvSpPr>
          <p:spPr bwMode="auto">
            <a:xfrm>
              <a:off x="6650495" y="2953688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6665009" y="278087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1" name="Line 8"/>
            <p:cNvSpPr>
              <a:spLocks noChangeShapeType="1"/>
            </p:cNvSpPr>
            <p:nvPr/>
          </p:nvSpPr>
          <p:spPr bwMode="auto">
            <a:xfrm>
              <a:off x="6665009" y="3124913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5" name="Picture 134" descr="dishonestAlice_transparent.png"/>
            <p:cNvPicPr>
              <a:picLocks noChangeAspect="1"/>
            </p:cNvPicPr>
            <p:nvPr/>
          </p:nvPicPr>
          <p:blipFill>
            <a:blip r:embed="rId5" cstate="print"/>
            <a:srcRect l="20117" t="194" r="21373" b="73961"/>
            <a:stretch>
              <a:fillRect/>
            </a:stretch>
          </p:blipFill>
          <p:spPr>
            <a:xfrm>
              <a:off x="5429256" y="2357430"/>
              <a:ext cx="1224651" cy="1143008"/>
            </a:xfrm>
            <a:prstGeom prst="rect">
              <a:avLst/>
            </a:prstGeom>
          </p:spPr>
        </p:pic>
        <p:pic>
          <p:nvPicPr>
            <p:cNvPr id="136" name="Picture 135" descr="honestBob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01024" y="2571744"/>
              <a:ext cx="1142976" cy="811512"/>
            </a:xfrm>
            <a:prstGeom prst="rect">
              <a:avLst/>
            </a:prstGeom>
          </p:spPr>
        </p:pic>
      </p:grpSp>
      <p:grpSp>
        <p:nvGrpSpPr>
          <p:cNvPr id="144" name="Group 143"/>
          <p:cNvGrpSpPr/>
          <p:nvPr/>
        </p:nvGrpSpPr>
        <p:grpSpPr>
          <a:xfrm>
            <a:off x="5286380" y="3929066"/>
            <a:ext cx="2975332" cy="2363722"/>
            <a:chOff x="5286380" y="3929066"/>
            <a:chExt cx="2975332" cy="2363722"/>
          </a:xfrm>
        </p:grpSpPr>
        <p:sp>
          <p:nvSpPr>
            <p:cNvPr id="85" name="Line 6"/>
            <p:cNvSpPr>
              <a:spLocks noChangeShapeType="1"/>
            </p:cNvSpPr>
            <p:nvPr/>
          </p:nvSpPr>
          <p:spPr bwMode="auto">
            <a:xfrm>
              <a:off x="6010956" y="4689281"/>
              <a:ext cx="914401" cy="53702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Line 7"/>
            <p:cNvSpPr>
              <a:spLocks noChangeShapeType="1"/>
            </p:cNvSpPr>
            <p:nvPr/>
          </p:nvSpPr>
          <p:spPr bwMode="auto">
            <a:xfrm>
              <a:off x="6156099" y="4558652"/>
              <a:ext cx="841829" cy="1451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7" name="Line 8"/>
            <p:cNvSpPr>
              <a:spLocks noChangeShapeType="1"/>
            </p:cNvSpPr>
            <p:nvPr/>
          </p:nvSpPr>
          <p:spPr bwMode="auto">
            <a:xfrm>
              <a:off x="5846763" y="4846672"/>
              <a:ext cx="338366" cy="3796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3" name="Line 8"/>
            <p:cNvSpPr>
              <a:spLocks noChangeShapeType="1"/>
            </p:cNvSpPr>
            <p:nvPr/>
          </p:nvSpPr>
          <p:spPr bwMode="auto">
            <a:xfrm flipV="1">
              <a:off x="6557962" y="5516595"/>
              <a:ext cx="381909" cy="179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4" name="Line 8"/>
            <p:cNvSpPr>
              <a:spLocks noChangeShapeType="1"/>
            </p:cNvSpPr>
            <p:nvPr/>
          </p:nvSpPr>
          <p:spPr bwMode="auto">
            <a:xfrm flipV="1">
              <a:off x="6325734" y="4732823"/>
              <a:ext cx="788309" cy="55494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5" name="Line 6"/>
            <p:cNvSpPr>
              <a:spLocks noChangeShapeType="1"/>
            </p:cNvSpPr>
            <p:nvPr/>
          </p:nvSpPr>
          <p:spPr bwMode="auto">
            <a:xfrm flipH="1">
              <a:off x="7534958" y="4834423"/>
              <a:ext cx="29029" cy="33382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 flipH="1">
              <a:off x="6243186" y="4703795"/>
              <a:ext cx="725713" cy="52251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7" name="Picture 136" descr="AliceBlu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5286380" y="3929066"/>
              <a:ext cx="869331" cy="886049"/>
            </a:xfrm>
            <a:prstGeom prst="rect">
              <a:avLst/>
            </a:prstGeom>
          </p:spPr>
        </p:pic>
        <p:pic>
          <p:nvPicPr>
            <p:cNvPr id="138" name="Picture 137" descr="honestBob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00892" y="4071942"/>
              <a:ext cx="1142976" cy="811512"/>
            </a:xfrm>
            <a:prstGeom prst="rect">
              <a:avLst/>
            </a:prstGeom>
          </p:spPr>
        </p:pic>
        <p:pic>
          <p:nvPicPr>
            <p:cNvPr id="139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5500694" y="5214950"/>
              <a:ext cx="869331" cy="864962"/>
            </a:xfrm>
            <a:prstGeom prst="rect">
              <a:avLst/>
            </a:prstGeom>
            <a:noFill/>
          </p:spPr>
        </p:pic>
        <p:pic>
          <p:nvPicPr>
            <p:cNvPr id="140" name="Picture 139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7072330" y="5286388"/>
              <a:ext cx="1189382" cy="100640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8634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Cryptographic Primitives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Motivation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Basic Two-Party Primitives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Noisy-Storage Model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Definition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Relation to Previous Results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Protocols and Techniques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(Stephanie)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DE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ounded Rectangle 128"/>
          <p:cNvSpPr/>
          <p:nvPr/>
        </p:nvSpPr>
        <p:spPr>
          <a:xfrm>
            <a:off x="3595931" y="1285860"/>
            <a:ext cx="1928826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1-2 OT</a:t>
            </a:r>
            <a:endParaRPr lang="de-DE" sz="36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1-out-of-2 Oblivious Transfer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3929058" y="3214686"/>
            <a:ext cx="485778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dishonest Alice does not learn anything about 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c</a:t>
            </a:r>
            <a:endParaRPr lang="de-CH" sz="2400" baseline="-25000" dirty="0" smtClean="0">
              <a:solidFill>
                <a:srgbClr val="0000FF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dishonest Bob </a:t>
            </a:r>
            <a:r>
              <a:rPr lang="de-CH" sz="2400" dirty="0" err="1" smtClean="0">
                <a:cs typeface="Arial" charset="0"/>
              </a:rPr>
              <a:t>learns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only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one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of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the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two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strings</a:t>
            </a:r>
            <a:r>
              <a:rPr lang="de-CH" sz="2400" dirty="0" smtClean="0">
                <a:cs typeface="Arial" charset="0"/>
              </a:rPr>
              <a:t>  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s</a:t>
            </a:r>
            <a:r>
              <a:rPr lang="de-CH" sz="2400" baseline="-25000" dirty="0" smtClean="0">
                <a:solidFill>
                  <a:srgbClr val="0000FF"/>
                </a:solidFill>
                <a:cs typeface="Arial" charset="0"/>
              </a:rPr>
              <a:t>0 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, s</a:t>
            </a:r>
            <a:r>
              <a:rPr lang="de-CH" sz="2400" baseline="-25000" dirty="0" smtClean="0">
                <a:solidFill>
                  <a:srgbClr val="0000FF"/>
                </a:solidFill>
                <a:cs typeface="Arial" charset="0"/>
              </a:rPr>
              <a:t>1</a:t>
            </a:r>
          </a:p>
          <a:p>
            <a:pPr marL="360363" lvl="2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dirty="0" smtClean="0">
                <a:cs typeface="Arial" charset="0"/>
              </a:rPr>
              <a:t>„</a:t>
            </a:r>
            <a:r>
              <a:rPr lang="de-CH" sz="2400" dirty="0" err="1" smtClean="0">
                <a:cs typeface="Arial" charset="0"/>
              </a:rPr>
              <a:t>given</a:t>
            </a:r>
            <a:r>
              <a:rPr lang="de-CH" sz="2400" dirty="0" smtClean="0">
                <a:cs typeface="Arial" charset="0"/>
              </a:rPr>
              <a:t>  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c</a:t>
            </a:r>
            <a:r>
              <a:rPr lang="de-CH" sz="2400" baseline="-250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and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s</a:t>
            </a:r>
            <a:r>
              <a:rPr lang="de-CH" sz="2400" baseline="-25000" dirty="0" err="1" smtClean="0">
                <a:solidFill>
                  <a:srgbClr val="0000FF"/>
                </a:solidFill>
                <a:cs typeface="Arial" charset="0"/>
              </a:rPr>
              <a:t>c</a:t>
            </a:r>
            <a:r>
              <a:rPr lang="de-CH" sz="2400" baseline="-250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smtClean="0">
                <a:cs typeface="Arial" charset="0"/>
              </a:rPr>
              <a:t>, </a:t>
            </a:r>
            <a:r>
              <a:rPr lang="de-CH" sz="2400" dirty="0" err="1" smtClean="0">
                <a:cs typeface="Arial" charset="0"/>
              </a:rPr>
              <a:t>his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knowledge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about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800" dirty="0" smtClean="0">
                <a:solidFill>
                  <a:srgbClr val="0000FF"/>
                </a:solidFill>
                <a:cs typeface="Arial" charset="0"/>
              </a:rPr>
              <a:t>s</a:t>
            </a:r>
            <a:r>
              <a:rPr lang="de-CH" sz="2800" baseline="-25000" dirty="0" smtClean="0">
                <a:solidFill>
                  <a:srgbClr val="0000FF"/>
                </a:solidFill>
                <a:cs typeface="Arial" charset="0"/>
              </a:rPr>
              <a:t>1-c  </a:t>
            </a:r>
            <a:r>
              <a:rPr lang="de-CH" sz="2400" dirty="0" err="1" smtClean="0">
                <a:cs typeface="Arial" charset="0"/>
              </a:rPr>
              <a:t>is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negligible</a:t>
            </a:r>
            <a:r>
              <a:rPr lang="de-CH" sz="2400" dirty="0" smtClean="0">
                <a:cs typeface="Arial" charset="0"/>
              </a:rPr>
              <a:t>“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cs typeface="Arial" charset="0"/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1810868" y="1214422"/>
            <a:ext cx="1677203" cy="471949"/>
            <a:chOff x="1810868" y="1214422"/>
            <a:chExt cx="1677203" cy="471949"/>
          </a:xfrm>
        </p:grpSpPr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936773" y="1606409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5" name="Rectangle 298"/>
            <p:cNvSpPr>
              <a:spLocks noChangeArrowheads="1"/>
            </p:cNvSpPr>
            <p:nvPr/>
          </p:nvSpPr>
          <p:spPr bwMode="auto">
            <a:xfrm>
              <a:off x="1810868" y="1214422"/>
              <a:ext cx="126093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s</a:t>
              </a:r>
              <a:r>
                <a:rPr lang="de-CH" sz="360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0 </a:t>
              </a:r>
              <a:r>
                <a:rPr lang="de-CH" sz="36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, s</a:t>
              </a:r>
              <a:r>
                <a:rPr lang="de-CH" sz="360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1</a:t>
              </a:r>
              <a:endParaRPr lang="de-CH" sz="3600" baseline="-25000" dirty="0">
                <a:solidFill>
                  <a:srgbClr val="0000FF"/>
                </a:solidFill>
                <a:latin typeface="Calibri"/>
                <a:cs typeface="Arial" charset="0"/>
              </a:endParaRPr>
            </a:p>
          </p:txBody>
        </p:sp>
      </p:grpSp>
      <p:grpSp>
        <p:nvGrpSpPr>
          <p:cNvPr id="3" name="Group 20"/>
          <p:cNvGrpSpPr/>
          <p:nvPr/>
        </p:nvGrpSpPr>
        <p:grpSpPr>
          <a:xfrm>
            <a:off x="5606164" y="1814043"/>
            <a:ext cx="1180414" cy="471949"/>
            <a:chOff x="5606164" y="1814043"/>
            <a:chExt cx="1180414" cy="471949"/>
          </a:xfrm>
        </p:grpSpPr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5606164" y="2202745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7" name="Rectangle 298"/>
            <p:cNvSpPr>
              <a:spLocks noChangeArrowheads="1"/>
            </p:cNvSpPr>
            <p:nvPr/>
          </p:nvSpPr>
          <p:spPr bwMode="auto">
            <a:xfrm>
              <a:off x="6243993" y="1814043"/>
              <a:ext cx="54258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dirty="0" err="1" smtClean="0">
                  <a:solidFill>
                    <a:srgbClr val="0000FF"/>
                  </a:solidFill>
                  <a:cs typeface="Arial" charset="0"/>
                </a:rPr>
                <a:t>s</a:t>
              </a:r>
              <a:r>
                <a:rPr lang="de-CH" sz="3600" baseline="-25000" dirty="0" err="1" smtClean="0">
                  <a:solidFill>
                    <a:srgbClr val="0000FF"/>
                  </a:solidFill>
                  <a:cs typeface="Arial" charset="0"/>
                </a:rPr>
                <a:t>c</a:t>
              </a:r>
              <a:endParaRPr lang="de-CH" sz="3600" baseline="-25000" dirty="0">
                <a:solidFill>
                  <a:srgbClr val="FF0000"/>
                </a:solidFill>
                <a:cs typeface="Arial" charset="0"/>
              </a:endParaRPr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5561920" y="1242539"/>
            <a:ext cx="2653418" cy="471949"/>
            <a:chOff x="5561920" y="1242539"/>
            <a:chExt cx="2653418" cy="471949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5561920" y="1626483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6215074" y="1242539"/>
              <a:ext cx="200026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0000FF"/>
                  </a:solidFill>
                  <a:cs typeface="Arial" charset="0"/>
                </a:rPr>
                <a:t>c </a:t>
              </a:r>
              <a:r>
                <a:rPr lang="de-CH" sz="3200" b="0" dirty="0" smtClean="0">
                  <a:solidFill>
                    <a:srgbClr val="0000FF"/>
                  </a:solidFill>
                  <a:latin typeface="cmsy10"/>
                  <a:cs typeface="Arial" charset="0"/>
                </a:rPr>
                <a:t>2</a:t>
              </a:r>
              <a:r>
                <a:rPr lang="de-CH" sz="3200" b="0" dirty="0" smtClean="0">
                  <a:solidFill>
                    <a:srgbClr val="0000FF"/>
                  </a:solidFill>
                  <a:cs typeface="Arial" charset="0"/>
                </a:rPr>
                <a:t> {0,1}</a:t>
              </a:r>
              <a:endParaRPr lang="de-CH" sz="3200" b="0" baseline="-250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  <p:pic>
        <p:nvPicPr>
          <p:cNvPr id="124" name="Picture 123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285860"/>
            <a:ext cx="1331712" cy="1357322"/>
          </a:xfrm>
          <a:prstGeom prst="rect">
            <a:avLst/>
          </a:prstGeom>
        </p:spPr>
      </p:pic>
      <p:pic>
        <p:nvPicPr>
          <p:cNvPr id="125" name="Picture 124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206" y="1857364"/>
            <a:ext cx="1710488" cy="1214446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285720" y="4643446"/>
            <a:ext cx="3155347" cy="886049"/>
            <a:chOff x="5715008" y="1500174"/>
            <a:chExt cx="3155347" cy="886049"/>
          </a:xfrm>
        </p:grpSpPr>
        <p:sp>
          <p:nvSpPr>
            <p:cNvPr id="23" name="Line 6"/>
            <p:cNvSpPr>
              <a:spLocks noChangeShapeType="1"/>
            </p:cNvSpPr>
            <p:nvPr/>
          </p:nvSpPr>
          <p:spPr bwMode="auto">
            <a:xfrm>
              <a:off x="6635981" y="208283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6650495" y="1910017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5" name="Line 8"/>
            <p:cNvSpPr>
              <a:spLocks noChangeShapeType="1"/>
            </p:cNvSpPr>
            <p:nvPr/>
          </p:nvSpPr>
          <p:spPr bwMode="auto">
            <a:xfrm>
              <a:off x="6650495" y="225405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6" name="Picture 25" descr="AliceBlue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5715008" y="1500174"/>
              <a:ext cx="869331" cy="886049"/>
            </a:xfrm>
            <a:prstGeom prst="rect">
              <a:avLst/>
            </a:prstGeom>
          </p:spPr>
        </p:pic>
        <p:pic>
          <p:nvPicPr>
            <p:cNvPr id="27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8001024" y="1500174"/>
              <a:ext cx="869331" cy="864962"/>
            </a:xfrm>
            <a:prstGeom prst="rect">
              <a:avLst/>
            </a:prstGeom>
            <a:noFill/>
          </p:spPr>
        </p:pic>
      </p:grpSp>
      <p:grpSp>
        <p:nvGrpSpPr>
          <p:cNvPr id="28" name="Group 27"/>
          <p:cNvGrpSpPr/>
          <p:nvPr/>
        </p:nvGrpSpPr>
        <p:grpSpPr>
          <a:xfrm>
            <a:off x="71406" y="3143248"/>
            <a:ext cx="3714744" cy="1143008"/>
            <a:chOff x="5429256" y="2357430"/>
            <a:chExt cx="3714744" cy="1143008"/>
          </a:xfrm>
        </p:grpSpPr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6650495" y="2953688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6665009" y="278087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>
              <a:off x="6665009" y="3124913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2" name="Picture 31" descr="dishonestAlice_transparent.png"/>
            <p:cNvPicPr>
              <a:picLocks noChangeAspect="1"/>
            </p:cNvPicPr>
            <p:nvPr/>
          </p:nvPicPr>
          <p:blipFill>
            <a:blip r:embed="rId6" cstate="print"/>
            <a:srcRect l="20117" t="194" r="21373" b="73961"/>
            <a:stretch>
              <a:fillRect/>
            </a:stretch>
          </p:blipFill>
          <p:spPr>
            <a:xfrm>
              <a:off x="5429256" y="2357430"/>
              <a:ext cx="1224651" cy="1143008"/>
            </a:xfrm>
            <a:prstGeom prst="rect">
              <a:avLst/>
            </a:prstGeom>
          </p:spPr>
        </p:pic>
        <p:pic>
          <p:nvPicPr>
            <p:cNvPr id="33" name="Picture 32" descr="honestBob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01024" y="2571744"/>
              <a:ext cx="1142976" cy="811512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ounded Rectangle 128"/>
          <p:cNvSpPr/>
          <p:nvPr/>
        </p:nvSpPr>
        <p:spPr>
          <a:xfrm>
            <a:off x="3714744" y="1071546"/>
            <a:ext cx="185738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1-2 OT</a:t>
            </a:r>
            <a:endParaRPr lang="de-DE" sz="36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1-out-of-2 Oblivious Transfer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14282" y="2428868"/>
            <a:ext cx="878687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universal</a:t>
            </a:r>
            <a:r>
              <a:rPr lang="en-US" sz="2800" dirty="0" smtClean="0">
                <a:cs typeface="Arial" charset="0"/>
              </a:rPr>
              <a:t> for two-party secure cryptography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cs typeface="Arial" charset="0"/>
              </a:rPr>
              <a:t>example</a:t>
            </a:r>
            <a:r>
              <a:rPr lang="de-CH" sz="2800" dirty="0" smtClean="0">
                <a:cs typeface="Arial" charset="0"/>
              </a:rPr>
              <a:t>:</a:t>
            </a:r>
            <a:endParaRPr lang="en-US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800" b="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b="0" dirty="0" smtClean="0">
                <a:cs typeface="Arial" charset="0"/>
              </a:rPr>
              <a:t>„</a:t>
            </a:r>
            <a:r>
              <a:rPr lang="en-US" sz="2800" b="0" dirty="0" smtClean="0">
                <a:solidFill>
                  <a:srgbClr val="0000FF"/>
                </a:solidFill>
                <a:cs typeface="Arial" charset="0"/>
              </a:rPr>
              <a:t>proof of principle</a:t>
            </a:r>
            <a:r>
              <a:rPr lang="en-US" sz="2800" b="0" dirty="0" smtClean="0">
                <a:cs typeface="Arial" charset="0"/>
              </a:rPr>
              <a:t>“ of power of a cryptographic model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823227" y="1000108"/>
            <a:ext cx="1677203" cy="471949"/>
            <a:chOff x="1810868" y="1214422"/>
            <a:chExt cx="1677203" cy="471949"/>
          </a:xfrm>
        </p:grpSpPr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936773" y="1606409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5" name="Rectangle 298"/>
            <p:cNvSpPr>
              <a:spLocks noChangeArrowheads="1"/>
            </p:cNvSpPr>
            <p:nvPr/>
          </p:nvSpPr>
          <p:spPr bwMode="auto">
            <a:xfrm>
              <a:off x="1810868" y="1214422"/>
              <a:ext cx="126093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s</a:t>
              </a:r>
              <a:r>
                <a:rPr lang="de-CH" sz="360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0 </a:t>
              </a:r>
              <a:r>
                <a:rPr lang="de-CH" sz="36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, s</a:t>
              </a:r>
              <a:r>
                <a:rPr lang="de-CH" sz="360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1</a:t>
              </a:r>
              <a:endParaRPr lang="de-CH" sz="3600" baseline="-25000" dirty="0">
                <a:solidFill>
                  <a:srgbClr val="0000FF"/>
                </a:solidFill>
                <a:latin typeface="Calibri"/>
                <a:cs typeface="Arial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15008" y="1599729"/>
            <a:ext cx="1180414" cy="471949"/>
            <a:chOff x="5606164" y="1814043"/>
            <a:chExt cx="1180414" cy="471949"/>
          </a:xfrm>
        </p:grpSpPr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5606164" y="2202745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7" name="Rectangle 298"/>
            <p:cNvSpPr>
              <a:spLocks noChangeArrowheads="1"/>
            </p:cNvSpPr>
            <p:nvPr/>
          </p:nvSpPr>
          <p:spPr bwMode="auto">
            <a:xfrm>
              <a:off x="6243993" y="1814043"/>
              <a:ext cx="54258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dirty="0" err="1" smtClean="0">
                  <a:solidFill>
                    <a:srgbClr val="0000FF"/>
                  </a:solidFill>
                  <a:cs typeface="Arial" charset="0"/>
                </a:rPr>
                <a:t>s</a:t>
              </a:r>
              <a:r>
                <a:rPr lang="de-CH" sz="3600" baseline="-25000" dirty="0" err="1" smtClean="0">
                  <a:solidFill>
                    <a:srgbClr val="0000FF"/>
                  </a:solidFill>
                  <a:cs typeface="Arial" charset="0"/>
                </a:rPr>
                <a:t>c</a:t>
              </a:r>
              <a:endParaRPr lang="de-CH" sz="3600" baseline="-25000" dirty="0">
                <a:solidFill>
                  <a:srgbClr val="FF0000"/>
                </a:solidFill>
                <a:cs typeface="Arial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715008" y="1028225"/>
            <a:ext cx="1201173" cy="471949"/>
            <a:chOff x="5561920" y="1242539"/>
            <a:chExt cx="1201173" cy="471949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5561920" y="1626483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6215074" y="1242539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0000FF"/>
                  </a:solidFill>
                  <a:cs typeface="Arial" charset="0"/>
                </a:rPr>
                <a:t>c</a:t>
              </a:r>
              <a:endParaRPr lang="de-CH" sz="3600" b="0" baseline="-250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  <p:pic>
        <p:nvPicPr>
          <p:cNvPr id="124" name="Picture 123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071546"/>
            <a:ext cx="1331712" cy="1357322"/>
          </a:xfrm>
          <a:prstGeom prst="rect">
            <a:avLst/>
          </a:prstGeom>
        </p:spPr>
      </p:pic>
      <p:pic>
        <p:nvPicPr>
          <p:cNvPr id="125" name="Picture 124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206" y="1214421"/>
            <a:ext cx="1710488" cy="1214446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3714744" y="4643446"/>
            <a:ext cx="185738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1-2 OT</a:t>
            </a:r>
            <a:endParaRPr lang="de-DE" sz="3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785786" y="4572008"/>
            <a:ext cx="2821098" cy="471949"/>
            <a:chOff x="666973" y="1214422"/>
            <a:chExt cx="2821098" cy="471949"/>
          </a:xfrm>
        </p:grpSpPr>
        <p:sp>
          <p:nvSpPr>
            <p:cNvPr id="18" name="Line 4"/>
            <p:cNvSpPr>
              <a:spLocks noChangeShapeType="1"/>
            </p:cNvSpPr>
            <p:nvPr/>
          </p:nvSpPr>
          <p:spPr bwMode="auto">
            <a:xfrm>
              <a:off x="2936773" y="1606409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22" name="Rectangle 298"/>
            <p:cNvSpPr>
              <a:spLocks noChangeArrowheads="1"/>
            </p:cNvSpPr>
            <p:nvPr/>
          </p:nvSpPr>
          <p:spPr bwMode="auto">
            <a:xfrm>
              <a:off x="666973" y="1214422"/>
              <a:ext cx="240482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dirty="0" smtClean="0">
                  <a:latin typeface="Calibri"/>
                  <a:cs typeface="Arial" charset="0"/>
                </a:rPr>
                <a:t>f(</a:t>
              </a:r>
              <a:r>
                <a:rPr lang="de-CH" sz="36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x</a:t>
              </a:r>
              <a:r>
                <a:rPr lang="de-CH" sz="3600" dirty="0" smtClean="0">
                  <a:latin typeface="Calibri"/>
                  <a:cs typeface="Arial" charset="0"/>
                </a:rPr>
                <a:t>,</a:t>
              </a:r>
              <a:r>
                <a:rPr lang="de-CH" sz="3600" dirty="0" smtClean="0">
                  <a:solidFill>
                    <a:srgbClr val="FF0000"/>
                  </a:solidFill>
                  <a:latin typeface="Calibri"/>
                  <a:cs typeface="Arial" charset="0"/>
                </a:rPr>
                <a:t>0</a:t>
              </a:r>
              <a:r>
                <a:rPr lang="de-CH" sz="3600" dirty="0" smtClean="0">
                  <a:latin typeface="Calibri"/>
                  <a:cs typeface="Arial" charset="0"/>
                </a:rPr>
                <a:t>), f(</a:t>
              </a:r>
              <a:r>
                <a:rPr lang="de-CH" sz="36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x</a:t>
              </a:r>
              <a:r>
                <a:rPr lang="de-CH" sz="3600" dirty="0" smtClean="0">
                  <a:latin typeface="Calibri"/>
                  <a:cs typeface="Arial" charset="0"/>
                </a:rPr>
                <a:t>,</a:t>
              </a:r>
              <a:r>
                <a:rPr lang="de-CH" sz="3600" dirty="0" smtClean="0">
                  <a:solidFill>
                    <a:srgbClr val="FF0000"/>
                  </a:solidFill>
                  <a:latin typeface="Calibri"/>
                  <a:cs typeface="Arial" charset="0"/>
                </a:rPr>
                <a:t>1</a:t>
              </a:r>
              <a:r>
                <a:rPr lang="de-CH" sz="3600" dirty="0" smtClean="0">
                  <a:latin typeface="Calibri"/>
                  <a:cs typeface="Arial" charset="0"/>
                </a:rPr>
                <a:t>)</a:t>
              </a:r>
              <a:endParaRPr lang="de-CH" sz="3600" baseline="-25000" dirty="0">
                <a:latin typeface="Calibri"/>
                <a:cs typeface="Arial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715008" y="5171629"/>
            <a:ext cx="1775981" cy="471949"/>
            <a:chOff x="5606164" y="1814043"/>
            <a:chExt cx="1775981" cy="471949"/>
          </a:xfrm>
        </p:grpSpPr>
        <p:sp>
          <p:nvSpPr>
            <p:cNvPr id="24" name="Line 5"/>
            <p:cNvSpPr>
              <a:spLocks noChangeShapeType="1"/>
            </p:cNvSpPr>
            <p:nvPr/>
          </p:nvSpPr>
          <p:spPr bwMode="auto">
            <a:xfrm>
              <a:off x="5606164" y="2202745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25" name="Rectangle 298"/>
            <p:cNvSpPr>
              <a:spLocks noChangeArrowheads="1"/>
            </p:cNvSpPr>
            <p:nvPr/>
          </p:nvSpPr>
          <p:spPr bwMode="auto">
            <a:xfrm>
              <a:off x="6243993" y="1814043"/>
              <a:ext cx="1138152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dirty="0" smtClean="0">
                  <a:cs typeface="Arial" charset="0"/>
                </a:rPr>
                <a:t>f(</a:t>
              </a:r>
              <a:r>
                <a:rPr lang="de-CH" sz="3600" dirty="0" err="1" smtClean="0">
                  <a:solidFill>
                    <a:srgbClr val="0000FF"/>
                  </a:solidFill>
                  <a:cs typeface="Arial" charset="0"/>
                </a:rPr>
                <a:t>x</a:t>
              </a:r>
              <a:r>
                <a:rPr lang="de-CH" sz="3600" dirty="0" err="1" smtClean="0">
                  <a:cs typeface="Arial" charset="0"/>
                </a:rPr>
                <a:t>,</a:t>
              </a:r>
              <a:r>
                <a:rPr lang="de-CH" sz="3600" dirty="0" err="1" smtClean="0">
                  <a:solidFill>
                    <a:srgbClr val="FF0000"/>
                  </a:solidFill>
                  <a:cs typeface="Arial" charset="0"/>
                </a:rPr>
                <a:t>y</a:t>
              </a:r>
              <a:r>
                <a:rPr lang="de-CH" sz="3600" dirty="0" smtClean="0">
                  <a:cs typeface="Arial" charset="0"/>
                </a:rPr>
                <a:t>)</a:t>
              </a:r>
              <a:endParaRPr lang="de-CH" sz="3600" baseline="-25000" dirty="0">
                <a:cs typeface="Arial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15008" y="4600125"/>
            <a:ext cx="1201173" cy="471949"/>
            <a:chOff x="5561920" y="1242539"/>
            <a:chExt cx="1201173" cy="471949"/>
          </a:xfrm>
        </p:grpSpPr>
        <p:sp>
          <p:nvSpPr>
            <p:cNvPr id="27" name="Line 6"/>
            <p:cNvSpPr>
              <a:spLocks noChangeShapeType="1"/>
            </p:cNvSpPr>
            <p:nvPr/>
          </p:nvSpPr>
          <p:spPr bwMode="auto">
            <a:xfrm>
              <a:off x="5561920" y="1626483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28" name="Rectangle 298"/>
            <p:cNvSpPr>
              <a:spLocks noChangeArrowheads="1"/>
            </p:cNvSpPr>
            <p:nvPr/>
          </p:nvSpPr>
          <p:spPr bwMode="auto">
            <a:xfrm>
              <a:off x="6215074" y="1242539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FF0000"/>
                  </a:solidFill>
                  <a:cs typeface="Arial" charset="0"/>
                </a:rPr>
                <a:t>y</a:t>
              </a:r>
              <a:endParaRPr lang="de-CH" sz="3600" b="0" baseline="-25000" dirty="0">
                <a:solidFill>
                  <a:srgbClr val="FF0000"/>
                </a:solidFill>
                <a:cs typeface="Arial" charset="0"/>
              </a:endParaRPr>
            </a:p>
          </p:txBody>
        </p:sp>
      </p:grpSp>
      <p:sp>
        <p:nvSpPr>
          <p:cNvPr id="49" name="Rounded Rectangle 48"/>
          <p:cNvSpPr/>
          <p:nvPr/>
        </p:nvSpPr>
        <p:spPr>
          <a:xfrm>
            <a:off x="3714744" y="3143248"/>
            <a:ext cx="1857388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f</a:t>
            </a:r>
            <a:endParaRPr lang="de-DE" sz="3600" baseline="-250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2643174" y="3099927"/>
            <a:ext cx="916335" cy="471949"/>
            <a:chOff x="2619111" y="1814043"/>
            <a:chExt cx="916335" cy="471949"/>
          </a:xfrm>
        </p:grpSpPr>
        <p:sp>
          <p:nvSpPr>
            <p:cNvPr id="52" name="Line 4"/>
            <p:cNvSpPr>
              <a:spLocks noChangeShapeType="1"/>
            </p:cNvSpPr>
            <p:nvPr/>
          </p:nvSpPr>
          <p:spPr bwMode="auto">
            <a:xfrm>
              <a:off x="2984148" y="2177913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3" name="Rectangle 298"/>
            <p:cNvSpPr>
              <a:spLocks noChangeArrowheads="1"/>
            </p:cNvSpPr>
            <p:nvPr/>
          </p:nvSpPr>
          <p:spPr bwMode="auto">
            <a:xfrm>
              <a:off x="2619111" y="1814043"/>
              <a:ext cx="480130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x</a:t>
              </a:r>
              <a:endParaRPr lang="de-CH" sz="3600" dirty="0">
                <a:solidFill>
                  <a:srgbClr val="0000FF"/>
                </a:solidFill>
                <a:latin typeface="Calibri"/>
                <a:cs typeface="Arial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715008" y="3099927"/>
            <a:ext cx="2581980" cy="471949"/>
            <a:chOff x="5252105" y="1814043"/>
            <a:chExt cx="2581980" cy="471949"/>
          </a:xfrm>
        </p:grpSpPr>
        <p:sp>
          <p:nvSpPr>
            <p:cNvPr id="55" name="Line 6"/>
            <p:cNvSpPr>
              <a:spLocks noChangeShapeType="1"/>
            </p:cNvSpPr>
            <p:nvPr/>
          </p:nvSpPr>
          <p:spPr bwMode="auto">
            <a:xfrm>
              <a:off x="5252105" y="2197987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6" name="Rectangle 298"/>
            <p:cNvSpPr>
              <a:spLocks noChangeArrowheads="1"/>
            </p:cNvSpPr>
            <p:nvPr/>
          </p:nvSpPr>
          <p:spPr bwMode="auto">
            <a:xfrm>
              <a:off x="5833821" y="1814043"/>
              <a:ext cx="200026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solidFill>
                    <a:srgbClr val="FF0000"/>
                  </a:solidFill>
                  <a:cs typeface="Khmer UI" pitchFamily="34" charset="0"/>
                </a:rPr>
                <a:t>y </a:t>
              </a:r>
              <a:r>
                <a:rPr lang="de-CH" sz="3600" dirty="0" smtClean="0">
                  <a:latin typeface="cmsy10"/>
                  <a:cs typeface="Arial" charset="0"/>
                </a:rPr>
                <a:t>2</a:t>
              </a:r>
              <a:r>
                <a:rPr lang="de-CH" sz="3600" dirty="0" smtClean="0">
                  <a:cs typeface="Arial" charset="0"/>
                </a:rPr>
                <a:t> {0,1}</a:t>
              </a:r>
              <a:endParaRPr lang="de-CH" sz="3600" b="0" baseline="-25000" dirty="0">
                <a:solidFill>
                  <a:srgbClr val="FF0000"/>
                </a:solidFill>
                <a:cs typeface="Khmer UI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715008" y="3714752"/>
            <a:ext cx="2347485" cy="471949"/>
            <a:chOff x="5296349" y="2476370"/>
            <a:chExt cx="2347485" cy="471949"/>
          </a:xfrm>
        </p:grpSpPr>
        <p:sp>
          <p:nvSpPr>
            <p:cNvPr id="61" name="Line 5"/>
            <p:cNvSpPr>
              <a:spLocks noChangeShapeType="1"/>
            </p:cNvSpPr>
            <p:nvPr/>
          </p:nvSpPr>
          <p:spPr bwMode="auto">
            <a:xfrm>
              <a:off x="5296349" y="2774249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62" name="Rectangle 298"/>
            <p:cNvSpPr>
              <a:spLocks noChangeArrowheads="1"/>
            </p:cNvSpPr>
            <p:nvPr/>
          </p:nvSpPr>
          <p:spPr bwMode="auto">
            <a:xfrm>
              <a:off x="5886803" y="2476370"/>
              <a:ext cx="1757031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600" b="0" dirty="0" smtClean="0">
                  <a:cs typeface="Arial" charset="0"/>
                </a:rPr>
                <a:t>f(</a:t>
              </a:r>
              <a:r>
                <a:rPr lang="de-CH" sz="3600" dirty="0" err="1" smtClean="0">
                  <a:solidFill>
                    <a:srgbClr val="0000FF"/>
                  </a:solidFill>
                  <a:cs typeface="Arial" charset="0"/>
                </a:rPr>
                <a:t>x</a:t>
              </a:r>
              <a:r>
                <a:rPr lang="de-CH" sz="3600" b="0" dirty="0" err="1" smtClean="0">
                  <a:cs typeface="Arial" charset="0"/>
                </a:rPr>
                <a:t>,</a:t>
              </a:r>
              <a:r>
                <a:rPr lang="de-CH" sz="3600" b="0" dirty="0" err="1" smtClean="0">
                  <a:solidFill>
                    <a:srgbClr val="FF0000"/>
                  </a:solidFill>
                  <a:cs typeface="Arial" charset="0"/>
                </a:rPr>
                <a:t>y</a:t>
              </a:r>
              <a:r>
                <a:rPr lang="de-CH" sz="3600" b="0" dirty="0" smtClean="0">
                  <a:cs typeface="Arial" charset="0"/>
                </a:rPr>
                <a:t>)</a:t>
              </a:r>
              <a:endParaRPr lang="de-CH" sz="3600" b="0" baseline="-25000" dirty="0">
                <a:cs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uiExpand="1" build="p"/>
      <p:bldP spid="16" grpId="0" animBg="1"/>
      <p:bldP spid="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Bit Commitment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357158" y="4929198"/>
            <a:ext cx="850112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hiding</a:t>
            </a:r>
            <a:r>
              <a:rPr lang="en-US" sz="2800" dirty="0" smtClean="0">
                <a:cs typeface="Arial" charset="0"/>
              </a:rPr>
              <a:t>/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concealing</a:t>
            </a:r>
            <a:r>
              <a:rPr lang="en-US" sz="2800" dirty="0" smtClean="0">
                <a:cs typeface="Arial" charset="0"/>
              </a:rPr>
              <a:t>: dishonest verifier does not learn </a:t>
            </a:r>
            <a:r>
              <a:rPr lang="en-US" sz="3200" dirty="0" smtClean="0">
                <a:solidFill>
                  <a:srgbClr val="0000FF"/>
                </a:solidFill>
                <a:latin typeface="Calibri"/>
                <a:cs typeface="Arial" charset="0"/>
              </a:rPr>
              <a:t>b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binding</a:t>
            </a:r>
            <a:r>
              <a:rPr lang="en-US" sz="2800" dirty="0" smtClean="0">
                <a:cs typeface="Arial" charset="0"/>
              </a:rPr>
              <a:t>: dishonest committer cannot change </a:t>
            </a:r>
            <a:r>
              <a:rPr lang="en-US" sz="3200" dirty="0" smtClean="0">
                <a:solidFill>
                  <a:srgbClr val="0000FF"/>
                </a:solidFill>
                <a:latin typeface="Calibri"/>
                <a:cs typeface="Arial" charset="0"/>
              </a:rPr>
              <a:t>b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428992" y="1500174"/>
            <a:ext cx="1285884" cy="1214446"/>
            <a:chOff x="3286116" y="4000504"/>
            <a:chExt cx="1285884" cy="1214446"/>
          </a:xfrm>
        </p:grpSpPr>
        <p:sp>
          <p:nvSpPr>
            <p:cNvPr id="17" name="Rounded Rectangle 16"/>
            <p:cNvSpPr/>
            <p:nvPr/>
          </p:nvSpPr>
          <p:spPr>
            <a:xfrm>
              <a:off x="3286116" y="4000504"/>
              <a:ext cx="1285884" cy="1214446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 dirty="0"/>
            </a:p>
          </p:txBody>
        </p:sp>
        <p:pic>
          <p:nvPicPr>
            <p:cNvPr id="18" name="Picture 10" descr="BD07434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28991" y="4071942"/>
              <a:ext cx="1036203" cy="1071569"/>
            </a:xfrm>
            <a:prstGeom prst="rect">
              <a:avLst/>
            </a:prstGeom>
            <a:noFill/>
          </p:spPr>
        </p:pic>
      </p:grpSp>
      <p:grpSp>
        <p:nvGrpSpPr>
          <p:cNvPr id="19" name="Group 18"/>
          <p:cNvGrpSpPr/>
          <p:nvPr/>
        </p:nvGrpSpPr>
        <p:grpSpPr>
          <a:xfrm>
            <a:off x="2421013" y="1428736"/>
            <a:ext cx="936541" cy="471949"/>
            <a:chOff x="2278137" y="3929066"/>
            <a:chExt cx="936541" cy="471949"/>
          </a:xfrm>
        </p:grpSpPr>
        <p:sp>
          <p:nvSpPr>
            <p:cNvPr id="20" name="Line 4"/>
            <p:cNvSpPr>
              <a:spLocks noChangeShapeType="1"/>
            </p:cNvSpPr>
            <p:nvPr/>
          </p:nvSpPr>
          <p:spPr bwMode="auto">
            <a:xfrm>
              <a:off x="2663380" y="4249615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21" name="Rectangle 298"/>
            <p:cNvSpPr>
              <a:spLocks noChangeArrowheads="1"/>
            </p:cNvSpPr>
            <p:nvPr/>
          </p:nvSpPr>
          <p:spPr bwMode="auto">
            <a:xfrm>
              <a:off x="2278137" y="3929066"/>
              <a:ext cx="43647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b</a:t>
              </a:r>
              <a:endParaRPr lang="de-CH" sz="3200" baseline="-25000" dirty="0">
                <a:solidFill>
                  <a:srgbClr val="0000FF"/>
                </a:solidFill>
                <a:latin typeface="Calibri"/>
                <a:cs typeface="Arial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28794" y="2071678"/>
            <a:ext cx="1410077" cy="428628"/>
            <a:chOff x="1785918" y="4572008"/>
            <a:chExt cx="1410077" cy="428628"/>
          </a:xfrm>
        </p:grpSpPr>
        <p:sp>
          <p:nvSpPr>
            <p:cNvPr id="23" name="Line 5"/>
            <p:cNvSpPr>
              <a:spLocks noChangeShapeType="1"/>
            </p:cNvSpPr>
            <p:nvPr/>
          </p:nvSpPr>
          <p:spPr bwMode="auto">
            <a:xfrm>
              <a:off x="2643174" y="4786322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24" name="Picture 13" descr="j02381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85918" y="4572008"/>
              <a:ext cx="872643" cy="428628"/>
            </a:xfrm>
            <a:prstGeom prst="rect">
              <a:avLst/>
            </a:prstGeom>
            <a:noFill/>
          </p:spPr>
        </p:pic>
      </p:grpSp>
      <p:grpSp>
        <p:nvGrpSpPr>
          <p:cNvPr id="28" name="Group 27"/>
          <p:cNvGrpSpPr/>
          <p:nvPr/>
        </p:nvGrpSpPr>
        <p:grpSpPr>
          <a:xfrm>
            <a:off x="1949886" y="3214686"/>
            <a:ext cx="1444147" cy="428628"/>
            <a:chOff x="5270993" y="4071942"/>
            <a:chExt cx="1444147" cy="428628"/>
          </a:xfrm>
        </p:grpSpPr>
        <p:sp>
          <p:nvSpPr>
            <p:cNvPr id="29" name="Line 4"/>
            <p:cNvSpPr>
              <a:spLocks noChangeShapeType="1"/>
            </p:cNvSpPr>
            <p:nvPr/>
          </p:nvSpPr>
          <p:spPr bwMode="auto">
            <a:xfrm>
              <a:off x="6163842" y="4286256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30" name="Picture 13" descr="j023817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70993" y="4071942"/>
              <a:ext cx="872643" cy="428628"/>
            </a:xfrm>
            <a:prstGeom prst="rect">
              <a:avLst/>
            </a:prstGeom>
            <a:noFill/>
          </p:spPr>
        </p:pic>
      </p:grpSp>
      <p:sp>
        <p:nvSpPr>
          <p:cNvPr id="31" name="Rectangle 40"/>
          <p:cNvSpPr>
            <a:spLocks noChangeArrowheads="1"/>
          </p:cNvSpPr>
          <p:nvPr/>
        </p:nvSpPr>
        <p:spPr bwMode="auto">
          <a:xfrm>
            <a:off x="142844" y="1500174"/>
            <a:ext cx="142876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dirty="0" smtClean="0">
                <a:cs typeface="Arial" charset="0"/>
              </a:rPr>
              <a:t>commit: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4947873" y="3786190"/>
            <a:ext cx="1052887" cy="471949"/>
            <a:chOff x="8234021" y="4611934"/>
            <a:chExt cx="1052887" cy="471949"/>
          </a:xfrm>
        </p:grpSpPr>
        <p:sp>
          <p:nvSpPr>
            <p:cNvPr id="33" name="Line 5"/>
            <p:cNvSpPr>
              <a:spLocks noChangeShapeType="1"/>
            </p:cNvSpPr>
            <p:nvPr/>
          </p:nvSpPr>
          <p:spPr bwMode="auto">
            <a:xfrm>
              <a:off x="8234021" y="4929198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34" name="Rectangle 298"/>
            <p:cNvSpPr>
              <a:spLocks noChangeArrowheads="1"/>
            </p:cNvSpPr>
            <p:nvPr/>
          </p:nvSpPr>
          <p:spPr bwMode="auto">
            <a:xfrm>
              <a:off x="8744323" y="4611934"/>
              <a:ext cx="54258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b</a:t>
              </a:r>
              <a:endParaRPr lang="de-CH" sz="320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</p:grpSp>
      <p:sp>
        <p:nvSpPr>
          <p:cNvPr id="35" name="Rectangle 40"/>
          <p:cNvSpPr>
            <a:spLocks noChangeArrowheads="1"/>
          </p:cNvSpPr>
          <p:nvPr/>
        </p:nvSpPr>
        <p:spPr bwMode="auto">
          <a:xfrm>
            <a:off x="306812" y="3143248"/>
            <a:ext cx="142876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en-US" sz="2800" dirty="0" smtClean="0">
                <a:cs typeface="Arial" charset="0"/>
              </a:rPr>
              <a:t>open: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929322" y="3143248"/>
            <a:ext cx="2928958" cy="1000132"/>
            <a:chOff x="5429256" y="2357430"/>
            <a:chExt cx="3714744" cy="1143008"/>
          </a:xfrm>
        </p:grpSpPr>
        <p:sp>
          <p:nvSpPr>
            <p:cNvPr id="37" name="Line 6"/>
            <p:cNvSpPr>
              <a:spLocks noChangeShapeType="1"/>
            </p:cNvSpPr>
            <p:nvPr/>
          </p:nvSpPr>
          <p:spPr bwMode="auto">
            <a:xfrm>
              <a:off x="6650495" y="2953688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8" name="Line 7"/>
            <p:cNvSpPr>
              <a:spLocks noChangeShapeType="1"/>
            </p:cNvSpPr>
            <p:nvPr/>
          </p:nvSpPr>
          <p:spPr bwMode="auto">
            <a:xfrm>
              <a:off x="6665009" y="278087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>
              <a:off x="6665009" y="3124913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0" name="Picture 39" descr="dishonestAlice_transparent.png"/>
            <p:cNvPicPr>
              <a:picLocks noChangeAspect="1"/>
            </p:cNvPicPr>
            <p:nvPr/>
          </p:nvPicPr>
          <p:blipFill>
            <a:blip r:embed="rId5" cstate="print"/>
            <a:srcRect l="20117" t="194" r="21373" b="73961"/>
            <a:stretch>
              <a:fillRect/>
            </a:stretch>
          </p:blipFill>
          <p:spPr>
            <a:xfrm>
              <a:off x="5429256" y="2357430"/>
              <a:ext cx="1224651" cy="1143008"/>
            </a:xfrm>
            <a:prstGeom prst="rect">
              <a:avLst/>
            </a:prstGeom>
          </p:spPr>
        </p:pic>
        <p:pic>
          <p:nvPicPr>
            <p:cNvPr id="41" name="Picture 40" descr="honestBob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01024" y="2571744"/>
              <a:ext cx="1142976" cy="811512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5857884" y="1643050"/>
            <a:ext cx="2928958" cy="928694"/>
            <a:chOff x="5715008" y="1500174"/>
            <a:chExt cx="3155347" cy="886049"/>
          </a:xfrm>
        </p:grpSpPr>
        <p:sp>
          <p:nvSpPr>
            <p:cNvPr id="48" name="Line 6"/>
            <p:cNvSpPr>
              <a:spLocks noChangeShapeType="1"/>
            </p:cNvSpPr>
            <p:nvPr/>
          </p:nvSpPr>
          <p:spPr bwMode="auto">
            <a:xfrm>
              <a:off x="6635981" y="208283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6650495" y="1910017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51" name="Line 8"/>
            <p:cNvSpPr>
              <a:spLocks noChangeShapeType="1"/>
            </p:cNvSpPr>
            <p:nvPr/>
          </p:nvSpPr>
          <p:spPr bwMode="auto">
            <a:xfrm>
              <a:off x="6650495" y="225405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2" name="Picture 51" descr="AliceBlue.eps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flipH="1">
              <a:off x="5715008" y="1500174"/>
              <a:ext cx="869331" cy="886049"/>
            </a:xfrm>
            <a:prstGeom prst="rect">
              <a:avLst/>
            </a:prstGeom>
          </p:spPr>
        </p:pic>
        <p:pic>
          <p:nvPicPr>
            <p:cNvPr id="53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flipH="1">
              <a:off x="8001024" y="1500174"/>
              <a:ext cx="869331" cy="864962"/>
            </a:xfrm>
            <a:prstGeom prst="rect">
              <a:avLst/>
            </a:prstGeom>
            <a:noFill/>
          </p:spPr>
        </p:pic>
      </p:grpSp>
      <p:sp>
        <p:nvSpPr>
          <p:cNvPr id="54" name="Cloud Callout 53"/>
          <p:cNvSpPr/>
          <p:nvPr/>
        </p:nvSpPr>
        <p:spPr>
          <a:xfrm>
            <a:off x="7000892" y="428604"/>
            <a:ext cx="1714512" cy="1214446"/>
          </a:xfrm>
          <a:prstGeom prst="cloudCallout">
            <a:avLst>
              <a:gd name="adj1" fmla="val 17262"/>
              <a:gd name="adj2" fmla="val 8499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solidFill>
                  <a:srgbClr val="0000FF"/>
                </a:solidFill>
              </a:rPr>
              <a:t>b</a:t>
            </a:r>
            <a:r>
              <a:rPr lang="de-CH" sz="4000" dirty="0" smtClean="0">
                <a:solidFill>
                  <a:schemeClr val="tx1"/>
                </a:solidFill>
              </a:rPr>
              <a:t>=?</a:t>
            </a:r>
            <a:endParaRPr lang="de-CH" sz="4000" dirty="0">
              <a:solidFill>
                <a:schemeClr val="tx1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3428992" y="3143248"/>
            <a:ext cx="1285884" cy="1214446"/>
            <a:chOff x="3286116" y="4000504"/>
            <a:chExt cx="1285884" cy="1214446"/>
          </a:xfrm>
        </p:grpSpPr>
        <p:sp>
          <p:nvSpPr>
            <p:cNvPr id="65" name="Rounded Rectangle 64"/>
            <p:cNvSpPr/>
            <p:nvPr/>
          </p:nvSpPr>
          <p:spPr>
            <a:xfrm>
              <a:off x="3286116" y="4000504"/>
              <a:ext cx="1285884" cy="1214446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 dirty="0"/>
            </a:p>
          </p:txBody>
        </p:sp>
        <p:pic>
          <p:nvPicPr>
            <p:cNvPr id="66" name="Picture 10" descr="BD07434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28991" y="4071942"/>
              <a:ext cx="1036203" cy="1071569"/>
            </a:xfrm>
            <a:prstGeom prst="rect">
              <a:avLst/>
            </a:prstGeom>
            <a:noFill/>
          </p:spPr>
        </p:pic>
      </p:grpSp>
      <p:cxnSp>
        <p:nvCxnSpPr>
          <p:cNvPr id="56" name="Straight Arrow Connector 55"/>
          <p:cNvCxnSpPr/>
          <p:nvPr/>
        </p:nvCxnSpPr>
        <p:spPr>
          <a:xfrm>
            <a:off x="2786050" y="1928802"/>
            <a:ext cx="2714644" cy="2000264"/>
          </a:xfrm>
          <a:prstGeom prst="straightConnector1">
            <a:avLst/>
          </a:prstGeom>
          <a:ln w="76200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uiExpand="1" build="p"/>
      <p:bldP spid="31" grpId="0" build="p"/>
      <p:bldP spid="35" grpId="0" build="p"/>
      <p:bldP spid="5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ounded Rectangle 128"/>
          <p:cNvSpPr/>
          <p:nvPr/>
        </p:nvSpPr>
        <p:spPr>
          <a:xfrm>
            <a:off x="3595930" y="1428736"/>
            <a:ext cx="2119077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 smtClean="0"/>
              <a:t>weak</a:t>
            </a:r>
            <a:r>
              <a:rPr lang="de-DE" sz="2800" dirty="0" smtClean="0"/>
              <a:t> </a:t>
            </a:r>
            <a:r>
              <a:rPr lang="de-DE" sz="2800" dirty="0" err="1" smtClean="0"/>
              <a:t>string</a:t>
            </a:r>
            <a:r>
              <a:rPr lang="de-DE" sz="2800" dirty="0" smtClean="0"/>
              <a:t> </a:t>
            </a:r>
            <a:r>
              <a:rPr lang="de-DE" sz="2800" dirty="0" err="1" smtClean="0"/>
              <a:t>erasure</a:t>
            </a:r>
            <a:endParaRPr lang="de-DE" sz="28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Weak String Erasure (WSE)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3929058" y="2928934"/>
            <a:ext cx="485778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dishonest Alice does not learn anything about  </a:t>
            </a:r>
            <a:endParaRPr lang="de-CH" sz="2400" baseline="-25000" dirty="0" smtClean="0">
              <a:solidFill>
                <a:srgbClr val="0000FF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dishonest Bob </a:t>
            </a:r>
            <a:r>
              <a:rPr lang="de-CH" sz="2400" dirty="0" err="1" smtClean="0">
                <a:cs typeface="Arial" charset="0"/>
              </a:rPr>
              <a:t>learns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only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the</a:t>
            </a:r>
            <a:r>
              <a:rPr lang="de-CH" sz="2400" dirty="0" smtClean="0">
                <a:cs typeface="Arial" charset="0"/>
              </a:rPr>
              <a:t> </a:t>
            </a:r>
            <a:br>
              <a:rPr lang="de-CH" sz="2400" dirty="0" smtClean="0">
                <a:cs typeface="Arial" charset="0"/>
              </a:rPr>
            </a:br>
            <a:r>
              <a:rPr lang="de-CH" sz="2400" dirty="0" err="1" smtClean="0">
                <a:cs typeface="Arial" charset="0"/>
              </a:rPr>
              <a:t>with</a:t>
            </a:r>
            <a:r>
              <a:rPr lang="de-CH" sz="2400" dirty="0" smtClean="0">
                <a:cs typeface="Arial" charset="0"/>
              </a:rPr>
              <a:t>                 </a:t>
            </a:r>
            <a:endParaRPr lang="de-CH" sz="2400" baseline="-25000" dirty="0" smtClean="0">
              <a:solidFill>
                <a:srgbClr val="0000FF"/>
              </a:solidFill>
              <a:cs typeface="Arial" charset="0"/>
            </a:endParaRPr>
          </a:p>
          <a:p>
            <a:pPr marL="360363" lvl="2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dirty="0" smtClean="0">
                <a:cs typeface="Arial" charset="0"/>
              </a:rPr>
              <a:t>„Bob </a:t>
            </a:r>
            <a:r>
              <a:rPr lang="de-CH" sz="2400" dirty="0" err="1" smtClean="0">
                <a:cs typeface="Arial" charset="0"/>
              </a:rPr>
              <a:t>has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only</a:t>
            </a:r>
            <a:r>
              <a:rPr lang="de-CH" sz="2400" dirty="0" smtClean="0">
                <a:cs typeface="Arial" charset="0"/>
              </a:rPr>
              <a:t> limited </a:t>
            </a:r>
            <a:r>
              <a:rPr lang="de-CH" sz="2400" dirty="0" err="1" smtClean="0">
                <a:cs typeface="Arial" charset="0"/>
              </a:rPr>
              <a:t>knowledge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about</a:t>
            </a:r>
            <a:r>
              <a:rPr lang="de-CH" sz="2400" dirty="0" smtClean="0">
                <a:cs typeface="Arial" charset="0"/>
              </a:rPr>
              <a:t>       “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cs typeface="Arial" charset="0"/>
            </a:endParaRPr>
          </a:p>
        </p:txBody>
      </p:sp>
      <p:pic>
        <p:nvPicPr>
          <p:cNvPr id="124" name="Picture 123" descr="AliceBlue.eps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1071538" y="928670"/>
            <a:ext cx="981261" cy="1000132"/>
          </a:xfrm>
          <a:prstGeom prst="rect">
            <a:avLst/>
          </a:prstGeom>
        </p:spPr>
      </p:pic>
      <p:pic>
        <p:nvPicPr>
          <p:cNvPr id="125" name="Picture 124" descr="honestBob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786710" y="857232"/>
            <a:ext cx="1207403" cy="857256"/>
          </a:xfrm>
          <a:prstGeom prst="rect">
            <a:avLst/>
          </a:prstGeom>
        </p:spPr>
      </p:pic>
      <p:grpSp>
        <p:nvGrpSpPr>
          <p:cNvPr id="5" name="Group 21"/>
          <p:cNvGrpSpPr/>
          <p:nvPr/>
        </p:nvGrpSpPr>
        <p:grpSpPr>
          <a:xfrm>
            <a:off x="285720" y="4357694"/>
            <a:ext cx="3155347" cy="886049"/>
            <a:chOff x="5715008" y="1500174"/>
            <a:chExt cx="3155347" cy="886049"/>
          </a:xfrm>
        </p:grpSpPr>
        <p:sp>
          <p:nvSpPr>
            <p:cNvPr id="23" name="Line 6"/>
            <p:cNvSpPr>
              <a:spLocks noChangeShapeType="1"/>
            </p:cNvSpPr>
            <p:nvPr/>
          </p:nvSpPr>
          <p:spPr bwMode="auto">
            <a:xfrm>
              <a:off x="6635981" y="2082830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6650495" y="1910017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5" name="Line 8"/>
            <p:cNvSpPr>
              <a:spLocks noChangeShapeType="1"/>
            </p:cNvSpPr>
            <p:nvPr/>
          </p:nvSpPr>
          <p:spPr bwMode="auto">
            <a:xfrm>
              <a:off x="6650495" y="225405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26" name="Picture 25" descr="AliceBlue.eps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 flipH="1">
              <a:off x="5715008" y="1500174"/>
              <a:ext cx="869331" cy="886049"/>
            </a:xfrm>
            <a:prstGeom prst="rect">
              <a:avLst/>
            </a:prstGeom>
          </p:spPr>
        </p:pic>
        <p:pic>
          <p:nvPicPr>
            <p:cNvPr id="27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 flipH="1">
              <a:off x="8001024" y="1500174"/>
              <a:ext cx="869331" cy="864962"/>
            </a:xfrm>
            <a:prstGeom prst="rect">
              <a:avLst/>
            </a:prstGeom>
            <a:noFill/>
          </p:spPr>
        </p:pic>
      </p:grpSp>
      <p:grpSp>
        <p:nvGrpSpPr>
          <p:cNvPr id="6" name="Group 27"/>
          <p:cNvGrpSpPr/>
          <p:nvPr/>
        </p:nvGrpSpPr>
        <p:grpSpPr>
          <a:xfrm>
            <a:off x="71406" y="2857496"/>
            <a:ext cx="3714744" cy="1143008"/>
            <a:chOff x="5429256" y="2357430"/>
            <a:chExt cx="3714744" cy="1143008"/>
          </a:xfrm>
        </p:grpSpPr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6650495" y="2953688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none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6665009" y="2780875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>
              <a:off x="6665009" y="3124913"/>
              <a:ext cx="122374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2" name="Picture 31" descr="dishonestAlice_transparent.png"/>
            <p:cNvPicPr>
              <a:picLocks noChangeAspect="1"/>
            </p:cNvPicPr>
            <p:nvPr/>
          </p:nvPicPr>
          <p:blipFill>
            <a:blip r:embed="rId13" cstate="print"/>
            <a:srcRect l="20117" t="194" r="21373" b="73961"/>
            <a:stretch>
              <a:fillRect/>
            </a:stretch>
          </p:blipFill>
          <p:spPr>
            <a:xfrm>
              <a:off x="5429256" y="2357430"/>
              <a:ext cx="1224651" cy="1143008"/>
            </a:xfrm>
            <a:prstGeom prst="rect">
              <a:avLst/>
            </a:prstGeom>
          </p:spPr>
        </p:pic>
        <p:pic>
          <p:nvPicPr>
            <p:cNvPr id="33" name="Picture 32" descr="honestBob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001024" y="2571744"/>
              <a:ext cx="1142976" cy="811512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>
            <a:off x="428679" y="1943174"/>
            <a:ext cx="3059392" cy="342818"/>
            <a:chOff x="428679" y="1943174"/>
            <a:chExt cx="3059392" cy="342818"/>
          </a:xfrm>
        </p:grpSpPr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2936773" y="2106570"/>
              <a:ext cx="55129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39" name="Picture 38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8679" y="1943174"/>
              <a:ext cx="2428469" cy="34281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57" name="Group 56"/>
          <p:cNvGrpSpPr/>
          <p:nvPr/>
        </p:nvGrpSpPr>
        <p:grpSpPr>
          <a:xfrm>
            <a:off x="5808172" y="1714488"/>
            <a:ext cx="2835794" cy="842884"/>
            <a:chOff x="5808172" y="1714488"/>
            <a:chExt cx="2835794" cy="842884"/>
          </a:xfrm>
        </p:grpSpPr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5808172" y="2143116"/>
              <a:ext cx="55282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40" name="Picture 39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88520" y="1714488"/>
              <a:ext cx="2155446" cy="37566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6" name="Picture 45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17082" y="2214554"/>
              <a:ext cx="513201" cy="342818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49" name="Picture 4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52927" y="3359415"/>
            <a:ext cx="240178" cy="273023"/>
          </a:xfrm>
          <a:prstGeom prst="rect">
            <a:avLst/>
          </a:prstGeom>
          <a:noFill/>
          <a:ln/>
          <a:effectLst/>
        </p:spPr>
      </p:pic>
      <p:pic>
        <p:nvPicPr>
          <p:cNvPr id="54" name="Picture 5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098131" y="4245312"/>
            <a:ext cx="375663" cy="342818"/>
          </a:xfrm>
          <a:prstGeom prst="rect">
            <a:avLst/>
          </a:prstGeom>
          <a:noFill/>
          <a:ln/>
          <a:effectLst/>
        </p:spPr>
      </p:pic>
      <p:pic>
        <p:nvPicPr>
          <p:cNvPr id="53" name="Picture 52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26931" y="4606324"/>
            <a:ext cx="786226" cy="307920"/>
          </a:xfrm>
          <a:prstGeom prst="rect">
            <a:avLst/>
          </a:prstGeom>
          <a:noFill/>
          <a:ln/>
          <a:effectLst/>
        </p:spPr>
      </p:pic>
      <p:pic>
        <p:nvPicPr>
          <p:cNvPr id="56" name="Picture 5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221797" y="5415616"/>
            <a:ext cx="307360" cy="272526"/>
          </a:xfrm>
          <a:prstGeom prst="rect">
            <a:avLst/>
          </a:prstGeom>
          <a:noFill/>
          <a:ln/>
          <a:effectLst/>
        </p:spPr>
      </p:pic>
      <p:sp>
        <p:nvSpPr>
          <p:cNvPr id="59" name="Rectangle 40"/>
          <p:cNvSpPr>
            <a:spLocks noChangeArrowheads="1"/>
          </p:cNvSpPr>
          <p:nvPr/>
        </p:nvSpPr>
        <p:spPr bwMode="auto">
          <a:xfrm>
            <a:off x="428596" y="5929330"/>
            <a:ext cx="771530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>
                <a:latin typeface="Calibri"/>
                <a:cs typeface="Arial" charset="0"/>
              </a:rPr>
              <a:t>Weak String Erasure  implies BC and OT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uiExpand="1" build="p"/>
      <p:bldP spid="5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1472" y="2857496"/>
            <a:ext cx="501924" cy="716421"/>
          </a:xfrm>
          <a:prstGeom prst="rect">
            <a:avLst/>
          </a:prstGeom>
          <a:noFill/>
          <a:ln/>
          <a:effectLst/>
        </p:spPr>
      </p:pic>
      <p:pic>
        <p:nvPicPr>
          <p:cNvPr id="79" name="Picture 78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42976" y="2857496"/>
            <a:ext cx="503358" cy="718468"/>
          </a:xfrm>
          <a:prstGeom prst="rect">
            <a:avLst/>
          </a:prstGeom>
          <a:noFill/>
          <a:ln/>
          <a:effectLst/>
        </p:spPr>
      </p:pic>
      <p:sp>
        <p:nvSpPr>
          <p:cNvPr id="95" name="TextBox 94"/>
          <p:cNvSpPr txBox="1"/>
          <p:nvPr/>
        </p:nvSpPr>
        <p:spPr>
          <a:xfrm>
            <a:off x="1571604" y="3000372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solidFill>
                  <a:srgbClr val="FF0000"/>
                </a:solidFill>
                <a:cs typeface="Arial" pitchFamily="34" charset="0"/>
              </a:rPr>
              <a:t>quantum only</a:t>
            </a:r>
            <a:endParaRPr lang="en-US" sz="2400" b="0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214282" y="1285860"/>
            <a:ext cx="664373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Secure Function Evaluation (SFE):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1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Oblivious Transfer (OT):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1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Bit Commitment (BC):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cs typeface="Arial" charset="0"/>
              </a:rPr>
              <a:t>C</a:t>
            </a:r>
            <a:r>
              <a:rPr lang="en-US" sz="2400" b="0" dirty="0" smtClean="0">
                <a:cs typeface="Arial" charset="0"/>
              </a:rPr>
              <a:t>oin </a:t>
            </a:r>
            <a:r>
              <a:rPr lang="en-US" sz="2400" dirty="0" smtClean="0">
                <a:cs typeface="Arial" charset="0"/>
              </a:rPr>
              <a:t>T</a:t>
            </a:r>
            <a:r>
              <a:rPr lang="en-US" sz="2400" b="0" dirty="0" smtClean="0">
                <a:cs typeface="Arial" charset="0"/>
              </a:rPr>
              <a:t>oss:</a:t>
            </a:r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572428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Overview of Two-Party Primitives</a:t>
            </a:r>
            <a:endParaRPr lang="en-US" sz="4000" dirty="0"/>
          </a:p>
        </p:txBody>
      </p:sp>
      <p:sp>
        <p:nvSpPr>
          <p:cNvPr id="129" name="Rounded Rectangle 128"/>
          <p:cNvSpPr/>
          <p:nvPr/>
        </p:nvSpPr>
        <p:spPr>
          <a:xfrm>
            <a:off x="5857884" y="2500306"/>
            <a:ext cx="1619011" cy="78581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1-2 OT</a:t>
            </a:r>
            <a:endParaRPr lang="de-DE" sz="32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4286248" y="2428868"/>
            <a:ext cx="1559277" cy="471949"/>
            <a:chOff x="4286248" y="2428868"/>
            <a:chExt cx="1559277" cy="471949"/>
          </a:xfrm>
        </p:grpSpPr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5294227" y="2749417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5" name="Rectangle 298"/>
            <p:cNvSpPr>
              <a:spLocks noChangeArrowheads="1"/>
            </p:cNvSpPr>
            <p:nvPr/>
          </p:nvSpPr>
          <p:spPr bwMode="auto">
            <a:xfrm>
              <a:off x="4286248" y="2428868"/>
              <a:ext cx="1046620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s</a:t>
              </a:r>
              <a:r>
                <a:rPr lang="de-CH" sz="320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0 </a:t>
              </a:r>
              <a:r>
                <a:rPr lang="de-CH" sz="32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, s</a:t>
              </a:r>
              <a:r>
                <a:rPr lang="de-CH" sz="3200" baseline="-250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1</a:t>
              </a:r>
              <a:endParaRPr lang="de-CH" sz="3200" baseline="-25000" dirty="0">
                <a:solidFill>
                  <a:srgbClr val="0000FF"/>
                </a:solidFill>
                <a:latin typeface="Calibri"/>
                <a:cs typeface="Arial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545202" y="2742737"/>
            <a:ext cx="1151495" cy="471949"/>
            <a:chOff x="7545202" y="2742737"/>
            <a:chExt cx="1151495" cy="471949"/>
          </a:xfrm>
        </p:grpSpPr>
        <p:sp>
          <p:nvSpPr>
            <p:cNvPr id="43" name="Line 5"/>
            <p:cNvSpPr>
              <a:spLocks noChangeShapeType="1"/>
            </p:cNvSpPr>
            <p:nvPr/>
          </p:nvSpPr>
          <p:spPr bwMode="auto">
            <a:xfrm>
              <a:off x="7545202" y="3060001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7" name="Rectangle 298"/>
            <p:cNvSpPr>
              <a:spLocks noChangeArrowheads="1"/>
            </p:cNvSpPr>
            <p:nvPr/>
          </p:nvSpPr>
          <p:spPr bwMode="auto">
            <a:xfrm>
              <a:off x="8154112" y="2742737"/>
              <a:ext cx="54258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dirty="0" err="1" smtClean="0">
                  <a:solidFill>
                    <a:srgbClr val="0000FF"/>
                  </a:solidFill>
                  <a:latin typeface="Calibri"/>
                  <a:cs typeface="Arial" charset="0"/>
                </a:rPr>
                <a:t>s</a:t>
              </a:r>
              <a:r>
                <a:rPr lang="de-CH" sz="3200" baseline="-25000" dirty="0" err="1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c</a:t>
              </a:r>
              <a:endParaRPr lang="de-CH" sz="320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500958" y="2385547"/>
            <a:ext cx="1153220" cy="471949"/>
            <a:chOff x="7500958" y="2385547"/>
            <a:chExt cx="1153220" cy="471949"/>
          </a:xfrm>
        </p:grpSpPr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7500958" y="2741346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0" name="Rectangle 298"/>
            <p:cNvSpPr>
              <a:spLocks noChangeArrowheads="1"/>
            </p:cNvSpPr>
            <p:nvPr/>
          </p:nvSpPr>
          <p:spPr bwMode="auto">
            <a:xfrm>
              <a:off x="8106159" y="2385547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b="0" dirty="0" smtClean="0">
                  <a:solidFill>
                    <a:srgbClr val="0000FF"/>
                  </a:solidFill>
                  <a:cs typeface="Arial" charset="0"/>
                </a:rPr>
                <a:t>c</a:t>
              </a:r>
              <a:endParaRPr lang="de-CH" sz="3200" b="0" baseline="-250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6601151" y="1214422"/>
            <a:ext cx="857288" cy="78581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f</a:t>
            </a:r>
            <a:endParaRPr lang="de-DE" sz="3600" baseline="-250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5540783" y="1149702"/>
            <a:ext cx="968724" cy="471949"/>
            <a:chOff x="5540783" y="1149702"/>
            <a:chExt cx="968724" cy="471949"/>
          </a:xfrm>
        </p:grpSpPr>
        <p:sp>
          <p:nvSpPr>
            <p:cNvPr id="15" name="Line 4"/>
            <p:cNvSpPr>
              <a:spLocks noChangeShapeType="1"/>
            </p:cNvSpPr>
            <p:nvPr/>
          </p:nvSpPr>
          <p:spPr bwMode="auto">
            <a:xfrm>
              <a:off x="5958209" y="1428736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19" name="Rectangle 298"/>
            <p:cNvSpPr>
              <a:spLocks noChangeArrowheads="1"/>
            </p:cNvSpPr>
            <p:nvPr/>
          </p:nvSpPr>
          <p:spPr bwMode="auto">
            <a:xfrm>
              <a:off x="5540783" y="1149702"/>
              <a:ext cx="480130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solidFill>
                    <a:srgbClr val="0000FF"/>
                  </a:solidFill>
                  <a:cs typeface="Arial" charset="0"/>
                </a:rPr>
                <a:t>x</a:t>
              </a:r>
              <a:endParaRPr lang="de-CH" sz="2800" b="0" baseline="-25000" dirty="0">
                <a:solidFill>
                  <a:srgbClr val="0000FF"/>
                </a:solidFill>
                <a:cs typeface="Arial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529845" y="1571612"/>
            <a:ext cx="1828501" cy="471949"/>
            <a:chOff x="7529845" y="1571612"/>
            <a:chExt cx="1828501" cy="471949"/>
          </a:xfrm>
        </p:grpSpPr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7529845" y="1829654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20" name="Rectangle 298"/>
            <p:cNvSpPr>
              <a:spLocks noChangeArrowheads="1"/>
            </p:cNvSpPr>
            <p:nvPr/>
          </p:nvSpPr>
          <p:spPr bwMode="auto">
            <a:xfrm>
              <a:off x="8101349" y="1571612"/>
              <a:ext cx="1256997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cs typeface="Arial" charset="0"/>
                </a:rPr>
                <a:t>f(</a:t>
              </a:r>
              <a:r>
                <a:rPr lang="de-CH" sz="2800" b="0" dirty="0" err="1" smtClean="0">
                  <a:solidFill>
                    <a:srgbClr val="0000FF"/>
                  </a:solidFill>
                  <a:cs typeface="Arial" charset="0"/>
                </a:rPr>
                <a:t>x</a:t>
              </a:r>
              <a:r>
                <a:rPr lang="de-CH" sz="2800" b="0" dirty="0" err="1" smtClean="0">
                  <a:cs typeface="Arial" charset="0"/>
                </a:rPr>
                <a:t>,</a:t>
              </a:r>
              <a:r>
                <a:rPr lang="de-CH" sz="2800" b="0" dirty="0" err="1" smtClean="0">
                  <a:solidFill>
                    <a:srgbClr val="FF0000"/>
                  </a:solidFill>
                  <a:cs typeface="Arial" charset="0"/>
                </a:rPr>
                <a:t>y</a:t>
              </a:r>
              <a:r>
                <a:rPr lang="de-CH" sz="2800" b="0" dirty="0" smtClean="0">
                  <a:cs typeface="Arial" charset="0"/>
                </a:rPr>
                <a:t>)</a:t>
              </a:r>
              <a:endParaRPr lang="de-CH" sz="2800" b="0" baseline="-25000" dirty="0">
                <a:cs typeface="Arial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458407" y="1099663"/>
            <a:ext cx="1185559" cy="471949"/>
            <a:chOff x="7458407" y="1099663"/>
            <a:chExt cx="1185559" cy="471949"/>
          </a:xfrm>
        </p:grpSpPr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7458407" y="1428736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21" name="Rectangle 298"/>
            <p:cNvSpPr>
              <a:spLocks noChangeArrowheads="1"/>
            </p:cNvSpPr>
            <p:nvPr/>
          </p:nvSpPr>
          <p:spPr bwMode="auto">
            <a:xfrm>
              <a:off x="8095947" y="1099663"/>
              <a:ext cx="548019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solidFill>
                    <a:srgbClr val="FF0000"/>
                  </a:solidFill>
                  <a:cs typeface="Arial" charset="0"/>
                </a:rPr>
                <a:t>y</a:t>
              </a:r>
              <a:endParaRPr lang="de-CH" sz="2800" b="0" baseline="-25000" dirty="0">
                <a:solidFill>
                  <a:srgbClr val="FF0000"/>
                </a:solidFill>
                <a:cs typeface="Arial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5072034" y="1571612"/>
            <a:ext cx="1438996" cy="471949"/>
            <a:chOff x="5072034" y="1571612"/>
            <a:chExt cx="1438996" cy="471949"/>
          </a:xfrm>
        </p:grpSpPr>
        <p:sp>
          <p:nvSpPr>
            <p:cNvPr id="22" name="Line 5"/>
            <p:cNvSpPr>
              <a:spLocks noChangeShapeType="1"/>
            </p:cNvSpPr>
            <p:nvPr/>
          </p:nvSpPr>
          <p:spPr bwMode="auto">
            <a:xfrm>
              <a:off x="5958209" y="1785926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23" name="Rectangle 298"/>
            <p:cNvSpPr>
              <a:spLocks noChangeArrowheads="1"/>
            </p:cNvSpPr>
            <p:nvPr/>
          </p:nvSpPr>
          <p:spPr bwMode="auto">
            <a:xfrm>
              <a:off x="5072034" y="1571612"/>
              <a:ext cx="1285916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cs typeface="Lucida Sans Unicode" pitchFamily="34" charset="0"/>
                </a:rPr>
                <a:t>f(</a:t>
              </a:r>
              <a:r>
                <a:rPr lang="de-CH" sz="2800" dirty="0" err="1" smtClean="0">
                  <a:solidFill>
                    <a:srgbClr val="0000FF"/>
                  </a:solidFill>
                  <a:cs typeface="Lucida Sans Unicode" pitchFamily="34" charset="0"/>
                </a:rPr>
                <a:t>x</a:t>
              </a:r>
              <a:r>
                <a:rPr lang="de-CH" sz="2800" b="0" dirty="0" err="1" smtClean="0">
                  <a:cs typeface="Lucida Sans Unicode" pitchFamily="34" charset="0"/>
                </a:rPr>
                <a:t>,</a:t>
              </a:r>
              <a:r>
                <a:rPr lang="de-CH" sz="2800" dirty="0" err="1" smtClean="0">
                  <a:solidFill>
                    <a:srgbClr val="FF0000"/>
                  </a:solidFill>
                  <a:cs typeface="Lucida Sans Unicode" pitchFamily="34" charset="0"/>
                </a:rPr>
                <a:t>y</a:t>
              </a:r>
              <a:r>
                <a:rPr lang="de-CH" sz="2800" b="0" dirty="0" smtClean="0">
                  <a:cs typeface="Arial" charset="0"/>
                </a:rPr>
                <a:t>)</a:t>
              </a:r>
              <a:endParaRPr lang="de-CH" sz="2800" b="0" baseline="-25000" dirty="0">
                <a:cs typeface="Arial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072198" y="6286543"/>
            <a:ext cx="1185527" cy="471949"/>
            <a:chOff x="6072198" y="6286543"/>
            <a:chExt cx="1185527" cy="471949"/>
          </a:xfrm>
        </p:grpSpPr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6072198" y="6517142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29" name="Rectangle 298"/>
            <p:cNvSpPr>
              <a:spLocks noChangeArrowheads="1"/>
            </p:cNvSpPr>
            <p:nvPr/>
          </p:nvSpPr>
          <p:spPr bwMode="auto">
            <a:xfrm>
              <a:off x="6715140" y="6286543"/>
              <a:ext cx="54258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r</a:t>
              </a:r>
              <a:endParaRPr lang="de-CH" sz="2800" dirty="0">
                <a:solidFill>
                  <a:srgbClr val="0000FF"/>
                </a:solidFill>
                <a:latin typeface="Lucida Sans Unicode"/>
                <a:cs typeface="Arial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458044" y="5500725"/>
            <a:ext cx="1500198" cy="1242539"/>
            <a:chOff x="4458044" y="5500725"/>
            <a:chExt cx="1500198" cy="1242539"/>
          </a:xfrm>
        </p:grpSpPr>
        <p:sp>
          <p:nvSpPr>
            <p:cNvPr id="24" name="Rounded Rectangle 23"/>
            <p:cNvSpPr/>
            <p:nvPr/>
          </p:nvSpPr>
          <p:spPr>
            <a:xfrm>
              <a:off x="4458044" y="5500725"/>
              <a:ext cx="1500198" cy="1242539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 dirty="0"/>
            </a:p>
          </p:txBody>
        </p:sp>
        <p:pic>
          <p:nvPicPr>
            <p:cNvPr id="33" name="Picture 32" descr="coin flip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43796" y="5595074"/>
              <a:ext cx="928694" cy="1073290"/>
            </a:xfrm>
            <a:prstGeom prst="rect">
              <a:avLst/>
            </a:prstGeom>
          </p:spPr>
        </p:pic>
      </p:grpSp>
      <p:grpSp>
        <p:nvGrpSpPr>
          <p:cNvPr id="73" name="Group 72"/>
          <p:cNvGrpSpPr/>
          <p:nvPr/>
        </p:nvGrpSpPr>
        <p:grpSpPr>
          <a:xfrm>
            <a:off x="3457911" y="6314637"/>
            <a:ext cx="910011" cy="471949"/>
            <a:chOff x="3457911" y="6314637"/>
            <a:chExt cx="910011" cy="471949"/>
          </a:xfrm>
        </p:grpSpPr>
        <p:sp>
          <p:nvSpPr>
            <p:cNvPr id="35" name="Line 5"/>
            <p:cNvSpPr>
              <a:spLocks noChangeShapeType="1"/>
            </p:cNvSpPr>
            <p:nvPr/>
          </p:nvSpPr>
          <p:spPr bwMode="auto">
            <a:xfrm>
              <a:off x="3815101" y="6528951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36" name="Rectangle 298"/>
            <p:cNvSpPr>
              <a:spLocks noChangeArrowheads="1"/>
            </p:cNvSpPr>
            <p:nvPr/>
          </p:nvSpPr>
          <p:spPr bwMode="auto">
            <a:xfrm>
              <a:off x="3457911" y="6314637"/>
              <a:ext cx="571504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2800" b="0" dirty="0" smtClean="0">
                  <a:solidFill>
                    <a:srgbClr val="0000FF"/>
                  </a:solidFill>
                  <a:latin typeface="Lucida Sans Unicode"/>
                  <a:cs typeface="Arial" charset="0"/>
                </a:rPr>
                <a:t>r</a:t>
              </a:r>
              <a:endParaRPr lang="de-CH" sz="2800" b="0" baseline="-25000" dirty="0">
                <a:solidFill>
                  <a:srgbClr val="0000FF"/>
                </a:solidFill>
                <a:latin typeface="Lucida Sans Unicode"/>
                <a:cs typeface="Arial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286116" y="4000504"/>
            <a:ext cx="1285884" cy="1214446"/>
            <a:chOff x="3286116" y="4000504"/>
            <a:chExt cx="1285884" cy="1214446"/>
          </a:xfrm>
        </p:grpSpPr>
        <p:sp>
          <p:nvSpPr>
            <p:cNvPr id="37" name="Rounded Rectangle 36"/>
            <p:cNvSpPr/>
            <p:nvPr/>
          </p:nvSpPr>
          <p:spPr>
            <a:xfrm>
              <a:off x="3286116" y="4000504"/>
              <a:ext cx="1285884" cy="1214446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 dirty="0"/>
            </a:p>
          </p:txBody>
        </p:sp>
        <p:pic>
          <p:nvPicPr>
            <p:cNvPr id="39" name="Picture 10" descr="BD07434_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428991" y="4071942"/>
              <a:ext cx="1036203" cy="1071569"/>
            </a:xfrm>
            <a:prstGeom prst="rect">
              <a:avLst/>
            </a:prstGeom>
            <a:noFill/>
          </p:spPr>
        </p:pic>
      </p:grpSp>
      <p:grpSp>
        <p:nvGrpSpPr>
          <p:cNvPr id="66" name="Group 65"/>
          <p:cNvGrpSpPr/>
          <p:nvPr/>
        </p:nvGrpSpPr>
        <p:grpSpPr>
          <a:xfrm>
            <a:off x="2278137" y="3929066"/>
            <a:ext cx="936541" cy="471949"/>
            <a:chOff x="2278137" y="3929066"/>
            <a:chExt cx="936541" cy="471949"/>
          </a:xfrm>
        </p:grpSpPr>
        <p:sp>
          <p:nvSpPr>
            <p:cNvPr id="40" name="Line 4"/>
            <p:cNvSpPr>
              <a:spLocks noChangeShapeType="1"/>
            </p:cNvSpPr>
            <p:nvPr/>
          </p:nvSpPr>
          <p:spPr bwMode="auto">
            <a:xfrm>
              <a:off x="2663380" y="4249615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41" name="Rectangle 298"/>
            <p:cNvSpPr>
              <a:spLocks noChangeArrowheads="1"/>
            </p:cNvSpPr>
            <p:nvPr/>
          </p:nvSpPr>
          <p:spPr bwMode="auto">
            <a:xfrm>
              <a:off x="2278137" y="3929066"/>
              <a:ext cx="43647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b</a:t>
              </a:r>
              <a:endParaRPr lang="de-CH" sz="3200" baseline="-25000" dirty="0">
                <a:solidFill>
                  <a:srgbClr val="0000FF"/>
                </a:solidFill>
                <a:latin typeface="Calibri"/>
                <a:cs typeface="Arial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785918" y="4572008"/>
            <a:ext cx="1410077" cy="428628"/>
            <a:chOff x="1785918" y="4572008"/>
            <a:chExt cx="1410077" cy="428628"/>
          </a:xfrm>
        </p:grpSpPr>
        <p:sp>
          <p:nvSpPr>
            <p:cNvPr id="46" name="Line 5"/>
            <p:cNvSpPr>
              <a:spLocks noChangeShapeType="1"/>
            </p:cNvSpPr>
            <p:nvPr/>
          </p:nvSpPr>
          <p:spPr bwMode="auto">
            <a:xfrm>
              <a:off x="2643174" y="4786322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49" name="Picture 13" descr="j0238179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785918" y="4572008"/>
              <a:ext cx="872643" cy="428628"/>
            </a:xfrm>
            <a:prstGeom prst="rect">
              <a:avLst/>
            </a:prstGeom>
            <a:noFill/>
          </p:spPr>
        </p:pic>
      </p:grpSp>
      <p:grpSp>
        <p:nvGrpSpPr>
          <p:cNvPr id="70" name="Group 69"/>
          <p:cNvGrpSpPr/>
          <p:nvPr/>
        </p:nvGrpSpPr>
        <p:grpSpPr>
          <a:xfrm>
            <a:off x="6768782" y="3929066"/>
            <a:ext cx="1357322" cy="1285884"/>
            <a:chOff x="6768782" y="3929066"/>
            <a:chExt cx="1357322" cy="1285884"/>
          </a:xfrm>
        </p:grpSpPr>
        <p:sp>
          <p:nvSpPr>
            <p:cNvPr id="51" name="Rounded Rectangle 50"/>
            <p:cNvSpPr/>
            <p:nvPr/>
          </p:nvSpPr>
          <p:spPr>
            <a:xfrm>
              <a:off x="6768782" y="3929066"/>
              <a:ext cx="1357322" cy="1285884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 dirty="0"/>
            </a:p>
          </p:txBody>
        </p:sp>
        <p:pic>
          <p:nvPicPr>
            <p:cNvPr id="52" name="Picture 10" descr="BD07434_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983096" y="4000504"/>
              <a:ext cx="1036204" cy="1071570"/>
            </a:xfrm>
            <a:prstGeom prst="rect">
              <a:avLst/>
            </a:prstGeom>
            <a:noFill/>
          </p:spPr>
        </p:pic>
      </p:grpSp>
      <p:grpSp>
        <p:nvGrpSpPr>
          <p:cNvPr id="68" name="Group 67"/>
          <p:cNvGrpSpPr/>
          <p:nvPr/>
        </p:nvGrpSpPr>
        <p:grpSpPr>
          <a:xfrm>
            <a:off x="5270993" y="4071942"/>
            <a:ext cx="1444147" cy="428628"/>
            <a:chOff x="5270993" y="4071942"/>
            <a:chExt cx="1444147" cy="428628"/>
          </a:xfrm>
        </p:grpSpPr>
        <p:sp>
          <p:nvSpPr>
            <p:cNvPr id="53" name="Line 4"/>
            <p:cNvSpPr>
              <a:spLocks noChangeShapeType="1"/>
            </p:cNvSpPr>
            <p:nvPr/>
          </p:nvSpPr>
          <p:spPr bwMode="auto">
            <a:xfrm>
              <a:off x="6163842" y="4286256"/>
              <a:ext cx="55129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56" name="Picture 13" descr="j0238179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5270993" y="4071942"/>
              <a:ext cx="872643" cy="428628"/>
            </a:xfrm>
            <a:prstGeom prst="rect">
              <a:avLst/>
            </a:prstGeom>
            <a:noFill/>
          </p:spPr>
        </p:pic>
      </p:grpSp>
      <p:grpSp>
        <p:nvGrpSpPr>
          <p:cNvPr id="71" name="Group 70"/>
          <p:cNvGrpSpPr/>
          <p:nvPr/>
        </p:nvGrpSpPr>
        <p:grpSpPr>
          <a:xfrm>
            <a:off x="8234021" y="4611934"/>
            <a:ext cx="1052887" cy="471949"/>
            <a:chOff x="8234021" y="4611934"/>
            <a:chExt cx="1052887" cy="471949"/>
          </a:xfrm>
        </p:grpSpPr>
        <p:sp>
          <p:nvSpPr>
            <p:cNvPr id="57" name="Line 5"/>
            <p:cNvSpPr>
              <a:spLocks noChangeShapeType="1"/>
            </p:cNvSpPr>
            <p:nvPr/>
          </p:nvSpPr>
          <p:spPr bwMode="auto">
            <a:xfrm>
              <a:off x="8234021" y="4929198"/>
              <a:ext cx="552821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58" name="Rectangle 298"/>
            <p:cNvSpPr>
              <a:spLocks noChangeArrowheads="1"/>
            </p:cNvSpPr>
            <p:nvPr/>
          </p:nvSpPr>
          <p:spPr bwMode="auto">
            <a:xfrm>
              <a:off x="8744323" y="4611934"/>
              <a:ext cx="542585" cy="47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</a:pPr>
              <a:r>
                <a:rPr lang="de-CH" sz="3200" dirty="0" smtClean="0">
                  <a:solidFill>
                    <a:srgbClr val="0000FF"/>
                  </a:solidFill>
                  <a:latin typeface="Calibri"/>
                  <a:cs typeface="Arial" charset="0"/>
                </a:rPr>
                <a:t>b</a:t>
              </a:r>
              <a:endParaRPr lang="de-CH" sz="3200" baseline="-25000" dirty="0">
                <a:solidFill>
                  <a:srgbClr val="FF0000"/>
                </a:solidFill>
                <a:latin typeface="Lucida Sans Unicode"/>
                <a:cs typeface="Arial" charset="0"/>
              </a:endParaRPr>
            </a:p>
          </p:txBody>
        </p:sp>
      </p:grpSp>
      <p:pic>
        <p:nvPicPr>
          <p:cNvPr id="76" name="Picture 75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1472" y="1714487"/>
            <a:ext cx="501924" cy="716421"/>
          </a:xfrm>
          <a:prstGeom prst="rect">
            <a:avLst/>
          </a:prstGeom>
          <a:noFill/>
          <a:ln/>
          <a:effectLst/>
        </p:spPr>
      </p:pic>
      <p:pic>
        <p:nvPicPr>
          <p:cNvPr id="78" name="Picture 77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1472" y="4429132"/>
            <a:ext cx="501924" cy="716421"/>
          </a:xfrm>
          <a:prstGeom prst="rect">
            <a:avLst/>
          </a:prstGeom>
          <a:noFill/>
          <a:ln/>
          <a:effectLst/>
        </p:spPr>
      </p:pic>
      <p:pic>
        <p:nvPicPr>
          <p:cNvPr id="80" name="Picture 79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42976" y="1714487"/>
            <a:ext cx="503358" cy="718468"/>
          </a:xfrm>
          <a:prstGeom prst="rect">
            <a:avLst/>
          </a:prstGeom>
          <a:noFill/>
          <a:ln/>
          <a:effectLst/>
        </p:spPr>
      </p:pic>
      <p:pic>
        <p:nvPicPr>
          <p:cNvPr id="89" name="Picture 88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39997" y="4429130"/>
            <a:ext cx="509311" cy="726965"/>
          </a:xfrm>
          <a:prstGeom prst="rect">
            <a:avLst/>
          </a:prstGeom>
          <a:noFill/>
          <a:ln/>
          <a:effectLst/>
        </p:spPr>
      </p:pic>
      <p:grpSp>
        <p:nvGrpSpPr>
          <p:cNvPr id="96" name="Group 95"/>
          <p:cNvGrpSpPr/>
          <p:nvPr/>
        </p:nvGrpSpPr>
        <p:grpSpPr>
          <a:xfrm>
            <a:off x="1111444" y="4643446"/>
            <a:ext cx="571504" cy="357190"/>
            <a:chOff x="1142976" y="4643446"/>
            <a:chExt cx="571504" cy="357190"/>
          </a:xfrm>
        </p:grpSpPr>
        <p:cxnSp>
          <p:nvCxnSpPr>
            <p:cNvPr id="91" name="Straight Connector 90"/>
            <p:cNvCxnSpPr/>
            <p:nvPr/>
          </p:nvCxnSpPr>
          <p:spPr>
            <a:xfrm rot="10800000">
              <a:off x="1142976" y="4643446"/>
              <a:ext cx="571504" cy="357190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10800000" flipV="1">
              <a:off x="1142976" y="4714884"/>
              <a:ext cx="571504" cy="285752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459816" grpId="0" uiExpand="1" build="p"/>
      <p:bldP spid="1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2171728" y="3500438"/>
            <a:ext cx="6400800" cy="121444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Christian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Schaffner</a:t>
            </a:r>
            <a:endParaRPr lang="en-US" sz="2800" dirty="0" smtClean="0"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CWI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Amsterdam, Netherlands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8143932" cy="2500330"/>
          </a:xfrm>
        </p:spPr>
        <p:txBody>
          <a:bodyPr/>
          <a:lstStyle/>
          <a:p>
            <a:r>
              <a:rPr lang="de-DE" sz="4800" dirty="0" err="1" smtClean="0">
                <a:latin typeface="+mj-lt"/>
              </a:rPr>
              <a:t>Cryptographic</a:t>
            </a:r>
            <a:r>
              <a:rPr lang="de-DE" sz="4800" dirty="0" smtClean="0">
                <a:latin typeface="+mj-lt"/>
              </a:rPr>
              <a:t> Primitives</a:t>
            </a:r>
            <a:br>
              <a:rPr lang="de-DE" sz="4800" dirty="0" smtClean="0">
                <a:latin typeface="+mj-lt"/>
              </a:rPr>
            </a:br>
            <a:r>
              <a:rPr lang="de-DE" dirty="0" err="1" smtClean="0">
                <a:latin typeface="+mj-lt"/>
              </a:rPr>
              <a:t>and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the</a:t>
            </a:r>
            <a:r>
              <a:rPr lang="de-DE" sz="4800" dirty="0" smtClean="0">
                <a:latin typeface="+mj-lt"/>
              </a:rPr>
              <a:t/>
            </a:r>
            <a:br>
              <a:rPr lang="de-DE" sz="4800" dirty="0" smtClean="0">
                <a:latin typeface="+mj-lt"/>
              </a:rPr>
            </a:br>
            <a:r>
              <a:rPr lang="de-DE" sz="4800" dirty="0" err="1" smtClean="0">
                <a:latin typeface="+mj-lt"/>
              </a:rPr>
              <a:t>Noisy</a:t>
            </a:r>
            <a:r>
              <a:rPr lang="de-DE" sz="4800" dirty="0" smtClean="0">
                <a:latin typeface="+mj-lt"/>
              </a:rPr>
              <a:t>-Storage Model</a:t>
            </a:r>
            <a:endParaRPr lang="de-DE" sz="4800" dirty="0">
              <a:latin typeface="+mj-lt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28596" y="5357826"/>
            <a:ext cx="8143932" cy="121444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Workshop on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Cryptography from Storage Imperfections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aseline="0" dirty="0" smtClean="0">
                <a:latin typeface="+mj-lt"/>
              </a:rPr>
              <a:t>Institute</a:t>
            </a:r>
            <a:r>
              <a:rPr lang="en-US" sz="2000" dirty="0" smtClean="0">
                <a:latin typeface="+mj-lt"/>
              </a:rPr>
              <a:t> for Quantum Information, </a:t>
            </a:r>
            <a:r>
              <a:rPr lang="en-US" sz="2000" baseline="0" dirty="0" smtClean="0">
                <a:latin typeface="+mj-lt"/>
              </a:rPr>
              <a:t>Caltech, USA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aseline="0" dirty="0" smtClean="0">
                <a:latin typeface="+mj-lt"/>
              </a:rPr>
              <a:t>Saturday,</a:t>
            </a:r>
            <a:r>
              <a:rPr lang="en-US" sz="2000" dirty="0" smtClean="0">
                <a:latin typeface="+mj-lt"/>
              </a:rPr>
              <a:t> 20 March 2010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1" name="Picture 10" descr="CWI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643314"/>
            <a:ext cx="1934054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500726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In the plain model (no restrictions on adversary, 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using quantum communication):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Bit Commitment </a:t>
            </a:r>
            <a:r>
              <a:rPr lang="en-US" sz="2800" dirty="0" smtClean="0">
                <a:cs typeface="Arial" charset="0"/>
              </a:rPr>
              <a:t>is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impossible</a:t>
            </a:r>
            <a:r>
              <a:rPr lang="en-US" sz="2800" dirty="0" smtClean="0">
                <a:cs typeface="Arial" charset="0"/>
              </a:rPr>
              <a:t> (</a:t>
            </a:r>
            <a:r>
              <a:rPr lang="en-US" sz="2800" dirty="0" err="1" smtClean="0">
                <a:cs typeface="Arial" charset="0"/>
              </a:rPr>
              <a:t>Lo&amp;Chau</a:t>
            </a:r>
            <a:r>
              <a:rPr lang="en-US" sz="2800" dirty="0" smtClean="0">
                <a:cs typeface="Arial" charset="0"/>
              </a:rPr>
              <a:t>/</a:t>
            </a:r>
            <a:r>
              <a:rPr lang="en-US" sz="2800" dirty="0" err="1" smtClean="0">
                <a:cs typeface="Arial" charset="0"/>
              </a:rPr>
              <a:t>Mayers</a:t>
            </a:r>
            <a:r>
              <a:rPr lang="en-US" sz="2800" dirty="0" smtClean="0">
                <a:cs typeface="Arial" charset="0"/>
              </a:rPr>
              <a:t> ‘96)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Secure function evaluation </a:t>
            </a:r>
            <a:r>
              <a:rPr lang="en-US" sz="2800" dirty="0" smtClean="0">
                <a:cs typeface="Arial" charset="0"/>
              </a:rPr>
              <a:t>is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impossible</a:t>
            </a:r>
            <a:r>
              <a:rPr lang="en-US" sz="2800" dirty="0" smtClean="0">
                <a:cs typeface="Arial" charset="0"/>
              </a:rPr>
              <a:t> (Lo ‘97)</a:t>
            </a:r>
          </a:p>
          <a:p>
            <a:endParaRPr lang="en-US" sz="1600" dirty="0" smtClean="0"/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FF0000"/>
                </a:solidFill>
                <a:cs typeface="Arial" charset="0"/>
              </a:rPr>
              <a:t>Restrict</a:t>
            </a:r>
            <a:r>
              <a:rPr lang="en-US" dirty="0" smtClean="0">
                <a:cs typeface="Arial" charset="0"/>
              </a:rPr>
              <a:t> the adversary: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Computational</a:t>
            </a:r>
            <a:r>
              <a:rPr lang="en-US" sz="2800" dirty="0" smtClean="0">
                <a:cs typeface="Arial" charset="0"/>
              </a:rPr>
              <a:t> assumptions (e.g. factoring or discrete logarithms are hard)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cs typeface="Arial" charset="0"/>
              </a:rPr>
              <a:t>Classical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storage is bounded </a:t>
            </a:r>
            <a:r>
              <a:rPr lang="en-US" sz="2800" dirty="0" smtClean="0">
                <a:cs typeface="Arial" charset="0"/>
              </a:rPr>
              <a:t>(Maurer ’90)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572428" cy="928694"/>
          </a:xfrm>
        </p:spPr>
        <p:txBody>
          <a:bodyPr/>
          <a:lstStyle/>
          <a:p>
            <a:r>
              <a:rPr lang="en-US" dirty="0" smtClean="0"/>
              <a:t>Can we implement these primitives?		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 rot="21126419">
            <a:off x="5335809" y="4127172"/>
            <a:ext cx="2948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unproven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00364" y="5643578"/>
            <a:ext cx="4600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hard to enforce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7158" y="1357298"/>
            <a:ext cx="8472518" cy="350046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Storing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quantum information </a:t>
            </a:r>
            <a:r>
              <a:rPr lang="en-US" dirty="0" smtClean="0">
                <a:cs typeface="Arial" charset="0"/>
              </a:rPr>
              <a:t>is difficult!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Bounded-Quantum-Storage Model </a:t>
            </a:r>
            <a:r>
              <a:rPr lang="en-US" sz="2800" dirty="0" smtClean="0">
                <a:cs typeface="Arial" charset="0"/>
              </a:rPr>
              <a:t>: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bound the number of </a:t>
            </a:r>
            <a:r>
              <a:rPr lang="en-US" sz="2800" dirty="0" err="1" smtClean="0">
                <a:cs typeface="Arial" charset="0"/>
              </a:rPr>
              <a:t>qubits</a:t>
            </a:r>
            <a:r>
              <a:rPr lang="en-US" sz="2800" dirty="0" smtClean="0">
                <a:cs typeface="Arial" charset="0"/>
              </a:rPr>
              <a:t> an adversary can store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  </a:t>
            </a:r>
            <a:r>
              <a:rPr lang="en-US" dirty="0" smtClean="0">
                <a:cs typeface="Arial" charset="0"/>
              </a:rPr>
              <a:t>(</a:t>
            </a:r>
            <a:r>
              <a:rPr lang="en-US" dirty="0" err="1" smtClean="0">
                <a:cs typeface="Arial" charset="0"/>
              </a:rPr>
              <a:t>Damgaard</a:t>
            </a:r>
            <a:r>
              <a:rPr lang="en-US" dirty="0" smtClean="0">
                <a:cs typeface="Arial" charset="0"/>
              </a:rPr>
              <a:t>, Fehr, </a:t>
            </a:r>
            <a:r>
              <a:rPr lang="en-US" dirty="0" err="1" smtClean="0">
                <a:cs typeface="Arial" charset="0"/>
              </a:rPr>
              <a:t>Salvail</a:t>
            </a:r>
            <a:r>
              <a:rPr lang="en-US" dirty="0" smtClean="0">
                <a:cs typeface="Arial" charset="0"/>
              </a:rPr>
              <a:t>, S ‘05)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Noisy-(Quantum-)Storage Model</a:t>
            </a:r>
            <a:r>
              <a:rPr lang="en-US" sz="2800" dirty="0" smtClean="0">
                <a:cs typeface="Arial" charset="0"/>
              </a:rPr>
              <a:t>: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more general and realistic model</a:t>
            </a:r>
            <a:br>
              <a:rPr lang="en-US" sz="2800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 (</a:t>
            </a:r>
            <a:r>
              <a:rPr lang="en-US" dirty="0" err="1" smtClean="0">
                <a:cs typeface="Arial" charset="0"/>
              </a:rPr>
              <a:t>Wehner</a:t>
            </a:r>
            <a:r>
              <a:rPr lang="en-US" dirty="0" smtClean="0">
                <a:cs typeface="Arial" charset="0"/>
              </a:rPr>
              <a:t>, S, </a:t>
            </a:r>
            <a:r>
              <a:rPr lang="en-US" dirty="0" err="1" smtClean="0">
                <a:cs typeface="Arial" charset="0"/>
              </a:rPr>
              <a:t>Terhal</a:t>
            </a:r>
            <a:r>
              <a:rPr lang="en-US" dirty="0" smtClean="0">
                <a:cs typeface="Arial" charset="0"/>
              </a:rPr>
              <a:t> ’07; K</a:t>
            </a:r>
            <a:r>
              <a:rPr lang="de-CH" dirty="0" smtClean="0">
                <a:cs typeface="Arial" charset="0"/>
              </a:rPr>
              <a:t>ö</a:t>
            </a:r>
            <a:r>
              <a:rPr lang="en-US" dirty="0" smtClean="0">
                <a:cs typeface="Arial" charset="0"/>
              </a:rPr>
              <a:t>nig, </a:t>
            </a:r>
            <a:r>
              <a:rPr lang="en-US" dirty="0" err="1" smtClean="0">
                <a:cs typeface="Arial" charset="0"/>
              </a:rPr>
              <a:t>Wehner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 err="1" smtClean="0">
                <a:cs typeface="Arial" charset="0"/>
              </a:rPr>
              <a:t>Wullschleger</a:t>
            </a:r>
            <a:r>
              <a:rPr lang="en-US" dirty="0" smtClean="0">
                <a:cs typeface="Arial" charset="0"/>
              </a:rPr>
              <a:t> ‘09)</a:t>
            </a:r>
          </a:p>
          <a:p>
            <a:pPr lvl="1">
              <a:buClr>
                <a:schemeClr val="accent1"/>
              </a:buClr>
              <a:buSzPct val="65000"/>
              <a:buNone/>
            </a:pPr>
            <a:endParaRPr lang="en-US" sz="2800" dirty="0" smtClean="0"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572428" cy="928694"/>
          </a:xfrm>
        </p:spPr>
        <p:txBody>
          <a:bodyPr/>
          <a:lstStyle/>
          <a:p>
            <a:r>
              <a:rPr lang="en-US" dirty="0" smtClean="0"/>
              <a:t>Quantum Storage Imperfections	</a:t>
            </a:r>
            <a:endParaRPr lang="de-DE" dirty="0"/>
          </a:p>
        </p:txBody>
      </p:sp>
      <p:grpSp>
        <p:nvGrpSpPr>
          <p:cNvPr id="54" name="Group 53"/>
          <p:cNvGrpSpPr/>
          <p:nvPr/>
        </p:nvGrpSpPr>
        <p:grpSpPr>
          <a:xfrm>
            <a:off x="1404958" y="4786322"/>
            <a:ext cx="6096000" cy="1447800"/>
            <a:chOff x="762000" y="3657600"/>
            <a:chExt cx="7696200" cy="236220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3810000" y="5334000"/>
              <a:ext cx="1905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219200" y="5334000"/>
              <a:ext cx="609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Sun 29"/>
            <p:cNvSpPr/>
            <p:nvPr/>
          </p:nvSpPr>
          <p:spPr>
            <a:xfrm>
              <a:off x="762000" y="5181600"/>
              <a:ext cx="304800" cy="304800"/>
            </a:xfrm>
            <a:prstGeom prst="sun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Diamond 30"/>
            <p:cNvSpPr/>
            <p:nvPr/>
          </p:nvSpPr>
          <p:spPr>
            <a:xfrm>
              <a:off x="1828800" y="4648200"/>
              <a:ext cx="1905000" cy="1371600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4648200" y="46482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4419600" y="48768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876800" y="48768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495800" y="51054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800600" y="54864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4572000" y="53340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4800600" y="5257800"/>
              <a:ext cx="304800" cy="304800"/>
            </a:xfrm>
            <a:prstGeom prst="ellipse">
              <a:avLst/>
            </a:prstGeom>
            <a:solidFill>
              <a:srgbClr val="33CC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Lightning Bolt 41"/>
            <p:cNvSpPr/>
            <p:nvPr/>
          </p:nvSpPr>
          <p:spPr>
            <a:xfrm>
              <a:off x="2209800" y="4114799"/>
              <a:ext cx="685800" cy="1142999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24000" y="3657600"/>
              <a:ext cx="1940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A3A"/>
                  </a:solidFill>
                </a:rPr>
                <a:t>Conversion can fail</a:t>
              </a:r>
              <a:endParaRPr lang="en-US" dirty="0">
                <a:solidFill>
                  <a:srgbClr val="FF3A3A"/>
                </a:solidFill>
              </a:endParaRPr>
            </a:p>
          </p:txBody>
        </p:sp>
        <p:sp>
          <p:nvSpPr>
            <p:cNvPr id="44" name="Lightning Bolt 43"/>
            <p:cNvSpPr/>
            <p:nvPr/>
          </p:nvSpPr>
          <p:spPr>
            <a:xfrm>
              <a:off x="4191000" y="4038600"/>
              <a:ext cx="685800" cy="1143000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62400" y="3657600"/>
              <a:ext cx="16278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333"/>
                  </a:solidFill>
                </a:rPr>
                <a:t>Error in storage</a:t>
              </a:r>
              <a:endParaRPr lang="en-US" dirty="0">
                <a:solidFill>
                  <a:srgbClr val="FF3333"/>
                </a:solidFill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7620000" y="5334000"/>
              <a:ext cx="8382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Diamond 46"/>
            <p:cNvSpPr/>
            <p:nvPr/>
          </p:nvSpPr>
          <p:spPr>
            <a:xfrm>
              <a:off x="5715000" y="4648200"/>
              <a:ext cx="2057400" cy="1371600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932669" y="3657600"/>
              <a:ext cx="1687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333"/>
                  </a:solidFill>
                </a:rPr>
                <a:t>Readout can fail</a:t>
              </a:r>
              <a:endParaRPr lang="en-US" dirty="0">
                <a:solidFill>
                  <a:srgbClr val="FF3333"/>
                </a:solidFill>
              </a:endParaRPr>
            </a:p>
          </p:txBody>
        </p:sp>
        <p:sp>
          <p:nvSpPr>
            <p:cNvPr id="49" name="Lightning Bolt 48"/>
            <p:cNvSpPr/>
            <p:nvPr/>
          </p:nvSpPr>
          <p:spPr>
            <a:xfrm>
              <a:off x="6172200" y="4038600"/>
              <a:ext cx="685800" cy="1143000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8634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Cryptographic Primitives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Motivation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Basic Two-Party Primitives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The Noisy-Storage Model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Definition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Relation to Previous Results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Protocols and Techniques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(Stephanie)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DE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7290" y="71414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br>
              <a:rPr lang="en-US" dirty="0" smtClean="0"/>
            </a:b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err="1" smtClean="0">
                <a:cs typeface="Arial" charset="0"/>
              </a:rPr>
              <a:t>Wehner</a:t>
            </a:r>
            <a:r>
              <a:rPr lang="en-US" sz="2400" dirty="0" smtClean="0">
                <a:cs typeface="Arial" charset="0"/>
              </a:rPr>
              <a:t>, S, </a:t>
            </a:r>
            <a:r>
              <a:rPr lang="en-US" sz="2400" dirty="0" err="1" smtClean="0">
                <a:cs typeface="Arial" charset="0"/>
              </a:rPr>
              <a:t>Terhal</a:t>
            </a:r>
            <a:r>
              <a:rPr lang="en-US" sz="2400" dirty="0" smtClean="0">
                <a:cs typeface="Arial" charset="0"/>
              </a:rPr>
              <a:t> ’07)</a:t>
            </a:r>
            <a:endParaRPr lang="de-DE" sz="2400" dirty="0"/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>
            <a:off x="4143372" y="2500306"/>
            <a:ext cx="1500198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4143372" y="2285992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6" name="Picture 25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643042" y="1188319"/>
            <a:ext cx="1357322" cy="1383425"/>
          </a:xfrm>
          <a:prstGeom prst="rect">
            <a:avLst/>
          </a:prstGeom>
        </p:spPr>
      </p:pic>
      <p:sp>
        <p:nvSpPr>
          <p:cNvPr id="24" name="Line 7"/>
          <p:cNvSpPr>
            <a:spLocks noChangeShapeType="1"/>
          </p:cNvSpPr>
          <p:nvPr/>
        </p:nvSpPr>
        <p:spPr bwMode="auto">
          <a:xfrm>
            <a:off x="4143372" y="1838082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2928926" y="1221243"/>
            <a:ext cx="1457823" cy="460694"/>
            <a:chOff x="4000496" y="1221243"/>
            <a:chExt cx="1457823" cy="460694"/>
          </a:xfrm>
        </p:grpSpPr>
        <p:grpSp>
          <p:nvGrpSpPr>
            <p:cNvPr id="4" name="Group 28"/>
            <p:cNvGrpSpPr/>
            <p:nvPr/>
          </p:nvGrpSpPr>
          <p:grpSpPr>
            <a:xfrm>
              <a:off x="4000496" y="1221243"/>
              <a:ext cx="457692" cy="460694"/>
              <a:chOff x="4214810" y="2000240"/>
              <a:chExt cx="457692" cy="460694"/>
            </a:xfrm>
          </p:grpSpPr>
          <p:sp>
            <p:nvSpPr>
              <p:cNvPr id="2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" name="Group 30"/>
            <p:cNvGrpSpPr/>
            <p:nvPr/>
          </p:nvGrpSpPr>
          <p:grpSpPr>
            <a:xfrm>
              <a:off x="4500562" y="1221243"/>
              <a:ext cx="457691" cy="460694"/>
              <a:chOff x="3929058" y="2571744"/>
              <a:chExt cx="457691" cy="460694"/>
            </a:xfrm>
          </p:grpSpPr>
          <p:sp>
            <p:nvSpPr>
              <p:cNvPr id="32" name="Oval 35"/>
              <p:cNvSpPr>
                <a:spLocks noChangeArrowheads="1"/>
              </p:cNvSpPr>
              <p:nvPr/>
            </p:nvSpPr>
            <p:spPr bwMode="auto">
              <a:xfrm>
                <a:off x="3929058" y="2571744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Line 39"/>
              <p:cNvSpPr>
                <a:spLocks noChangeShapeType="1"/>
              </p:cNvSpPr>
              <p:nvPr/>
            </p:nvSpPr>
            <p:spPr bwMode="auto">
              <a:xfrm rot="18900000">
                <a:off x="4155153" y="2614168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" name="Group 33"/>
            <p:cNvGrpSpPr/>
            <p:nvPr/>
          </p:nvGrpSpPr>
          <p:grpSpPr>
            <a:xfrm>
              <a:off x="5000628" y="1221243"/>
              <a:ext cx="457691" cy="460694"/>
              <a:chOff x="3929058" y="1928802"/>
              <a:chExt cx="457691" cy="460694"/>
            </a:xfrm>
          </p:grpSpPr>
          <p:sp>
            <p:nvSpPr>
              <p:cNvPr id="35" name="Oval 35"/>
              <p:cNvSpPr>
                <a:spLocks noChangeArrowheads="1"/>
              </p:cNvSpPr>
              <p:nvPr/>
            </p:nvSpPr>
            <p:spPr bwMode="auto">
              <a:xfrm>
                <a:off x="3929058" y="1928802"/>
                <a:ext cx="457691" cy="460694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Line 38"/>
              <p:cNvSpPr>
                <a:spLocks noChangeShapeType="1"/>
              </p:cNvSpPr>
              <p:nvPr/>
            </p:nvSpPr>
            <p:spPr bwMode="auto">
              <a:xfrm rot="13500000">
                <a:off x="4158912" y="1975767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4143372" y="2071678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4143372" y="2714620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61" name="Picture 60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3065" y="928670"/>
            <a:ext cx="1726587" cy="12258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4662E-6 L 0.3441 1.64662E-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4" grpId="0" animBg="1"/>
      <p:bldP spid="28" grpId="0" animBg="1"/>
      <p:bldP spid="4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1214414" y="5929330"/>
            <a:ext cx="4429156" cy="5167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39" name="Rounded Rectangle 38"/>
          <p:cNvSpPr/>
          <p:nvPr/>
        </p:nvSpPr>
        <p:spPr>
          <a:xfrm>
            <a:off x="1071538" y="3643314"/>
            <a:ext cx="4572032" cy="17710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43" name="Content Placeholder 1"/>
          <p:cNvSpPr>
            <a:spLocks noGrp="1"/>
          </p:cNvSpPr>
          <p:nvPr>
            <p:ph idx="1"/>
          </p:nvPr>
        </p:nvSpPr>
        <p:spPr>
          <a:xfrm>
            <a:off x="714348" y="3143248"/>
            <a:ext cx="6000792" cy="350046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what an (active) adversary can do: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change messages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computationally all-powerful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unlimited classical storage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actions are ‘instantaneous’ 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restriction:</a:t>
            </a:r>
          </a:p>
          <a:p>
            <a:pPr lvl="1">
              <a:buSzPct val="65000"/>
              <a:buFont typeface="Wingdings" pitchFamily="2" charset="2"/>
              <a:buChar char="Ø"/>
            </a:pPr>
            <a:r>
              <a:rPr lang="en-US" sz="2800" dirty="0" smtClean="0"/>
              <a:t>noisy quantum storage</a:t>
            </a:r>
            <a:endParaRPr lang="en-US" dirty="0" smtClean="0">
              <a:cs typeface="Arial" charset="0"/>
            </a:endParaRPr>
          </a:p>
          <a:p>
            <a:pPr lvl="1">
              <a:buClr>
                <a:schemeClr val="accent1"/>
              </a:buClr>
              <a:buSzPct val="65000"/>
              <a:buNone/>
            </a:pPr>
            <a:endParaRPr lang="en-US" sz="2800" dirty="0" smtClean="0"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7290" y="71414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br>
              <a:rPr lang="en-US" dirty="0" smtClean="0"/>
            </a:b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err="1" smtClean="0">
                <a:cs typeface="Arial" charset="0"/>
              </a:rPr>
              <a:t>Wehner</a:t>
            </a:r>
            <a:r>
              <a:rPr lang="en-US" sz="2400" dirty="0" smtClean="0">
                <a:cs typeface="Arial" charset="0"/>
              </a:rPr>
              <a:t>, S, </a:t>
            </a:r>
            <a:r>
              <a:rPr lang="en-US" sz="2400" dirty="0" err="1" smtClean="0">
                <a:cs typeface="Arial" charset="0"/>
              </a:rPr>
              <a:t>Terhal</a:t>
            </a:r>
            <a:r>
              <a:rPr lang="en-US" sz="2400" dirty="0" smtClean="0">
                <a:cs typeface="Arial" charset="0"/>
              </a:rPr>
              <a:t> ’07)</a:t>
            </a:r>
            <a:endParaRPr lang="de-DE" sz="2400" dirty="0"/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>
            <a:off x="4143372" y="2162398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4143372" y="194808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6" name="Picture 25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643042" y="1188319"/>
            <a:ext cx="1357322" cy="1383425"/>
          </a:xfrm>
          <a:prstGeom prst="rect">
            <a:avLst/>
          </a:prstGeom>
        </p:spPr>
      </p:pic>
      <p:sp>
        <p:nvSpPr>
          <p:cNvPr id="24" name="Line 7"/>
          <p:cNvSpPr>
            <a:spLocks noChangeShapeType="1"/>
          </p:cNvSpPr>
          <p:nvPr/>
        </p:nvSpPr>
        <p:spPr bwMode="auto">
          <a:xfrm>
            <a:off x="4143372" y="150017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4143372" y="1733770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>
            <a:off x="4143372" y="2376712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pic>
        <p:nvPicPr>
          <p:cNvPr id="27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58016" y="714356"/>
            <a:ext cx="1357322" cy="1350501"/>
          </a:xfrm>
          <a:prstGeom prst="rect">
            <a:avLst/>
          </a:prstGeom>
          <a:noFill/>
        </p:spPr>
      </p:pic>
      <p:cxnSp>
        <p:nvCxnSpPr>
          <p:cNvPr id="34" name="Straight Connector 33"/>
          <p:cNvCxnSpPr/>
          <p:nvPr/>
        </p:nvCxnSpPr>
        <p:spPr>
          <a:xfrm>
            <a:off x="3214678" y="2285992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98928" y="2405714"/>
            <a:ext cx="3087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waiting time: </a:t>
            </a:r>
            <a:r>
              <a:rPr lang="en-US" sz="28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800" i="1" dirty="0" smtClean="0">
                <a:solidFill>
                  <a:srgbClr val="0000FF"/>
                </a:solidFill>
              </a:rPr>
              <a:t>t</a:t>
            </a:r>
            <a:endParaRPr lang="en-US" sz="2800" i="1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01319E-6 L 5.55556E-7 0.0707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69951E-6 L -2.5E-6 0.0707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43" grpId="0" uiExpand="1" build="p"/>
      <p:bldP spid="23" grpId="0" animBg="1"/>
      <p:bldP spid="23" grpId="1" animBg="1"/>
      <p:bldP spid="25" grpId="0" animBg="1"/>
      <p:bldP spid="24" grpId="0" animBg="1"/>
      <p:bldP spid="28" grpId="0" animBg="1"/>
      <p:bldP spid="49" grpId="0" animBg="1"/>
      <p:bldP spid="49" grpId="1" animBg="1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ounded Rectangle 73"/>
          <p:cNvSpPr/>
          <p:nvPr/>
        </p:nvSpPr>
        <p:spPr>
          <a:xfrm>
            <a:off x="3143240" y="1071546"/>
            <a:ext cx="1071570" cy="857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7290" y="71414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br>
              <a:rPr lang="en-US" dirty="0" smtClean="0"/>
            </a:br>
            <a:r>
              <a:rPr lang="en-US" sz="2400" dirty="0" smtClean="0">
                <a:cs typeface="Arial" charset="0"/>
              </a:rPr>
              <a:t>(</a:t>
            </a:r>
            <a:r>
              <a:rPr lang="en-US" sz="2400" dirty="0" err="1" smtClean="0">
                <a:cs typeface="Arial" charset="0"/>
              </a:rPr>
              <a:t>Wehner</a:t>
            </a:r>
            <a:r>
              <a:rPr lang="en-US" sz="2400" dirty="0" smtClean="0">
                <a:cs typeface="Arial" charset="0"/>
              </a:rPr>
              <a:t>, S, </a:t>
            </a:r>
            <a:r>
              <a:rPr lang="en-US" sz="2400" dirty="0" err="1" smtClean="0">
                <a:cs typeface="Arial" charset="0"/>
              </a:rPr>
              <a:t>Terhal</a:t>
            </a:r>
            <a:r>
              <a:rPr lang="en-US" sz="2400" dirty="0" smtClean="0">
                <a:cs typeface="Arial" charset="0"/>
              </a:rPr>
              <a:t> ’07)</a:t>
            </a:r>
            <a:endParaRPr lang="de-DE" sz="2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144960" y="3603630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071670" y="4184040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2571736" y="3255346"/>
            <a:ext cx="1428760" cy="17145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Arbitrary </a:t>
            </a:r>
          </a:p>
          <a:p>
            <a:pPr algn="ctr"/>
            <a:r>
              <a:rPr lang="en-US" sz="2000" dirty="0" smtClean="0"/>
              <a:t>encoding</a:t>
            </a:r>
          </a:p>
          <a:p>
            <a:pPr algn="ctr"/>
            <a:r>
              <a:rPr lang="en-US" sz="2000" dirty="0" smtClean="0"/>
              <a:t>attack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143372" y="450133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4710815" y="3319466"/>
            <a:ext cx="3004457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Unlimited classical storage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7788298" y="3603630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7786710" y="450133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5500662" y="642918"/>
            <a:ext cx="3643338" cy="14287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change messages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computationally all-powerful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unlimited classical storage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actions are ‘instantaneous’ </a:t>
            </a:r>
          </a:p>
        </p:txBody>
      </p:sp>
      <p:sp>
        <p:nvSpPr>
          <p:cNvPr id="35" name="Line 6"/>
          <p:cNvSpPr>
            <a:spLocks noChangeShapeType="1"/>
          </p:cNvSpPr>
          <p:nvPr/>
        </p:nvSpPr>
        <p:spPr bwMode="auto">
          <a:xfrm>
            <a:off x="1857356" y="2393149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>
            <a:off x="1857356" y="178592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>
            <a:off x="1857356" y="133801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3" name="Line 7"/>
          <p:cNvSpPr>
            <a:spLocks noChangeShapeType="1"/>
          </p:cNvSpPr>
          <p:nvPr/>
        </p:nvSpPr>
        <p:spPr bwMode="auto">
          <a:xfrm>
            <a:off x="1857356" y="1571612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7" name="Line 7"/>
          <p:cNvSpPr>
            <a:spLocks noChangeShapeType="1"/>
          </p:cNvSpPr>
          <p:nvPr/>
        </p:nvSpPr>
        <p:spPr bwMode="auto">
          <a:xfrm>
            <a:off x="1857356" y="257174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928662" y="2000240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412912" y="2071678"/>
            <a:ext cx="3087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waiting time: </a:t>
            </a:r>
            <a:r>
              <a:rPr lang="en-US" sz="28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800" i="1" dirty="0" smtClean="0">
                <a:solidFill>
                  <a:srgbClr val="0000FF"/>
                </a:solidFill>
              </a:rPr>
              <a:t>t</a:t>
            </a:r>
            <a:endParaRPr lang="en-US" sz="2800" i="1" dirty="0">
              <a:solidFill>
                <a:srgbClr val="0000FF"/>
              </a:solidFill>
            </a:endParaRPr>
          </a:p>
        </p:txBody>
      </p:sp>
      <p:pic>
        <p:nvPicPr>
          <p:cNvPr id="58" name="Picture 57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42844" y="1071546"/>
            <a:ext cx="1006872" cy="1026235"/>
          </a:xfrm>
          <a:prstGeom prst="rect">
            <a:avLst/>
          </a:prstGeom>
        </p:spPr>
      </p:pic>
      <p:pic>
        <p:nvPicPr>
          <p:cNvPr id="62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279508" y="928670"/>
            <a:ext cx="1006872" cy="1001812"/>
          </a:xfrm>
          <a:prstGeom prst="rect">
            <a:avLst/>
          </a:prstGeom>
          <a:noFill/>
        </p:spPr>
      </p:pic>
      <p:sp>
        <p:nvSpPr>
          <p:cNvPr id="63" name="Line 8"/>
          <p:cNvSpPr>
            <a:spLocks noChangeShapeType="1"/>
          </p:cNvSpPr>
          <p:nvPr/>
        </p:nvSpPr>
        <p:spPr bwMode="auto">
          <a:xfrm>
            <a:off x="1857356" y="221455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3" name="Rounded Rectangle 72"/>
          <p:cNvSpPr/>
          <p:nvPr/>
        </p:nvSpPr>
        <p:spPr>
          <a:xfrm>
            <a:off x="428596" y="3255346"/>
            <a:ext cx="1571636" cy="17452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Adversary’s state</a:t>
            </a:r>
          </a:p>
        </p:txBody>
      </p:sp>
      <p:sp>
        <p:nvSpPr>
          <p:cNvPr id="75" name="Left Brace 74"/>
          <p:cNvSpPr/>
          <p:nvPr/>
        </p:nvSpPr>
        <p:spPr>
          <a:xfrm rot="5400000">
            <a:off x="5143504" y="-71462"/>
            <a:ext cx="500066" cy="6072230"/>
          </a:xfrm>
          <a:prstGeom prst="leftBrace">
            <a:avLst>
              <a:gd name="adj1" fmla="val 88125"/>
              <a:gd name="adj2" fmla="val 54498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8" name="Group 87"/>
          <p:cNvGrpSpPr/>
          <p:nvPr/>
        </p:nvGrpSpPr>
        <p:grpSpPr>
          <a:xfrm>
            <a:off x="4710815" y="4071942"/>
            <a:ext cx="3004457" cy="914400"/>
            <a:chOff x="4710815" y="4071942"/>
            <a:chExt cx="3004457" cy="914400"/>
          </a:xfrm>
        </p:grpSpPr>
        <p:sp>
          <p:nvSpPr>
            <p:cNvPr id="44" name="Rounded Rectangle 43"/>
            <p:cNvSpPr/>
            <p:nvPr/>
          </p:nvSpPr>
          <p:spPr>
            <a:xfrm>
              <a:off x="4710815" y="4071942"/>
              <a:ext cx="3004457" cy="9144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200" dirty="0" smtClean="0"/>
                <a:t>Noisy quantum storage</a:t>
              </a:r>
            </a:p>
            <a:p>
              <a:pPr algn="ctr"/>
              <a:endParaRPr lang="de-DE" dirty="0" smtClean="0"/>
            </a:p>
            <a:p>
              <a:pPr algn="ctr"/>
              <a:endParaRPr lang="en-US" sz="1000" dirty="0" smtClean="0"/>
            </a:p>
          </p:txBody>
        </p:sp>
        <p:pic>
          <p:nvPicPr>
            <p:cNvPr id="85" name="Picture 84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929190" y="4572008"/>
              <a:ext cx="2571768" cy="263956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80" name="Rounded Rectangular Callout 79"/>
          <p:cNvSpPr/>
          <p:nvPr/>
        </p:nvSpPr>
        <p:spPr>
          <a:xfrm>
            <a:off x="1000100" y="5286388"/>
            <a:ext cx="7929618" cy="1357322"/>
          </a:xfrm>
          <a:prstGeom prst="wedgeRoundRectCallout">
            <a:avLst>
              <a:gd name="adj1" fmla="val 4949"/>
              <a:gd name="adj2" fmla="val -8188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/>
              </a:buClr>
              <a:buSzPct val="65000"/>
            </a:pP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models: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cs typeface="Arial" charset="0"/>
              </a:rPr>
              <a:t>decoherence</a:t>
            </a: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in memory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transfer</a:t>
            </a:r>
            <a:r>
              <a:rPr lang="en-US" sz="2400" dirty="0" smtClean="0">
                <a:solidFill>
                  <a:schemeClr val="tx1"/>
                </a:solidFill>
                <a:cs typeface="Arial" charset="0"/>
              </a:rPr>
              <a:t> into storage (photonic states onto different carrier)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34" grpId="0" animBg="1"/>
      <p:bldP spid="54" grpId="0" animBg="1"/>
      <p:bldP spid="35" grpId="0" animBg="1"/>
      <p:bldP spid="36" grpId="0" animBg="1"/>
      <p:bldP spid="39" grpId="0" animBg="1"/>
      <p:bldP spid="43" grpId="0" animBg="1"/>
      <p:bldP spid="47" grpId="0" animBg="1"/>
      <p:bldP spid="49" grpId="0"/>
      <p:bldP spid="63" grpId="0" animBg="1"/>
      <p:bldP spid="73" grpId="0" animBg="1"/>
      <p:bldP spid="75" grpId="0" animBg="1"/>
      <p:bldP spid="80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1"/>
          <p:cNvSpPr>
            <a:spLocks noGrp="1"/>
          </p:cNvSpPr>
          <p:nvPr>
            <p:ph idx="1"/>
          </p:nvPr>
        </p:nvSpPr>
        <p:spPr>
          <a:xfrm>
            <a:off x="357158" y="3714776"/>
            <a:ext cx="8429684" cy="300037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solidFill>
                  <a:srgbClr val="0000FF"/>
                </a:solidFill>
                <a:cs typeface="Arial" charset="0"/>
              </a:rPr>
              <a:t>waiting does not help</a:t>
            </a:r>
            <a:r>
              <a:rPr lang="en-US" dirty="0" smtClean="0">
                <a:cs typeface="Arial" charset="0"/>
              </a:rPr>
              <a:t>: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 smtClean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input space:</a:t>
            </a:r>
            <a:r>
              <a:rPr lang="en-US" sz="2800" dirty="0" smtClean="0">
                <a:cs typeface="Arial" charset="0"/>
              </a:rPr>
              <a:t/>
            </a:r>
            <a:br>
              <a:rPr lang="en-US" sz="2800" dirty="0" smtClean="0">
                <a:cs typeface="Arial" charset="0"/>
              </a:rPr>
            </a:br>
            <a:endParaRPr lang="en-US" sz="2800" dirty="0" smtClean="0"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572428" cy="928694"/>
          </a:xfrm>
        </p:spPr>
        <p:txBody>
          <a:bodyPr/>
          <a:lstStyle/>
          <a:p>
            <a:r>
              <a:rPr lang="en-US" dirty="0" smtClean="0"/>
              <a:t>The Noisy-Storage Model </a:t>
            </a:r>
            <a:endParaRPr lang="de-DE" sz="2400" dirty="0"/>
          </a:p>
        </p:txBody>
      </p:sp>
      <p:grpSp>
        <p:nvGrpSpPr>
          <p:cNvPr id="57" name="Group 56"/>
          <p:cNvGrpSpPr/>
          <p:nvPr/>
        </p:nvGrpSpPr>
        <p:grpSpPr>
          <a:xfrm>
            <a:off x="4429124" y="5567645"/>
            <a:ext cx="3214710" cy="1004627"/>
            <a:chOff x="4000496" y="5600682"/>
            <a:chExt cx="3214710" cy="1004627"/>
          </a:xfrm>
        </p:grpSpPr>
        <p:cxnSp>
          <p:nvCxnSpPr>
            <p:cNvPr id="50" name="Straight Arrow Connector 49"/>
            <p:cNvCxnSpPr/>
            <p:nvPr/>
          </p:nvCxnSpPr>
          <p:spPr>
            <a:xfrm rot="5400000" flipH="1" flipV="1">
              <a:off x="5194276" y="5835662"/>
              <a:ext cx="471548" cy="1588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000496" y="6143644"/>
              <a:ext cx="32147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</a:rPr>
                <a:t># of transmitted </a:t>
              </a:r>
              <a:r>
                <a:rPr lang="en-US" sz="2400" dirty="0" err="1" smtClean="0">
                  <a:solidFill>
                    <a:srgbClr val="0000FF"/>
                  </a:solidFill>
                </a:rPr>
                <a:t>qubits</a:t>
              </a:r>
              <a:endParaRPr lang="en-US" sz="2400" dirty="0" smtClean="0">
                <a:solidFill>
                  <a:srgbClr val="0000FF"/>
                </a:solidFill>
              </a:endParaRPr>
            </a:p>
          </p:txBody>
        </p:sp>
      </p:grpSp>
      <p:pic>
        <p:nvPicPr>
          <p:cNvPr id="53" name="Picture 52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29124" y="3571876"/>
            <a:ext cx="3043467" cy="1013710"/>
          </a:xfrm>
          <a:prstGeom prst="rect">
            <a:avLst/>
          </a:prstGeom>
          <a:noFill/>
          <a:ln/>
          <a:effectLst/>
        </p:spPr>
      </p:pic>
      <p:grpSp>
        <p:nvGrpSpPr>
          <p:cNvPr id="55" name="Group 54"/>
          <p:cNvGrpSpPr/>
          <p:nvPr/>
        </p:nvGrpSpPr>
        <p:grpSpPr>
          <a:xfrm>
            <a:off x="3174772" y="4643446"/>
            <a:ext cx="2501918" cy="604565"/>
            <a:chOff x="2786050" y="4681847"/>
            <a:chExt cx="2501918" cy="604565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524380" y="4929222"/>
              <a:ext cx="762000" cy="15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5108579" y="5107023"/>
              <a:ext cx="35719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786050" y="4681847"/>
              <a:ext cx="18573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storage rate</a:t>
              </a:r>
            </a:p>
          </p:txBody>
        </p:sp>
      </p:grpSp>
      <p:pic>
        <p:nvPicPr>
          <p:cNvPr id="63" name="Picture 62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087568" y="5214950"/>
            <a:ext cx="2897033" cy="571504"/>
          </a:xfrm>
          <a:prstGeom prst="rect">
            <a:avLst/>
          </a:prstGeom>
          <a:noFill/>
          <a:ln/>
          <a:effectLst/>
        </p:spPr>
      </p:pic>
      <p:cxnSp>
        <p:nvCxnSpPr>
          <p:cNvPr id="26" name="Straight Arrow Connector 25"/>
          <p:cNvCxnSpPr/>
          <p:nvPr/>
        </p:nvCxnSpPr>
        <p:spPr>
          <a:xfrm>
            <a:off x="4144960" y="1889118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071670" y="246952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2571736" y="1540834"/>
            <a:ext cx="1428760" cy="17145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Arbitrary </a:t>
            </a:r>
          </a:p>
          <a:p>
            <a:pPr algn="ctr"/>
            <a:r>
              <a:rPr lang="en-US" sz="2000" dirty="0" smtClean="0"/>
              <a:t>encoding</a:t>
            </a:r>
          </a:p>
          <a:p>
            <a:pPr algn="ctr"/>
            <a:r>
              <a:rPr lang="en-US" sz="2000" dirty="0" smtClean="0"/>
              <a:t>attack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143372" y="2786824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710815" y="2357430"/>
            <a:ext cx="3361647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Noisy quantum storage</a:t>
            </a:r>
          </a:p>
          <a:p>
            <a:pPr algn="ctr"/>
            <a:endParaRPr lang="de-DE" dirty="0" smtClean="0"/>
          </a:p>
          <a:p>
            <a:pPr algn="ctr"/>
            <a:endParaRPr lang="en-US" sz="1000" dirty="0" smtClean="0"/>
          </a:p>
        </p:txBody>
      </p:sp>
      <p:sp>
        <p:nvSpPr>
          <p:cNvPr id="35" name="Rounded Rectangle 34"/>
          <p:cNvSpPr/>
          <p:nvPr/>
        </p:nvSpPr>
        <p:spPr>
          <a:xfrm>
            <a:off x="4710815" y="1604954"/>
            <a:ext cx="3361647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Unlimited classical storage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8216926" y="1928802"/>
            <a:ext cx="42704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8215338" y="282650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428596" y="1540834"/>
            <a:ext cx="1571636" cy="17452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Adversary’s state</a:t>
            </a:r>
          </a:p>
        </p:txBody>
      </p:sp>
      <p:sp>
        <p:nvSpPr>
          <p:cNvPr id="41" name="Left Brace 40"/>
          <p:cNvSpPr/>
          <p:nvPr/>
        </p:nvSpPr>
        <p:spPr>
          <a:xfrm rot="5400000">
            <a:off x="5214942" y="-1643098"/>
            <a:ext cx="357190" cy="6072230"/>
          </a:xfrm>
          <a:prstGeom prst="leftBrace">
            <a:avLst>
              <a:gd name="adj1" fmla="val 88125"/>
              <a:gd name="adj2" fmla="val 54498"/>
            </a:avLst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43" name="Picture 42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29189" y="2857496"/>
            <a:ext cx="2936007" cy="301340"/>
          </a:xfrm>
          <a:prstGeom prst="rect">
            <a:avLst/>
          </a:prstGeom>
          <a:noFill/>
          <a:ln/>
          <a:effectLst/>
        </p:spPr>
      </p:pic>
      <p:sp>
        <p:nvSpPr>
          <p:cNvPr id="47" name="TextBox 46"/>
          <p:cNvSpPr txBox="1"/>
          <p:nvPr/>
        </p:nvSpPr>
        <p:spPr>
          <a:xfrm>
            <a:off x="2769970" y="785794"/>
            <a:ext cx="423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during waiting time: </a:t>
            </a:r>
            <a:r>
              <a:rPr lang="en-US" sz="24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400" i="1" dirty="0" smtClean="0">
                <a:solidFill>
                  <a:srgbClr val="0000FF"/>
                </a:solidFill>
              </a:rPr>
              <a:t>t</a:t>
            </a:r>
            <a:endParaRPr lang="en-US" sz="2400" i="1" dirty="0">
              <a:solidFill>
                <a:srgbClr val="0000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to Previous Work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5429256" y="857232"/>
            <a:ext cx="3581400" cy="1553645"/>
            <a:chOff x="5429256" y="857232"/>
            <a:chExt cx="3581400" cy="1553645"/>
          </a:xfrm>
        </p:grpSpPr>
        <p:sp>
          <p:nvSpPr>
            <p:cNvPr id="9" name="Rounded Rectangle 8"/>
            <p:cNvSpPr/>
            <p:nvPr/>
          </p:nvSpPr>
          <p:spPr>
            <a:xfrm>
              <a:off x="5429256" y="857232"/>
              <a:ext cx="3581400" cy="1553645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dirty="0" smtClean="0"/>
                <a:t> </a:t>
              </a:r>
            </a:p>
            <a:p>
              <a:pPr>
                <a:buFont typeface="Wingdings" charset="2"/>
                <a:buChar char="Ø"/>
              </a:pPr>
              <a:r>
                <a:rPr lang="en-US" sz="2400" dirty="0" smtClean="0"/>
                <a:t> Noisy quantum storage</a:t>
              </a:r>
            </a:p>
            <a:p>
              <a:pPr>
                <a:buFont typeface="Wingdings" charset="2"/>
                <a:buChar char="Ø"/>
              </a:pPr>
              <a:endParaRPr lang="en-US" sz="2400" dirty="0" smtClean="0"/>
            </a:p>
            <a:p>
              <a:pPr algn="ctr"/>
              <a:endParaRPr lang="en-US" sz="2000" dirty="0" smtClean="0"/>
            </a:p>
            <a:p>
              <a:pPr algn="ctr"/>
              <a:endParaRPr lang="en-US" sz="2000" dirty="0" smtClean="0"/>
            </a:p>
            <a:p>
              <a:pPr algn="ctr"/>
              <a:endParaRPr lang="en-US" sz="2000" dirty="0" smtClean="0"/>
            </a:p>
          </p:txBody>
        </p:sp>
        <p:pic>
          <p:nvPicPr>
            <p:cNvPr id="6" name="Picture 5" descr="latex-image-1.pd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38763" y="1416214"/>
              <a:ext cx="2948079" cy="317357"/>
            </a:xfrm>
            <a:prstGeom prst="rect">
              <a:avLst/>
            </a:prstGeom>
          </p:spPr>
        </p:pic>
        <p:pic>
          <p:nvPicPr>
            <p:cNvPr id="14" name="Picture 13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114997" y="1820930"/>
              <a:ext cx="2357464" cy="465062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28" name="Line 6"/>
          <p:cNvSpPr>
            <a:spLocks noChangeShapeType="1"/>
          </p:cNvSpPr>
          <p:nvPr/>
        </p:nvSpPr>
        <p:spPr bwMode="auto">
          <a:xfrm>
            <a:off x="1506906" y="2393149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9" name="Line 8"/>
          <p:cNvSpPr>
            <a:spLocks noChangeShapeType="1"/>
          </p:cNvSpPr>
          <p:nvPr/>
        </p:nvSpPr>
        <p:spPr bwMode="auto">
          <a:xfrm>
            <a:off x="1506906" y="178592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1506906" y="133801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1506906" y="1571612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1506906" y="257174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578212" y="2000240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AliceBlue.eps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-32" y="1071546"/>
            <a:ext cx="1006872" cy="1026235"/>
          </a:xfrm>
          <a:prstGeom prst="rect">
            <a:avLst/>
          </a:prstGeom>
        </p:spPr>
      </p:pic>
      <p:pic>
        <p:nvPicPr>
          <p:cNvPr id="35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3864360" y="928670"/>
            <a:ext cx="1006872" cy="1001812"/>
          </a:xfrm>
          <a:prstGeom prst="rect">
            <a:avLst/>
          </a:prstGeom>
          <a:noFill/>
        </p:spPr>
      </p:pic>
      <p:sp>
        <p:nvSpPr>
          <p:cNvPr id="36" name="Line 8"/>
          <p:cNvSpPr>
            <a:spLocks noChangeShapeType="1"/>
          </p:cNvSpPr>
          <p:nvPr/>
        </p:nvSpPr>
        <p:spPr bwMode="auto">
          <a:xfrm>
            <a:off x="1506906" y="221455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721352" y="1928802"/>
            <a:ext cx="3087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waiting time: </a:t>
            </a:r>
            <a:r>
              <a:rPr lang="en-US" sz="24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400" i="1" dirty="0" smtClean="0">
                <a:solidFill>
                  <a:srgbClr val="0000FF"/>
                </a:solidFill>
              </a:rPr>
              <a:t>t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39" name="Content Placeholder 1"/>
          <p:cNvSpPr>
            <a:spLocks noGrp="1"/>
          </p:cNvSpPr>
          <p:nvPr>
            <p:ph idx="1"/>
          </p:nvPr>
        </p:nvSpPr>
        <p:spPr>
          <a:xfrm>
            <a:off x="314356" y="3000372"/>
            <a:ext cx="8686800" cy="3357586"/>
          </a:xfrm>
        </p:spPr>
        <p:txBody>
          <a:bodyPr/>
          <a:lstStyle/>
          <a:p>
            <a:r>
              <a:rPr lang="en-US" dirty="0" smtClean="0"/>
              <a:t>Bounded-storage model (</a:t>
            </a:r>
            <a:r>
              <a:rPr lang="en-US" dirty="0" err="1" smtClean="0"/>
              <a:t>Damgaard</a:t>
            </a:r>
            <a:r>
              <a:rPr lang="en-US" dirty="0" smtClean="0"/>
              <a:t> Fehr </a:t>
            </a:r>
            <a:r>
              <a:rPr lang="en-US" dirty="0" err="1" smtClean="0"/>
              <a:t>Salvail</a:t>
            </a:r>
            <a:r>
              <a:rPr lang="en-US" dirty="0" smtClean="0"/>
              <a:t> S ’05)</a:t>
            </a:r>
          </a:p>
          <a:p>
            <a:pPr lvl="1"/>
            <a:r>
              <a:rPr lang="en-US" dirty="0" smtClean="0"/>
              <a:t>Storing </a:t>
            </a:r>
            <a:r>
              <a:rPr lang="en-US" dirty="0" err="1" smtClean="0"/>
              <a:t>qubits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No noise: </a:t>
            </a:r>
          </a:p>
          <a:p>
            <a:pPr lvl="1"/>
            <a:r>
              <a:rPr lang="en-US" dirty="0" smtClean="0"/>
              <a:t>Low storage rate:</a:t>
            </a:r>
          </a:p>
          <a:p>
            <a:r>
              <a:rPr lang="en-US" dirty="0" smtClean="0"/>
              <a:t>easy to work with in theory</a:t>
            </a:r>
          </a:p>
          <a:p>
            <a:r>
              <a:rPr lang="en-US" dirty="0" smtClean="0"/>
              <a:t>unrealistic model</a:t>
            </a:r>
          </a:p>
        </p:txBody>
      </p:sp>
      <p:pic>
        <p:nvPicPr>
          <p:cNvPr id="40" name="Picture 39" descr="latex-image-1.pd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519356" y="4041448"/>
            <a:ext cx="909636" cy="235831"/>
          </a:xfrm>
          <a:prstGeom prst="rect">
            <a:avLst/>
          </a:prstGeom>
        </p:spPr>
      </p:pic>
      <p:pic>
        <p:nvPicPr>
          <p:cNvPr id="41" name="Picture 40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143240" y="3571876"/>
            <a:ext cx="820116" cy="284791"/>
          </a:xfrm>
          <a:prstGeom prst="rect">
            <a:avLst/>
          </a:prstGeom>
          <a:noFill/>
          <a:ln/>
          <a:effectLst/>
        </p:spPr>
      </p:pic>
      <p:pic>
        <p:nvPicPr>
          <p:cNvPr id="42" name="Picture 41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28684" y="4500570"/>
            <a:ext cx="1043016" cy="336634"/>
          </a:xfrm>
          <a:prstGeom prst="rect">
            <a:avLst/>
          </a:prstGeom>
          <a:noFill/>
          <a:ln/>
          <a:effectLst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6" grpId="0" animBg="1"/>
      <p:bldP spid="37" grpId="0"/>
      <p:bldP spid="39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5429256" y="857232"/>
            <a:ext cx="3581400" cy="15536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smtClean="0"/>
              <a:t> </a:t>
            </a:r>
          </a:p>
          <a:p>
            <a:pPr>
              <a:buFont typeface="Wingdings" charset="2"/>
              <a:buChar char="Ø"/>
            </a:pPr>
            <a:r>
              <a:rPr lang="en-US" sz="2400" dirty="0" smtClean="0"/>
              <a:t> Noisy quantum storage</a:t>
            </a:r>
          </a:p>
          <a:p>
            <a:pPr>
              <a:buFont typeface="Wingdings" charset="2"/>
              <a:buChar char="Ø"/>
            </a:pPr>
            <a:endParaRPr lang="en-US" sz="24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to Previous Work</a:t>
            </a:r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38763" y="1416214"/>
            <a:ext cx="2948079" cy="317357"/>
          </a:xfrm>
          <a:prstGeom prst="rect">
            <a:avLst/>
          </a:prstGeom>
        </p:spPr>
      </p:pic>
      <p:pic>
        <p:nvPicPr>
          <p:cNvPr id="14" name="Picture 1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14997" y="1820930"/>
            <a:ext cx="2357464" cy="465062"/>
          </a:xfrm>
          <a:prstGeom prst="rect">
            <a:avLst/>
          </a:prstGeom>
          <a:noFill/>
          <a:ln/>
          <a:effectLst/>
        </p:spPr>
      </p:pic>
      <p:sp>
        <p:nvSpPr>
          <p:cNvPr id="28" name="Line 6"/>
          <p:cNvSpPr>
            <a:spLocks noChangeShapeType="1"/>
          </p:cNvSpPr>
          <p:nvPr/>
        </p:nvSpPr>
        <p:spPr bwMode="auto">
          <a:xfrm>
            <a:off x="1506906" y="2393149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9" name="Line 8"/>
          <p:cNvSpPr>
            <a:spLocks noChangeShapeType="1"/>
          </p:cNvSpPr>
          <p:nvPr/>
        </p:nvSpPr>
        <p:spPr bwMode="auto">
          <a:xfrm>
            <a:off x="1506906" y="178592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1506906" y="133801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1506906" y="1571612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1506906" y="257174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578212" y="2000240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AliceBlue.eps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-32" y="1071546"/>
            <a:ext cx="1006872" cy="1026235"/>
          </a:xfrm>
          <a:prstGeom prst="rect">
            <a:avLst/>
          </a:prstGeom>
        </p:spPr>
      </p:pic>
      <p:pic>
        <p:nvPicPr>
          <p:cNvPr id="35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3864360" y="928670"/>
            <a:ext cx="1006872" cy="1001812"/>
          </a:xfrm>
          <a:prstGeom prst="rect">
            <a:avLst/>
          </a:prstGeom>
          <a:noFill/>
        </p:spPr>
      </p:pic>
      <p:sp>
        <p:nvSpPr>
          <p:cNvPr id="36" name="Line 8"/>
          <p:cNvSpPr>
            <a:spLocks noChangeShapeType="1"/>
          </p:cNvSpPr>
          <p:nvPr/>
        </p:nvSpPr>
        <p:spPr bwMode="auto">
          <a:xfrm>
            <a:off x="1506906" y="221455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721352" y="1928802"/>
            <a:ext cx="3087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waiting time: </a:t>
            </a:r>
            <a:r>
              <a:rPr lang="en-US" sz="24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400" i="1" dirty="0" smtClean="0">
                <a:solidFill>
                  <a:srgbClr val="0000FF"/>
                </a:solidFill>
              </a:rPr>
              <a:t>t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39" name="Content Placeholder 1"/>
          <p:cNvSpPr>
            <a:spLocks noGrp="1"/>
          </p:cNvSpPr>
          <p:nvPr>
            <p:ph idx="1"/>
          </p:nvPr>
        </p:nvSpPr>
        <p:spPr>
          <a:xfrm>
            <a:off x="314356" y="3000372"/>
            <a:ext cx="8686800" cy="3429024"/>
          </a:xfrm>
        </p:spPr>
        <p:txBody>
          <a:bodyPr/>
          <a:lstStyle/>
          <a:p>
            <a:r>
              <a:rPr lang="en-US" dirty="0" smtClean="0"/>
              <a:t>Noisy-storage with individual-storage attacks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Wehner</a:t>
            </a:r>
            <a:r>
              <a:rPr lang="en-US" dirty="0" smtClean="0"/>
              <a:t> S </a:t>
            </a:r>
            <a:r>
              <a:rPr lang="en-US" dirty="0" err="1" smtClean="0"/>
              <a:t>Terhal</a:t>
            </a:r>
            <a:r>
              <a:rPr lang="en-US" dirty="0" smtClean="0"/>
              <a:t> ’08)</a:t>
            </a:r>
          </a:p>
          <a:p>
            <a:pPr lvl="1"/>
            <a:r>
              <a:rPr lang="en-US" dirty="0" smtClean="0"/>
              <a:t>Storing </a:t>
            </a:r>
            <a:r>
              <a:rPr lang="en-US" dirty="0" err="1" smtClean="0"/>
              <a:t>qubits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Any single </a:t>
            </a:r>
            <a:r>
              <a:rPr lang="en-US" dirty="0" err="1" smtClean="0"/>
              <a:t>qubit</a:t>
            </a:r>
            <a:r>
              <a:rPr lang="en-US" dirty="0" smtClean="0"/>
              <a:t> noise (e.g. depolarizing noise)</a:t>
            </a:r>
          </a:p>
          <a:p>
            <a:pPr lvl="1"/>
            <a:r>
              <a:rPr lang="en-US" dirty="0" smtClean="0"/>
              <a:t>High storage rate: </a:t>
            </a:r>
          </a:p>
          <a:p>
            <a:r>
              <a:rPr lang="en-US" dirty="0" smtClean="0"/>
              <a:t>more realistic model</a:t>
            </a:r>
            <a:endParaRPr lang="en-US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r>
              <a:rPr lang="en-US" dirty="0" smtClean="0"/>
              <a:t>pulses are treated individually</a:t>
            </a:r>
          </a:p>
        </p:txBody>
      </p:sp>
      <p:pic>
        <p:nvPicPr>
          <p:cNvPr id="45" name="Picture 4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23684" y="4000504"/>
            <a:ext cx="820116" cy="257924"/>
          </a:xfrm>
          <a:prstGeom prst="rect">
            <a:avLst/>
          </a:prstGeom>
          <a:noFill/>
          <a:ln/>
          <a:effectLst/>
        </p:spPr>
      </p:pic>
      <p:pic>
        <p:nvPicPr>
          <p:cNvPr id="46" name="Picture 4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80874" y="4965010"/>
            <a:ext cx="705374" cy="195151"/>
          </a:xfrm>
          <a:prstGeom prst="rect">
            <a:avLst/>
          </a:prstGeom>
          <a:noFill/>
          <a:ln/>
          <a:effectLst/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5429256" y="857232"/>
            <a:ext cx="3581400" cy="15536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smtClean="0"/>
              <a:t> </a:t>
            </a:r>
          </a:p>
          <a:p>
            <a:pPr>
              <a:buFont typeface="Wingdings" charset="2"/>
              <a:buChar char="Ø"/>
            </a:pPr>
            <a:r>
              <a:rPr lang="en-US" sz="2400" dirty="0" smtClean="0"/>
              <a:t> Noisy quantum storage</a:t>
            </a:r>
          </a:p>
          <a:p>
            <a:pPr>
              <a:buFont typeface="Wingdings" charset="2"/>
              <a:buChar char="Ø"/>
            </a:pPr>
            <a:endParaRPr lang="en-US" sz="24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Noisy-Storage Model</a:t>
            </a:r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38763" y="1416214"/>
            <a:ext cx="2948079" cy="317357"/>
          </a:xfrm>
          <a:prstGeom prst="rect">
            <a:avLst/>
          </a:prstGeom>
        </p:spPr>
      </p:pic>
      <p:pic>
        <p:nvPicPr>
          <p:cNvPr id="14" name="Picture 1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14997" y="1820930"/>
            <a:ext cx="2357464" cy="465062"/>
          </a:xfrm>
          <a:prstGeom prst="rect">
            <a:avLst/>
          </a:prstGeom>
          <a:noFill/>
          <a:ln/>
          <a:effectLst/>
        </p:spPr>
      </p:pic>
      <p:sp>
        <p:nvSpPr>
          <p:cNvPr id="28" name="Line 6"/>
          <p:cNvSpPr>
            <a:spLocks noChangeShapeType="1"/>
          </p:cNvSpPr>
          <p:nvPr/>
        </p:nvSpPr>
        <p:spPr bwMode="auto">
          <a:xfrm>
            <a:off x="1506906" y="2393149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29" name="Line 8"/>
          <p:cNvSpPr>
            <a:spLocks noChangeShapeType="1"/>
          </p:cNvSpPr>
          <p:nvPr/>
        </p:nvSpPr>
        <p:spPr bwMode="auto">
          <a:xfrm>
            <a:off x="1506906" y="178592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1506906" y="133801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1506906" y="1571612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1506906" y="257174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578212" y="2000240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AliceBlue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-32" y="1071546"/>
            <a:ext cx="1006872" cy="1026235"/>
          </a:xfrm>
          <a:prstGeom prst="rect">
            <a:avLst/>
          </a:prstGeom>
        </p:spPr>
      </p:pic>
      <p:pic>
        <p:nvPicPr>
          <p:cNvPr id="35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864360" y="928670"/>
            <a:ext cx="1006872" cy="1001812"/>
          </a:xfrm>
          <a:prstGeom prst="rect">
            <a:avLst/>
          </a:prstGeom>
          <a:noFill/>
        </p:spPr>
      </p:pic>
      <p:sp>
        <p:nvSpPr>
          <p:cNvPr id="36" name="Line 8"/>
          <p:cNvSpPr>
            <a:spLocks noChangeShapeType="1"/>
          </p:cNvSpPr>
          <p:nvPr/>
        </p:nvSpPr>
        <p:spPr bwMode="auto">
          <a:xfrm>
            <a:off x="1506906" y="2214554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721352" y="1928802"/>
            <a:ext cx="3087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waiting time: </a:t>
            </a:r>
            <a:r>
              <a:rPr lang="en-US" sz="2400" dirty="0" smtClean="0">
                <a:solidFill>
                  <a:srgbClr val="0000FF"/>
                </a:solidFill>
                <a:latin typeface="cmmi10"/>
              </a:rPr>
              <a:t>¢</a:t>
            </a:r>
            <a:r>
              <a:rPr lang="en-US" sz="2400" i="1" dirty="0" smtClean="0">
                <a:solidFill>
                  <a:srgbClr val="0000FF"/>
                </a:solidFill>
              </a:rPr>
              <a:t>t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39" name="Content Placeholder 1"/>
          <p:cNvSpPr>
            <a:spLocks noGrp="1"/>
          </p:cNvSpPr>
          <p:nvPr>
            <p:ph idx="1"/>
          </p:nvPr>
        </p:nvSpPr>
        <p:spPr>
          <a:xfrm>
            <a:off x="314356" y="2786058"/>
            <a:ext cx="8686800" cy="3929090"/>
          </a:xfrm>
        </p:spPr>
        <p:txBody>
          <a:bodyPr/>
          <a:lstStyle/>
          <a:p>
            <a:r>
              <a:rPr lang="en-US" dirty="0" smtClean="0"/>
              <a:t>General case (K</a:t>
            </a:r>
            <a:r>
              <a:rPr lang="de-CH" dirty="0" err="1" smtClean="0"/>
              <a:t>önig</a:t>
            </a:r>
            <a:r>
              <a:rPr lang="de-CH" dirty="0" smtClean="0"/>
              <a:t> </a:t>
            </a:r>
            <a:r>
              <a:rPr lang="en-US" dirty="0" err="1" smtClean="0"/>
              <a:t>Wehner</a:t>
            </a:r>
            <a:r>
              <a:rPr lang="en-US" dirty="0" smtClean="0"/>
              <a:t> </a:t>
            </a:r>
            <a:r>
              <a:rPr lang="en-US" dirty="0" err="1" smtClean="0"/>
              <a:t>Wullschleger</a:t>
            </a:r>
            <a:r>
              <a:rPr lang="en-US" dirty="0" smtClean="0"/>
              <a:t> ‘09)</a:t>
            </a:r>
          </a:p>
          <a:p>
            <a:pPr lvl="1"/>
            <a:r>
              <a:rPr lang="en-US" dirty="0" smtClean="0"/>
              <a:t>Storage channels with “strong converse” property</a:t>
            </a:r>
          </a:p>
          <a:p>
            <a:pPr lvl="1"/>
            <a:r>
              <a:rPr lang="en-US" dirty="0" smtClean="0"/>
              <a:t>Trade-offs between storage noise and storage rate </a:t>
            </a:r>
            <a:r>
              <a:rPr lang="en-US" sz="2800" dirty="0" smtClean="0">
                <a:solidFill>
                  <a:srgbClr val="FF0000"/>
                </a:solidFill>
                <a:latin typeface="cmmi10"/>
              </a:rPr>
              <a:t>º</a:t>
            </a:r>
          </a:p>
          <a:p>
            <a:r>
              <a:rPr lang="en-US" dirty="0" smtClean="0"/>
              <a:t>yields Weak String Erasure, then BC and OT</a:t>
            </a:r>
          </a:p>
          <a:p>
            <a:pPr lvl="1"/>
            <a:r>
              <a:rPr lang="de-CH" dirty="0" err="1" smtClean="0"/>
              <a:t>entropic</a:t>
            </a:r>
            <a:r>
              <a:rPr lang="de-CH" dirty="0" smtClean="0"/>
              <a:t> </a:t>
            </a:r>
            <a:r>
              <a:rPr lang="de-CH" dirty="0" err="1" smtClean="0"/>
              <a:t>uncertainty</a:t>
            </a:r>
            <a:r>
              <a:rPr lang="de-CH" dirty="0" smtClean="0"/>
              <a:t> </a:t>
            </a:r>
            <a:r>
              <a:rPr lang="de-CH" dirty="0" err="1" smtClean="0"/>
              <a:t>relations</a:t>
            </a:r>
            <a:endParaRPr lang="de-CH" dirty="0" smtClean="0"/>
          </a:p>
          <a:p>
            <a:pPr lvl="1"/>
            <a:r>
              <a:rPr lang="de-CH" dirty="0" err="1" smtClean="0"/>
              <a:t>interactive</a:t>
            </a:r>
            <a:r>
              <a:rPr lang="de-CH" dirty="0" smtClean="0"/>
              <a:t> </a:t>
            </a:r>
            <a:r>
              <a:rPr lang="de-CH" dirty="0" err="1" smtClean="0"/>
              <a:t>hashing</a:t>
            </a:r>
            <a:endParaRPr lang="de-CH" dirty="0" smtClean="0"/>
          </a:p>
          <a:p>
            <a:pPr lvl="1"/>
            <a:r>
              <a:rPr lang="de-CH" dirty="0" smtClean="0"/>
              <a:t>min-</a:t>
            </a:r>
            <a:r>
              <a:rPr lang="de-CH" dirty="0" err="1" smtClean="0"/>
              <a:t>entropy</a:t>
            </a:r>
            <a:r>
              <a:rPr lang="de-CH" dirty="0" smtClean="0"/>
              <a:t> </a:t>
            </a:r>
            <a:r>
              <a:rPr lang="de-CH" dirty="0" err="1" smtClean="0"/>
              <a:t>sampling</a:t>
            </a:r>
            <a:endParaRPr lang="de-CH" dirty="0" smtClean="0"/>
          </a:p>
          <a:p>
            <a:pPr lvl="1"/>
            <a:r>
              <a:rPr lang="de-CH" dirty="0" err="1" smtClean="0"/>
              <a:t>privacy</a:t>
            </a:r>
            <a:r>
              <a:rPr lang="de-CH" dirty="0" smtClean="0"/>
              <a:t> </a:t>
            </a:r>
            <a:r>
              <a:rPr lang="de-CH" dirty="0" err="1" smtClean="0"/>
              <a:t>amplification</a:t>
            </a:r>
            <a:endParaRPr lang="de-CH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  <a:latin typeface="cmmi10"/>
            </a:endParaRPr>
          </a:p>
          <a:p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8634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Cryptographic Primitives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Motivation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Basic Two-Party Primitives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Noisy-Storage Model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Definition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Relation to Previous Results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Protocols and Techniques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(Stephanie)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DE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052" y="1142984"/>
            <a:ext cx="4800576" cy="550072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Cryptographic Primitives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Motivation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Basic Two-Party Primitives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Noisy-Storage Model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Definition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Relation to Previous Results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Protocols and Techniques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(by Stephanie)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572428" cy="714380"/>
          </a:xfrm>
        </p:spPr>
        <p:txBody>
          <a:bodyPr/>
          <a:lstStyle/>
          <a:p>
            <a:r>
              <a:rPr lang="en-US" sz="4000" dirty="0" smtClean="0"/>
              <a:t>Summary</a:t>
            </a:r>
            <a:endParaRPr lang="de-DE" sz="4000" dirty="0"/>
          </a:p>
        </p:txBody>
      </p:sp>
      <p:grpSp>
        <p:nvGrpSpPr>
          <p:cNvPr id="4" name="Group 214"/>
          <p:cNvGrpSpPr>
            <a:grpSpLocks/>
          </p:cNvGrpSpPr>
          <p:nvPr/>
        </p:nvGrpSpPr>
        <p:grpSpPr bwMode="auto">
          <a:xfrm>
            <a:off x="6286512" y="285728"/>
            <a:ext cx="3017520" cy="1615440"/>
            <a:chOff x="0" y="0"/>
            <a:chExt cx="3416" cy="2048"/>
          </a:xfrm>
        </p:grpSpPr>
        <p:grpSp>
          <p:nvGrpSpPr>
            <p:cNvPr id="5" name="Group 215"/>
            <p:cNvGrpSpPr>
              <a:grpSpLocks/>
            </p:cNvGrpSpPr>
            <p:nvPr/>
          </p:nvGrpSpPr>
          <p:grpSpPr bwMode="auto">
            <a:xfrm>
              <a:off x="0" y="0"/>
              <a:ext cx="3344" cy="1816"/>
              <a:chOff x="0" y="0"/>
              <a:chExt cx="3344" cy="1816"/>
            </a:xfrm>
          </p:grpSpPr>
          <p:grpSp>
            <p:nvGrpSpPr>
              <p:cNvPr id="19" name="Group 216"/>
              <p:cNvGrpSpPr>
                <a:grpSpLocks/>
              </p:cNvGrpSpPr>
              <p:nvPr/>
            </p:nvGrpSpPr>
            <p:grpSpPr bwMode="auto">
              <a:xfrm>
                <a:off x="928" y="0"/>
                <a:ext cx="2416" cy="1168"/>
                <a:chOff x="0" y="0"/>
                <a:chExt cx="2416" cy="1168"/>
              </a:xfrm>
            </p:grpSpPr>
            <p:pic>
              <p:nvPicPr>
                <p:cNvPr id="46" name="Picture 217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18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19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20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0" name="Picture 22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1" name="Picture 22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2" name="Picture 22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3" name="Picture 22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4" name="Picture 22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5" name="Picture 226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6" name="Picture 227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7" name="Picture 228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" name="Group 229"/>
              <p:cNvGrpSpPr>
                <a:grpSpLocks/>
              </p:cNvGrpSpPr>
              <p:nvPr/>
            </p:nvGrpSpPr>
            <p:grpSpPr bwMode="auto">
              <a:xfrm>
                <a:off x="0" y="176"/>
                <a:ext cx="2416" cy="1168"/>
                <a:chOff x="0" y="0"/>
                <a:chExt cx="2416" cy="1168"/>
              </a:xfrm>
            </p:grpSpPr>
            <p:pic>
              <p:nvPicPr>
                <p:cNvPr id="34" name="Picture 230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23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23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23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23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23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236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" name="Picture 237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2" name="Picture 238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239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40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4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42"/>
              <p:cNvGrpSpPr>
                <a:grpSpLocks/>
              </p:cNvGrpSpPr>
              <p:nvPr/>
            </p:nvGrpSpPr>
            <p:grpSpPr bwMode="auto">
              <a:xfrm>
                <a:off x="448" y="648"/>
                <a:ext cx="2416" cy="1168"/>
                <a:chOff x="0" y="0"/>
                <a:chExt cx="2416" cy="1168"/>
              </a:xfrm>
            </p:grpSpPr>
            <p:pic>
              <p:nvPicPr>
                <p:cNvPr id="22" name="Picture 24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4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4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246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247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248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249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250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251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25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25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25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6" name="Group 255"/>
            <p:cNvGrpSpPr>
              <a:grpSpLocks/>
            </p:cNvGrpSpPr>
            <p:nvPr/>
          </p:nvGrpSpPr>
          <p:grpSpPr bwMode="auto">
            <a:xfrm>
              <a:off x="1000" y="880"/>
              <a:ext cx="2416" cy="1168"/>
              <a:chOff x="0" y="0"/>
              <a:chExt cx="2416" cy="1168"/>
            </a:xfrm>
          </p:grpSpPr>
          <p:pic>
            <p:nvPicPr>
              <p:cNvPr id="7" name="Picture 25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44" y="88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25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08" y="88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25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52" y="88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25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72" y="75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26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48" y="75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26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75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26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32" y="608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26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4" y="608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26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16" y="43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26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48" y="28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6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88" y="112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6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48" y="0"/>
                <a:ext cx="80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4" cstate="print"/>
          <a:srcRect l="28437" t="6250" r="33125" b="35000"/>
          <a:stretch>
            <a:fillRect/>
          </a:stretch>
        </p:blipFill>
        <p:spPr bwMode="auto">
          <a:xfrm>
            <a:off x="5143504" y="357166"/>
            <a:ext cx="124636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Rounded Rectangle 57"/>
          <p:cNvSpPr/>
          <p:nvPr/>
        </p:nvSpPr>
        <p:spPr>
          <a:xfrm>
            <a:off x="6286512" y="1571612"/>
            <a:ext cx="1143008" cy="71438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=</a:t>
            </a:r>
            <a:endParaRPr lang="de-DE" sz="2800" dirty="0"/>
          </a:p>
        </p:txBody>
      </p:sp>
      <p:sp>
        <p:nvSpPr>
          <p:cNvPr id="61" name="Rounded Rectangle 60"/>
          <p:cNvSpPr/>
          <p:nvPr/>
        </p:nvSpPr>
        <p:spPr>
          <a:xfrm>
            <a:off x="5643570" y="2571744"/>
            <a:ext cx="1619011" cy="78581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1-2 OT</a:t>
            </a:r>
            <a:endParaRPr lang="de-DE" sz="3200" dirty="0"/>
          </a:p>
        </p:txBody>
      </p:sp>
      <p:grpSp>
        <p:nvGrpSpPr>
          <p:cNvPr id="62" name="Group 61"/>
          <p:cNvGrpSpPr/>
          <p:nvPr/>
        </p:nvGrpSpPr>
        <p:grpSpPr>
          <a:xfrm>
            <a:off x="7500958" y="2214554"/>
            <a:ext cx="1285884" cy="1214446"/>
            <a:chOff x="3286116" y="4000504"/>
            <a:chExt cx="1285884" cy="1214446"/>
          </a:xfrm>
        </p:grpSpPr>
        <p:sp>
          <p:nvSpPr>
            <p:cNvPr id="63" name="Rounded Rectangle 62"/>
            <p:cNvSpPr/>
            <p:nvPr/>
          </p:nvSpPr>
          <p:spPr>
            <a:xfrm>
              <a:off x="3286116" y="4000504"/>
              <a:ext cx="1285884" cy="1214446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 dirty="0"/>
            </a:p>
          </p:txBody>
        </p:sp>
        <p:pic>
          <p:nvPicPr>
            <p:cNvPr id="64" name="Picture 10" descr="BD07434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28991" y="4071942"/>
              <a:ext cx="1036203" cy="1071569"/>
            </a:xfrm>
            <a:prstGeom prst="rect">
              <a:avLst/>
            </a:prstGeom>
            <a:noFill/>
          </p:spPr>
        </p:pic>
      </p:grpSp>
      <p:sp>
        <p:nvSpPr>
          <p:cNvPr id="66" name="Line 6"/>
          <p:cNvSpPr>
            <a:spLocks noChangeShapeType="1"/>
          </p:cNvSpPr>
          <p:nvPr/>
        </p:nvSpPr>
        <p:spPr bwMode="auto">
          <a:xfrm>
            <a:off x="5994020" y="4679165"/>
            <a:ext cx="150019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8" name="Line 7"/>
          <p:cNvSpPr>
            <a:spLocks noChangeShapeType="1"/>
          </p:cNvSpPr>
          <p:nvPr/>
        </p:nvSpPr>
        <p:spPr bwMode="auto">
          <a:xfrm>
            <a:off x="5994020" y="3838346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5994020" y="4071942"/>
            <a:ext cx="1571636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sysDash"/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cxnSp>
        <p:nvCxnSpPr>
          <p:cNvPr id="71" name="Straight Connector 70"/>
          <p:cNvCxnSpPr/>
          <p:nvPr/>
        </p:nvCxnSpPr>
        <p:spPr>
          <a:xfrm>
            <a:off x="5065326" y="4286256"/>
            <a:ext cx="3357586" cy="0"/>
          </a:xfrm>
          <a:prstGeom prst="line">
            <a:avLst/>
          </a:prstGeom>
          <a:ln w="635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 descr="AliceBlue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4422384" y="3571876"/>
            <a:ext cx="1006872" cy="1026235"/>
          </a:xfrm>
          <a:prstGeom prst="rect">
            <a:avLst/>
          </a:prstGeom>
        </p:spPr>
      </p:pic>
      <p:pic>
        <p:nvPicPr>
          <p:cNvPr id="74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994284" y="3570196"/>
            <a:ext cx="1006872" cy="1001812"/>
          </a:xfrm>
          <a:prstGeom prst="rect">
            <a:avLst/>
          </a:prstGeom>
          <a:noFill/>
        </p:spPr>
      </p:pic>
      <p:sp>
        <p:nvSpPr>
          <p:cNvPr id="75" name="Line 8"/>
          <p:cNvSpPr>
            <a:spLocks noChangeShapeType="1"/>
          </p:cNvSpPr>
          <p:nvPr/>
        </p:nvSpPr>
        <p:spPr bwMode="auto">
          <a:xfrm>
            <a:off x="5994020" y="4500570"/>
            <a:ext cx="1571636" cy="0"/>
          </a:xfrm>
          <a:prstGeom prst="line">
            <a:avLst/>
          </a:prstGeom>
          <a:noFill/>
          <a:ln w="4445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5715008" y="5214950"/>
            <a:ext cx="2964168" cy="1285884"/>
            <a:chOff x="5429256" y="857232"/>
            <a:chExt cx="3581400" cy="1553645"/>
          </a:xfrm>
        </p:grpSpPr>
        <p:sp>
          <p:nvSpPr>
            <p:cNvPr id="79" name="Rounded Rectangle 78"/>
            <p:cNvSpPr/>
            <p:nvPr/>
          </p:nvSpPr>
          <p:spPr>
            <a:xfrm>
              <a:off x="5429256" y="857232"/>
              <a:ext cx="3581400" cy="1553645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dirty="0" smtClean="0"/>
                <a:t> </a:t>
              </a:r>
            </a:p>
            <a:p>
              <a:pPr>
                <a:buFont typeface="Wingdings" charset="2"/>
                <a:buChar char="Ø"/>
              </a:pPr>
              <a:r>
                <a:rPr lang="en-US" sz="2000" dirty="0" smtClean="0"/>
                <a:t> Noisy quantum storage</a:t>
              </a:r>
            </a:p>
            <a:p>
              <a:pPr>
                <a:buFont typeface="Wingdings" charset="2"/>
                <a:buChar char="Ø"/>
              </a:pPr>
              <a:endParaRPr lang="en-US" sz="2400" dirty="0" smtClean="0"/>
            </a:p>
            <a:p>
              <a:pPr algn="ctr"/>
              <a:endParaRPr lang="en-US" sz="2000" dirty="0" smtClean="0"/>
            </a:p>
            <a:p>
              <a:pPr algn="ctr"/>
              <a:endParaRPr lang="en-US" sz="1200" dirty="0" smtClean="0"/>
            </a:p>
            <a:p>
              <a:pPr algn="ctr"/>
              <a:endParaRPr lang="en-US" sz="2000" dirty="0" smtClean="0"/>
            </a:p>
          </p:txBody>
        </p:sp>
        <p:pic>
          <p:nvPicPr>
            <p:cNvPr id="80" name="Picture 79" descr="latex-image-1.pd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838763" y="1416214"/>
              <a:ext cx="2948079" cy="317357"/>
            </a:xfrm>
            <a:prstGeom prst="rect">
              <a:avLst/>
            </a:prstGeom>
          </p:spPr>
        </p:pic>
        <p:pic>
          <p:nvPicPr>
            <p:cNvPr id="81" name="Picture 80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114997" y="1820930"/>
              <a:ext cx="2357464" cy="465062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8" grpId="0" animBg="1"/>
      <p:bldP spid="61" grpId="0" animBg="1"/>
      <p:bldP spid="66" grpId="0" animBg="1"/>
      <p:bldP spid="68" grpId="0" animBg="1"/>
      <p:bldP spid="69" grpId="0" animBg="1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4888046" cy="8195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Cryptography</a:t>
            </a:r>
            <a:endParaRPr lang="en-US" sz="4000" dirty="0"/>
          </a:p>
        </p:txBody>
      </p:sp>
      <p:sp>
        <p:nvSpPr>
          <p:cNvPr id="7" name="Rectangle 298"/>
          <p:cNvSpPr>
            <a:spLocks noChangeArrowheads="1"/>
          </p:cNvSpPr>
          <p:nvPr/>
        </p:nvSpPr>
        <p:spPr bwMode="auto">
          <a:xfrm>
            <a:off x="298566" y="1071546"/>
            <a:ext cx="8351838" cy="150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b="0" dirty="0" smtClean="0"/>
              <a:t>employed whenever parties do </a:t>
            </a:r>
            <a:r>
              <a:rPr lang="en-US" sz="2400" b="0" dirty="0" smtClean="0">
                <a:solidFill>
                  <a:srgbClr val="FF0000"/>
                </a:solidFill>
              </a:rPr>
              <a:t>not trust</a:t>
            </a:r>
            <a:r>
              <a:rPr lang="en-US" sz="2400" b="0" dirty="0" smtClean="0"/>
              <a:t> each other: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secure</a:t>
            </a:r>
            <a:r>
              <a:rPr lang="de-CH" sz="24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0000FF"/>
                </a:solidFill>
                <a:cs typeface="Arial" charset="0"/>
              </a:rPr>
              <a:t>communication</a:t>
            </a:r>
            <a:endParaRPr lang="de-CH" sz="2400" dirty="0" smtClean="0">
              <a:solidFill>
                <a:srgbClr val="0000FF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authentication</a:t>
            </a:r>
            <a:endParaRPr lang="de-CH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400" b="0" dirty="0" smtClean="0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3488355" y="2973911"/>
            <a:ext cx="15001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none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3488355" y="2766173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3488355" y="3181649"/>
            <a:ext cx="157163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5" name="Line 27"/>
          <p:cNvSpPr>
            <a:spLocks noChangeShapeType="1"/>
          </p:cNvSpPr>
          <p:nvPr/>
        </p:nvSpPr>
        <p:spPr bwMode="auto">
          <a:xfrm flipV="1">
            <a:off x="3916983" y="3038773"/>
            <a:ext cx="357190" cy="928694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32" name="Picture 131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773843" y="2538707"/>
            <a:ext cx="1357322" cy="1383425"/>
          </a:xfrm>
          <a:prstGeom prst="rect">
            <a:avLst/>
          </a:prstGeom>
        </p:spPr>
      </p:pic>
      <p:pic>
        <p:nvPicPr>
          <p:cNvPr id="133" name="Picture 132" descr="honestBo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02933" y="2610145"/>
            <a:ext cx="1726587" cy="1225876"/>
          </a:xfrm>
          <a:prstGeom prst="rect">
            <a:avLst/>
          </a:prstGeom>
        </p:spPr>
      </p:pic>
      <p:pic>
        <p:nvPicPr>
          <p:cNvPr id="134" name="Picture 133" descr="QueenOfHearts.png"/>
          <p:cNvPicPr>
            <a:picLocks noChangeAspect="1"/>
          </p:cNvPicPr>
          <p:nvPr/>
        </p:nvPicPr>
        <p:blipFill>
          <a:blip r:embed="rId5" cstate="print"/>
          <a:srcRect l="6597" r="7636"/>
          <a:stretch>
            <a:fillRect/>
          </a:stretch>
        </p:blipFill>
        <p:spPr>
          <a:xfrm>
            <a:off x="3131165" y="4038905"/>
            <a:ext cx="1857388" cy="1571636"/>
          </a:xfrm>
          <a:prstGeom prst="rect">
            <a:avLst/>
          </a:prstGeom>
        </p:spPr>
      </p:pic>
      <p:sp>
        <p:nvSpPr>
          <p:cNvPr id="135" name="TextBox 134"/>
          <p:cNvSpPr txBox="1"/>
          <p:nvPr/>
        </p:nvSpPr>
        <p:spPr>
          <a:xfrm>
            <a:off x="1702405" y="3967467"/>
            <a:ext cx="92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cs typeface="Arial" pitchFamily="34" charset="0"/>
              </a:rPr>
              <a:t>Alice</a:t>
            </a:r>
            <a:endParaRPr lang="en-US" sz="2400" b="0" dirty="0"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988685" y="3681715"/>
            <a:ext cx="116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Bob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131429" y="5253351"/>
            <a:ext cx="116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rial" pitchFamily="34" charset="0"/>
              </a:rPr>
              <a:t>Eve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714348" y="5786454"/>
            <a:ext cx="7786742" cy="785818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Three</a:t>
            </a:r>
            <a:r>
              <a:rPr lang="de-CH" sz="3200" dirty="0" smtClean="0"/>
              <a:t>-Party Scenario</a:t>
            </a:r>
            <a:endParaRPr lang="de-CH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2" grpId="0" animBg="1"/>
      <p:bldP spid="13" grpId="0" animBg="1"/>
      <p:bldP spid="14" grpId="0" animBg="1"/>
      <p:bldP spid="15" grpId="0" animBg="1"/>
      <p:bldP spid="135" grpId="1"/>
      <p:bldP spid="136" grpId="1"/>
      <p:bldP spid="137" grpId="0"/>
      <p:bldP spid="1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643734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Modern-Day Cryptography</a:t>
            </a:r>
            <a:endParaRPr lang="en-US" sz="4000" dirty="0"/>
          </a:p>
        </p:txBody>
      </p:sp>
      <p:pic>
        <p:nvPicPr>
          <p:cNvPr id="118" name="Picture 4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449690" y="1123857"/>
            <a:ext cx="2694310" cy="4480560"/>
          </a:xfrm>
          <a:noFill/>
          <a:ln/>
        </p:spPr>
      </p:pic>
      <p:sp>
        <p:nvSpPr>
          <p:cNvPr id="121" name="AutoShape 47"/>
          <p:cNvSpPr>
            <a:spLocks noChangeArrowheads="1"/>
          </p:cNvSpPr>
          <p:nvPr/>
        </p:nvSpPr>
        <p:spPr bwMode="auto">
          <a:xfrm>
            <a:off x="2701053" y="1270227"/>
            <a:ext cx="3384550" cy="1511300"/>
          </a:xfrm>
          <a:prstGeom prst="wedgeRoundRectCallout">
            <a:avLst>
              <a:gd name="adj1" fmla="val -86143"/>
              <a:gd name="adj2" fmla="val 60581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</a:t>
            </a:r>
            <a:r>
              <a:rPr lang="en-US" sz="2600" b="0" dirty="0" smtClean="0"/>
              <a:t>Alice,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 dirty="0">
                <a:cs typeface="Arial" charset="0"/>
              </a:rPr>
              <a:t>$25</a:t>
            </a:r>
          </a:p>
        </p:txBody>
      </p:sp>
      <p:grpSp>
        <p:nvGrpSpPr>
          <p:cNvPr id="3" name="Group 84"/>
          <p:cNvGrpSpPr>
            <a:grpSpLocks/>
          </p:cNvGrpSpPr>
          <p:nvPr/>
        </p:nvGrpSpPr>
        <p:grpSpPr bwMode="auto">
          <a:xfrm>
            <a:off x="973853" y="4654777"/>
            <a:ext cx="2273300" cy="685800"/>
            <a:chOff x="0" y="0"/>
            <a:chExt cx="1432" cy="432"/>
          </a:xfrm>
        </p:grpSpPr>
        <p:pic>
          <p:nvPicPr>
            <p:cNvPr id="124" name="Picture 8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4" y="144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5" name="Picture 8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44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6" name="Picture 8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0"/>
              <a:ext cx="8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27" name="AutoShape 88"/>
          <p:cNvCxnSpPr>
            <a:cxnSpLocks noChangeShapeType="1"/>
          </p:cNvCxnSpPr>
          <p:nvPr/>
        </p:nvCxnSpPr>
        <p:spPr bwMode="auto">
          <a:xfrm rot="5400000">
            <a:off x="5018803" y="1976664"/>
            <a:ext cx="1511300" cy="4562475"/>
          </a:xfrm>
          <a:prstGeom prst="bentConnector2">
            <a:avLst/>
          </a:prstGeom>
          <a:noFill/>
          <a:ln w="1143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</p:cxnSp>
      <p:pic>
        <p:nvPicPr>
          <p:cNvPr id="15" name="Picture 14" descr="honestBo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31661" y="1428736"/>
            <a:ext cx="2012339" cy="1428760"/>
          </a:xfrm>
          <a:prstGeom prst="rect">
            <a:avLst/>
          </a:prstGeom>
        </p:spPr>
      </p:pic>
      <p:sp>
        <p:nvSpPr>
          <p:cNvPr id="122" name="AutoShape 48"/>
          <p:cNvSpPr>
            <a:spLocks noChangeArrowheads="1"/>
          </p:cNvSpPr>
          <p:nvPr/>
        </p:nvSpPr>
        <p:spPr bwMode="auto">
          <a:xfrm>
            <a:off x="2143108" y="3143248"/>
            <a:ext cx="5040312" cy="792162"/>
          </a:xfrm>
          <a:prstGeom prst="wedgeRoundRectCallout">
            <a:avLst>
              <a:gd name="adj1" fmla="val 61403"/>
              <a:gd name="adj2" fmla="val -176454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Alright Alice, here you go.</a:t>
            </a:r>
            <a:endParaRPr lang="en-US" sz="2600" b="0" dirty="0"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396335"/>
            <a:ext cx="3357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cs typeface="Arial" pitchFamily="34" charset="0"/>
              </a:rPr>
              <a:t>(stolen from Louis </a:t>
            </a:r>
            <a:r>
              <a:rPr lang="en-US" sz="2400" b="0" dirty="0" err="1" smtClean="0">
                <a:cs typeface="Arial" pitchFamily="34" charset="0"/>
              </a:rPr>
              <a:t>Salvail</a:t>
            </a:r>
            <a:r>
              <a:rPr lang="en-US" sz="2400" b="0" dirty="0" smtClean="0">
                <a:cs typeface="Arial" pitchFamily="34" charset="0"/>
              </a:rPr>
              <a:t>)</a:t>
            </a:r>
            <a:endParaRPr lang="en-US" sz="2400" b="0" dirty="0">
              <a:cs typeface="Arial" pitchFamily="34" charset="0"/>
            </a:endParaRPr>
          </a:p>
        </p:txBody>
      </p:sp>
      <p:pic>
        <p:nvPicPr>
          <p:cNvPr id="16" name="Picture 15" descr="AliceBlue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34" y="2428868"/>
            <a:ext cx="1559710" cy="289438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8466" y="223822"/>
            <a:ext cx="6102492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Modern-Day Cryptography</a:t>
            </a:r>
            <a:endParaRPr lang="en-US" sz="4000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23558" y="1428736"/>
            <a:ext cx="2620442" cy="4357718"/>
          </a:xfrm>
          <a:prstGeom prst="rect">
            <a:avLst/>
          </a:prstGeom>
          <a:noFill/>
          <a:ln/>
        </p:spPr>
      </p:pic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2627313" y="1749185"/>
            <a:ext cx="3384550" cy="1511300"/>
          </a:xfrm>
          <a:prstGeom prst="wedgeRoundRectCallout">
            <a:avLst>
              <a:gd name="adj1" fmla="val -81991"/>
              <a:gd name="adj2" fmla="val 29412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Alice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 dirty="0">
                <a:cs typeface="Arial" charset="0"/>
              </a:rPr>
              <a:t>$25</a:t>
            </a:r>
          </a:p>
        </p:txBody>
      </p:sp>
      <p:pic>
        <p:nvPicPr>
          <p:cNvPr id="102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15206" y="2071678"/>
            <a:ext cx="1700451" cy="1691906"/>
          </a:xfrm>
          <a:prstGeom prst="rect">
            <a:avLst/>
          </a:prstGeom>
          <a:noFill/>
        </p:spPr>
      </p:pic>
      <p:pic>
        <p:nvPicPr>
          <p:cNvPr id="56" name="Picture 55" descr="AliceBlu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2428868"/>
            <a:ext cx="1559710" cy="2894388"/>
          </a:xfrm>
          <a:prstGeom prst="rect">
            <a:avLst/>
          </a:prstGeom>
        </p:spPr>
      </p:pic>
      <p:sp>
        <p:nvSpPr>
          <p:cNvPr id="47" name="AutoShape 13"/>
          <p:cNvSpPr>
            <a:spLocks noChangeArrowheads="1"/>
          </p:cNvSpPr>
          <p:nvPr/>
        </p:nvSpPr>
        <p:spPr bwMode="auto">
          <a:xfrm>
            <a:off x="2771775" y="3838335"/>
            <a:ext cx="4248150" cy="792162"/>
          </a:xfrm>
          <a:prstGeom prst="wedgeRoundRectCallout">
            <a:avLst>
              <a:gd name="adj1" fmla="val 64262"/>
              <a:gd name="adj2" fmla="val -116990"/>
              <a:gd name="adj3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Sorry, I’m out of order</a:t>
            </a:r>
            <a:endParaRPr lang="en-US" sz="2600" b="0" dirty="0">
              <a:cs typeface="Arial" charset="0"/>
            </a:endParaRPr>
          </a:p>
        </p:txBody>
      </p:sp>
      <p:sp>
        <p:nvSpPr>
          <p:cNvPr id="48" name="AutoShape 14"/>
          <p:cNvSpPr>
            <a:spLocks noChangeArrowheads="1"/>
          </p:cNvSpPr>
          <p:nvPr/>
        </p:nvSpPr>
        <p:spPr bwMode="auto">
          <a:xfrm>
            <a:off x="5795963" y="957022"/>
            <a:ext cx="2087562" cy="1439863"/>
          </a:xfrm>
          <a:prstGeom prst="cloudCallout">
            <a:avLst>
              <a:gd name="adj1" fmla="val 39616"/>
              <a:gd name="adj2" fmla="val 75279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r>
              <a:rPr lang="en-US" sz="2600" b="0" dirty="0"/>
              <a:t>Alice: </a:t>
            </a:r>
            <a:br>
              <a:rPr lang="en-US" sz="2600" b="0" dirty="0"/>
            </a:br>
            <a:r>
              <a:rPr lang="en-US" sz="2600" b="0" dirty="0" smtClean="0"/>
              <a:t>4049</a:t>
            </a:r>
            <a:endParaRPr lang="en-US" sz="2600" b="0" dirty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4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449690" y="1243777"/>
            <a:ext cx="2694310" cy="4480560"/>
          </a:xfrm>
          <a:noFill/>
          <a:ln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7822" y="152384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Modern-Day Cryptography</a:t>
            </a:r>
            <a:endParaRPr lang="en-US" sz="4000" dirty="0"/>
          </a:p>
        </p:txBody>
      </p:sp>
      <p:cxnSp>
        <p:nvCxnSpPr>
          <p:cNvPr id="43" name="AutoShape 211"/>
          <p:cNvCxnSpPr>
            <a:cxnSpLocks noChangeShapeType="1"/>
          </p:cNvCxnSpPr>
          <p:nvPr/>
        </p:nvCxnSpPr>
        <p:spPr bwMode="auto">
          <a:xfrm rot="5400000">
            <a:off x="5097463" y="2031270"/>
            <a:ext cx="1511300" cy="4562475"/>
          </a:xfrm>
          <a:prstGeom prst="bentConnector2">
            <a:avLst/>
          </a:prstGeom>
          <a:noFill/>
          <a:ln w="114300">
            <a:solidFill>
              <a:srgbClr val="00FF00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4" name="Group 327"/>
          <p:cNvGrpSpPr/>
          <p:nvPr/>
        </p:nvGrpSpPr>
        <p:grpSpPr>
          <a:xfrm>
            <a:off x="-315913" y="3017635"/>
            <a:ext cx="6946901" cy="3679299"/>
            <a:chOff x="-315913" y="3017635"/>
            <a:chExt cx="6946901" cy="3679299"/>
          </a:xfrm>
        </p:grpSpPr>
        <p:grpSp>
          <p:nvGrpSpPr>
            <p:cNvPr id="5" name="Group 49"/>
            <p:cNvGrpSpPr>
              <a:grpSpLocks/>
            </p:cNvGrpSpPr>
            <p:nvPr/>
          </p:nvGrpSpPr>
          <p:grpSpPr bwMode="auto">
            <a:xfrm>
              <a:off x="-315913" y="3769583"/>
              <a:ext cx="4714876" cy="2782888"/>
              <a:chOff x="0" y="0"/>
              <a:chExt cx="3416" cy="2048"/>
            </a:xfrm>
          </p:grpSpPr>
          <p:grpSp>
            <p:nvGrpSpPr>
              <p:cNvPr id="6" name="Group 50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7" name="Group 51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313" name="Picture 5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4" name="Picture 5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5" name="Picture 5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6" name="Picture 5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7" name="Picture 5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8" name="Picture 5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9" name="Picture 5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0" name="Picture 5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1" name="Picture 6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2" name="Picture 6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3" name="Picture 6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24" name="Picture 6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8" name="Group 64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301" name="Picture 6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2" name="Picture 6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3" name="Picture 6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4" name="Picture 6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5" name="Picture 6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6" name="Picture 7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7" name="Picture 7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8" name="Picture 7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9" name="Picture 7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0" name="Picture 7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1" name="Picture 7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12" name="Picture 7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9" name="Group 77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289" name="Picture 7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0" name="Picture 7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1" name="Picture 8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2" name="Picture 8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3" name="Picture 8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4" name="Picture 8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5" name="Picture 8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6" name="Picture 8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7" name="Picture 8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8" name="Picture 8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99" name="Picture 8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0" name="Picture 8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10" name="Group 90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274" name="Picture 9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5" name="Picture 9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6" name="Picture 93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7" name="Picture 9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8" name="Picture 9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9" name="Picture 9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0" name="Picture 9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1" name="Picture 9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2" name="Picture 99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3" name="Picture 10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4" name="Picture 10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5" name="Picture 10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1" name="Group 103"/>
            <p:cNvGrpSpPr>
              <a:grpSpLocks/>
            </p:cNvGrpSpPr>
            <p:nvPr/>
          </p:nvGrpSpPr>
          <p:grpSpPr bwMode="auto">
            <a:xfrm>
              <a:off x="2272" y="3017635"/>
              <a:ext cx="4714876" cy="2782888"/>
              <a:chOff x="0" y="0"/>
              <a:chExt cx="3416" cy="2048"/>
            </a:xfrm>
          </p:grpSpPr>
          <p:grpSp>
            <p:nvGrpSpPr>
              <p:cNvPr id="12" name="Group 104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13" name="Group 105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260" name="Picture 10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1" name="Picture 10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2" name="Picture 10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3" name="Picture 10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4" name="Picture 11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5" name="Picture 11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6" name="Picture 11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7" name="Picture 11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8" name="Picture 11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69" name="Picture 11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0" name="Picture 11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1" name="Picture 11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4" name="Group 118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248" name="Picture 11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9" name="Picture 12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0" name="Picture 12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1" name="Picture 12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2" name="Picture 12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3" name="Picture 12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4" name="Picture 12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5" name="Picture 12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6" name="Picture 12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7" name="Picture 12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8" name="Picture 12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59" name="Picture 13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45" name="Group 131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236" name="Picture 13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7" name="Picture 13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8" name="Picture 13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39" name="Picture 13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0" name="Picture 13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1" name="Picture 13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2" name="Picture 13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3" name="Picture 13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4" name="Picture 14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5" name="Picture 14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6" name="Picture 14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7" name="Picture 14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46" name="Group 144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221" name="Picture 14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2" name="Picture 14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3" name="Picture 14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4" name="Picture 14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5" name="Picture 149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6" name="Picture 15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7" name="Picture 15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8" name="Picture 15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9" name="Picture 153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0" name="Picture 15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1" name="Picture 15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2" name="Picture 15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47" name="Group 157"/>
            <p:cNvGrpSpPr>
              <a:grpSpLocks/>
            </p:cNvGrpSpPr>
            <p:nvPr/>
          </p:nvGrpSpPr>
          <p:grpSpPr bwMode="auto">
            <a:xfrm>
              <a:off x="1916112" y="3914046"/>
              <a:ext cx="4714876" cy="2782888"/>
              <a:chOff x="0" y="0"/>
              <a:chExt cx="3416" cy="2048"/>
            </a:xfrm>
          </p:grpSpPr>
          <p:grpSp>
            <p:nvGrpSpPr>
              <p:cNvPr id="48" name="Group 158"/>
              <p:cNvGrpSpPr>
                <a:grpSpLocks/>
              </p:cNvGrpSpPr>
              <p:nvPr/>
            </p:nvGrpSpPr>
            <p:grpSpPr bwMode="auto">
              <a:xfrm>
                <a:off x="0" y="0"/>
                <a:ext cx="3344" cy="1816"/>
                <a:chOff x="0" y="0"/>
                <a:chExt cx="3344" cy="1816"/>
              </a:xfrm>
            </p:grpSpPr>
            <p:grpSp>
              <p:nvGrpSpPr>
                <p:cNvPr id="49" name="Group 159"/>
                <p:cNvGrpSpPr>
                  <a:grpSpLocks/>
                </p:cNvGrpSpPr>
                <p:nvPr/>
              </p:nvGrpSpPr>
              <p:grpSpPr bwMode="auto">
                <a:xfrm>
                  <a:off x="928" y="0"/>
                  <a:ext cx="2416" cy="1168"/>
                  <a:chOff x="0" y="0"/>
                  <a:chExt cx="2416" cy="1168"/>
                </a:xfrm>
              </p:grpSpPr>
              <p:pic>
                <p:nvPicPr>
                  <p:cNvPr id="207" name="Picture 16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8" name="Picture 16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9" name="Picture 16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0" name="Picture 16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1" name="Picture 16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2" name="Picture 16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3" name="Picture 16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4" name="Picture 16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5" name="Picture 16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6" name="Picture 16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7" name="Picture 17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8" name="Picture 17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50" name="Group 172"/>
                <p:cNvGrpSpPr>
                  <a:grpSpLocks/>
                </p:cNvGrpSpPr>
                <p:nvPr/>
              </p:nvGrpSpPr>
              <p:grpSpPr bwMode="auto">
                <a:xfrm>
                  <a:off x="0" y="176"/>
                  <a:ext cx="2416" cy="1168"/>
                  <a:chOff x="0" y="0"/>
                  <a:chExt cx="2416" cy="1168"/>
                </a:xfrm>
              </p:grpSpPr>
              <p:pic>
                <p:nvPicPr>
                  <p:cNvPr id="195" name="Picture 17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6" name="Picture 17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7" name="Picture 17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8" name="Picture 17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9" name="Picture 17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0" name="Picture 17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1" name="Picture 17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2" name="Picture 18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3" name="Picture 18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4" name="Picture 18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5" name="Picture 18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06" name="Picture 18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51" name="Group 185"/>
                <p:cNvGrpSpPr>
                  <a:grpSpLocks/>
                </p:cNvGrpSpPr>
                <p:nvPr/>
              </p:nvGrpSpPr>
              <p:grpSpPr bwMode="auto">
                <a:xfrm>
                  <a:off x="448" y="648"/>
                  <a:ext cx="2416" cy="1168"/>
                  <a:chOff x="0" y="0"/>
                  <a:chExt cx="2416" cy="1168"/>
                </a:xfrm>
              </p:grpSpPr>
              <p:pic>
                <p:nvPicPr>
                  <p:cNvPr id="183" name="Picture 18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44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4" name="Picture 18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8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5" name="Picture 18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952" y="8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6" name="Picture 189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272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" name="Picture 190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8" name="Picture 19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9" name="Picture 19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032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0" name="Picture 19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84" y="608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1" name="Picture 19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16" y="43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2" name="Picture 19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28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3" name="Picture 196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888" y="112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4" name="Picture 19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8" y="0"/>
                    <a:ext cx="80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52" name="Group 198"/>
              <p:cNvGrpSpPr>
                <a:grpSpLocks/>
              </p:cNvGrpSpPr>
              <p:nvPr/>
            </p:nvGrpSpPr>
            <p:grpSpPr bwMode="auto">
              <a:xfrm>
                <a:off x="1000" y="880"/>
                <a:ext cx="2416" cy="1168"/>
                <a:chOff x="0" y="0"/>
                <a:chExt cx="2416" cy="1168"/>
              </a:xfrm>
            </p:grpSpPr>
            <p:pic>
              <p:nvPicPr>
                <p:cNvPr id="168" name="Picture 199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44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9" name="Picture 20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608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0" name="Picture 201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952" y="8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1" name="Picture 20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272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2" name="Picture 203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3" name="Picture 20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4" name="Picture 20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032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5" name="Picture 20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84" y="608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6" name="Picture 20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16" y="43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7" name="Picture 20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28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8" name="Picture 209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888" y="112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9" name="Picture 21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8" y="0"/>
                  <a:ext cx="80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sp>
        <p:nvSpPr>
          <p:cNvPr id="327" name="AutoShape 7"/>
          <p:cNvSpPr>
            <a:spLocks noChangeArrowheads="1"/>
          </p:cNvSpPr>
          <p:nvPr/>
        </p:nvSpPr>
        <p:spPr bwMode="auto">
          <a:xfrm>
            <a:off x="3492500" y="3253955"/>
            <a:ext cx="4319588" cy="792163"/>
          </a:xfrm>
          <a:prstGeom prst="wedgeRoundRectCallout">
            <a:avLst>
              <a:gd name="adj1" fmla="val 56653"/>
              <a:gd name="adj2" fmla="val -149000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Alright Alice, here you go.</a:t>
            </a:r>
            <a:endParaRPr lang="en-US" sz="2600" b="0" dirty="0">
              <a:cs typeface="Arial" charset="0"/>
            </a:endParaRPr>
          </a:p>
        </p:txBody>
      </p:sp>
      <p:pic>
        <p:nvPicPr>
          <p:cNvPr id="219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214422"/>
            <a:ext cx="1700451" cy="1691906"/>
          </a:xfrm>
          <a:prstGeom prst="rect">
            <a:avLst/>
          </a:prstGeom>
          <a:noFill/>
        </p:spPr>
      </p:pic>
      <p:pic>
        <p:nvPicPr>
          <p:cNvPr id="233" name="Picture 232" descr="honestBob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31661" y="1571612"/>
            <a:ext cx="2012339" cy="1428760"/>
          </a:xfrm>
          <a:prstGeom prst="rect">
            <a:avLst/>
          </a:prstGeom>
        </p:spPr>
      </p:pic>
      <p:sp>
        <p:nvSpPr>
          <p:cNvPr id="44" name="AutoShape 212"/>
          <p:cNvSpPr>
            <a:spLocks noChangeArrowheads="1"/>
          </p:cNvSpPr>
          <p:nvPr/>
        </p:nvSpPr>
        <p:spPr bwMode="auto">
          <a:xfrm>
            <a:off x="1628775" y="779487"/>
            <a:ext cx="2013835" cy="1097586"/>
          </a:xfrm>
          <a:prstGeom prst="cloudCallout">
            <a:avLst>
              <a:gd name="adj1" fmla="val -46896"/>
              <a:gd name="adj2" fmla="val 49378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 anchorCtr="1"/>
          <a:lstStyle/>
          <a:p>
            <a:pPr algn="ctr"/>
            <a:r>
              <a:rPr lang="en-US" sz="2600" b="0" dirty="0"/>
              <a:t>Alice: </a:t>
            </a:r>
            <a:br>
              <a:rPr lang="en-US" sz="2600" b="0" dirty="0"/>
            </a:b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</p:txBody>
      </p:sp>
      <p:sp>
        <p:nvSpPr>
          <p:cNvPr id="325" name="AutoShape 6"/>
          <p:cNvSpPr>
            <a:spLocks noChangeArrowheads="1"/>
          </p:cNvSpPr>
          <p:nvPr/>
        </p:nvSpPr>
        <p:spPr bwMode="auto">
          <a:xfrm>
            <a:off x="3132138" y="1268413"/>
            <a:ext cx="3343613" cy="1511300"/>
          </a:xfrm>
          <a:prstGeom prst="wedgeRoundRectCallout">
            <a:avLst>
              <a:gd name="adj1" fmla="val -96903"/>
              <a:gd name="adj2" fmla="val 15125"/>
              <a:gd name="adj3" fmla="val 16667"/>
            </a:avLst>
          </a:prstGeom>
          <a:gradFill rotWithShape="1">
            <a:gsLst>
              <a:gs pos="0">
                <a:srgbClr val="FFCC66"/>
              </a:gs>
              <a:gs pos="50000">
                <a:srgbClr val="9BFFFF"/>
              </a:gs>
              <a:gs pos="100000">
                <a:srgbClr val="FFCC66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</a:t>
            </a:r>
            <a:r>
              <a:rPr lang="en-US" sz="2600" b="0" dirty="0" smtClean="0"/>
              <a:t>Alice,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>
                <a:cs typeface="Arial" charset="0"/>
              </a:rPr>
              <a:t>$</a:t>
            </a:r>
            <a:r>
              <a:rPr lang="en-US" sz="2600" b="0" smtClean="0">
                <a:cs typeface="Arial" charset="0"/>
              </a:rPr>
              <a:t>250000</a:t>
            </a:r>
            <a:endParaRPr lang="en-US" sz="2600" b="0" dirty="0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" grpId="0" animBg="1"/>
      <p:bldP spid="3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8466" y="223822"/>
            <a:ext cx="6102492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Where It Went Wrong</a:t>
            </a:r>
            <a:endParaRPr lang="en-US" sz="4000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23558" y="1428736"/>
            <a:ext cx="2620442" cy="4357718"/>
          </a:xfrm>
          <a:prstGeom prst="rect">
            <a:avLst/>
          </a:prstGeom>
          <a:noFill/>
          <a:ln/>
        </p:spPr>
      </p:pic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2627313" y="1749185"/>
            <a:ext cx="3384550" cy="1511300"/>
          </a:xfrm>
          <a:prstGeom prst="wedgeRoundRectCallout">
            <a:avLst>
              <a:gd name="adj1" fmla="val -81991"/>
              <a:gd name="adj2" fmla="val 29412"/>
              <a:gd name="adj3" fmla="val 16667"/>
            </a:avLst>
          </a:prstGeom>
          <a:solidFill>
            <a:srgbClr val="9B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2600" b="0" dirty="0"/>
              <a:t>I’m Alice </a:t>
            </a:r>
            <a:r>
              <a:rPr lang="en-US" sz="2600" b="0" dirty="0">
                <a:cs typeface="Arial" charset="0"/>
              </a:rPr>
              <a:t/>
            </a:r>
            <a:br>
              <a:rPr lang="en-US" sz="2600" b="0" dirty="0">
                <a:cs typeface="Arial" charset="0"/>
              </a:rPr>
            </a:br>
            <a:r>
              <a:rPr lang="en-US" sz="2600" b="0" dirty="0">
                <a:cs typeface="Arial" charset="0"/>
              </a:rPr>
              <a:t>my PIN is </a:t>
            </a:r>
            <a:r>
              <a:rPr lang="en-US" sz="2600" b="0" dirty="0" smtClean="0">
                <a:cs typeface="Arial" charset="0"/>
              </a:rPr>
              <a:t>4049</a:t>
            </a:r>
            <a:endParaRPr lang="en-US" sz="2600" b="0" dirty="0">
              <a:cs typeface="Arial" charset="0"/>
            </a:endParaRPr>
          </a:p>
          <a:p>
            <a:pPr algn="ctr"/>
            <a:r>
              <a:rPr lang="en-US" sz="2600" b="0" dirty="0"/>
              <a:t>I want </a:t>
            </a:r>
            <a:r>
              <a:rPr lang="en-US" sz="2600" b="0" dirty="0">
                <a:cs typeface="Arial" charset="0"/>
              </a:rPr>
              <a:t>$25</a:t>
            </a:r>
          </a:p>
        </p:txBody>
      </p:sp>
      <p:pic>
        <p:nvPicPr>
          <p:cNvPr id="102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15206" y="2071678"/>
            <a:ext cx="1700451" cy="1691906"/>
          </a:xfrm>
          <a:prstGeom prst="rect">
            <a:avLst/>
          </a:prstGeom>
          <a:noFill/>
        </p:spPr>
      </p:pic>
      <p:pic>
        <p:nvPicPr>
          <p:cNvPr id="56" name="Picture 55" descr="AliceBlu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2428868"/>
            <a:ext cx="1559710" cy="289438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071802" y="2071678"/>
            <a:ext cx="2571768" cy="7858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ounded Rectangle 128"/>
          <p:cNvSpPr/>
          <p:nvPr/>
        </p:nvSpPr>
        <p:spPr>
          <a:xfrm>
            <a:off x="3571868" y="1571612"/>
            <a:ext cx="1928826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 dirty="0" smtClean="0"/>
          </a:p>
          <a:p>
            <a:pPr algn="ctr"/>
            <a:r>
              <a:rPr lang="de-DE" sz="2800" dirty="0" smtClean="0"/>
              <a:t>=</a:t>
            </a:r>
            <a:endParaRPr lang="de-DE" sz="2800" dirty="0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000924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Secure Evaluation of the Equality</a:t>
            </a:r>
            <a:endParaRPr lang="en-US" sz="4000" dirty="0"/>
          </a:p>
        </p:txBody>
      </p:sp>
      <p:sp>
        <p:nvSpPr>
          <p:cNvPr id="459816" name="Rectangle 40"/>
          <p:cNvSpPr>
            <a:spLocks noChangeArrowheads="1"/>
          </p:cNvSpPr>
          <p:nvPr/>
        </p:nvSpPr>
        <p:spPr bwMode="auto">
          <a:xfrm>
            <a:off x="350326" y="3143248"/>
            <a:ext cx="8588958" cy="134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>
                <a:cs typeface="Arial" charset="0"/>
              </a:rPr>
              <a:t>PIN-based identification scheme should be a </a:t>
            </a:r>
            <a:br>
              <a:rPr lang="de-CH" sz="2400" b="0" dirty="0">
                <a:cs typeface="Arial" charset="0"/>
              </a:rPr>
            </a:br>
            <a:r>
              <a:rPr lang="de-CH" sz="2400" b="0" dirty="0">
                <a:solidFill>
                  <a:srgbClr val="0000FF"/>
                </a:solidFill>
                <a:cs typeface="Arial" charset="0"/>
              </a:rPr>
              <a:t>secure evaluation </a:t>
            </a:r>
            <a:r>
              <a:rPr lang="de-CH" sz="2400" b="0" dirty="0">
                <a:cs typeface="Arial" charset="0"/>
              </a:rPr>
              <a:t>of the </a:t>
            </a:r>
            <a:r>
              <a:rPr lang="de-CH" sz="2400" b="0" dirty="0">
                <a:solidFill>
                  <a:srgbClr val="0000FF"/>
                </a:solidFill>
                <a:cs typeface="Arial" charset="0"/>
              </a:rPr>
              <a:t>equality </a:t>
            </a:r>
            <a:r>
              <a:rPr lang="de-CH" sz="2400" b="0" dirty="0" smtClean="0">
                <a:solidFill>
                  <a:srgbClr val="0000FF"/>
                </a:solidFill>
                <a:cs typeface="Arial" charset="0"/>
              </a:rPr>
              <a:t>function</a:t>
            </a:r>
            <a:endParaRPr lang="de-CH" sz="2400" b="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b="0" dirty="0" smtClean="0">
                <a:cs typeface="Arial" charset="0"/>
              </a:rPr>
              <a:t>dishonest </a:t>
            </a:r>
            <a:r>
              <a:rPr lang="de-CH" sz="2400" b="0" dirty="0">
                <a:cs typeface="Arial" charset="0"/>
              </a:rPr>
              <a:t>player can </a:t>
            </a:r>
            <a:r>
              <a:rPr lang="de-CH" sz="2400" b="0" dirty="0">
                <a:solidFill>
                  <a:srgbClr val="FF0000"/>
                </a:solidFill>
                <a:cs typeface="Arial" charset="0"/>
              </a:rPr>
              <a:t>exclude</a:t>
            </a:r>
            <a:r>
              <a:rPr lang="de-CH" sz="2400" b="0" dirty="0">
                <a:cs typeface="Arial" charset="0"/>
              </a:rPr>
              <a:t> </a:t>
            </a:r>
            <a:r>
              <a:rPr lang="de-CH" sz="2400" b="0" dirty="0">
                <a:solidFill>
                  <a:srgbClr val="FF0000"/>
                </a:solidFill>
                <a:cs typeface="Arial" charset="0"/>
              </a:rPr>
              <a:t>only one</a:t>
            </a:r>
            <a:r>
              <a:rPr lang="de-CH" sz="2400" b="0" dirty="0">
                <a:cs typeface="Arial" charset="0"/>
              </a:rPr>
              <a:t> possible </a:t>
            </a:r>
            <a:r>
              <a:rPr lang="de-CH" sz="2400" b="0" dirty="0" smtClean="0">
                <a:cs typeface="Arial" charset="0"/>
              </a:rPr>
              <a:t>password</a:t>
            </a:r>
          </a:p>
        </p:txBody>
      </p: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2912710" y="1892161"/>
            <a:ext cx="55129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5582101" y="2488497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5537857" y="1912235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45" name="Rectangle 298"/>
          <p:cNvSpPr>
            <a:spLocks noChangeArrowheads="1"/>
          </p:cNvSpPr>
          <p:nvPr/>
        </p:nvSpPr>
        <p:spPr bwMode="auto">
          <a:xfrm>
            <a:off x="2495284" y="1613127"/>
            <a:ext cx="480130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endParaRPr lang="de-CH" sz="3200" b="0" baseline="-25000" dirty="0">
              <a:solidFill>
                <a:srgbClr val="0000FF"/>
              </a:solidFill>
              <a:latin typeface="Lucida Sans Unicode"/>
              <a:cs typeface="Arial" charset="0"/>
            </a:endParaRPr>
          </a:p>
        </p:txBody>
      </p:sp>
      <p:sp>
        <p:nvSpPr>
          <p:cNvPr id="47" name="Rectangle 298"/>
          <p:cNvSpPr>
            <a:spLocks noChangeArrowheads="1"/>
          </p:cNvSpPr>
          <p:nvPr/>
        </p:nvSpPr>
        <p:spPr bwMode="auto">
          <a:xfrm>
            <a:off x="6172555" y="2262056"/>
            <a:ext cx="1961523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r>
              <a:rPr lang="de-CH" sz="3200" b="0" dirty="0" smtClean="0">
                <a:latin typeface="Lucida Sans Unicode"/>
                <a:cs typeface="Arial" charset="0"/>
              </a:rPr>
              <a:t> = </a:t>
            </a: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48" name="Rectangle 298"/>
          <p:cNvSpPr>
            <a:spLocks noChangeArrowheads="1"/>
          </p:cNvSpPr>
          <p:nvPr/>
        </p:nvSpPr>
        <p:spPr bwMode="auto">
          <a:xfrm>
            <a:off x="4357686" y="1714488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chemeClr val="bg1"/>
                </a:solidFill>
                <a:latin typeface="Lucida Sans Unicode"/>
                <a:cs typeface="Arial" charset="0"/>
              </a:rPr>
              <a:t>?</a:t>
            </a:r>
            <a:endParaRPr lang="de-CH" sz="3200" b="0" baseline="-25000" dirty="0">
              <a:solidFill>
                <a:schemeClr val="bg1"/>
              </a:solidFill>
              <a:latin typeface="Lucida Sans Unicode"/>
              <a:cs typeface="Arial" charset="0"/>
            </a:endParaRPr>
          </a:p>
        </p:txBody>
      </p:sp>
      <p:sp>
        <p:nvSpPr>
          <p:cNvPr id="49" name="Rectangle 298"/>
          <p:cNvSpPr>
            <a:spLocks noChangeArrowheads="1"/>
          </p:cNvSpPr>
          <p:nvPr/>
        </p:nvSpPr>
        <p:spPr bwMode="auto">
          <a:xfrm>
            <a:off x="6619925" y="2114560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Lucida Sans Unicode"/>
                <a:cs typeface="Arial" charset="0"/>
              </a:rPr>
              <a:t>?</a:t>
            </a:r>
            <a:endParaRPr lang="de-CH" sz="2400" b="0" baseline="-25000" dirty="0">
              <a:latin typeface="Lucida Sans Unicode"/>
              <a:cs typeface="Arial" charset="0"/>
            </a:endParaRPr>
          </a:p>
        </p:txBody>
      </p:sp>
      <p:sp>
        <p:nvSpPr>
          <p:cNvPr id="50" name="Rectangle 298"/>
          <p:cNvSpPr>
            <a:spLocks noChangeArrowheads="1"/>
          </p:cNvSpPr>
          <p:nvPr/>
        </p:nvSpPr>
        <p:spPr bwMode="auto">
          <a:xfrm>
            <a:off x="6143058" y="1627874"/>
            <a:ext cx="54801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1" name="Line 5"/>
          <p:cNvSpPr>
            <a:spLocks noChangeShapeType="1"/>
          </p:cNvSpPr>
          <p:nvPr/>
        </p:nvSpPr>
        <p:spPr bwMode="auto">
          <a:xfrm>
            <a:off x="2896958" y="2473982"/>
            <a:ext cx="552821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22" name="Rectangle 298"/>
          <p:cNvSpPr>
            <a:spLocks noChangeArrowheads="1"/>
          </p:cNvSpPr>
          <p:nvPr/>
        </p:nvSpPr>
        <p:spPr bwMode="auto">
          <a:xfrm>
            <a:off x="1673125" y="2247541"/>
            <a:ext cx="1287779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3200" b="0" dirty="0" smtClean="0">
                <a:solidFill>
                  <a:srgbClr val="0000FF"/>
                </a:solidFill>
                <a:latin typeface="Lucida Sans Unicode"/>
                <a:cs typeface="Arial" charset="0"/>
              </a:rPr>
              <a:t>a</a:t>
            </a:r>
            <a:r>
              <a:rPr lang="de-CH" sz="3200" b="0" dirty="0" smtClean="0">
                <a:latin typeface="Lucida Sans Unicode"/>
                <a:cs typeface="Arial" charset="0"/>
              </a:rPr>
              <a:t> = </a:t>
            </a:r>
            <a:r>
              <a:rPr lang="de-CH" sz="3200" b="0" dirty="0" smtClean="0">
                <a:solidFill>
                  <a:srgbClr val="FF0000"/>
                </a:solidFill>
                <a:latin typeface="Lucida Sans Unicode"/>
                <a:cs typeface="Arial" charset="0"/>
              </a:rPr>
              <a:t>b</a:t>
            </a:r>
            <a:endParaRPr lang="de-CH" sz="3200" b="0" baseline="-25000" dirty="0">
              <a:solidFill>
                <a:srgbClr val="FF0000"/>
              </a:solidFill>
              <a:latin typeface="Lucida Sans Unicode"/>
              <a:cs typeface="Arial" charset="0"/>
            </a:endParaRPr>
          </a:p>
        </p:txBody>
      </p:sp>
      <p:sp>
        <p:nvSpPr>
          <p:cNvPr id="123" name="Rectangle 298"/>
          <p:cNvSpPr>
            <a:spLocks noChangeArrowheads="1"/>
          </p:cNvSpPr>
          <p:nvPr/>
        </p:nvSpPr>
        <p:spPr bwMode="auto">
          <a:xfrm>
            <a:off x="2120495" y="2100045"/>
            <a:ext cx="442438" cy="4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de-CH" sz="2400" b="0" dirty="0" smtClean="0">
                <a:latin typeface="Lucida Sans Unicode"/>
                <a:cs typeface="Arial" charset="0"/>
              </a:rPr>
              <a:t>?</a:t>
            </a:r>
            <a:endParaRPr lang="de-CH" sz="2400" b="0" baseline="-25000" dirty="0">
              <a:latin typeface="Lucida Sans Unicode"/>
              <a:cs typeface="Arial" charset="0"/>
            </a:endParaRPr>
          </a:p>
        </p:txBody>
      </p:sp>
      <p:pic>
        <p:nvPicPr>
          <p:cNvPr id="126" name="Picture 125" descr="pinn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2166" y="4714884"/>
            <a:ext cx="2144478" cy="1643074"/>
          </a:xfrm>
          <a:prstGeom prst="rect">
            <a:avLst/>
          </a:prstGeom>
        </p:spPr>
      </p:pic>
      <p:pic>
        <p:nvPicPr>
          <p:cNvPr id="124" name="Picture 123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28596" y="1285860"/>
            <a:ext cx="1331712" cy="1357322"/>
          </a:xfrm>
          <a:prstGeom prst="rect">
            <a:avLst/>
          </a:prstGeom>
        </p:spPr>
      </p:pic>
      <p:pic>
        <p:nvPicPr>
          <p:cNvPr id="125" name="Picture 124" descr="honestBo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15206" y="1428735"/>
            <a:ext cx="1710488" cy="121444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 l="28437" t="6250" r="33125" b="35000"/>
          <a:stretch>
            <a:fillRect/>
          </a:stretch>
        </p:blipFill>
        <p:spPr bwMode="auto">
          <a:xfrm>
            <a:off x="1857356" y="4500570"/>
            <a:ext cx="1857388" cy="21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816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STEPHANIE20WEHNER@KDJFIGQU8FWXY5L9" val="2812"/>
  <p:tag name="DEFAULTDISPLAYSOURCE" val="\documentclass{article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red \Uparrow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8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red \Downarrow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red \Downarrow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red \Uparrow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8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red \Uparrow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8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5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5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mathcal{I} 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8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athcal{F}_{{\blue \Delta t}} : \mathcal{B}(\mathcal{H}_{in}) \rightarrow \mathcal{B}(\mathcal{H}_{out}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7"/>
  <p:tag name="PICTUREFILESIZE" val="737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20.5|7.2|10.2|10.2|19.4|44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athcal{F}_0 &amp;= \id \\&#10;\mathcal{F}_{t_1+t_2} &amp;= \mathcal{F}_{t_1} \circ \mathcal{F}_{t_2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8"/>
  <p:tag name="PICTUREFILESIZE" val="645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mathcal{H}_{in} = (\mathbb{C}^d)^{\otimes {\red \nu}{\blue n}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6"/>
  <p:tag name="PICTUREFILESIZE" val="554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athcal{F}_{{\blue \Delta t}} : \mathcal{B}(\mathcal{H}_{in}) \rightarrow \mathcal{B}(\mathcal{H}_{out}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07"/>
  <p:tag name="PICTUREFILESIZE" val="737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37.9|63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blue d=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3"/>
  <p:tag name="PICTUREFILESIZE" val="201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red \nu &lt; 1/4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4"/>
  <p:tag name="PICTUREFILESIZE" val="254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mathcal{H}_{in} = (\mathbb{C}^{\blue d})^{\otimes {\red \nu}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6"/>
  <p:tag name="PICTUREFILESIZE" val="553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37.9|63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X_i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1"/>
  <p:tag name="PICTUREFILESIZE" val="178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mathcal{H}_{in} = (\mathbb{C}^{\blue d})^{\otimes {\red \nu}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6"/>
  <p:tag name="PICTUREFILESIZE" val="553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blue d=2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3"/>
  <p:tag name="PICTUREFILESIZE" val="20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red \nu = 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3"/>
  <p:tag name="PICTUREFILESIZE" val="166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37.9|63.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mathcal{H}_{in} = (\mathbb{C}^{\blue d})^{\otimes {\red \nu}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6"/>
  <p:tag name="PICTUREFILESIZE" val="553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mathcal{H}_{in} = (\mathbb{C}^{\blue d})^{\otimes {\red \nu}n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6"/>
  <p:tag name="PICTUREFILESIZE" val="553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i \in \mathcal{I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3"/>
  <p:tag name="PICTUREFILESIZE" val="21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mathcal{I} \subseteq \{1,\ldots,n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3"/>
  <p:tag name="PICTUREFILESIZE" val="368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X_{\mathcal{I}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5"/>
  <p:tag name="PICTUREFILESIZE" val="184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 \blue&#10;X=X_1,\ldots,X_n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1"/>
  <p:tag name="PICTUREFILESIZE" val="36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workshop}&#10;\begin{document}&#10;\begin{align*}&#10;\red \Downarrow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3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834</Words>
  <Application>Microsoft Office PowerPoint</Application>
  <PresentationFormat>On-screen Show (4:3)</PresentationFormat>
  <Paragraphs>317</Paragraphs>
  <Slides>30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Wingdings</vt:lpstr>
      <vt:lpstr>Lucida Sans Unicode</vt:lpstr>
      <vt:lpstr>cmsy10</vt:lpstr>
      <vt:lpstr>Khmer UI</vt:lpstr>
      <vt:lpstr>cmmi10</vt:lpstr>
      <vt:lpstr>Comic Sans MS</vt:lpstr>
      <vt:lpstr>Office Theme</vt:lpstr>
      <vt:lpstr>Custom Design</vt:lpstr>
      <vt:lpstr>Welcome to the  Workshop on Cryptography  from Storage Imperfections</vt:lpstr>
      <vt:lpstr>Cryptographic Primitives and the Noisy-Storage Model</vt:lpstr>
      <vt:lpstr>Outline</vt:lpstr>
      <vt:lpstr>Cryptography</vt:lpstr>
      <vt:lpstr>Modern-Day Cryptography</vt:lpstr>
      <vt:lpstr>Modern-Day Cryptography</vt:lpstr>
      <vt:lpstr>Modern-Day Cryptography</vt:lpstr>
      <vt:lpstr>Where It Went Wrong</vt:lpstr>
      <vt:lpstr>Secure Evaluation of the Equality</vt:lpstr>
      <vt:lpstr>Secure Function Evaluation</vt:lpstr>
      <vt:lpstr>Dishonest Alice</vt:lpstr>
      <vt:lpstr>Dishonest Bob</vt:lpstr>
      <vt:lpstr>Modern Cryptography</vt:lpstr>
      <vt:lpstr>Outline</vt:lpstr>
      <vt:lpstr>1-out-of-2 Oblivious Transfer</vt:lpstr>
      <vt:lpstr>1-out-of-2 Oblivious Transfer</vt:lpstr>
      <vt:lpstr>Bit Commitment</vt:lpstr>
      <vt:lpstr>Weak String Erasure (WSE)</vt:lpstr>
      <vt:lpstr>Overview of Two-Party Primitives</vt:lpstr>
      <vt:lpstr>Can we implement these primitives?  </vt:lpstr>
      <vt:lpstr>Quantum Storage Imperfections </vt:lpstr>
      <vt:lpstr>Outline</vt:lpstr>
      <vt:lpstr>The Noisy-Storage Model  (Wehner, S, Terhal ’07)</vt:lpstr>
      <vt:lpstr>The Noisy-Storage Model  (Wehner, S, Terhal ’07)</vt:lpstr>
      <vt:lpstr>The Noisy-Storage Model  (Wehner, S, Terhal ’07)</vt:lpstr>
      <vt:lpstr>The Noisy-Storage Model </vt:lpstr>
      <vt:lpstr>Relation to Previous Work</vt:lpstr>
      <vt:lpstr>Relation to Previous Work</vt:lpstr>
      <vt:lpstr>Noisy-Storage Model</vt:lpstr>
      <vt:lpstr>Summary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Noisy Storage talk</dc:title>
  <dc:creator>Stephanie Wehner</dc:creator>
  <cp:lastModifiedBy>Christian Schaffner</cp:lastModifiedBy>
  <cp:revision>1022</cp:revision>
  <dcterms:created xsi:type="dcterms:W3CDTF">2010-01-20T16:17:28Z</dcterms:created>
  <dcterms:modified xsi:type="dcterms:W3CDTF">2010-04-01T07:27:29Z</dcterms:modified>
</cp:coreProperties>
</file>