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41.xml" ContentType="application/vnd.openxmlformats-officedocument.presentationml.tags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Default Extension="emf" ContentType="image/x-emf"/>
  <Override PartName="/ppt/tags/tag68.xml" ContentType="application/vnd.openxmlformats-officedocument.presentationml.tags+xml"/>
  <Override PartName="/ppt/notesSlides/notesSlide17.xml" ContentType="application/vnd.openxmlformats-officedocument.presentationml.notesSlide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notesSlides/notesSlide13.xml" ContentType="application/vnd.openxmlformats-officedocument.presentationml.notesSlide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notesSlides/notesSlide14.xml" ContentType="application/vnd.openxmlformats-officedocument.presentationml.notesSlide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notesSlides/notesSlide21.xml" ContentType="application/vnd.openxmlformats-officedocument.presentationml.notesSlide+xml"/>
  <Override PartName="/ppt/tags/tag118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114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notesSlides/notesSlide15.xml" ContentType="application/vnd.openxmlformats-officedocument.presentationml.notesSlide+xml"/>
  <Override PartName="/ppt/tags/tag95.xml" ContentType="application/vnd.openxmlformats-officedocument.presentationml.tags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notesSlides/notesSlide11.xml" ContentType="application/vnd.openxmlformats-officedocument.presentationml.notesSlide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notesSlides/notesSlide6.xml" ContentType="application/vnd.openxmlformats-officedocument.presentationml.notesSlide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Default Extension="fntdata" ContentType="application/x-fontdata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notesSlides/notesSlide23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40"/>
  </p:notesMasterIdLst>
  <p:handoutMasterIdLst>
    <p:handoutMasterId r:id="rId41"/>
  </p:handoutMasterIdLst>
  <p:sldIdLst>
    <p:sldId id="381" r:id="rId3"/>
    <p:sldId id="452" r:id="rId4"/>
    <p:sldId id="425" r:id="rId5"/>
    <p:sldId id="426" r:id="rId6"/>
    <p:sldId id="427" r:id="rId7"/>
    <p:sldId id="428" r:id="rId8"/>
    <p:sldId id="429" r:id="rId9"/>
    <p:sldId id="430" r:id="rId10"/>
    <p:sldId id="433" r:id="rId11"/>
    <p:sldId id="458" r:id="rId12"/>
    <p:sldId id="431" r:id="rId13"/>
    <p:sldId id="440" r:id="rId14"/>
    <p:sldId id="435" r:id="rId15"/>
    <p:sldId id="436" r:id="rId16"/>
    <p:sldId id="451" r:id="rId17"/>
    <p:sldId id="438" r:id="rId18"/>
    <p:sldId id="410" r:id="rId19"/>
    <p:sldId id="417" r:id="rId20"/>
    <p:sldId id="418" r:id="rId21"/>
    <p:sldId id="439" r:id="rId22"/>
    <p:sldId id="447" r:id="rId23"/>
    <p:sldId id="419" r:id="rId24"/>
    <p:sldId id="420" r:id="rId25"/>
    <p:sldId id="450" r:id="rId26"/>
    <p:sldId id="421" r:id="rId27"/>
    <p:sldId id="442" r:id="rId28"/>
    <p:sldId id="454" r:id="rId29"/>
    <p:sldId id="443" r:id="rId30"/>
    <p:sldId id="444" r:id="rId31"/>
    <p:sldId id="459" r:id="rId32"/>
    <p:sldId id="457" r:id="rId33"/>
    <p:sldId id="445" r:id="rId34"/>
    <p:sldId id="446" r:id="rId35"/>
    <p:sldId id="460" r:id="rId36"/>
    <p:sldId id="449" r:id="rId37"/>
    <p:sldId id="409" r:id="rId38"/>
    <p:sldId id="423" r:id="rId39"/>
  </p:sldIdLst>
  <p:sldSz cx="9144000" cy="6858000" type="screen4x3"/>
  <p:notesSz cx="7102475" cy="10234613"/>
  <p:embeddedFontLst>
    <p:embeddedFont>
      <p:font typeface="Calibri" pitchFamily="34" charset="0"/>
      <p:regular r:id="rId42"/>
      <p:bold r:id="rId43"/>
      <p:italic r:id="rId44"/>
      <p:boldItalic r:id="rId45"/>
    </p:embeddedFont>
    <p:embeddedFont>
      <p:font typeface="cmr10" pitchFamily="34" charset="0"/>
      <p:regular r:id="rId46"/>
    </p:embeddedFont>
    <p:embeddedFont>
      <p:font typeface="cmsy10" pitchFamily="34" charset="0"/>
      <p:regular r:id="rId47"/>
    </p:embeddedFont>
    <p:embeddedFont>
      <p:font typeface="cmmi10" pitchFamily="34" charset="0"/>
      <p:regular r:id="rId48"/>
    </p:embeddedFont>
    <p:embeddedFont>
      <p:font typeface="Comic Sans MS" pitchFamily="66" charset="0"/>
      <p:regular r:id="rId49"/>
      <p:bold r:id="rId50"/>
    </p:embeddedFont>
  </p:embeddedFontLst>
  <p:custDataLst>
    <p:tags r:id="rId5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FF0000"/>
    <a:srgbClr val="66FF33"/>
    <a:srgbClr val="00FF00"/>
    <a:srgbClr val="33CC33"/>
    <a:srgbClr val="CB3A13"/>
    <a:srgbClr val="B3A6FE"/>
    <a:srgbClr val="D1C8DE"/>
    <a:srgbClr val="CCC1DA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6014" autoAdjust="0"/>
  </p:normalViewPr>
  <p:slideViewPr>
    <p:cSldViewPr>
      <p:cViewPr varScale="1">
        <p:scale>
          <a:sx n="62" d="100"/>
          <a:sy n="62" d="100"/>
        </p:scale>
        <p:origin x="-84" y="-174"/>
      </p:cViewPr>
      <p:guideLst>
        <p:guide orient="horz"/>
        <p:guide pos="22"/>
      </p:guideLst>
    </p:cSldViewPr>
  </p:slideViewPr>
  <p:outlineViewPr>
    <p:cViewPr>
      <p:scale>
        <a:sx n="33" d="100"/>
        <a:sy n="33" d="100"/>
      </p:scale>
      <p:origin x="0" y="3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3.fntdata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6.xml"/><Relationship Id="rId51" Type="http://schemas.openxmlformats.org/officeDocument/2006/relationships/tags" Target="tags/tag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12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13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14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01.11.2010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image" Target="../media/image13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image" Target="../media/image10.png"/><Relationship Id="rId5" Type="http://schemas.openxmlformats.org/officeDocument/2006/relationships/tags" Target="../tags/tag36.xml"/><Relationship Id="rId1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tags" Target="../tags/tag35.xml"/><Relationship Id="rId9" Type="http://schemas.openxmlformats.org/officeDocument/2006/relationships/notesSlide" Target="../notesSlides/notesSlide3.xml"/><Relationship Id="rId1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41.xml"/><Relationship Id="rId7" Type="http://schemas.openxmlformats.org/officeDocument/2006/relationships/image" Target="../media/image18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4" Type="http://schemas.openxmlformats.org/officeDocument/2006/relationships/tags" Target="../tags/tag42.xml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1.w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9.wmf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12.png"/><Relationship Id="rId3" Type="http://schemas.openxmlformats.org/officeDocument/2006/relationships/tags" Target="../tags/tag45.xml"/><Relationship Id="rId7" Type="http://schemas.openxmlformats.org/officeDocument/2006/relationships/image" Target="../media/image26.png"/><Relationship Id="rId12" Type="http://schemas.openxmlformats.org/officeDocument/2006/relationships/image" Target="../media/image7.jpe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2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png"/><Relationship Id="rId1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2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13" Type="http://schemas.openxmlformats.org/officeDocument/2006/relationships/image" Target="../media/image36.png"/><Relationship Id="rId18" Type="http://schemas.openxmlformats.org/officeDocument/2006/relationships/image" Target="../media/image20.png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5.png"/><Relationship Id="rId17" Type="http://schemas.openxmlformats.org/officeDocument/2006/relationships/image" Target="../media/image34.png"/><Relationship Id="rId2" Type="http://schemas.openxmlformats.org/officeDocument/2006/relationships/tags" Target="../tags/tag47.xml"/><Relationship Id="rId16" Type="http://schemas.openxmlformats.org/officeDocument/2006/relationships/image" Target="../media/image39.emf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12.png"/><Relationship Id="rId5" Type="http://schemas.openxmlformats.org/officeDocument/2006/relationships/tags" Target="../tags/tag50.xml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tags" Target="../tags/tag49.xml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image" Target="../media/image12.png"/><Relationship Id="rId26" Type="http://schemas.openxmlformats.org/officeDocument/2006/relationships/image" Target="../media/image34.png"/><Relationship Id="rId3" Type="http://schemas.openxmlformats.org/officeDocument/2006/relationships/tags" Target="../tags/tag54.xml"/><Relationship Id="rId21" Type="http://schemas.openxmlformats.org/officeDocument/2006/relationships/image" Target="../media/image42.png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image" Target="../media/image33.png"/><Relationship Id="rId25" Type="http://schemas.openxmlformats.org/officeDocument/2006/relationships/image" Target="../media/image36.png"/><Relationship Id="rId2" Type="http://schemas.openxmlformats.org/officeDocument/2006/relationships/tags" Target="../tags/tag53.xml"/><Relationship Id="rId16" Type="http://schemas.openxmlformats.org/officeDocument/2006/relationships/image" Target="../media/image32.png"/><Relationship Id="rId20" Type="http://schemas.openxmlformats.org/officeDocument/2006/relationships/image" Target="../media/image41.pn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24" Type="http://schemas.openxmlformats.org/officeDocument/2006/relationships/image" Target="../media/image35.png"/><Relationship Id="rId5" Type="http://schemas.openxmlformats.org/officeDocument/2006/relationships/tags" Target="../tags/tag56.xml"/><Relationship Id="rId15" Type="http://schemas.openxmlformats.org/officeDocument/2006/relationships/notesSlide" Target="../notesSlides/notesSlide11.xml"/><Relationship Id="rId23" Type="http://schemas.openxmlformats.org/officeDocument/2006/relationships/image" Target="../media/image38.png"/><Relationship Id="rId10" Type="http://schemas.openxmlformats.org/officeDocument/2006/relationships/tags" Target="../tags/tag61.xml"/><Relationship Id="rId19" Type="http://schemas.openxmlformats.org/officeDocument/2006/relationships/image" Target="../media/image40.png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37.png"/><Relationship Id="rId27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2.png"/><Relationship Id="rId4" Type="http://schemas.openxmlformats.org/officeDocument/2006/relationships/image" Target="../media/image33.png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image" Target="../media/image23.png"/><Relationship Id="rId18" Type="http://schemas.openxmlformats.org/officeDocument/2006/relationships/image" Target="../media/image21.png"/><Relationship Id="rId3" Type="http://schemas.openxmlformats.org/officeDocument/2006/relationships/tags" Target="../tags/tag67.xml"/><Relationship Id="rId21" Type="http://schemas.openxmlformats.org/officeDocument/2006/relationships/image" Target="../media/image20.png"/><Relationship Id="rId7" Type="http://schemas.openxmlformats.org/officeDocument/2006/relationships/tags" Target="../tags/tag71.xml"/><Relationship Id="rId12" Type="http://schemas.openxmlformats.org/officeDocument/2006/relationships/image" Target="../media/image41.png"/><Relationship Id="rId17" Type="http://schemas.openxmlformats.org/officeDocument/2006/relationships/image" Target="../media/image45.png"/><Relationship Id="rId2" Type="http://schemas.openxmlformats.org/officeDocument/2006/relationships/tags" Target="../tags/tag66.xml"/><Relationship Id="rId16" Type="http://schemas.openxmlformats.org/officeDocument/2006/relationships/image" Target="../media/image12.png"/><Relationship Id="rId20" Type="http://schemas.openxmlformats.org/officeDocument/2006/relationships/image" Target="../media/image34.png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44.png"/><Relationship Id="rId5" Type="http://schemas.openxmlformats.org/officeDocument/2006/relationships/tags" Target="../tags/tag69.xml"/><Relationship Id="rId15" Type="http://schemas.openxmlformats.org/officeDocument/2006/relationships/image" Target="../media/image33.png"/><Relationship Id="rId10" Type="http://schemas.openxmlformats.org/officeDocument/2006/relationships/notesSlide" Target="../notesSlides/notesSlide13.xml"/><Relationship Id="rId19" Type="http://schemas.openxmlformats.org/officeDocument/2006/relationships/image" Target="../media/image46.png"/><Relationship Id="rId4" Type="http://schemas.openxmlformats.org/officeDocument/2006/relationships/tags" Target="../tags/tag6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image" Target="../media/image33.png"/><Relationship Id="rId18" Type="http://schemas.openxmlformats.org/officeDocument/2006/relationships/image" Target="../media/image26.png"/><Relationship Id="rId3" Type="http://schemas.openxmlformats.org/officeDocument/2006/relationships/tags" Target="../tags/tag75.xml"/><Relationship Id="rId21" Type="http://schemas.openxmlformats.org/officeDocument/2006/relationships/image" Target="../media/image20.png"/><Relationship Id="rId7" Type="http://schemas.openxmlformats.org/officeDocument/2006/relationships/tags" Target="../tags/tag79.xml"/><Relationship Id="rId12" Type="http://schemas.openxmlformats.org/officeDocument/2006/relationships/image" Target="../media/image32.png"/><Relationship Id="rId17" Type="http://schemas.openxmlformats.org/officeDocument/2006/relationships/image" Target="../media/image48.png"/><Relationship Id="rId2" Type="http://schemas.openxmlformats.org/officeDocument/2006/relationships/tags" Target="../tags/tag74.xml"/><Relationship Id="rId16" Type="http://schemas.openxmlformats.org/officeDocument/2006/relationships/image" Target="../media/image44.png"/><Relationship Id="rId20" Type="http://schemas.openxmlformats.org/officeDocument/2006/relationships/image" Target="../media/image34.png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41.png"/><Relationship Id="rId5" Type="http://schemas.openxmlformats.org/officeDocument/2006/relationships/tags" Target="../tags/tag77.xml"/><Relationship Id="rId15" Type="http://schemas.openxmlformats.org/officeDocument/2006/relationships/image" Target="../media/image21.png"/><Relationship Id="rId10" Type="http://schemas.openxmlformats.org/officeDocument/2006/relationships/notesSlide" Target="../notesSlides/notesSlide14.xml"/><Relationship Id="rId19" Type="http://schemas.openxmlformats.org/officeDocument/2006/relationships/image" Target="../media/image28.png"/><Relationship Id="rId4" Type="http://schemas.openxmlformats.org/officeDocument/2006/relationships/tags" Target="../tags/tag76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47.png"/><Relationship Id="rId22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53.png"/><Relationship Id="rId3" Type="http://schemas.openxmlformats.org/officeDocument/2006/relationships/tags" Target="../tags/tag83.xml"/><Relationship Id="rId7" Type="http://schemas.openxmlformats.org/officeDocument/2006/relationships/image" Target="../media/image32.png"/><Relationship Id="rId12" Type="http://schemas.openxmlformats.org/officeDocument/2006/relationships/image" Target="../media/image52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notesSlide" Target="../notesSlides/notesSlide15.xml"/><Relationship Id="rId11" Type="http://schemas.openxmlformats.org/officeDocument/2006/relationships/image" Target="../media/image51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20.png"/><Relationship Id="rId10" Type="http://schemas.openxmlformats.org/officeDocument/2006/relationships/image" Target="../media/image50.png"/><Relationship Id="rId4" Type="http://schemas.openxmlformats.org/officeDocument/2006/relationships/tags" Target="../tags/tag84.xml"/><Relationship Id="rId9" Type="http://schemas.openxmlformats.org/officeDocument/2006/relationships/image" Target="../media/image12.png"/><Relationship Id="rId1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54.png"/><Relationship Id="rId9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57.png"/><Relationship Id="rId3" Type="http://schemas.openxmlformats.org/officeDocument/2006/relationships/tags" Target="../tags/tag88.xml"/><Relationship Id="rId7" Type="http://schemas.openxmlformats.org/officeDocument/2006/relationships/image" Target="../media/image34.png"/><Relationship Id="rId12" Type="http://schemas.openxmlformats.org/officeDocument/2006/relationships/image" Target="../media/image28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notesSlide" Target="../notesSlides/notesSlide18.xml"/><Relationship Id="rId11" Type="http://schemas.openxmlformats.org/officeDocument/2006/relationships/image" Target="../media/image5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tags" Target="../tags/tag89.xml"/><Relationship Id="rId9" Type="http://schemas.openxmlformats.org/officeDocument/2006/relationships/image" Target="../media/image55.png"/><Relationship Id="rId1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20.png"/><Relationship Id="rId3" Type="http://schemas.openxmlformats.org/officeDocument/2006/relationships/tags" Target="../tags/tag92.xml"/><Relationship Id="rId7" Type="http://schemas.openxmlformats.org/officeDocument/2006/relationships/notesSlide" Target="../notesSlides/notesSlide19.xml"/><Relationship Id="rId12" Type="http://schemas.openxmlformats.org/officeDocument/2006/relationships/image" Target="../media/image34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0.png"/><Relationship Id="rId5" Type="http://schemas.openxmlformats.org/officeDocument/2006/relationships/tags" Target="../tags/tag94.xml"/><Relationship Id="rId1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tags" Target="../tags/tag93.xml"/><Relationship Id="rId9" Type="http://schemas.openxmlformats.org/officeDocument/2006/relationships/image" Target="../media/image28.png"/><Relationship Id="rId1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13" Type="http://schemas.openxmlformats.org/officeDocument/2006/relationships/image" Target="../media/image28.png"/><Relationship Id="rId18" Type="http://schemas.openxmlformats.org/officeDocument/2006/relationships/image" Target="../media/image63.png"/><Relationship Id="rId3" Type="http://schemas.openxmlformats.org/officeDocument/2006/relationships/tags" Target="../tags/tag97.xml"/><Relationship Id="rId21" Type="http://schemas.openxmlformats.org/officeDocument/2006/relationships/image" Target="../media/image66.png"/><Relationship Id="rId7" Type="http://schemas.openxmlformats.org/officeDocument/2006/relationships/tags" Target="../tags/tag101.xml"/><Relationship Id="rId12" Type="http://schemas.openxmlformats.org/officeDocument/2006/relationships/notesSlide" Target="../notesSlides/notesSlide20.xml"/><Relationship Id="rId17" Type="http://schemas.openxmlformats.org/officeDocument/2006/relationships/image" Target="../media/image62.png"/><Relationship Id="rId25" Type="http://schemas.openxmlformats.org/officeDocument/2006/relationships/image" Target="../media/image68.png"/><Relationship Id="rId2" Type="http://schemas.openxmlformats.org/officeDocument/2006/relationships/tags" Target="../tags/tag96.xml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20.png"/><Relationship Id="rId5" Type="http://schemas.openxmlformats.org/officeDocument/2006/relationships/tags" Target="../tags/tag99.xml"/><Relationship Id="rId15" Type="http://schemas.openxmlformats.org/officeDocument/2006/relationships/image" Target="../media/image59.png"/><Relationship Id="rId23" Type="http://schemas.openxmlformats.org/officeDocument/2006/relationships/image" Target="../media/image34.png"/><Relationship Id="rId10" Type="http://schemas.openxmlformats.org/officeDocument/2006/relationships/tags" Target="../tags/tag104.xml"/><Relationship Id="rId19" Type="http://schemas.openxmlformats.org/officeDocument/2006/relationships/image" Target="../media/image64.png"/><Relationship Id="rId4" Type="http://schemas.openxmlformats.org/officeDocument/2006/relationships/tags" Target="../tags/tag98.xml"/><Relationship Id="rId9" Type="http://schemas.openxmlformats.org/officeDocument/2006/relationships/tags" Target="../tags/tag103.xml"/><Relationship Id="rId14" Type="http://schemas.openxmlformats.org/officeDocument/2006/relationships/image" Target="../media/image55.png"/><Relationship Id="rId22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image" Target="../media/image59.png"/><Relationship Id="rId18" Type="http://schemas.openxmlformats.org/officeDocument/2006/relationships/image" Target="../media/image65.png"/><Relationship Id="rId3" Type="http://schemas.openxmlformats.org/officeDocument/2006/relationships/tags" Target="../tags/tag107.xml"/><Relationship Id="rId21" Type="http://schemas.openxmlformats.org/officeDocument/2006/relationships/image" Target="../media/image20.png"/><Relationship Id="rId7" Type="http://schemas.openxmlformats.org/officeDocument/2006/relationships/tags" Target="../tags/tag111.xml"/><Relationship Id="rId12" Type="http://schemas.openxmlformats.org/officeDocument/2006/relationships/image" Target="../media/image55.png"/><Relationship Id="rId17" Type="http://schemas.openxmlformats.org/officeDocument/2006/relationships/image" Target="../media/image64.png"/><Relationship Id="rId2" Type="http://schemas.openxmlformats.org/officeDocument/2006/relationships/tags" Target="../tags/tag106.xml"/><Relationship Id="rId16" Type="http://schemas.openxmlformats.org/officeDocument/2006/relationships/image" Target="../media/image63.png"/><Relationship Id="rId20" Type="http://schemas.openxmlformats.org/officeDocument/2006/relationships/image" Target="../media/image34.png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1" Type="http://schemas.openxmlformats.org/officeDocument/2006/relationships/notesSlide" Target="../notesSlides/notesSlide21.xml"/><Relationship Id="rId5" Type="http://schemas.openxmlformats.org/officeDocument/2006/relationships/tags" Target="../tags/tag109.xml"/><Relationship Id="rId15" Type="http://schemas.openxmlformats.org/officeDocument/2006/relationships/image" Target="../media/image6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66.png"/><Relationship Id="rId4" Type="http://schemas.openxmlformats.org/officeDocument/2006/relationships/tags" Target="../tags/tag108.xml"/><Relationship Id="rId9" Type="http://schemas.openxmlformats.org/officeDocument/2006/relationships/tags" Target="../tags/tag113.xml"/><Relationship Id="rId14" Type="http://schemas.openxmlformats.org/officeDocument/2006/relationships/image" Target="../media/image61.png"/><Relationship Id="rId22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4.pn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23.png"/><Relationship Id="rId18" Type="http://schemas.openxmlformats.org/officeDocument/2006/relationships/image" Target="../media/image21.png"/><Relationship Id="rId3" Type="http://schemas.openxmlformats.org/officeDocument/2006/relationships/tags" Target="../tags/tag118.xml"/><Relationship Id="rId21" Type="http://schemas.openxmlformats.org/officeDocument/2006/relationships/image" Target="../media/image20.png"/><Relationship Id="rId7" Type="http://schemas.openxmlformats.org/officeDocument/2006/relationships/tags" Target="../tags/tag122.xml"/><Relationship Id="rId12" Type="http://schemas.openxmlformats.org/officeDocument/2006/relationships/image" Target="../media/image41.png"/><Relationship Id="rId17" Type="http://schemas.openxmlformats.org/officeDocument/2006/relationships/image" Target="../media/image45.png"/><Relationship Id="rId2" Type="http://schemas.openxmlformats.org/officeDocument/2006/relationships/tags" Target="../tags/tag117.xml"/><Relationship Id="rId16" Type="http://schemas.openxmlformats.org/officeDocument/2006/relationships/image" Target="../media/image12.png"/><Relationship Id="rId20" Type="http://schemas.openxmlformats.org/officeDocument/2006/relationships/image" Target="../media/image34.png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image" Target="../media/image44.png"/><Relationship Id="rId5" Type="http://schemas.openxmlformats.org/officeDocument/2006/relationships/tags" Target="../tags/tag120.xml"/><Relationship Id="rId15" Type="http://schemas.openxmlformats.org/officeDocument/2006/relationships/image" Target="../media/image33.png"/><Relationship Id="rId10" Type="http://schemas.openxmlformats.org/officeDocument/2006/relationships/notesSlide" Target="../notesSlides/notesSlide24.xml"/><Relationship Id="rId19" Type="http://schemas.openxmlformats.org/officeDocument/2006/relationships/image" Target="../media/image46.png"/><Relationship Id="rId4" Type="http://schemas.openxmlformats.org/officeDocument/2006/relationships/tags" Target="../tags/tag119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12.png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.xml"/><Relationship Id="rId7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wmf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8.xml"/><Relationship Id="rId7" Type="http://schemas.openxmlformats.org/officeDocument/2006/relationships/image" Target="../media/image8.wmf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.png"/><Relationship Id="rId4" Type="http://schemas.openxmlformats.org/officeDocument/2006/relationships/tags" Target="../tags/tag9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tags" Target="../tags/tag12.xml"/><Relationship Id="rId7" Type="http://schemas.openxmlformats.org/officeDocument/2006/relationships/image" Target="../media/image1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png"/><Relationship Id="rId4" Type="http://schemas.openxmlformats.org/officeDocument/2006/relationships/tags" Target="../tags/tag13.xml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13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image" Target="../media/image8.wmf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image" Target="../media/image10.png"/><Relationship Id="rId5" Type="http://schemas.openxmlformats.org/officeDocument/2006/relationships/tags" Target="../tags/tag18.xml"/><Relationship Id="rId10" Type="http://schemas.openxmlformats.org/officeDocument/2006/relationships/image" Target="../media/image9.png"/><Relationship Id="rId4" Type="http://schemas.openxmlformats.org/officeDocument/2006/relationships/tags" Target="../tags/tag1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24.xml"/><Relationship Id="rId7" Type="http://schemas.openxmlformats.org/officeDocument/2006/relationships/image" Target="../media/image13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0.png"/><Relationship Id="rId4" Type="http://schemas.openxmlformats.org/officeDocument/2006/relationships/tags" Target="../tags/tag25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13" Type="http://schemas.openxmlformats.org/officeDocument/2006/relationships/image" Target="../media/image14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3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10.png"/><Relationship Id="rId5" Type="http://schemas.openxmlformats.org/officeDocument/2006/relationships/tags" Target="../tags/tag30.xml"/><Relationship Id="rId10" Type="http://schemas.openxmlformats.org/officeDocument/2006/relationships/image" Target="../media/image9.png"/><Relationship Id="rId4" Type="http://schemas.openxmlformats.org/officeDocument/2006/relationships/tags" Target="../tags/tag29.xml"/><Relationship Id="rId9" Type="http://schemas.openxmlformats.org/officeDocument/2006/relationships/image" Target="../media/image15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68727"/>
          <a:stretch>
            <a:fillRect/>
          </a:stretch>
        </p:blipFill>
        <p:spPr bwMode="auto">
          <a:xfrm>
            <a:off x="539552" y="5301208"/>
            <a:ext cx="936104" cy="51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203648" y="2636912"/>
            <a:ext cx="6400800" cy="12144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Christian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Schaffner</a:t>
            </a:r>
            <a:endParaRPr lang="en-US" sz="28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CWI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Amsterdam, Netherlands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208590"/>
            <a:ext cx="8143932" cy="2500330"/>
          </a:xfrm>
        </p:spPr>
        <p:txBody>
          <a:bodyPr/>
          <a:lstStyle/>
          <a:p>
            <a:r>
              <a:rPr lang="de-DE" sz="4800" dirty="0" smtClean="0">
                <a:latin typeface="+mj-lt"/>
              </a:rPr>
              <a:t>Position-</a:t>
            </a:r>
            <a:r>
              <a:rPr lang="de-DE" sz="4800" dirty="0" err="1" smtClean="0">
                <a:latin typeface="+mj-lt"/>
              </a:rPr>
              <a:t>Based</a:t>
            </a:r>
            <a:r>
              <a:rPr lang="de-DE" sz="4800" dirty="0" smtClean="0">
                <a:latin typeface="+mj-lt"/>
              </a:rPr>
              <a:t/>
            </a:r>
            <a:br>
              <a:rPr lang="de-DE" sz="4800" dirty="0" smtClean="0">
                <a:latin typeface="+mj-lt"/>
              </a:rPr>
            </a:br>
            <a:r>
              <a:rPr lang="de-DE" sz="4800" dirty="0" smtClean="0">
                <a:latin typeface="+mj-lt"/>
              </a:rPr>
              <a:t>Quantum </a:t>
            </a:r>
            <a:r>
              <a:rPr lang="de-DE" sz="4800" dirty="0" err="1" smtClean="0">
                <a:latin typeface="+mj-lt"/>
              </a:rPr>
              <a:t>Cryptography</a:t>
            </a:r>
            <a:r>
              <a:rPr lang="de-DE" sz="4800" dirty="0" smtClean="0">
                <a:latin typeface="+mj-lt"/>
              </a:rPr>
              <a:t>:</a:t>
            </a:r>
            <a:br>
              <a:rPr lang="de-DE" sz="4800" dirty="0" smtClean="0">
                <a:latin typeface="+mj-lt"/>
              </a:rPr>
            </a:br>
            <a:r>
              <a:rPr lang="de-DE" sz="4000" dirty="0" err="1" smtClean="0">
                <a:latin typeface="+mj-lt"/>
              </a:rPr>
              <a:t>Impossibility</a:t>
            </a:r>
            <a:r>
              <a:rPr lang="de-DE" sz="4000" dirty="0" smtClean="0">
                <a:latin typeface="+mj-lt"/>
              </a:rPr>
              <a:t> </a:t>
            </a:r>
            <a:r>
              <a:rPr lang="de-DE" sz="4000" dirty="0" err="1" smtClean="0">
                <a:latin typeface="+mj-lt"/>
              </a:rPr>
              <a:t>and</a:t>
            </a:r>
            <a:r>
              <a:rPr lang="de-DE" sz="4000" dirty="0" smtClean="0">
                <a:latin typeface="+mj-lt"/>
              </a:rPr>
              <a:t> </a:t>
            </a:r>
            <a:r>
              <a:rPr lang="de-DE" sz="4000" dirty="0" err="1" smtClean="0">
                <a:latin typeface="+mj-lt"/>
              </a:rPr>
              <a:t>Constructions</a:t>
            </a:r>
            <a:endParaRPr lang="de-DE" sz="4000" dirty="0">
              <a:latin typeface="+mj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8596" y="5454914"/>
            <a:ext cx="8143932" cy="121444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defRPr/>
            </a:pPr>
            <a:r>
              <a:rPr lang="de-CH" sz="2000" dirty="0" smtClean="0"/>
              <a:t>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Seminar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+mj-lt"/>
              </a:rPr>
              <a:t>Eindhoven, Netherlands</a:t>
            </a:r>
            <a:endParaRPr lang="en-US" sz="2000" baseline="0" dirty="0" smtClean="0">
              <a:latin typeface="+mj-lt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Wednesday,</a:t>
            </a:r>
            <a:r>
              <a:rPr lang="en-US" sz="2000" dirty="0" smtClean="0">
                <a:latin typeface="+mj-lt"/>
              </a:rPr>
              <a:t> 3 November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1" name="Picture 10" descr="CWI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7746" y="2708920"/>
            <a:ext cx="1934054" cy="857256"/>
          </a:xfrm>
          <a:prstGeom prst="rect">
            <a:avLst/>
          </a:prstGeom>
        </p:spPr>
      </p:pic>
      <p:pic>
        <p:nvPicPr>
          <p:cNvPr id="6" name="Picture 41" descr="qaplogo140x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1778000" cy="1016000"/>
          </a:xfrm>
          <a:prstGeom prst="rect">
            <a:avLst/>
          </a:prstGeom>
          <a:noFill/>
        </p:spPr>
      </p:pic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5301208"/>
            <a:ext cx="1498468" cy="1153117"/>
          </a:xfrm>
          <a:prstGeom prst="rect">
            <a:avLst/>
          </a:prstGeom>
          <a:noFill/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971600" y="3933056"/>
            <a:ext cx="7560840" cy="129614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joint work with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2400" dirty="0" smtClean="0">
                <a:solidFill>
                  <a:srgbClr val="FF0000"/>
                </a:solidFill>
                <a:latin typeface="+mj-lt"/>
              </a:rPr>
              <a:t>Harry </a:t>
            </a:r>
            <a:r>
              <a:rPr lang="de-DE" sz="2400" dirty="0" err="1" smtClean="0">
                <a:solidFill>
                  <a:srgbClr val="FF0000"/>
                </a:solidFill>
                <a:latin typeface="+mj-lt"/>
              </a:rPr>
              <a:t>Buhrman</a:t>
            </a:r>
            <a:r>
              <a:rPr lang="de-DE" sz="2400" dirty="0" smtClean="0">
                <a:latin typeface="+mj-lt"/>
              </a:rPr>
              <a:t>, </a:t>
            </a:r>
            <a:r>
              <a:rPr lang="de-DE" sz="2400" dirty="0" err="1" smtClean="0">
                <a:latin typeface="+mj-lt"/>
              </a:rPr>
              <a:t>Nishanth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Chandran</a:t>
            </a:r>
            <a:r>
              <a:rPr lang="de-DE" sz="2400" dirty="0" smtClean="0">
                <a:latin typeface="+mj-lt"/>
              </a:rPr>
              <a:t>, </a:t>
            </a:r>
            <a:r>
              <a:rPr lang="de-DE" sz="2400" dirty="0" smtClean="0">
                <a:solidFill>
                  <a:srgbClr val="FF0000"/>
                </a:solidFill>
                <a:latin typeface="+mj-lt"/>
              </a:rPr>
              <a:t>Serge Fehr</a:t>
            </a:r>
            <a:r>
              <a:rPr lang="de-DE" sz="2400" dirty="0" smtClean="0">
                <a:latin typeface="+mj-lt"/>
              </a:rPr>
              <a:t>, 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>Ran Gelles, </a:t>
            </a:r>
            <a:r>
              <a:rPr lang="de-DE" sz="2400" dirty="0" err="1" smtClean="0">
                <a:latin typeface="+mj-lt"/>
              </a:rPr>
              <a:t>Vipul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Goyal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and</a:t>
            </a:r>
            <a:r>
              <a:rPr lang="de-DE" sz="2400" dirty="0" smtClean="0">
                <a:latin typeface="+mj-lt"/>
              </a:rPr>
              <a:t> Rafail </a:t>
            </a:r>
            <a:r>
              <a:rPr lang="de-DE" sz="2400" dirty="0" err="1" smtClean="0">
                <a:latin typeface="+mj-lt"/>
              </a:rPr>
              <a:t>Ostrovsky</a:t>
            </a:r>
            <a:r>
              <a:rPr lang="de-DE" sz="2400" dirty="0" smtClean="0">
                <a:latin typeface="+mj-lt"/>
              </a:rPr>
              <a:t> (UCLA)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 dirty="0"/>
              <a:t>Quantum </a:t>
            </a:r>
            <a:r>
              <a:rPr lang="en-US" dirty="0" smtClean="0"/>
              <a:t>Operations</a:t>
            </a:r>
            <a:endParaRPr lang="en-US" dirty="0"/>
          </a:p>
        </p:txBody>
      </p:sp>
      <p:pic>
        <p:nvPicPr>
          <p:cNvPr id="75" name="Picture 74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532440" y="4938117"/>
            <a:ext cx="506837" cy="313369"/>
          </a:xfrm>
          <a:prstGeom prst="rect">
            <a:avLst/>
          </a:prstGeom>
          <a:noFill/>
          <a:ln/>
          <a:effectLst/>
        </p:spPr>
      </p:pic>
      <p:pic>
        <p:nvPicPr>
          <p:cNvPr id="76" name="Picture 7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48264" y="3497957"/>
            <a:ext cx="506240" cy="313000"/>
          </a:xfrm>
          <a:prstGeom prst="rect">
            <a:avLst/>
          </a:prstGeom>
          <a:noFill/>
          <a:ln/>
          <a:effectLst/>
        </p:spPr>
      </p:pic>
      <p:pic>
        <p:nvPicPr>
          <p:cNvPr id="110" name="Picture 10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684" y="4003916"/>
            <a:ext cx="506240" cy="286395"/>
          </a:xfrm>
          <a:prstGeom prst="rect">
            <a:avLst/>
          </a:prstGeom>
          <a:noFill/>
          <a:ln/>
          <a:effectLst/>
        </p:spPr>
      </p:pic>
      <p:pic>
        <p:nvPicPr>
          <p:cNvPr id="113" name="Picture 11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00392" y="5946229"/>
            <a:ext cx="505644" cy="286057"/>
          </a:xfrm>
          <a:prstGeom prst="rect">
            <a:avLst/>
          </a:prstGeom>
          <a:noFill/>
          <a:ln/>
          <a:effectLst/>
        </p:spPr>
      </p:pic>
      <p:sp>
        <p:nvSpPr>
          <p:cNvPr id="153" name="Content Placeholder 1"/>
          <p:cNvSpPr txBox="1">
            <a:spLocks/>
          </p:cNvSpPr>
          <p:nvPr/>
        </p:nvSpPr>
        <p:spPr>
          <a:xfrm>
            <a:off x="395536" y="764704"/>
            <a:ext cx="8429684" cy="34563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are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linear </a:t>
            </a:r>
            <a:r>
              <a:rPr lang="en-US" sz="2600" dirty="0" err="1" smtClean="0">
                <a:solidFill>
                  <a:srgbClr val="FF0000"/>
                </a:solidFill>
                <a:cs typeface="Arial" charset="0"/>
              </a:rPr>
              <a:t>isometries</a:t>
            </a:r>
            <a:endParaRPr lang="en-US" sz="2600" dirty="0" smtClean="0">
              <a:solidFill>
                <a:srgbClr val="FF0000"/>
              </a:solidFill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can be described by a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unitary matrix</a:t>
            </a:r>
            <a:r>
              <a:rPr lang="en-US" sz="2600" dirty="0" smtClean="0">
                <a:cs typeface="Arial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examples: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identity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err="1" smtClean="0">
                <a:cs typeface="Arial" charset="0"/>
              </a:rPr>
              <a:t>bitflip</a:t>
            </a:r>
            <a:r>
              <a:rPr lang="en-US" sz="2600" dirty="0" smtClean="0">
                <a:cs typeface="Arial" charset="0"/>
              </a:rPr>
              <a:t> (Pauli X): mirroring at           </a:t>
            </a:r>
            <a:r>
              <a:rPr lang="en-US" sz="2600" dirty="0" smtClean="0">
                <a:cs typeface="Arial" charset="0"/>
              </a:rPr>
              <a:t>axis 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phase-flip (Pauli Z): mirroring at        </a:t>
            </a:r>
            <a:r>
              <a:rPr lang="en-US" sz="2600" dirty="0" smtClean="0">
                <a:cs typeface="Arial" charset="0"/>
              </a:rPr>
              <a:t>   axis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both (Pauli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XZ)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162" name="Picture 161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40152" y="1287182"/>
            <a:ext cx="1397159" cy="341618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175"/>
          <p:cNvGrpSpPr/>
          <p:nvPr/>
        </p:nvGrpSpPr>
        <p:grpSpPr>
          <a:xfrm>
            <a:off x="5868144" y="3857997"/>
            <a:ext cx="2520280" cy="2523332"/>
            <a:chOff x="4572958" y="1485104"/>
            <a:chExt cx="3314742" cy="3318755"/>
          </a:xfrm>
        </p:grpSpPr>
        <p:sp>
          <p:nvSpPr>
            <p:cNvPr id="164" name="Oval 105"/>
            <p:cNvSpPr>
              <a:spLocks noChangeArrowheads="1"/>
            </p:cNvSpPr>
            <p:nvPr/>
          </p:nvSpPr>
          <p:spPr bwMode="auto">
            <a:xfrm>
              <a:off x="4788024" y="1700808"/>
              <a:ext cx="2879725" cy="28797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AutoShape 11"/>
            <p:cNvSpPr>
              <a:spLocks noChangeArrowheads="1"/>
            </p:cNvSpPr>
            <p:nvPr/>
          </p:nvSpPr>
          <p:spPr bwMode="auto">
            <a:xfrm rot="5400000">
              <a:off x="4579160" y="3067842"/>
              <a:ext cx="3311526" cy="146049"/>
            </a:xfrm>
            <a:prstGeom prst="leftRightArrow">
              <a:avLst>
                <a:gd name="adj1" fmla="val 44194"/>
                <a:gd name="adj2" fmla="val 1031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67" name="AutoShape 11"/>
            <p:cNvSpPr>
              <a:spLocks noChangeArrowheads="1"/>
            </p:cNvSpPr>
            <p:nvPr/>
          </p:nvSpPr>
          <p:spPr bwMode="auto">
            <a:xfrm>
              <a:off x="4576175" y="3067645"/>
              <a:ext cx="3311525" cy="146049"/>
            </a:xfrm>
            <a:prstGeom prst="leftRightArrow">
              <a:avLst>
                <a:gd name="adj1" fmla="val 44192"/>
                <a:gd name="adj2" fmla="val 1031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68" name="AutoShape 11"/>
            <p:cNvSpPr>
              <a:spLocks noChangeArrowheads="1"/>
            </p:cNvSpPr>
            <p:nvPr/>
          </p:nvSpPr>
          <p:spPr bwMode="auto">
            <a:xfrm rot="2697395">
              <a:off x="4572958" y="3075268"/>
              <a:ext cx="3311525" cy="146049"/>
            </a:xfrm>
            <a:prstGeom prst="leftRightArrow">
              <a:avLst>
                <a:gd name="adj1" fmla="val 43129"/>
                <a:gd name="adj2" fmla="val 103182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70" name="AutoShape 11"/>
            <p:cNvSpPr>
              <a:spLocks noChangeArrowheads="1"/>
            </p:cNvSpPr>
            <p:nvPr/>
          </p:nvSpPr>
          <p:spPr bwMode="auto">
            <a:xfrm rot="18897395">
              <a:off x="4569973" y="3075071"/>
              <a:ext cx="3311526" cy="146049"/>
            </a:xfrm>
            <a:prstGeom prst="leftRightArrow">
              <a:avLst>
                <a:gd name="adj1" fmla="val 43151"/>
                <a:gd name="adj2" fmla="val 103182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 rot="2723195">
            <a:off x="6012160" y="3919377"/>
            <a:ext cx="2304256" cy="2351891"/>
            <a:chOff x="6012160" y="3885421"/>
            <a:chExt cx="2304256" cy="2351891"/>
          </a:xfrm>
        </p:grpSpPr>
        <p:sp>
          <p:nvSpPr>
            <p:cNvPr id="163" name="Line 110"/>
            <p:cNvSpPr>
              <a:spLocks noChangeShapeType="1"/>
            </p:cNvSpPr>
            <p:nvPr/>
          </p:nvSpPr>
          <p:spPr bwMode="auto">
            <a:xfrm flipH="1">
              <a:off x="6012160" y="3933056"/>
              <a:ext cx="2304256" cy="2304256"/>
            </a:xfrm>
            <a:prstGeom prst="line">
              <a:avLst/>
            </a:prstGeom>
            <a:noFill/>
            <a:ln w="66675" cmpd="sng">
              <a:solidFill>
                <a:schemeClr val="accent1"/>
              </a:solidFill>
              <a:prstDash val="dash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Up-Down Arrow 178"/>
            <p:cNvSpPr/>
            <p:nvPr/>
          </p:nvSpPr>
          <p:spPr>
            <a:xfrm rot="-2700000">
              <a:off x="7594151" y="3885421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0" name="Up-Down Arrow 179"/>
            <p:cNvSpPr/>
            <p:nvPr/>
          </p:nvSpPr>
          <p:spPr>
            <a:xfrm rot="18900000">
              <a:off x="6681056" y="4784756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136336" y="5344570"/>
            <a:ext cx="3168352" cy="792088"/>
            <a:chOff x="1136336" y="5344570"/>
            <a:chExt cx="3168352" cy="792088"/>
          </a:xfrm>
        </p:grpSpPr>
        <p:sp>
          <p:nvSpPr>
            <p:cNvPr id="187" name="Rectangle 22"/>
            <p:cNvSpPr>
              <a:spLocks noChangeArrowheads="1"/>
            </p:cNvSpPr>
            <p:nvPr/>
          </p:nvSpPr>
          <p:spPr bwMode="auto">
            <a:xfrm>
              <a:off x="2216456" y="5344570"/>
              <a:ext cx="649188" cy="7192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Line 23"/>
            <p:cNvSpPr>
              <a:spLocks noChangeShapeType="1"/>
            </p:cNvSpPr>
            <p:nvPr/>
          </p:nvSpPr>
          <p:spPr bwMode="auto">
            <a:xfrm flipH="1">
              <a:off x="1136336" y="5704610"/>
              <a:ext cx="10806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89" name="Line 24"/>
            <p:cNvSpPr>
              <a:spLocks noChangeShapeType="1"/>
            </p:cNvSpPr>
            <p:nvPr/>
          </p:nvSpPr>
          <p:spPr bwMode="auto">
            <a:xfrm flipH="1">
              <a:off x="2864528" y="5704610"/>
              <a:ext cx="1440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94" name="Content Placeholder 1"/>
            <p:cNvSpPr txBox="1">
              <a:spLocks/>
            </p:cNvSpPr>
            <p:nvPr/>
          </p:nvSpPr>
          <p:spPr>
            <a:xfrm>
              <a:off x="2288464" y="534457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Z</a:t>
              </a:r>
              <a:endPara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</p:grpSp>
      <p:pic>
        <p:nvPicPr>
          <p:cNvPr id="41" name="Picture 40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52120" y="3212976"/>
            <a:ext cx="577947" cy="408443"/>
          </a:xfrm>
          <a:prstGeom prst="rect">
            <a:avLst/>
          </a:prstGeom>
          <a:noFill/>
          <a:ln/>
          <a:effectLst/>
        </p:spPr>
      </p:pic>
      <p:grpSp>
        <p:nvGrpSpPr>
          <p:cNvPr id="79" name="Group 78"/>
          <p:cNvGrpSpPr/>
          <p:nvPr/>
        </p:nvGrpSpPr>
        <p:grpSpPr>
          <a:xfrm>
            <a:off x="513908" y="6165304"/>
            <a:ext cx="4371768" cy="504056"/>
            <a:chOff x="513908" y="6165304"/>
            <a:chExt cx="4371768" cy="504056"/>
          </a:xfrm>
        </p:grpSpPr>
        <p:grpSp>
          <p:nvGrpSpPr>
            <p:cNvPr id="58" name="Group 28"/>
            <p:cNvGrpSpPr/>
            <p:nvPr/>
          </p:nvGrpSpPr>
          <p:grpSpPr>
            <a:xfrm>
              <a:off x="4427984" y="6165304"/>
              <a:ext cx="457692" cy="460694"/>
              <a:chOff x="4214810" y="2000240"/>
              <a:chExt cx="457692" cy="460694"/>
            </a:xfrm>
          </p:grpSpPr>
          <p:sp>
            <p:nvSpPr>
              <p:cNvPr id="5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0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513908" y="6208666"/>
              <a:ext cx="457692" cy="460694"/>
              <a:chOff x="4214810" y="2000240"/>
              <a:chExt cx="457692" cy="460694"/>
            </a:xfrm>
          </p:grpSpPr>
          <p:sp>
            <p:nvSpPr>
              <p:cNvPr id="9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513908" y="5691728"/>
            <a:ext cx="4371768" cy="473576"/>
            <a:chOff x="513908" y="5691728"/>
            <a:chExt cx="4371768" cy="473576"/>
          </a:xfrm>
        </p:grpSpPr>
        <p:grpSp>
          <p:nvGrpSpPr>
            <p:cNvPr id="3" name="Group 28"/>
            <p:cNvGrpSpPr/>
            <p:nvPr/>
          </p:nvGrpSpPr>
          <p:grpSpPr>
            <a:xfrm>
              <a:off x="513908" y="5704610"/>
              <a:ext cx="457692" cy="460694"/>
              <a:chOff x="4214810" y="2000240"/>
              <a:chExt cx="457692" cy="460694"/>
            </a:xfrm>
          </p:grpSpPr>
          <p:sp>
            <p:nvSpPr>
              <p:cNvPr id="8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1" name="Group 28"/>
            <p:cNvGrpSpPr/>
            <p:nvPr/>
          </p:nvGrpSpPr>
          <p:grpSpPr>
            <a:xfrm>
              <a:off x="4427984" y="5691728"/>
              <a:ext cx="457692" cy="460694"/>
              <a:chOff x="4214810" y="2000240"/>
              <a:chExt cx="457692" cy="460694"/>
            </a:xfrm>
          </p:grpSpPr>
          <p:sp>
            <p:nvSpPr>
              <p:cNvPr id="6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513908" y="5186100"/>
            <a:ext cx="4371768" cy="475148"/>
            <a:chOff x="513908" y="5186100"/>
            <a:chExt cx="4371768" cy="475148"/>
          </a:xfrm>
        </p:grpSpPr>
        <p:grpSp>
          <p:nvGrpSpPr>
            <p:cNvPr id="5" name="Group 28"/>
            <p:cNvGrpSpPr/>
            <p:nvPr/>
          </p:nvGrpSpPr>
          <p:grpSpPr>
            <a:xfrm>
              <a:off x="513908" y="5200554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4" name="Group 28"/>
            <p:cNvGrpSpPr/>
            <p:nvPr/>
          </p:nvGrpSpPr>
          <p:grpSpPr>
            <a:xfrm>
              <a:off x="4427984" y="5186100"/>
              <a:ext cx="457692" cy="460694"/>
              <a:chOff x="4214810" y="2000240"/>
              <a:chExt cx="457692" cy="460694"/>
            </a:xfrm>
          </p:grpSpPr>
          <p:sp>
            <p:nvSpPr>
              <p:cNvPr id="6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513908" y="4696498"/>
            <a:ext cx="4371768" cy="460694"/>
            <a:chOff x="513908" y="4696498"/>
            <a:chExt cx="4371768" cy="460694"/>
          </a:xfrm>
        </p:grpSpPr>
        <p:grpSp>
          <p:nvGrpSpPr>
            <p:cNvPr id="52" name="Group 51"/>
            <p:cNvGrpSpPr/>
            <p:nvPr/>
          </p:nvGrpSpPr>
          <p:grpSpPr>
            <a:xfrm>
              <a:off x="513908" y="4696498"/>
              <a:ext cx="457692" cy="460694"/>
              <a:chOff x="7597837" y="2707419"/>
              <a:chExt cx="457692" cy="460694"/>
            </a:xfrm>
          </p:grpSpPr>
          <p:sp>
            <p:nvSpPr>
              <p:cNvPr id="53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4427984" y="4696498"/>
              <a:ext cx="457692" cy="460694"/>
              <a:chOff x="7597837" y="2707419"/>
              <a:chExt cx="457692" cy="460694"/>
            </a:xfrm>
          </p:grpSpPr>
          <p:sp>
            <p:nvSpPr>
              <p:cNvPr id="68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9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7" name="Picture 76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48403" y="2732525"/>
            <a:ext cx="577267" cy="37328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 dirty="0" smtClean="0"/>
              <a:t>No-Cloning Theorem</a:t>
            </a:r>
            <a:endParaRPr lang="en-US" dirty="0"/>
          </a:p>
        </p:txBody>
      </p: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3" name="Group 97"/>
          <p:cNvGrpSpPr/>
          <p:nvPr/>
        </p:nvGrpSpPr>
        <p:grpSpPr>
          <a:xfrm>
            <a:off x="1476007" y="41548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4" name="Group 98"/>
          <p:cNvGrpSpPr/>
          <p:nvPr/>
        </p:nvGrpSpPr>
        <p:grpSpPr>
          <a:xfrm>
            <a:off x="6593658" y="36976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1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5" name="Group 101"/>
          <p:cNvGrpSpPr/>
          <p:nvPr/>
        </p:nvGrpSpPr>
        <p:grpSpPr>
          <a:xfrm>
            <a:off x="6623155" y="4553097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4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6" name="Group 75"/>
          <p:cNvGrpSpPr/>
          <p:nvPr/>
        </p:nvGrpSpPr>
        <p:grpSpPr>
          <a:xfrm>
            <a:off x="2366797" y="3864069"/>
            <a:ext cx="4092947" cy="1460099"/>
            <a:chOff x="2366797" y="3864069"/>
            <a:chExt cx="4092947" cy="1460099"/>
          </a:xfrm>
        </p:grpSpPr>
        <p:pic>
          <p:nvPicPr>
            <p:cNvPr id="568321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t="9425" b="10959"/>
            <a:stretch>
              <a:fillRect/>
            </a:stretch>
          </p:blipFill>
          <p:spPr bwMode="auto">
            <a:xfrm rot="21327228">
              <a:off x="3599067" y="3893575"/>
              <a:ext cx="1489126" cy="1422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1142" name="Line 150"/>
            <p:cNvSpPr>
              <a:spLocks noChangeShapeType="1"/>
            </p:cNvSpPr>
            <p:nvPr/>
          </p:nvSpPr>
          <p:spPr bwMode="auto">
            <a:xfrm flipH="1">
              <a:off x="2366797" y="4557242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91" name="Rectangle 22"/>
            <p:cNvSpPr>
              <a:spLocks noChangeArrowheads="1"/>
            </p:cNvSpPr>
            <p:nvPr/>
          </p:nvSpPr>
          <p:spPr bwMode="auto">
            <a:xfrm>
              <a:off x="3254214" y="3864069"/>
              <a:ext cx="2305928" cy="1460099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50"/>
            <p:cNvSpPr>
              <a:spLocks noChangeShapeType="1"/>
            </p:cNvSpPr>
            <p:nvPr/>
          </p:nvSpPr>
          <p:spPr bwMode="auto">
            <a:xfrm flipH="1">
              <a:off x="5581908" y="4925951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6" name="Line 150"/>
            <p:cNvSpPr>
              <a:spLocks noChangeShapeType="1"/>
            </p:cNvSpPr>
            <p:nvPr/>
          </p:nvSpPr>
          <p:spPr bwMode="auto">
            <a:xfrm flipH="1">
              <a:off x="5567159" y="4114790"/>
              <a:ext cx="877836" cy="6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7" name="Group 74"/>
          <p:cNvGrpSpPr/>
          <p:nvPr/>
        </p:nvGrpSpPr>
        <p:grpSpPr>
          <a:xfrm>
            <a:off x="2771801" y="3429000"/>
            <a:ext cx="5184576" cy="2232248"/>
            <a:chOff x="2809127" y="3501009"/>
            <a:chExt cx="3326202" cy="2232248"/>
          </a:xfrm>
        </p:grpSpPr>
        <p:sp>
          <p:nvSpPr>
            <p:cNvPr id="92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0" name="Group 28"/>
          <p:cNvGrpSpPr/>
          <p:nvPr/>
        </p:nvGrpSpPr>
        <p:grpSpPr>
          <a:xfrm>
            <a:off x="2699792" y="1052736"/>
            <a:ext cx="720000" cy="720000"/>
            <a:chOff x="4214810" y="2000240"/>
            <a:chExt cx="457692" cy="460694"/>
          </a:xfrm>
        </p:grpSpPr>
        <p:sp>
          <p:nvSpPr>
            <p:cNvPr id="8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39552" y="980728"/>
            <a:ext cx="720000" cy="720000"/>
            <a:chOff x="7597837" y="2707419"/>
            <a:chExt cx="457692" cy="460694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39553" y="1988800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2699792" y="1988840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10"/>
          <p:cNvGrpSpPr>
            <a:grpSpLocks/>
          </p:cNvGrpSpPr>
          <p:nvPr/>
        </p:nvGrpSpPr>
        <p:grpSpPr bwMode="auto">
          <a:xfrm>
            <a:off x="5651028" y="2060278"/>
            <a:ext cx="865187" cy="792162"/>
            <a:chOff x="2148" y="2341"/>
            <a:chExt cx="545" cy="499"/>
          </a:xfrm>
        </p:grpSpPr>
        <p:sp>
          <p:nvSpPr>
            <p:cNvPr id="12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12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6" name="Rectangle 22"/>
          <p:cNvSpPr>
            <a:spLocks noChangeArrowheads="1"/>
          </p:cNvSpPr>
          <p:nvPr/>
        </p:nvSpPr>
        <p:spPr bwMode="auto">
          <a:xfrm>
            <a:off x="5660553" y="198884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" name="Group 139"/>
          <p:cNvGrpSpPr>
            <a:grpSpLocks/>
          </p:cNvGrpSpPr>
          <p:nvPr/>
        </p:nvGrpSpPr>
        <p:grpSpPr bwMode="auto">
          <a:xfrm>
            <a:off x="6947172" y="2075584"/>
            <a:ext cx="865188" cy="792163"/>
            <a:chOff x="2154" y="1933"/>
            <a:chExt cx="545" cy="499"/>
          </a:xfrm>
        </p:grpSpPr>
        <p:sp>
          <p:nvSpPr>
            <p:cNvPr id="128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130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31" name="Rectangle 149"/>
          <p:cNvSpPr>
            <a:spLocks noChangeArrowheads="1"/>
          </p:cNvSpPr>
          <p:nvPr/>
        </p:nvSpPr>
        <p:spPr bwMode="auto">
          <a:xfrm>
            <a:off x="6947172" y="1988270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2" name="Group 90"/>
          <p:cNvGrpSpPr/>
          <p:nvPr/>
        </p:nvGrpSpPr>
        <p:grpSpPr>
          <a:xfrm>
            <a:off x="5850239" y="2439230"/>
            <a:ext cx="504000" cy="504000"/>
            <a:chOff x="6948264" y="2780928"/>
            <a:chExt cx="457692" cy="460694"/>
          </a:xfrm>
        </p:grpSpPr>
        <p:sp>
          <p:nvSpPr>
            <p:cNvPr id="13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3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3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>
            <a:off x="7141930" y="2436996"/>
            <a:ext cx="504000" cy="504000"/>
            <a:chOff x="4427984" y="692696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1" name="Picture 1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132856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2" name="Picture 14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2148851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3" name="Picture 14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1196752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1167408"/>
            <a:ext cx="690067" cy="487680"/>
          </a:xfrm>
          <a:prstGeom prst="rect">
            <a:avLst/>
          </a:prstGeom>
          <a:noFill/>
          <a:ln/>
          <a:effectLst/>
        </p:spPr>
      </p:pic>
      <p:sp>
        <p:nvSpPr>
          <p:cNvPr id="58" name="Rectangle 22"/>
          <p:cNvSpPr>
            <a:spLocks noChangeArrowheads="1"/>
          </p:cNvSpPr>
          <p:nvPr/>
        </p:nvSpPr>
        <p:spPr bwMode="auto">
          <a:xfrm>
            <a:off x="5004048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5076056" y="98072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0" name="Rectangle 22"/>
          <p:cNvSpPr>
            <a:spLocks noChangeArrowheads="1"/>
          </p:cNvSpPr>
          <p:nvPr/>
        </p:nvSpPr>
        <p:spPr bwMode="auto">
          <a:xfrm>
            <a:off x="5940152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Content Placeholder 1"/>
          <p:cNvSpPr txBox="1">
            <a:spLocks/>
          </p:cNvSpPr>
          <p:nvPr/>
        </p:nvSpPr>
        <p:spPr>
          <a:xfrm>
            <a:off x="6012160" y="98072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Z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6876256" y="980728"/>
            <a:ext cx="7920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Content Placeholder 1"/>
          <p:cNvSpPr txBox="1">
            <a:spLocks/>
          </p:cNvSpPr>
          <p:nvPr/>
        </p:nvSpPr>
        <p:spPr>
          <a:xfrm>
            <a:off x="6876256" y="980728"/>
            <a:ext cx="864096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XZ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7884368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ontent Placeholder 1"/>
          <p:cNvSpPr txBox="1">
            <a:spLocks/>
          </p:cNvSpPr>
          <p:nvPr/>
        </p:nvSpPr>
        <p:spPr>
          <a:xfrm>
            <a:off x="7956376" y="98072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683568" y="5877272"/>
            <a:ext cx="6552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 smtClean="0">
                <a:cs typeface="Arial" charset="0"/>
              </a:rPr>
              <a:t>Proof: </a:t>
            </a:r>
            <a:r>
              <a:rPr lang="en-US" sz="2800" dirty="0" smtClean="0">
                <a:cs typeface="Arial" charset="0"/>
              </a:rPr>
              <a:t>copying </a:t>
            </a:r>
            <a:r>
              <a:rPr lang="en-US" sz="2800" dirty="0" smtClean="0">
                <a:cs typeface="Arial" charset="0"/>
              </a:rPr>
              <a:t>is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non-linear operation</a:t>
            </a:r>
            <a:endParaRPr lang="de-CH" sz="2800" dirty="0">
              <a:solidFill>
                <a:srgbClr val="0000FF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C -0.08577 0.07523 -0.17153 0.15069 -0.1941 0.22662 C -0.21667 0.30254 -0.14479 0.41759 -0.1349 0.45555 " pathEditMode="relative" ptsTypes="aaA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C 0.09149 0.09283 0.18316 0.18588 0.2 0.26296 C 0.21667 0.34051 0.15885 0.40232 0.10087 0.46435 " pathEditMode="relative" ptsTypes="aaA">
                                      <p:cBhvr>
                                        <p:cTn id="1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-0.06128 0.07453 -0.12239 0.1493 -0.14496 0.20208 C -0.16753 0.25486 -0.15139 0.28564 -0.13507 0.31666 " pathEditMode="relative" ptsTypes="aaA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C 0.06476 0.06852 0.12951 0.13704 0.14653 0.18982 C 0.16354 0.2426 0.13299 0.27963 0.10243 0.31667 " pathEditMode="relative" ptsTypes="aaA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pic>
        <p:nvPicPr>
          <p:cNvPr id="518148" name="Picture 4" descr="j00915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340768"/>
            <a:ext cx="737478" cy="1120332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6" y="1700808"/>
            <a:ext cx="267205" cy="102764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85303" y="3923072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4365104"/>
            <a:ext cx="835183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inf-theoretic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security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against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unrestricted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eavesdroppers</a:t>
            </a:r>
            <a:r>
              <a:rPr lang="de-CH" sz="2400" dirty="0" smtClean="0"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quantum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states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are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unknown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Eve, </a:t>
            </a:r>
            <a:r>
              <a:rPr lang="de-CH" sz="2400" dirty="0" err="1" smtClean="0">
                <a:cs typeface="Arial" charset="0"/>
              </a:rPr>
              <a:t>she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cannot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copy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them</a:t>
            </a:r>
            <a:endParaRPr lang="de-CH" sz="2400" dirty="0" smtClean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smtClean="0">
                <a:cs typeface="Arial" charset="0"/>
              </a:rPr>
              <a:t>honest </a:t>
            </a:r>
            <a:r>
              <a:rPr lang="de-CH" sz="2400" dirty="0" err="1" smtClean="0">
                <a:cs typeface="Arial" charset="0"/>
              </a:rPr>
              <a:t>players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can</a:t>
            </a:r>
            <a:r>
              <a:rPr lang="de-CH" sz="2400" dirty="0" smtClean="0">
                <a:cs typeface="Arial" charset="0"/>
              </a:rPr>
              <a:t> check </a:t>
            </a:r>
            <a:r>
              <a:rPr lang="de-CH" sz="2400" dirty="0" err="1" smtClean="0">
                <a:cs typeface="Arial" charset="0"/>
              </a:rPr>
              <a:t>whether</a:t>
            </a:r>
            <a:r>
              <a:rPr lang="de-CH" sz="2400" dirty="0" smtClean="0">
                <a:cs typeface="Arial" charset="0"/>
              </a:rPr>
              <a:t> Eve </a:t>
            </a:r>
            <a:r>
              <a:rPr lang="de-CH" sz="2400" dirty="0" err="1" smtClean="0">
                <a:cs typeface="Arial" charset="0"/>
              </a:rPr>
              <a:t>interfered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technically feasible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no quantum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computation required</a:t>
            </a:r>
            <a:r>
              <a:rPr lang="en-US" sz="2400" dirty="0" smtClean="0">
                <a:cs typeface="Arial" charset="0"/>
              </a:rPr>
              <a:t>, </a:t>
            </a:r>
            <a:br>
              <a:rPr lang="en-US" sz="2400" dirty="0" smtClean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only </a:t>
            </a:r>
            <a:r>
              <a:rPr lang="en-US" sz="2400" dirty="0" smtClean="0">
                <a:cs typeface="Arial" charset="0"/>
              </a:rPr>
              <a:t>quantum communication</a:t>
            </a:r>
            <a:endParaRPr lang="de-CH" sz="2400" b="0" dirty="0">
              <a:cs typeface="Arial" charset="0"/>
            </a:endParaRP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6" cstate="print"/>
          <a:srcRect l="6597" r="7636"/>
          <a:stretch>
            <a:fillRect/>
          </a:stretch>
        </p:blipFill>
        <p:spPr>
          <a:xfrm>
            <a:off x="3707904" y="2780928"/>
            <a:ext cx="1280649" cy="108362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9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2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8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1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475656" y="2420888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8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9" cstate="print"/>
          <a:srcRect t="19951"/>
          <a:stretch>
            <a:fillRect/>
          </a:stretch>
        </p:blipFill>
        <p:spPr bwMode="auto">
          <a:xfrm>
            <a:off x="5583386" y="2564904"/>
            <a:ext cx="1868934" cy="93610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uiExpand="1" animBg="1"/>
      <p:bldP spid="518152" grpId="0" uiExpand="1" animBg="1"/>
      <p:bldP spid="518171" grpId="0" uiExpand="1" animBg="1"/>
      <p:bldP spid="518185" grpId="0" uiExpand="1" animBg="1"/>
      <p:bldP spid="518186" grpId="0" uiExpand="1" animBg="1"/>
      <p:bldP spid="79" grpId="0"/>
      <p:bldP spid="8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EPR Pairs</a:t>
            </a:r>
            <a:endParaRPr lang="en-US" dirty="0"/>
          </a:p>
        </p:txBody>
      </p:sp>
      <p:sp>
        <p:nvSpPr>
          <p:cNvPr id="255030" name="Oval 54"/>
          <p:cNvSpPr>
            <a:spLocks noChangeArrowheads="1"/>
          </p:cNvSpPr>
          <p:nvPr/>
        </p:nvSpPr>
        <p:spPr bwMode="auto">
          <a:xfrm>
            <a:off x="1403648" y="2204864"/>
            <a:ext cx="1008062" cy="216024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55032" name="Oval 56"/>
          <p:cNvSpPr>
            <a:spLocks noChangeArrowheads="1"/>
          </p:cNvSpPr>
          <p:nvPr/>
        </p:nvSpPr>
        <p:spPr bwMode="auto">
          <a:xfrm>
            <a:off x="1548110" y="2302271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33" name="Line 57"/>
          <p:cNvSpPr>
            <a:spLocks noChangeShapeType="1"/>
          </p:cNvSpPr>
          <p:nvPr/>
        </p:nvSpPr>
        <p:spPr bwMode="auto">
          <a:xfrm rot="10800000">
            <a:off x="1908473" y="2375296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4" name="Line 58"/>
          <p:cNvSpPr>
            <a:spLocks noChangeShapeType="1"/>
          </p:cNvSpPr>
          <p:nvPr/>
        </p:nvSpPr>
        <p:spPr bwMode="auto">
          <a:xfrm rot="-5400000">
            <a:off x="1907679" y="2374503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5" name="Line 59"/>
          <p:cNvSpPr>
            <a:spLocks noChangeShapeType="1"/>
          </p:cNvSpPr>
          <p:nvPr/>
        </p:nvSpPr>
        <p:spPr bwMode="auto">
          <a:xfrm rot="13500000">
            <a:off x="1906092" y="2374502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6" name="Line 60"/>
          <p:cNvSpPr>
            <a:spLocks noChangeShapeType="1"/>
          </p:cNvSpPr>
          <p:nvPr/>
        </p:nvSpPr>
        <p:spPr bwMode="auto">
          <a:xfrm rot="-2700000">
            <a:off x="1903710" y="2375296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61" name="Group 60"/>
          <p:cNvGrpSpPr/>
          <p:nvPr/>
        </p:nvGrpSpPr>
        <p:grpSpPr>
          <a:xfrm>
            <a:off x="2340149" y="2156991"/>
            <a:ext cx="2087562" cy="1008062"/>
            <a:chOff x="2340149" y="2156991"/>
            <a:chExt cx="2087562" cy="1008062"/>
          </a:xfrm>
        </p:grpSpPr>
        <p:grpSp>
          <p:nvGrpSpPr>
            <p:cNvPr id="102" name="Group 10"/>
            <p:cNvGrpSpPr>
              <a:grpSpLocks/>
            </p:cNvGrpSpPr>
            <p:nvPr/>
          </p:nvGrpSpPr>
          <p:grpSpPr bwMode="auto">
            <a:xfrm>
              <a:off x="2987849" y="2230016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8" name="Group 90"/>
            <p:cNvGrpSpPr/>
            <p:nvPr/>
          </p:nvGrpSpPr>
          <p:grpSpPr>
            <a:xfrm>
              <a:off x="3187060" y="2608968"/>
              <a:ext cx="504000" cy="504000"/>
              <a:chOff x="6948264" y="2780928"/>
              <a:chExt cx="457692" cy="460694"/>
            </a:xfrm>
          </p:grpSpPr>
          <p:sp>
            <p:nvSpPr>
              <p:cNvPr id="109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0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1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2986261" y="2156991"/>
              <a:ext cx="865188" cy="10080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40149" y="2660228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53036" y="2661816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40149" y="3932287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41" name="Text Box 65"/>
          <p:cNvSpPr txBox="1">
            <a:spLocks noChangeArrowheads="1"/>
          </p:cNvSpPr>
          <p:nvPr/>
        </p:nvSpPr>
        <p:spPr bwMode="auto">
          <a:xfrm>
            <a:off x="3924474" y="1772816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0</a:t>
            </a:r>
          </a:p>
        </p:txBody>
      </p:sp>
      <p:sp>
        <p:nvSpPr>
          <p:cNvPr id="255042" name="Text Box 66"/>
          <p:cNvSpPr txBox="1">
            <a:spLocks noChangeArrowheads="1"/>
          </p:cNvSpPr>
          <p:nvPr/>
        </p:nvSpPr>
        <p:spPr bwMode="auto">
          <a:xfrm>
            <a:off x="5796136" y="1772816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1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73849" y="3429049"/>
            <a:ext cx="2106463" cy="1008063"/>
            <a:chOff x="5273849" y="3429049"/>
            <a:chExt cx="2106463" cy="1008063"/>
          </a:xfrm>
        </p:grpSpPr>
        <p:grpSp>
          <p:nvGrpSpPr>
            <p:cNvPr id="65" name="Group 64"/>
            <p:cNvGrpSpPr/>
            <p:nvPr/>
          </p:nvGrpSpPr>
          <p:grpSpPr>
            <a:xfrm>
              <a:off x="5940152" y="3429049"/>
              <a:ext cx="885403" cy="1008063"/>
              <a:chOff x="5940152" y="3429049"/>
              <a:chExt cx="885403" cy="1008063"/>
            </a:xfrm>
          </p:grpSpPr>
          <p:grpSp>
            <p:nvGrpSpPr>
              <p:cNvPr id="123" name="Group 10"/>
              <p:cNvGrpSpPr>
                <a:grpSpLocks/>
              </p:cNvGrpSpPr>
              <p:nvPr/>
            </p:nvGrpSpPr>
            <p:grpSpPr bwMode="auto">
              <a:xfrm>
                <a:off x="5960368" y="3475831"/>
                <a:ext cx="865187" cy="792162"/>
                <a:chOff x="2148" y="2341"/>
                <a:chExt cx="545" cy="499"/>
              </a:xfrm>
            </p:grpSpPr>
            <p:sp>
              <p:nvSpPr>
                <p:cNvPr id="124" name="Oval 11"/>
                <p:cNvSpPr>
                  <a:spLocks noChangeArrowheads="1"/>
                </p:cNvSpPr>
                <p:nvPr/>
              </p:nvSpPr>
              <p:spPr bwMode="auto">
                <a:xfrm>
                  <a:off x="2239" y="2432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1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48" y="2568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12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20" y="2341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90"/>
              <p:cNvGrpSpPr/>
              <p:nvPr/>
            </p:nvGrpSpPr>
            <p:grpSpPr>
              <a:xfrm>
                <a:off x="6159579" y="3854783"/>
                <a:ext cx="504000" cy="504000"/>
                <a:chOff x="6948264" y="2780928"/>
                <a:chExt cx="457692" cy="460694"/>
              </a:xfrm>
            </p:grpSpPr>
            <p:sp>
              <p:nvSpPr>
                <p:cNvPr id="128" name="Oval 2"/>
                <p:cNvSpPr>
                  <a:spLocks noChangeArrowheads="1"/>
                </p:cNvSpPr>
                <p:nvPr/>
              </p:nvSpPr>
              <p:spPr bwMode="auto">
                <a:xfrm>
                  <a:off x="6948264" y="2780928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129" name="Group 63"/>
                <p:cNvGrpSpPr/>
                <p:nvPr/>
              </p:nvGrpSpPr>
              <p:grpSpPr>
                <a:xfrm>
                  <a:off x="6991697" y="2814836"/>
                  <a:ext cx="360040" cy="367338"/>
                  <a:chOff x="-986264" y="2827606"/>
                  <a:chExt cx="360040" cy="367338"/>
                </a:xfrm>
              </p:grpSpPr>
              <p:sp>
                <p:nvSpPr>
                  <p:cNvPr id="130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815273" y="2827606"/>
                    <a:ext cx="0" cy="36733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  <p:sp>
                <p:nvSpPr>
                  <p:cNvPr id="131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986264" y="3003776"/>
                    <a:ext cx="360040" cy="729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55064" name="Rectangle 88"/>
              <p:cNvSpPr>
                <a:spLocks noChangeArrowheads="1"/>
              </p:cNvSpPr>
              <p:nvPr/>
            </p:nvSpPr>
            <p:spPr bwMode="auto">
              <a:xfrm>
                <a:off x="5940152" y="3429049"/>
                <a:ext cx="865187" cy="1008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73849" y="3932287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5637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67" name="Text Box 91"/>
          <p:cNvSpPr txBox="1">
            <a:spLocks noChangeArrowheads="1"/>
          </p:cNvSpPr>
          <p:nvPr/>
        </p:nvSpPr>
        <p:spPr bwMode="auto">
          <a:xfrm>
            <a:off x="7361411" y="3643362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1 : 0</a:t>
            </a:r>
          </a:p>
        </p:txBody>
      </p:sp>
      <p:sp>
        <p:nvSpPr>
          <p:cNvPr id="255068" name="Oval 92"/>
          <p:cNvSpPr>
            <a:spLocks noChangeArrowheads="1"/>
          </p:cNvSpPr>
          <p:nvPr/>
        </p:nvSpPr>
        <p:spPr bwMode="auto">
          <a:xfrm>
            <a:off x="1548110" y="3572742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69" name="Line 93"/>
          <p:cNvSpPr>
            <a:spLocks noChangeShapeType="1"/>
          </p:cNvSpPr>
          <p:nvPr/>
        </p:nvSpPr>
        <p:spPr bwMode="auto">
          <a:xfrm rot="10800000">
            <a:off x="1908473" y="3645767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0" name="Line 94"/>
          <p:cNvSpPr>
            <a:spLocks noChangeShapeType="1"/>
          </p:cNvSpPr>
          <p:nvPr/>
        </p:nvSpPr>
        <p:spPr bwMode="auto">
          <a:xfrm rot="-5400000">
            <a:off x="1907679" y="3644974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1" name="Line 95"/>
          <p:cNvSpPr>
            <a:spLocks noChangeShapeType="1"/>
          </p:cNvSpPr>
          <p:nvPr/>
        </p:nvSpPr>
        <p:spPr bwMode="auto">
          <a:xfrm rot="13500000">
            <a:off x="1906092" y="3644973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2" name="Line 96"/>
          <p:cNvSpPr>
            <a:spLocks noChangeShapeType="1"/>
          </p:cNvSpPr>
          <p:nvPr/>
        </p:nvSpPr>
        <p:spPr bwMode="auto">
          <a:xfrm rot="-2700000">
            <a:off x="1903710" y="3645767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39"/>
            <a:ext cx="4032448" cy="160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3" name="Group 112"/>
          <p:cNvGrpSpPr/>
          <p:nvPr/>
        </p:nvGrpSpPr>
        <p:grpSpPr>
          <a:xfrm>
            <a:off x="4500020" y="2302024"/>
            <a:ext cx="720000" cy="720000"/>
            <a:chOff x="7597839" y="4231316"/>
            <a:chExt cx="457692" cy="720000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9" y="4231316"/>
              <a:ext cx="457692" cy="720000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264" y="4397776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940177" y="2302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3600400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noProof="0" dirty="0" smtClean="0">
                <a:cs typeface="Arial" charset="0"/>
              </a:rPr>
              <a:t>Einstein </a:t>
            </a:r>
            <a:r>
              <a:rPr lang="en-US" sz="2000" noProof="0" dirty="0" err="1" smtClean="0">
                <a:cs typeface="Arial" charset="0"/>
              </a:rPr>
              <a:t>Podolsky</a:t>
            </a:r>
            <a:r>
              <a:rPr lang="en-US" sz="2000" noProof="0" dirty="0" smtClean="0">
                <a:cs typeface="Arial" charset="0"/>
              </a:rPr>
              <a:t> Rosen 1935]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4500017" y="3547839"/>
            <a:ext cx="720000" cy="720000"/>
            <a:chOff x="7597837" y="2707419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509120"/>
            <a:ext cx="842968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“</a:t>
            </a:r>
            <a:r>
              <a:rPr lang="en-US" sz="2600" dirty="0" err="1" smtClean="0">
                <a:cs typeface="Arial" charset="0"/>
              </a:rPr>
              <a:t>spukhafte</a:t>
            </a:r>
            <a:r>
              <a:rPr lang="en-US" sz="2600" dirty="0" smtClean="0">
                <a:cs typeface="Arial" charset="0"/>
              </a:rPr>
              <a:t> </a:t>
            </a:r>
            <a:r>
              <a:rPr lang="en-US" sz="2600" dirty="0" err="1" smtClean="0">
                <a:cs typeface="Arial" charset="0"/>
              </a:rPr>
              <a:t>Fernwirkung</a:t>
            </a:r>
            <a:r>
              <a:rPr lang="en-US" sz="2600" dirty="0" smtClean="0">
                <a:cs typeface="Arial" charset="0"/>
              </a:rPr>
              <a:t>” (spooky action at a distance)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do not allow to communicate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(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contradiction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relativity)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cs typeface="Arial" charset="0"/>
              </a:rPr>
              <a:t>can provide a shared random </a:t>
            </a:r>
            <a:r>
              <a:rPr lang="en-US" sz="2600" noProof="0" dirty="0" smtClean="0">
                <a:cs typeface="Arial" charset="0"/>
              </a:rPr>
              <a:t>bit</a:t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(</a:t>
            </a:r>
            <a:r>
              <a:rPr lang="en-US" sz="2600" noProof="0" dirty="0" smtClean="0">
                <a:cs typeface="Arial" charset="0"/>
              </a:rPr>
              <a:t>or other non-</a:t>
            </a:r>
            <a:r>
              <a:rPr lang="en-US" sz="2600" noProof="0" dirty="0" err="1" smtClean="0">
                <a:cs typeface="Arial" charset="0"/>
              </a:rPr>
              <a:t>signalling</a:t>
            </a:r>
            <a:r>
              <a:rPr lang="en-US" sz="2600" noProof="0" dirty="0" smtClean="0">
                <a:cs typeface="Arial" charset="0"/>
              </a:rPr>
              <a:t> correlations)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51520" y="3140968"/>
            <a:ext cx="7488832" cy="288032"/>
            <a:chOff x="251520" y="3140968"/>
            <a:chExt cx="7488832" cy="288032"/>
          </a:xfrm>
        </p:grpSpPr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H="1">
              <a:off x="323528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1" name="Line 61"/>
            <p:cNvSpPr>
              <a:spLocks noChangeShapeType="1"/>
            </p:cNvSpPr>
            <p:nvPr/>
          </p:nvSpPr>
          <p:spPr bwMode="auto">
            <a:xfrm flipH="1">
              <a:off x="251520" y="3284984"/>
              <a:ext cx="7488832" cy="0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2" name="Line 61"/>
            <p:cNvSpPr>
              <a:spLocks noChangeShapeType="1"/>
            </p:cNvSpPr>
            <p:nvPr/>
          </p:nvSpPr>
          <p:spPr bwMode="auto">
            <a:xfrm flipH="1">
              <a:off x="467544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</p:grpSp>
      <p:pic>
        <p:nvPicPr>
          <p:cNvPr id="144" name="Picture 143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147" name="Picture 65" descr="j00915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759801" cy="1137431"/>
          </a:xfrm>
          <a:prstGeom prst="rect">
            <a:avLst/>
          </a:prstGeom>
          <a:noFill/>
        </p:spPr>
      </p:pic>
      <p:grpSp>
        <p:nvGrpSpPr>
          <p:cNvPr id="62" name="Group 28"/>
          <p:cNvGrpSpPr/>
          <p:nvPr/>
        </p:nvGrpSpPr>
        <p:grpSpPr>
          <a:xfrm>
            <a:off x="5940152" y="3573016"/>
            <a:ext cx="720000" cy="720000"/>
            <a:chOff x="4214810" y="2000240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255093" name="AutoShape 117"/>
          <p:cNvSpPr>
            <a:spLocks noChangeArrowheads="1"/>
          </p:cNvSpPr>
          <p:nvPr/>
        </p:nvSpPr>
        <p:spPr bwMode="auto">
          <a:xfrm>
            <a:off x="6102399" y="2535595"/>
            <a:ext cx="3438153" cy="1469469"/>
          </a:xfrm>
          <a:prstGeom prst="irregularSeal1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tint val="95294"/>
                  <a:invGamma/>
                  <a:alpha val="59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cs typeface="Arial" charset="0"/>
              </a:rPr>
              <a:t>EPR magic!</a:t>
            </a:r>
            <a:endParaRPr lang="de-CH" sz="280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5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255041" grpId="0"/>
      <p:bldP spid="255042" grpId="1"/>
      <p:bldP spid="255042" grpId="2"/>
      <p:bldP spid="255067" grpId="0"/>
      <p:bldP spid="132" grpId="0" uiExpand="1" build="p"/>
      <p:bldP spid="255093" grpId="0" animBg="1"/>
      <p:bldP spid="25509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Quantum Teleportation</a:t>
            </a:r>
            <a:endParaRPr lang="en-US" dirty="0"/>
          </a:p>
        </p:txBody>
      </p: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55389" y="3943335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96" name="Group 95"/>
          <p:cNvGrpSpPr/>
          <p:nvPr/>
        </p:nvGrpSpPr>
        <p:grpSpPr>
          <a:xfrm>
            <a:off x="1418888" y="2215912"/>
            <a:ext cx="1008062" cy="2160240"/>
            <a:chOff x="1418888" y="2215912"/>
            <a:chExt cx="1008062" cy="2160240"/>
          </a:xfrm>
        </p:grpSpPr>
        <p:sp>
          <p:nvSpPr>
            <p:cNvPr id="255030" name="Oval 54"/>
            <p:cNvSpPr>
              <a:spLocks noChangeArrowheads="1"/>
            </p:cNvSpPr>
            <p:nvPr/>
          </p:nvSpPr>
          <p:spPr bwMode="auto">
            <a:xfrm>
              <a:off x="1418888" y="2215912"/>
              <a:ext cx="1008062" cy="21602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2" name="Oval 56"/>
            <p:cNvSpPr>
              <a:spLocks noChangeArrowheads="1"/>
            </p:cNvSpPr>
            <p:nvPr/>
          </p:nvSpPr>
          <p:spPr bwMode="auto">
            <a:xfrm>
              <a:off x="1563350" y="231331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33" name="Line 57"/>
            <p:cNvSpPr>
              <a:spLocks noChangeShapeType="1"/>
            </p:cNvSpPr>
            <p:nvPr/>
          </p:nvSpPr>
          <p:spPr bwMode="auto">
            <a:xfrm rot="10800000">
              <a:off x="1923713" y="2386344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4" name="Line 58"/>
            <p:cNvSpPr>
              <a:spLocks noChangeShapeType="1"/>
            </p:cNvSpPr>
            <p:nvPr/>
          </p:nvSpPr>
          <p:spPr bwMode="auto">
            <a:xfrm rot="-5400000">
              <a:off x="1922919" y="2385551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5" name="Line 59"/>
            <p:cNvSpPr>
              <a:spLocks noChangeShapeType="1"/>
            </p:cNvSpPr>
            <p:nvPr/>
          </p:nvSpPr>
          <p:spPr bwMode="auto">
            <a:xfrm rot="13500000">
              <a:off x="1921332" y="2385550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6" name="Line 60"/>
            <p:cNvSpPr>
              <a:spLocks noChangeShapeType="1"/>
            </p:cNvSpPr>
            <p:nvPr/>
          </p:nvSpPr>
          <p:spPr bwMode="auto">
            <a:xfrm rot="-2700000">
              <a:off x="1918950" y="2386344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8" name="Oval 92"/>
            <p:cNvSpPr>
              <a:spLocks noChangeArrowheads="1"/>
            </p:cNvSpPr>
            <p:nvPr/>
          </p:nvSpPr>
          <p:spPr bwMode="auto">
            <a:xfrm>
              <a:off x="1563350" y="3583790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69" name="Line 93"/>
            <p:cNvSpPr>
              <a:spLocks noChangeShapeType="1"/>
            </p:cNvSpPr>
            <p:nvPr/>
          </p:nvSpPr>
          <p:spPr bwMode="auto">
            <a:xfrm rot="10800000">
              <a:off x="1923713" y="3656815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0" name="Line 94"/>
            <p:cNvSpPr>
              <a:spLocks noChangeShapeType="1"/>
            </p:cNvSpPr>
            <p:nvPr/>
          </p:nvSpPr>
          <p:spPr bwMode="auto">
            <a:xfrm rot="-5400000">
              <a:off x="1922919" y="3656022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1" name="Line 95"/>
            <p:cNvSpPr>
              <a:spLocks noChangeShapeType="1"/>
            </p:cNvSpPr>
            <p:nvPr/>
          </p:nvSpPr>
          <p:spPr bwMode="auto">
            <a:xfrm rot="13500000">
              <a:off x="1921332" y="3656021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2" name="Line 96"/>
            <p:cNvSpPr>
              <a:spLocks noChangeShapeType="1"/>
            </p:cNvSpPr>
            <p:nvPr/>
          </p:nvSpPr>
          <p:spPr bwMode="auto">
            <a:xfrm rot="-2700000">
              <a:off x="1918950" y="365681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</a:t>
            </a:r>
            <a:r>
              <a:rPr lang="en-US" sz="2000" dirty="0" smtClean="0">
                <a:cs typeface="Arial" charset="0"/>
              </a:rPr>
              <a:t>Cr</a:t>
            </a:r>
            <a:r>
              <a:rPr lang="de-CH" sz="2000" dirty="0" smtClean="0">
                <a:cs typeface="Arial" charset="0"/>
              </a:rPr>
              <a:t>é</a:t>
            </a:r>
            <a:r>
              <a:rPr lang="en-US" sz="2000" dirty="0" err="1" smtClean="0">
                <a:cs typeface="Arial" charset="0"/>
              </a:rPr>
              <a:t>peau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Jozsa</a:t>
            </a:r>
            <a:r>
              <a:rPr lang="en-US" sz="2000" dirty="0" smtClean="0">
                <a:cs typeface="Arial" charset="0"/>
              </a:rPr>
              <a:t> Peres </a:t>
            </a:r>
            <a:r>
              <a:rPr lang="en-US" sz="2000" dirty="0" err="1" smtClean="0">
                <a:cs typeface="Arial" charset="0"/>
              </a:rPr>
              <a:t>Wootters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noProof="0" dirty="0" smtClean="0">
                <a:cs typeface="Arial" charset="0"/>
              </a:rPr>
              <a:t>1993]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653136"/>
            <a:ext cx="842968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does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not contradict relativity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teleported </a:t>
            </a:r>
            <a:r>
              <a:rPr lang="en-US" sz="2600" noProof="0" dirty="0" smtClean="0">
                <a:cs typeface="Arial" charset="0"/>
              </a:rPr>
              <a:t>state </a:t>
            </a:r>
            <a:r>
              <a:rPr lang="en-US" sz="2600" noProof="0" dirty="0" smtClean="0">
                <a:cs typeface="Arial" charset="0"/>
              </a:rPr>
              <a:t>can </a:t>
            </a:r>
            <a:r>
              <a:rPr lang="en-US" sz="2600" noProof="0" dirty="0" smtClean="0">
                <a:cs typeface="Arial" charset="0"/>
              </a:rPr>
              <a:t>only be </a:t>
            </a:r>
            <a:r>
              <a:rPr lang="en-US" sz="2600" noProof="0" dirty="0" smtClean="0">
                <a:cs typeface="Arial" charset="0"/>
              </a:rPr>
              <a:t>recovered </a:t>
            </a:r>
            <a:r>
              <a:rPr lang="en-US" sz="2600" noProof="0" dirty="0" smtClean="0">
                <a:cs typeface="Arial" charset="0"/>
              </a:rPr>
              <a:t/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when </a:t>
            </a:r>
            <a:r>
              <a:rPr lang="en-US" sz="2600" noProof="0" dirty="0" smtClean="0">
                <a:cs typeface="Arial" charset="0"/>
              </a:rPr>
              <a:t>the classical information </a:t>
            </a:r>
            <a:r>
              <a:rPr lang="en-US" sz="2600" noProof="0" dirty="0" smtClean="0">
                <a:latin typeface="cmmi10"/>
                <a:cs typeface="Arial" charset="0"/>
              </a:rPr>
              <a:t>¾</a:t>
            </a:r>
            <a:r>
              <a:rPr lang="en-US" sz="2600" noProof="0" dirty="0" smtClean="0">
                <a:cs typeface="Arial" charset="0"/>
              </a:rPr>
              <a:t> arrives</a:t>
            </a:r>
            <a:endParaRPr lang="en-US" sz="2600" noProof="0" dirty="0" smtClean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with</a:t>
            </a:r>
            <a:r>
              <a:rPr kumimoji="0" lang="en-US" sz="2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probability 1/4, </a:t>
            </a:r>
            <a:r>
              <a:rPr kumimoji="0" lang="en-US" sz="2600" b="0" i="0" u="none" strike="noStrike" kern="1200" cap="none" spc="0" normalizeH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correction </a:t>
            </a:r>
            <a:r>
              <a:rPr kumimoji="0" lang="en-US" sz="2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is needed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 b="18621"/>
          <a:stretch>
            <a:fillRect/>
          </a:stretch>
        </p:blipFill>
        <p:spPr bwMode="auto">
          <a:xfrm>
            <a:off x="6353175" y="0"/>
            <a:ext cx="279082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97"/>
          <p:cNvGrpSpPr/>
          <p:nvPr/>
        </p:nvGrpSpPr>
        <p:grpSpPr>
          <a:xfrm>
            <a:off x="1548607" y="1412776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55389" y="1351816"/>
            <a:ext cx="1583804" cy="1849348"/>
            <a:chOff x="2355389" y="1351816"/>
            <a:chExt cx="1583804" cy="1849348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003089" y="1423750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3001501" y="1351816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55389" y="2671276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 flipH="1" flipV="1">
              <a:off x="2355389" y="1783864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25971" t="1606" r="25971" b="56540"/>
            <a:stretch>
              <a:fillRect/>
            </a:stretch>
          </p:blipFill>
          <p:spPr bwMode="auto">
            <a:xfrm>
              <a:off x="3059857" y="1855872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Content Placeholder 1"/>
            <p:cNvSpPr txBox="1">
              <a:spLocks/>
            </p:cNvSpPr>
            <p:nvPr/>
          </p:nvSpPr>
          <p:spPr>
            <a:xfrm>
              <a:off x="3075097" y="2769116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867185" y="1867916"/>
            <a:ext cx="3960442" cy="408956"/>
            <a:chOff x="3867185" y="1878964"/>
            <a:chExt cx="3960442" cy="408956"/>
          </a:xfrm>
        </p:grpSpPr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67185" y="2071896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78" name="Picture 77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587262" y="1878964"/>
              <a:ext cx="3240365" cy="4089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4" name="Group 97"/>
          <p:cNvGrpSpPr/>
          <p:nvPr/>
        </p:nvGrpSpPr>
        <p:grpSpPr>
          <a:xfrm>
            <a:off x="4515257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6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pic>
        <p:nvPicPr>
          <p:cNvPr id="308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501008"/>
            <a:ext cx="892468" cy="892468"/>
          </a:xfrm>
          <a:prstGeom prst="rect">
            <a:avLst/>
          </a:prstGeom>
          <a:noFill/>
        </p:spPr>
      </p:pic>
      <p:grpSp>
        <p:nvGrpSpPr>
          <p:cNvPr id="90" name="Group 89"/>
          <p:cNvGrpSpPr/>
          <p:nvPr/>
        </p:nvGrpSpPr>
        <p:grpSpPr>
          <a:xfrm>
            <a:off x="5289089" y="3584064"/>
            <a:ext cx="2087562" cy="936104"/>
            <a:chOff x="5289089" y="3584064"/>
            <a:chExt cx="2087562" cy="936104"/>
          </a:xfrm>
        </p:grpSpPr>
        <p:sp>
          <p:nvSpPr>
            <p:cNvPr id="255064" name="Rectangle 88"/>
            <p:cNvSpPr>
              <a:spLocks noChangeArrowheads="1"/>
            </p:cNvSpPr>
            <p:nvPr/>
          </p:nvSpPr>
          <p:spPr bwMode="auto">
            <a:xfrm>
              <a:off x="5935201" y="3584064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89089" y="3943335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1976" y="3944922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3084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14514" y="4016112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80" name="Picture 79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70498" y="3800088"/>
              <a:ext cx="362968" cy="2574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97"/>
          <p:cNvGrpSpPr/>
          <p:nvPr/>
        </p:nvGrpSpPr>
        <p:grpSpPr>
          <a:xfrm>
            <a:off x="7467585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83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372200" y="2287920"/>
            <a:ext cx="428630" cy="1285096"/>
            <a:chOff x="6372200" y="2287920"/>
            <a:chExt cx="428630" cy="1285096"/>
          </a:xfrm>
        </p:grpSpPr>
        <p:sp>
          <p:nvSpPr>
            <p:cNvPr id="86" name="Line 7"/>
            <p:cNvSpPr>
              <a:spLocks noChangeShapeType="1"/>
            </p:cNvSpPr>
            <p:nvPr/>
          </p:nvSpPr>
          <p:spPr bwMode="auto">
            <a:xfrm flipH="1">
              <a:off x="6372200" y="2287920"/>
              <a:ext cx="15264" cy="128509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8" name="Picture 87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58530" y="2647960"/>
              <a:ext cx="342300" cy="24282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1" name="Line 61"/>
          <p:cNvSpPr>
            <a:spLocks noChangeShapeType="1"/>
          </p:cNvSpPr>
          <p:nvPr/>
        </p:nvSpPr>
        <p:spPr bwMode="auto">
          <a:xfrm flipH="1">
            <a:off x="323528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2" name="Line 61"/>
          <p:cNvSpPr>
            <a:spLocks noChangeShapeType="1"/>
          </p:cNvSpPr>
          <p:nvPr/>
        </p:nvSpPr>
        <p:spPr bwMode="auto">
          <a:xfrm flipH="1">
            <a:off x="251520" y="3284984"/>
            <a:ext cx="7488832" cy="0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3" name="Line 61"/>
          <p:cNvSpPr>
            <a:spLocks noChangeShapeType="1"/>
          </p:cNvSpPr>
          <p:nvPr/>
        </p:nvSpPr>
        <p:spPr bwMode="auto">
          <a:xfrm flipH="1">
            <a:off x="467544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pic>
        <p:nvPicPr>
          <p:cNvPr id="62" name="Picture 2" descr="startrek-bea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0"/>
            <a:ext cx="3347864" cy="4941322"/>
          </a:xfrm>
          <a:prstGeom prst="rect">
            <a:avLst/>
          </a:prstGeom>
          <a:noFill/>
        </p:spPr>
      </p:pic>
      <p:pic>
        <p:nvPicPr>
          <p:cNvPr id="79" name="Picture 78" descr="AliceBlue.eps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84" name="Picture 65" descr="j009157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512" y="3501008"/>
            <a:ext cx="759801" cy="11374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5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119" grpId="0"/>
      <p:bldP spid="1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34900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fr-CH" sz="3300" dirty="0" smtClean="0"/>
              <a:t>Position-</a:t>
            </a:r>
            <a:r>
              <a:rPr lang="fr-CH" sz="3300" dirty="0" err="1" smtClean="0"/>
              <a:t>Based</a:t>
            </a:r>
            <a:r>
              <a:rPr lang="fr-CH" sz="3300" dirty="0" smtClean="0"/>
              <a:t> </a:t>
            </a:r>
            <a:r>
              <a:rPr lang="fr-CH" sz="3300" dirty="0" err="1" smtClean="0"/>
              <a:t>Cryptography</a:t>
            </a:r>
            <a:endParaRPr lang="en-US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Impossibility of </a:t>
            </a:r>
            <a:br>
              <a:rPr lang="en-US" sz="3300" dirty="0" smtClean="0"/>
            </a:br>
            <a:r>
              <a:rPr lang="en-US" sz="3300" dirty="0" smtClean="0"/>
              <a:t>Position-Based Quantum Cryptography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Constructions</a:t>
            </a:r>
            <a:endParaRPr lang="de-CH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Summary &amp; Open Questions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5576" y="2348880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7512"/>
            <a:ext cx="8496943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Motivation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251520" y="1268760"/>
            <a:ext cx="8429684" cy="518457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Typically, cryptographic players use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credentials</a:t>
            </a:r>
            <a:r>
              <a:rPr lang="en-US" sz="2600" dirty="0" smtClean="0">
                <a:cs typeface="Arial" charset="0"/>
              </a:rPr>
              <a:t> such as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secret information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authenticated information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biometric features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can the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geographical location </a:t>
            </a:r>
            <a:r>
              <a:rPr lang="en-US" sz="2600" dirty="0" smtClean="0">
                <a:cs typeface="Arial" charset="0"/>
              </a:rPr>
              <a:t>used as (only) credential?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examples of desirable primitives: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position-based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secret communication </a:t>
            </a:r>
            <a:r>
              <a:rPr lang="en-US" sz="2600" dirty="0" smtClean="0">
                <a:cs typeface="Arial" charset="0"/>
              </a:rPr>
              <a:t>(e.g. between </a:t>
            </a:r>
            <a:r>
              <a:rPr lang="en-US" sz="2600" dirty="0" smtClean="0">
                <a:cs typeface="Arial" charset="0"/>
              </a:rPr>
              <a:t>military bases)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position-based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authentication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position-based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access control </a:t>
            </a:r>
            <a:r>
              <a:rPr lang="en-US" sz="2600" dirty="0" smtClean="0">
                <a:cs typeface="Arial" charset="0"/>
              </a:rPr>
              <a:t>to resources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4776" y="1700808"/>
            <a:ext cx="2051720" cy="153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096344"/>
            <a:ext cx="8429684" cy="35010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assumptions:	</a:t>
            </a:r>
            <a:r>
              <a:rPr lang="en-US" sz="1600" dirty="0" smtClean="0">
                <a:solidFill>
                  <a:srgbClr val="0070C0"/>
                </a:solidFill>
                <a:cs typeface="Arial" charset="0"/>
                <a:sym typeface="Wingdings"/>
              </a:rPr>
              <a:t></a:t>
            </a:r>
            <a:r>
              <a:rPr lang="en-US" sz="2800" dirty="0" smtClean="0">
                <a:cs typeface="Arial" charset="0"/>
                <a:sym typeface="Wingdings"/>
              </a:rPr>
              <a:t>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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no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coalition of (fake) </a:t>
            </a:r>
            <a:r>
              <a:rPr lang="en-US" sz="2800" dirty="0" err="1" smtClean="0">
                <a:solidFill>
                  <a:srgbClr val="FF0000"/>
                </a:solidFill>
                <a:cs typeface="Arial" charset="0"/>
              </a:rPr>
              <a:t>provers</a:t>
            </a:r>
            <a:r>
              <a:rPr lang="en-US" sz="2800" dirty="0" smtClean="0">
                <a:cs typeface="Arial" charset="0"/>
              </a:rPr>
              <a:t>, i.e. not at the claimed position, can convince verifiers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4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25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27" name="Group 38"/>
          <p:cNvGrpSpPr/>
          <p:nvPr/>
        </p:nvGrpSpPr>
        <p:grpSpPr>
          <a:xfrm>
            <a:off x="2414240" y="1124744"/>
            <a:ext cx="1280649" cy="1447134"/>
            <a:chOff x="5652120" y="1121238"/>
            <a:chExt cx="1280649" cy="1447134"/>
          </a:xfrm>
        </p:grpSpPr>
        <p:pic>
          <p:nvPicPr>
            <p:cNvPr id="28" name="Picture 27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29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First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9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0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9" name="Group 68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oup 71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9263" y="4410990"/>
              <a:ext cx="238872" cy="1694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6" name="Group 75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22143" y="4485312"/>
              <a:ext cx="170137" cy="23983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2987824" y="3645024"/>
            <a:ext cx="383228" cy="864096"/>
            <a:chOff x="2987824" y="3645024"/>
            <a:chExt cx="383228" cy="864096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2987824" y="3645024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31498" y="4005064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9" name="Line 7"/>
          <p:cNvSpPr>
            <a:spLocks noChangeShapeType="1"/>
          </p:cNvSpPr>
          <p:nvPr/>
        </p:nvSpPr>
        <p:spPr bwMode="auto">
          <a:xfrm flipH="1">
            <a:off x="1043608" y="4509120"/>
            <a:ext cx="1944216" cy="504056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902708" y="3717032"/>
            <a:ext cx="325476" cy="864096"/>
            <a:chOff x="5902708" y="3717032"/>
            <a:chExt cx="325476" cy="864096"/>
          </a:xfrm>
        </p:grpSpPr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6228184" y="3717032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2708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203950" y="4572000"/>
            <a:ext cx="1968450" cy="570202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7" name="Arc 66"/>
          <p:cNvSpPr/>
          <p:nvPr/>
        </p:nvSpPr>
        <p:spPr>
          <a:xfrm>
            <a:off x="3779912" y="3933056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Arc 67"/>
          <p:cNvSpPr/>
          <p:nvPr/>
        </p:nvSpPr>
        <p:spPr>
          <a:xfrm flipH="1">
            <a:off x="4860032" y="3948296"/>
            <a:ext cx="720080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oup 86"/>
          <p:cNvGrpSpPr/>
          <p:nvPr/>
        </p:nvGrpSpPr>
        <p:grpSpPr>
          <a:xfrm>
            <a:off x="251520" y="2564904"/>
            <a:ext cx="792088" cy="3168352"/>
            <a:chOff x="251520" y="2420888"/>
            <a:chExt cx="792088" cy="3168352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51520" y="2420888"/>
              <a:ext cx="0" cy="316835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51520" y="357301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time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4509120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416" y="4653136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51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5" name="Group 38"/>
          <p:cNvGrpSpPr/>
          <p:nvPr/>
        </p:nvGrpSpPr>
        <p:grpSpPr>
          <a:xfrm>
            <a:off x="2414240" y="1124744"/>
            <a:ext cx="1280649" cy="1447134"/>
            <a:chOff x="5652120" y="1121238"/>
            <a:chExt cx="1280649" cy="1447134"/>
          </a:xfrm>
        </p:grpSpPr>
        <p:pic>
          <p:nvPicPr>
            <p:cNvPr id="57" name="Picture 56" descr="QueenOfHearts.png"/>
            <p:cNvPicPr>
              <a:picLocks noChangeAspect="1"/>
            </p:cNvPicPr>
            <p:nvPr/>
          </p:nvPicPr>
          <p:blipFill>
            <a:blip r:embed="rId18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  <p:bldP spid="66" grpId="0" animBg="1"/>
      <p:bldP spid="67" grpId="0" animBg="1"/>
      <p:bldP spid="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Second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80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78"/>
          <p:cNvGrpSpPr/>
          <p:nvPr/>
        </p:nvGrpSpPr>
        <p:grpSpPr>
          <a:xfrm>
            <a:off x="3923928" y="3501008"/>
            <a:ext cx="1440160" cy="1224136"/>
            <a:chOff x="3923928" y="3501008"/>
            <a:chExt cx="1440160" cy="1224136"/>
          </a:xfrm>
        </p:grpSpPr>
        <p:sp>
          <p:nvSpPr>
            <p:cNvPr id="41" name="Rounded Rectangle 40"/>
            <p:cNvSpPr/>
            <p:nvPr/>
          </p:nvSpPr>
          <p:spPr>
            <a:xfrm>
              <a:off x="3923928" y="3501008"/>
              <a:ext cx="1440160" cy="122413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8" name="Picture 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68283" y="3717032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6" name="Group 85"/>
          <p:cNvGrpSpPr/>
          <p:nvPr/>
        </p:nvGrpSpPr>
        <p:grpSpPr>
          <a:xfrm>
            <a:off x="2555776" y="4725144"/>
            <a:ext cx="1440160" cy="1224136"/>
            <a:chOff x="2555776" y="4725144"/>
            <a:chExt cx="1440160" cy="1224136"/>
          </a:xfrm>
        </p:grpSpPr>
        <p:sp>
          <p:nvSpPr>
            <p:cNvPr id="36" name="Rounded Rectangle 35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7" name="Group 86"/>
          <p:cNvGrpSpPr/>
          <p:nvPr/>
        </p:nvGrpSpPr>
        <p:grpSpPr>
          <a:xfrm>
            <a:off x="5292080" y="4797152"/>
            <a:ext cx="1440160" cy="1224136"/>
            <a:chOff x="5292080" y="4797152"/>
            <a:chExt cx="1440160" cy="1224136"/>
          </a:xfrm>
        </p:grpSpPr>
        <p:sp>
          <p:nvSpPr>
            <p:cNvPr id="43" name="Rounded Rectangle 42"/>
            <p:cNvSpPr/>
            <p:nvPr/>
          </p:nvSpPr>
          <p:spPr>
            <a:xfrm>
              <a:off x="5292080" y="4797152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436435" y="5013176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2555776" y="3717032"/>
            <a:ext cx="360040" cy="720080"/>
            <a:chOff x="2627784" y="3717032"/>
            <a:chExt cx="360040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7" name="Picture 56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5" name="Group 84"/>
          <p:cNvGrpSpPr/>
          <p:nvPr/>
        </p:nvGrpSpPr>
        <p:grpSpPr>
          <a:xfrm>
            <a:off x="6228184" y="3789040"/>
            <a:ext cx="242433" cy="720080"/>
            <a:chOff x="6228184" y="3789040"/>
            <a:chExt cx="242433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8" name="Group 77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6" name="Picture 6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7" name="Picture 6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8" y="4552950"/>
            <a:ext cx="1794842" cy="460226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350000" y="4616450"/>
            <a:ext cx="1835150" cy="533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2895600" y="3573016"/>
            <a:ext cx="3359150" cy="1005334"/>
            <a:chOff x="2895600" y="3573016"/>
            <a:chExt cx="3359150" cy="1005334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895600" y="3632200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9" name="Picture 5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91880" y="3573016"/>
              <a:ext cx="239554" cy="1699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3" name="Picture 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868144" y="422108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2921000" y="3501008"/>
            <a:ext cx="3307184" cy="1026542"/>
            <a:chOff x="2921000" y="3501008"/>
            <a:chExt cx="3307184" cy="102654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21000" y="3717032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0" name="Picture 5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170425" cy="2402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75856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1" name="Group 37"/>
          <p:cNvGrpSpPr/>
          <p:nvPr/>
        </p:nvGrpSpPr>
        <p:grpSpPr>
          <a:xfrm>
            <a:off x="5722888" y="1278566"/>
            <a:ext cx="1006872" cy="1293312"/>
            <a:chOff x="2483768" y="1275060"/>
            <a:chExt cx="1006872" cy="1293312"/>
          </a:xfrm>
        </p:grpSpPr>
        <p:pic>
          <p:nvPicPr>
            <p:cNvPr id="7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88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2339752" y="1124744"/>
            <a:ext cx="1280649" cy="1447134"/>
            <a:chOff x="5652120" y="1121238"/>
            <a:chExt cx="1280649" cy="1447134"/>
          </a:xfrm>
        </p:grpSpPr>
        <p:pic>
          <p:nvPicPr>
            <p:cNvPr id="90" name="Picture 89" descr="QueenOfHearts.png"/>
            <p:cNvPicPr>
              <a:picLocks noChangeAspect="1"/>
            </p:cNvPicPr>
            <p:nvPr/>
          </p:nvPicPr>
          <p:blipFill>
            <a:blip r:embed="rId2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8876" y="1484759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lang="fr-CH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fr-CH" sz="3300" dirty="0" smtClean="0"/>
              <a:t>Position-</a:t>
            </a:r>
            <a:r>
              <a:rPr lang="fr-CH" sz="3300" dirty="0" err="1" smtClean="0"/>
              <a:t>Based</a:t>
            </a:r>
            <a:r>
              <a:rPr lang="fr-CH" sz="3300" dirty="0" smtClean="0"/>
              <a:t> </a:t>
            </a:r>
            <a:r>
              <a:rPr lang="fr-CH" sz="3300" dirty="0" err="1" smtClean="0"/>
              <a:t>Cryptography</a:t>
            </a:r>
            <a:endParaRPr lang="en-US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Impossibility of </a:t>
            </a:r>
            <a:br>
              <a:rPr lang="en-US" sz="3300" dirty="0" smtClean="0"/>
            </a:br>
            <a:r>
              <a:rPr lang="en-US" sz="3300" dirty="0" smtClean="0"/>
              <a:t>Position-Based Quantum Cryptography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Constructions</a:t>
            </a:r>
            <a:endParaRPr lang="de-CH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Summary &amp; Open Questions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552" y="1412776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2" descr="startrek-b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204864"/>
            <a:ext cx="2952328" cy="43575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Line 7"/>
          <p:cNvSpPr>
            <a:spLocks noChangeShapeType="1"/>
          </p:cNvSpPr>
          <p:nvPr/>
        </p:nvSpPr>
        <p:spPr bwMode="auto">
          <a:xfrm flipH="1">
            <a:off x="5004048" y="1844824"/>
            <a:ext cx="2736304" cy="936104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86" name="Line 7"/>
          <p:cNvSpPr>
            <a:spLocks noChangeShapeType="1"/>
          </p:cNvSpPr>
          <p:nvPr/>
        </p:nvSpPr>
        <p:spPr bwMode="auto">
          <a:xfrm flipH="1">
            <a:off x="5076056" y="1988840"/>
            <a:ext cx="2736304" cy="936104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8" name="Line 7"/>
          <p:cNvSpPr>
            <a:spLocks noChangeShapeType="1"/>
          </p:cNvSpPr>
          <p:nvPr/>
        </p:nvSpPr>
        <p:spPr bwMode="auto">
          <a:xfrm>
            <a:off x="1403648" y="2204864"/>
            <a:ext cx="2736304" cy="576064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82" name="Line 7"/>
          <p:cNvSpPr>
            <a:spLocks noChangeShapeType="1"/>
          </p:cNvSpPr>
          <p:nvPr/>
        </p:nvSpPr>
        <p:spPr bwMode="auto">
          <a:xfrm>
            <a:off x="1331640" y="2348880"/>
            <a:ext cx="2736304" cy="576064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1488"/>
            <a:ext cx="8568951" cy="85723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Impossibility of Classical Position Verification</a:t>
            </a:r>
            <a:endParaRPr lang="en-US" sz="4000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3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4" cstate="print"/>
          <a:srcRect b="22520"/>
          <a:stretch>
            <a:fillRect/>
          </a:stretch>
        </p:blipFill>
        <p:spPr>
          <a:xfrm flipH="1">
            <a:off x="7812360" y="764704"/>
            <a:ext cx="1135439" cy="1296144"/>
          </a:xfrm>
          <a:prstGeom prst="rect">
            <a:avLst/>
          </a:prstGeom>
        </p:spPr>
      </p:pic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4211960" y="2420888"/>
            <a:ext cx="936223" cy="954227"/>
          </a:xfrm>
          <a:prstGeom prst="rect">
            <a:avLst/>
          </a:prstGeom>
        </p:spPr>
      </p:pic>
      <p:grpSp>
        <p:nvGrpSpPr>
          <p:cNvPr id="5" name="Group 37"/>
          <p:cNvGrpSpPr/>
          <p:nvPr/>
        </p:nvGrpSpPr>
        <p:grpSpPr>
          <a:xfrm>
            <a:off x="5652120" y="1052736"/>
            <a:ext cx="1006872" cy="1512168"/>
            <a:chOff x="2123728" y="1203052"/>
            <a:chExt cx="1006872" cy="1512168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123728" y="1203052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843808" y="2283172"/>
              <a:ext cx="216024" cy="432048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2483768" y="1196752"/>
            <a:ext cx="1280649" cy="1728192"/>
            <a:chOff x="5652120" y="1265254"/>
            <a:chExt cx="1280649" cy="1728192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265254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 flipH="1">
              <a:off x="6084168" y="2417382"/>
              <a:ext cx="144016" cy="576064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6" name="Content Placeholder 1"/>
          <p:cNvSpPr txBox="1">
            <a:spLocks/>
          </p:cNvSpPr>
          <p:nvPr/>
        </p:nvSpPr>
        <p:spPr>
          <a:xfrm>
            <a:off x="755576" y="620688"/>
            <a:ext cx="5616624" cy="36004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Moriarty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dirty="0" smtClean="0">
                <a:cs typeface="Arial" charset="0"/>
              </a:rPr>
              <a:t>:  CRYPTO ‘09]</a:t>
            </a:r>
          </a:p>
        </p:txBody>
      </p:sp>
      <p:pic>
        <p:nvPicPr>
          <p:cNvPr id="72" name="Picture 71" descr="AliceBlue.eps"/>
          <p:cNvPicPr>
            <a:picLocks noChangeAspect="1"/>
          </p:cNvPicPr>
          <p:nvPr/>
        </p:nvPicPr>
        <p:blipFill>
          <a:blip r:embed="rId4" cstate="print"/>
          <a:srcRect b="22520"/>
          <a:stretch>
            <a:fillRect/>
          </a:stretch>
        </p:blipFill>
        <p:spPr>
          <a:xfrm flipH="1">
            <a:off x="6876256" y="3861048"/>
            <a:ext cx="1135439" cy="1296144"/>
          </a:xfrm>
          <a:prstGeom prst="rect">
            <a:avLst/>
          </a:prstGeom>
        </p:spPr>
      </p:pic>
      <p:sp>
        <p:nvSpPr>
          <p:cNvPr id="80" name="Line 7"/>
          <p:cNvSpPr>
            <a:spLocks noChangeShapeType="1"/>
          </p:cNvSpPr>
          <p:nvPr/>
        </p:nvSpPr>
        <p:spPr bwMode="auto">
          <a:xfrm flipH="1" flipV="1">
            <a:off x="4860032" y="3284984"/>
            <a:ext cx="2160240" cy="1152128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988840"/>
            <a:ext cx="454796" cy="81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4368" y="4581128"/>
            <a:ext cx="454796" cy="81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04448" y="1772816"/>
            <a:ext cx="454796" cy="81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" name="Line 7"/>
          <p:cNvSpPr>
            <a:spLocks noChangeShapeType="1"/>
          </p:cNvSpPr>
          <p:nvPr/>
        </p:nvSpPr>
        <p:spPr bwMode="auto">
          <a:xfrm flipH="1" flipV="1">
            <a:off x="4788024" y="3429000"/>
            <a:ext cx="2160240" cy="1152128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355976" y="3717032"/>
            <a:ext cx="1584176" cy="1349475"/>
            <a:chOff x="4355976" y="3717032"/>
            <a:chExt cx="1584176" cy="1349475"/>
          </a:xfrm>
        </p:grpSpPr>
        <p:pic>
          <p:nvPicPr>
            <p:cNvPr id="5122" name="Picture 2" descr="D:\presentations\Noisy Storage\TropicalQKD2010\white-rabbit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355976" y="3717032"/>
              <a:ext cx="1349475" cy="1349475"/>
            </a:xfrm>
            <a:prstGeom prst="rect">
              <a:avLst/>
            </a:prstGeom>
            <a:noFill/>
          </p:spPr>
        </p:pic>
        <p:sp>
          <p:nvSpPr>
            <p:cNvPr id="90" name="Line 7"/>
            <p:cNvSpPr>
              <a:spLocks noChangeShapeType="1"/>
            </p:cNvSpPr>
            <p:nvPr/>
          </p:nvSpPr>
          <p:spPr bwMode="auto">
            <a:xfrm flipV="1">
              <a:off x="5652120" y="3717032"/>
              <a:ext cx="288032" cy="36004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91" name="Line 7"/>
          <p:cNvSpPr>
            <a:spLocks noChangeShapeType="1"/>
          </p:cNvSpPr>
          <p:nvPr/>
        </p:nvSpPr>
        <p:spPr bwMode="auto">
          <a:xfrm>
            <a:off x="3491880" y="2348880"/>
            <a:ext cx="1224136" cy="1584176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 type="triangl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2" name="Line 7"/>
          <p:cNvSpPr>
            <a:spLocks noChangeShapeType="1"/>
          </p:cNvSpPr>
          <p:nvPr/>
        </p:nvSpPr>
        <p:spPr bwMode="auto">
          <a:xfrm flipH="1">
            <a:off x="5220072" y="2132856"/>
            <a:ext cx="864096" cy="1872208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 type="triangl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3" name="Line 7"/>
          <p:cNvSpPr>
            <a:spLocks noChangeShapeType="1"/>
          </p:cNvSpPr>
          <p:nvPr/>
        </p:nvSpPr>
        <p:spPr bwMode="auto">
          <a:xfrm>
            <a:off x="3995936" y="1916832"/>
            <a:ext cx="1512168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 type="triangl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4" name="Content Placeholder 1"/>
          <p:cNvSpPr txBox="1">
            <a:spLocks/>
          </p:cNvSpPr>
          <p:nvPr/>
        </p:nvSpPr>
        <p:spPr>
          <a:xfrm>
            <a:off x="323528" y="5301208"/>
            <a:ext cx="8496944" cy="15567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using the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same resources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 honest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colluding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adversaries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can reproduce a consistent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view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computational assumptions </a:t>
            </a:r>
            <a:r>
              <a:rPr lang="en-US" sz="2800" dirty="0" smtClean="0">
                <a:cs typeface="Arial" charset="0"/>
              </a:rPr>
              <a:t>do not help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178941" y="3789040"/>
            <a:ext cx="4033019" cy="144016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position</a:t>
            </a:r>
            <a:r>
              <a:rPr lang="de-CH" sz="3200" dirty="0" smtClean="0"/>
              <a:t> </a:t>
            </a:r>
            <a:r>
              <a:rPr lang="de-CH" sz="3200" dirty="0" err="1" smtClean="0"/>
              <a:t>verification</a:t>
            </a:r>
            <a:r>
              <a:rPr lang="de-CH" sz="3200" dirty="0" smtClean="0"/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classically</a:t>
            </a:r>
            <a:r>
              <a:rPr lang="de-CH" sz="3200" dirty="0" smtClean="0"/>
              <a:t> </a:t>
            </a:r>
            <a:r>
              <a:rPr lang="de-CH" sz="3200" dirty="0" err="1" smtClean="0"/>
              <a:t>impossible</a:t>
            </a:r>
            <a:r>
              <a:rPr lang="de-CH" sz="3200" dirty="0" smtClean="0"/>
              <a:t> ! </a:t>
            </a:r>
            <a:endParaRPr lang="de-CH" sz="32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6" grpId="0" animBg="1"/>
      <p:bldP spid="78" grpId="0" animBg="1"/>
      <p:bldP spid="82" grpId="0" animBg="1"/>
      <p:bldP spid="80" grpId="0" animBg="1"/>
      <p:bldP spid="87" grpId="0" animBg="1"/>
      <p:bldP spid="91" grpId="0" animBg="1"/>
      <p:bldP spid="92" grpId="0" animBg="1"/>
      <p:bldP spid="93" grpId="0" animBg="1"/>
      <p:bldP spid="94" grpId="0" uiExpand="1" build="p"/>
      <p:bldP spid="9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971600" y="2852936"/>
            <a:ext cx="2880320" cy="1038091"/>
            <a:chOff x="971600" y="2852936"/>
            <a:chExt cx="2880320" cy="1038091"/>
          </a:xfrm>
        </p:grpSpPr>
        <p:grpSp>
          <p:nvGrpSpPr>
            <p:cNvPr id="11" name="Group 107"/>
            <p:cNvGrpSpPr/>
            <p:nvPr/>
          </p:nvGrpSpPr>
          <p:grpSpPr>
            <a:xfrm>
              <a:off x="971600" y="2899614"/>
              <a:ext cx="2880320" cy="991413"/>
              <a:chOff x="971600" y="2899614"/>
              <a:chExt cx="2880320" cy="991413"/>
            </a:xfrm>
          </p:grpSpPr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971600" y="3083950"/>
                <a:ext cx="2880320" cy="80707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78" name="Line 5"/>
              <p:cNvSpPr>
                <a:spLocks noChangeShapeType="1"/>
              </p:cNvSpPr>
              <p:nvPr/>
            </p:nvSpPr>
            <p:spPr bwMode="auto">
              <a:xfrm rot="10800000">
                <a:off x="2327435" y="2899614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7" name="Group 28"/>
            <p:cNvGrpSpPr/>
            <p:nvPr/>
          </p:nvGrpSpPr>
          <p:grpSpPr>
            <a:xfrm>
              <a:off x="1979712" y="2852936"/>
              <a:ext cx="457692" cy="460694"/>
              <a:chOff x="4214810" y="2000240"/>
              <a:chExt cx="457692" cy="460694"/>
            </a:xfrm>
          </p:grpSpPr>
          <p:sp>
            <p:nvSpPr>
              <p:cNvPr id="10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5508104" y="2924944"/>
            <a:ext cx="2592288" cy="966084"/>
            <a:chOff x="5508104" y="2924944"/>
            <a:chExt cx="2592288" cy="966084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3" name="Picture 102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66312" y="2996951"/>
              <a:ext cx="581089" cy="273091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8" name="Group 90"/>
            <p:cNvGrpSpPr/>
            <p:nvPr/>
          </p:nvGrpSpPr>
          <p:grpSpPr>
            <a:xfrm>
              <a:off x="6876256" y="2924944"/>
              <a:ext cx="504000" cy="504000"/>
              <a:chOff x="6948264" y="2780928"/>
              <a:chExt cx="457692" cy="460694"/>
            </a:xfrm>
          </p:grpSpPr>
          <p:sp>
            <p:nvSpPr>
              <p:cNvPr id="120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9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2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3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" name="Group 110"/>
          <p:cNvGrpSpPr/>
          <p:nvPr/>
        </p:nvGrpSpPr>
        <p:grpSpPr>
          <a:xfrm>
            <a:off x="1043608" y="4293096"/>
            <a:ext cx="2808312" cy="720080"/>
            <a:chOff x="1043608" y="4293096"/>
            <a:chExt cx="2808312" cy="7200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0" name="Picture 99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195736" y="4293096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3" name="Group 204"/>
          <p:cNvGrpSpPr/>
          <p:nvPr/>
        </p:nvGrpSpPr>
        <p:grpSpPr>
          <a:xfrm>
            <a:off x="4211960" y="3356992"/>
            <a:ext cx="865187" cy="792163"/>
            <a:chOff x="5177248" y="2526481"/>
            <a:chExt cx="865187" cy="792163"/>
          </a:xfrm>
        </p:grpSpPr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8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8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13" cstate="print"/>
          <a:srcRect t="19951"/>
          <a:stretch>
            <a:fillRect/>
          </a:stretch>
        </p:blipFill>
        <p:spPr bwMode="auto">
          <a:xfrm>
            <a:off x="4211960" y="3861048"/>
            <a:ext cx="1152128" cy="57707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4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5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6" name="Group 36"/>
          <p:cNvGrpSpPr/>
          <p:nvPr/>
        </p:nvGrpSpPr>
        <p:grpSpPr>
          <a:xfrm>
            <a:off x="4211960" y="1211714"/>
            <a:ext cx="1368152" cy="1844472"/>
            <a:chOff x="4211960" y="1211714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9" name="Group 109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451419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2957344" y="3717032"/>
            <a:ext cx="0" cy="72008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0" name="Group 111"/>
          <p:cNvGrpSpPr/>
          <p:nvPr/>
        </p:nvGrpSpPr>
        <p:grpSpPr>
          <a:xfrm>
            <a:off x="6228184" y="3789040"/>
            <a:ext cx="311904" cy="720080"/>
            <a:chOff x="6228184" y="3789040"/>
            <a:chExt cx="311904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4" name="Picture 103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99850" y="4005064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18" cstate="print"/>
          <a:stretch>
            <a:fillRect/>
          </a:stretch>
        </p:blipFill>
        <p:spPr bwMode="auto">
          <a:xfrm>
            <a:off x="-108520" y="2916505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467544" y="620688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Chandran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Fehr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Gelles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Goyal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Ostrovsky</a:t>
            </a:r>
            <a:r>
              <a:rPr lang="en-US" sz="2000" noProof="0" dirty="0" smtClean="0">
                <a:cs typeface="Arial" charset="0"/>
              </a:rPr>
              <a:t>, </a:t>
            </a:r>
            <a:r>
              <a:rPr lang="en-US" sz="2000" noProof="0" dirty="0" err="1" smtClean="0">
                <a:cs typeface="Arial" charset="0"/>
              </a:rPr>
              <a:t>Malaney</a:t>
            </a:r>
            <a:r>
              <a:rPr lang="en-US" sz="2000" noProof="0" dirty="0" smtClean="0">
                <a:cs typeface="Arial" charset="0"/>
              </a:rPr>
              <a:t> 10]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4" name="Group 106"/>
          <p:cNvGrpSpPr/>
          <p:nvPr/>
        </p:nvGrpSpPr>
        <p:grpSpPr>
          <a:xfrm>
            <a:off x="2987824" y="3501008"/>
            <a:ext cx="3241526" cy="1008112"/>
            <a:chOff x="2987824" y="3501008"/>
            <a:chExt cx="3241526" cy="100811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87824" y="3714750"/>
              <a:ext cx="3241526" cy="79437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5" name="Picture 104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06" name="Content Placeholder 1"/>
          <p:cNvSpPr txBox="1">
            <a:spLocks/>
          </p:cNvSpPr>
          <p:nvPr/>
        </p:nvSpPr>
        <p:spPr>
          <a:xfrm>
            <a:off x="395536" y="5229200"/>
            <a:ext cx="8568952" cy="14847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intuitively: security follows from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cloning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formally, usage of recently established </a:t>
            </a:r>
            <a:r>
              <a:rPr lang="en-US" sz="2400" dirty="0" smtClean="0">
                <a:cs typeface="Arial" charset="0"/>
              </a:rPr>
              <a:t>[</a:t>
            </a:r>
            <a:r>
              <a:rPr lang="en-US" sz="2400" dirty="0" err="1" smtClean="0">
                <a:cs typeface="Arial" charset="0"/>
              </a:rPr>
              <a:t>Renes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Boileau</a:t>
            </a:r>
            <a:r>
              <a:rPr lang="en-US" sz="2400" dirty="0" smtClean="0">
                <a:cs typeface="Arial" charset="0"/>
              </a:rPr>
              <a:t> 09]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entropic quantum uncertainty relation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>
            <a:off x="2985715" y="3649649"/>
            <a:ext cx="3129335" cy="893776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14" name="Picture 11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15816" y="2924944"/>
            <a:ext cx="360040" cy="576931"/>
          </a:xfrm>
          <a:prstGeom prst="rect">
            <a:avLst/>
          </a:prstGeom>
          <a:noFill/>
          <a:ln/>
          <a:effectLst/>
        </p:spPr>
      </p:pic>
      <p:grpSp>
        <p:nvGrpSpPr>
          <p:cNvPr id="15" name="Group 117"/>
          <p:cNvGrpSpPr/>
          <p:nvPr/>
        </p:nvGrpSpPr>
        <p:grpSpPr>
          <a:xfrm>
            <a:off x="1043608" y="4514850"/>
            <a:ext cx="1918667" cy="628462"/>
            <a:chOff x="1043608" y="4514850"/>
            <a:chExt cx="1918667" cy="628462"/>
          </a:xfrm>
        </p:grpSpPr>
        <p:sp>
          <p:nvSpPr>
            <p:cNvPr id="68" name="Line 7"/>
            <p:cNvSpPr>
              <a:spLocks noChangeShapeType="1"/>
            </p:cNvSpPr>
            <p:nvPr/>
          </p:nvSpPr>
          <p:spPr bwMode="auto">
            <a:xfrm flipH="1">
              <a:off x="1043608" y="4514850"/>
              <a:ext cx="1918667" cy="49832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6" name="Picture 115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51720" y="4797152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" name="Group 118"/>
          <p:cNvGrpSpPr/>
          <p:nvPr/>
        </p:nvGrpSpPr>
        <p:grpSpPr>
          <a:xfrm>
            <a:off x="6229350" y="4581524"/>
            <a:ext cx="1943050" cy="705804"/>
            <a:chOff x="6229350" y="4581524"/>
            <a:chExt cx="1943050" cy="705804"/>
          </a:xfrm>
        </p:grpSpPr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229350" y="4581524"/>
              <a:ext cx="1943050" cy="56067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7" name="Picture 11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20272" y="4941168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0" name="Group 97"/>
          <p:cNvGrpSpPr/>
          <p:nvPr/>
        </p:nvGrpSpPr>
        <p:grpSpPr>
          <a:xfrm>
            <a:off x="1964472" y="2803788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26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72" name="Group 37"/>
          <p:cNvGrpSpPr/>
          <p:nvPr/>
        </p:nvGrpSpPr>
        <p:grpSpPr>
          <a:xfrm>
            <a:off x="5725368" y="1271592"/>
            <a:ext cx="1006872" cy="1293312"/>
            <a:chOff x="2483768" y="1275060"/>
            <a:chExt cx="1006872" cy="1293312"/>
          </a:xfrm>
        </p:grpSpPr>
        <p:pic>
          <p:nvPicPr>
            <p:cNvPr id="76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9" name="Group 38"/>
          <p:cNvGrpSpPr/>
          <p:nvPr/>
        </p:nvGrpSpPr>
        <p:grpSpPr>
          <a:xfrm>
            <a:off x="2342232" y="1117770"/>
            <a:ext cx="1280649" cy="1447134"/>
            <a:chOff x="5652120" y="1121238"/>
            <a:chExt cx="1280649" cy="1447134"/>
          </a:xfrm>
        </p:grpSpPr>
        <p:pic>
          <p:nvPicPr>
            <p:cNvPr id="83" name="Picture 82" descr="QueenOfHearts.png"/>
            <p:cNvPicPr>
              <a:picLocks noChangeAspect="1"/>
            </p:cNvPicPr>
            <p:nvPr/>
          </p:nvPicPr>
          <p:blipFill>
            <a:blip r:embed="rId21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84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uiExpand="1" animBg="1"/>
      <p:bldP spid="106" grpId="0" uiExpand="1" build="p"/>
      <p:bldP spid="52" grpId="0" uiExpan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204"/>
          <p:cNvGrpSpPr/>
          <p:nvPr/>
        </p:nvGrpSpPr>
        <p:grpSpPr>
          <a:xfrm>
            <a:off x="4211960" y="3644949"/>
            <a:ext cx="865187" cy="792163"/>
            <a:chOff x="5177248" y="2526481"/>
            <a:chExt cx="865187" cy="792163"/>
          </a:xfrm>
        </p:grpSpPr>
        <p:sp>
          <p:nvSpPr>
            <p:cNvPr id="152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53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54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6" name="Picture 135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79712" y="4365104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24" name="Group 204"/>
          <p:cNvGrpSpPr/>
          <p:nvPr/>
        </p:nvGrpSpPr>
        <p:grpSpPr>
          <a:xfrm>
            <a:off x="6156176" y="2924944"/>
            <a:ext cx="865187" cy="792163"/>
            <a:chOff x="5177248" y="2526481"/>
            <a:chExt cx="865187" cy="792163"/>
          </a:xfrm>
        </p:grpSpPr>
        <p:sp>
          <p:nvSpPr>
            <p:cNvPr id="125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26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27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2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3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5" name="Group 144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2" name="Group 141"/>
          <p:cNvGrpSpPr/>
          <p:nvPr/>
        </p:nvGrpSpPr>
        <p:grpSpPr>
          <a:xfrm>
            <a:off x="6228184" y="3789040"/>
            <a:ext cx="277240" cy="720080"/>
            <a:chOff x="6228184" y="3789040"/>
            <a:chExt cx="277240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34512" y="4005064"/>
              <a:ext cx="170912" cy="27387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7" y="4540195"/>
            <a:ext cx="1802959" cy="47298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265628" y="4595854"/>
            <a:ext cx="1906772" cy="546348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>
            <a:off x="971600" y="3083950"/>
            <a:ext cx="2880320" cy="807077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-108520" y="2916505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33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QC: Teleportation Attack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971600" y="620688"/>
            <a:ext cx="4248472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Lau Lo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44" name="Group 143"/>
          <p:cNvGrpSpPr/>
          <p:nvPr/>
        </p:nvGrpSpPr>
        <p:grpSpPr>
          <a:xfrm>
            <a:off x="5508104" y="2742828"/>
            <a:ext cx="2592288" cy="1148200"/>
            <a:chOff x="5508104" y="2742828"/>
            <a:chExt cx="2592288" cy="1148200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0" name="Group 63"/>
            <p:cNvGrpSpPr/>
            <p:nvPr/>
          </p:nvGrpSpPr>
          <p:grpSpPr>
            <a:xfrm>
              <a:off x="7639769" y="2742828"/>
              <a:ext cx="360040" cy="367338"/>
              <a:chOff x="-986264" y="2827606"/>
              <a:chExt cx="360040" cy="367338"/>
            </a:xfrm>
          </p:grpSpPr>
          <p:sp>
            <p:nvSpPr>
              <p:cNvPr id="94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5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pic>
          <p:nvPicPr>
            <p:cNvPr id="103" name="Picture 102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20272" y="2780928"/>
              <a:ext cx="581089" cy="27309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4" name="Group 163"/>
          <p:cNvGrpSpPr/>
          <p:nvPr/>
        </p:nvGrpSpPr>
        <p:grpSpPr>
          <a:xfrm>
            <a:off x="2517608" y="3717032"/>
            <a:ext cx="398208" cy="720080"/>
            <a:chOff x="2517608" y="3717032"/>
            <a:chExt cx="398208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15816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63" name="Picture 1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517608" y="3933056"/>
              <a:ext cx="239959" cy="17022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9" name="Group 108"/>
          <p:cNvGrpSpPr/>
          <p:nvPr/>
        </p:nvGrpSpPr>
        <p:grpSpPr>
          <a:xfrm>
            <a:off x="2941983" y="3501008"/>
            <a:ext cx="3291840" cy="1070992"/>
            <a:chOff x="2941983" y="3501008"/>
            <a:chExt cx="3291840" cy="1070992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41983" y="3633746"/>
              <a:ext cx="3291840" cy="93825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56" name="Picture 155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525720" y="3501008"/>
              <a:ext cx="239959" cy="17022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7" name="Group 146"/>
          <p:cNvGrpSpPr/>
          <p:nvPr/>
        </p:nvGrpSpPr>
        <p:grpSpPr>
          <a:xfrm>
            <a:off x="2941982" y="3501008"/>
            <a:ext cx="3286201" cy="1015332"/>
            <a:chOff x="2941982" y="3501008"/>
            <a:chExt cx="3286201" cy="101533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41982" y="3717031"/>
              <a:ext cx="3286201" cy="799309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29" name="Picture 128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614775" y="3501008"/>
              <a:ext cx="170912" cy="27387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17" name="Group 28"/>
          <p:cNvGrpSpPr/>
          <p:nvPr/>
        </p:nvGrpSpPr>
        <p:grpSpPr>
          <a:xfrm>
            <a:off x="2771800" y="3068960"/>
            <a:ext cx="457692" cy="460694"/>
            <a:chOff x="4214810" y="2000240"/>
            <a:chExt cx="457692" cy="460694"/>
          </a:xfrm>
        </p:grpSpPr>
        <p:sp>
          <p:nvSpPr>
            <p:cNvPr id="11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1835696" y="2492896"/>
            <a:ext cx="865187" cy="1368226"/>
            <a:chOff x="1835696" y="2492896"/>
            <a:chExt cx="865187" cy="1368226"/>
          </a:xfrm>
        </p:grpSpPr>
        <p:grpSp>
          <p:nvGrpSpPr>
            <p:cNvPr id="120" name="Group 10"/>
            <p:cNvGrpSpPr>
              <a:grpSpLocks/>
            </p:cNvGrpSpPr>
            <p:nvPr/>
          </p:nvGrpSpPr>
          <p:grpSpPr bwMode="auto">
            <a:xfrm>
              <a:off x="1835696" y="2492896"/>
              <a:ext cx="865187" cy="792162"/>
              <a:chOff x="2148" y="2341"/>
              <a:chExt cx="545" cy="499"/>
            </a:xfrm>
          </p:grpSpPr>
          <p:sp>
            <p:nvSpPr>
              <p:cNvPr id="130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3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3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135" name="Picture 4"/>
            <p:cNvPicPr>
              <a:picLocks noChangeAspect="1" noChangeArrowheads="1"/>
            </p:cNvPicPr>
            <p:nvPr/>
          </p:nvPicPr>
          <p:blipFill>
            <a:blip r:embed="rId18" cstate="print"/>
            <a:srcRect l="25971" t="1606" r="25971" b="56540"/>
            <a:stretch>
              <a:fillRect/>
            </a:stretch>
          </p:blipFill>
          <p:spPr bwMode="auto">
            <a:xfrm>
              <a:off x="1892464" y="292501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5" name="Group 90"/>
          <p:cNvGrpSpPr/>
          <p:nvPr/>
        </p:nvGrpSpPr>
        <p:grpSpPr>
          <a:xfrm>
            <a:off x="7668344" y="2708920"/>
            <a:ext cx="504000" cy="504000"/>
            <a:chOff x="6948264" y="2780928"/>
            <a:chExt cx="457692" cy="460694"/>
          </a:xfrm>
        </p:grpSpPr>
        <p:sp>
          <p:nvSpPr>
            <p:cNvPr id="166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67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68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9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201" name="Group 200"/>
          <p:cNvGrpSpPr/>
          <p:nvPr/>
        </p:nvGrpSpPr>
        <p:grpSpPr>
          <a:xfrm>
            <a:off x="1763688" y="2492896"/>
            <a:ext cx="5760640" cy="648072"/>
            <a:chOff x="1763688" y="2492896"/>
            <a:chExt cx="5760640" cy="648072"/>
          </a:xfrm>
        </p:grpSpPr>
        <p:sp>
          <p:nvSpPr>
            <p:cNvPr id="80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17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17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3" name="Group 28"/>
          <p:cNvGrpSpPr/>
          <p:nvPr/>
        </p:nvGrpSpPr>
        <p:grpSpPr>
          <a:xfrm>
            <a:off x="6012160" y="2562546"/>
            <a:ext cx="457692" cy="460694"/>
            <a:chOff x="4214810" y="2000240"/>
            <a:chExt cx="457692" cy="460694"/>
          </a:xfrm>
        </p:grpSpPr>
        <p:sp>
          <p:nvSpPr>
            <p:cNvPr id="14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5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96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9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1095" y="2492896"/>
            <a:ext cx="575121" cy="575121"/>
          </a:xfrm>
          <a:prstGeom prst="rect">
            <a:avLst/>
          </a:prstGeom>
          <a:noFill/>
        </p:spPr>
      </p:pic>
      <p:grpSp>
        <p:nvGrpSpPr>
          <p:cNvPr id="101" name="Group 37"/>
          <p:cNvGrpSpPr/>
          <p:nvPr/>
        </p:nvGrpSpPr>
        <p:grpSpPr>
          <a:xfrm>
            <a:off x="5797376" y="1134550"/>
            <a:ext cx="1006872" cy="1293312"/>
            <a:chOff x="2483768" y="1275060"/>
            <a:chExt cx="1006872" cy="1293312"/>
          </a:xfrm>
        </p:grpSpPr>
        <p:pic>
          <p:nvPicPr>
            <p:cNvPr id="10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04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05" name="Group 38"/>
          <p:cNvGrpSpPr/>
          <p:nvPr/>
        </p:nvGrpSpPr>
        <p:grpSpPr>
          <a:xfrm>
            <a:off x="2414240" y="980728"/>
            <a:ext cx="1280649" cy="1447134"/>
            <a:chOff x="5652120" y="1121238"/>
            <a:chExt cx="1280649" cy="1447134"/>
          </a:xfrm>
        </p:grpSpPr>
        <p:pic>
          <p:nvPicPr>
            <p:cNvPr id="106" name="Picture 105" descr="QueenOfHearts.png"/>
            <p:cNvPicPr>
              <a:picLocks noChangeAspect="1"/>
            </p:cNvPicPr>
            <p:nvPr/>
          </p:nvPicPr>
          <p:blipFill>
            <a:blip r:embed="rId21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107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420467" y="5302151"/>
            <a:ext cx="5527797" cy="1079177"/>
            <a:chOff x="556371" y="5229200"/>
            <a:chExt cx="5527797" cy="1079177"/>
          </a:xfrm>
        </p:grpSpPr>
        <p:pic>
          <p:nvPicPr>
            <p:cNvPr id="200" name="Picture 19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6371" y="5344569"/>
              <a:ext cx="5527797" cy="886496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83" name="Group 28"/>
            <p:cNvGrpSpPr/>
            <p:nvPr/>
          </p:nvGrpSpPr>
          <p:grpSpPr>
            <a:xfrm>
              <a:off x="4065765" y="5301208"/>
              <a:ext cx="457692" cy="460694"/>
              <a:chOff x="4214810" y="2000240"/>
              <a:chExt cx="457692" cy="460694"/>
            </a:xfrm>
          </p:grpSpPr>
          <p:sp>
            <p:nvSpPr>
              <p:cNvPr id="184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5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86" name="Group 133"/>
            <p:cNvGrpSpPr/>
            <p:nvPr/>
          </p:nvGrpSpPr>
          <p:grpSpPr>
            <a:xfrm>
              <a:off x="4065765" y="5805264"/>
              <a:ext cx="457692" cy="460694"/>
              <a:chOff x="7597837" y="2707419"/>
              <a:chExt cx="457692" cy="460694"/>
            </a:xfrm>
          </p:grpSpPr>
          <p:sp>
            <p:nvSpPr>
              <p:cNvPr id="187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88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15" name="Group 28"/>
            <p:cNvGrpSpPr/>
            <p:nvPr/>
          </p:nvGrpSpPr>
          <p:grpSpPr>
            <a:xfrm>
              <a:off x="3250212" y="5301208"/>
              <a:ext cx="457692" cy="460694"/>
              <a:chOff x="4214810" y="2000240"/>
              <a:chExt cx="457692" cy="460694"/>
            </a:xfrm>
          </p:grpSpPr>
          <p:sp>
            <p:nvSpPr>
              <p:cNvPr id="11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1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2" name="Group 28"/>
            <p:cNvGrpSpPr/>
            <p:nvPr/>
          </p:nvGrpSpPr>
          <p:grpSpPr>
            <a:xfrm>
              <a:off x="3250212" y="5805264"/>
              <a:ext cx="457692" cy="460694"/>
              <a:chOff x="4214810" y="2000240"/>
              <a:chExt cx="457692" cy="460694"/>
            </a:xfrm>
          </p:grpSpPr>
          <p:sp>
            <p:nvSpPr>
              <p:cNvPr id="12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1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pic>
          <p:nvPicPr>
            <p:cNvPr id="97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173368" y="5229200"/>
              <a:ext cx="575121" cy="575121"/>
            </a:xfrm>
            <a:prstGeom prst="rect">
              <a:avLst/>
            </a:prstGeom>
            <a:noFill/>
          </p:spPr>
        </p:pic>
        <p:pic>
          <p:nvPicPr>
            <p:cNvPr id="100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9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174311" y="5733256"/>
              <a:ext cx="575121" cy="57512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3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3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3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6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9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7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8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4067944" y="1211714"/>
            <a:ext cx="1006872" cy="1356658"/>
            <a:chOff x="4211960" y="1211714"/>
            <a:chExt cx="1006872" cy="1356658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24" name="Group 123"/>
          <p:cNvGrpSpPr/>
          <p:nvPr/>
        </p:nvGrpSpPr>
        <p:grpSpPr>
          <a:xfrm>
            <a:off x="5508104" y="3189045"/>
            <a:ext cx="2592288" cy="701983"/>
            <a:chOff x="5508104" y="3189045"/>
            <a:chExt cx="2592288" cy="701983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91" name="Picture 90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516216" y="3189045"/>
              <a:ext cx="342500" cy="23995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Fourth Try</a:t>
            </a:r>
            <a:endParaRPr lang="en-US" sz="4000" dirty="0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03/10, </a:t>
            </a:r>
            <a:r>
              <a:rPr lang="de-CH" sz="2000" noProof="0" dirty="0" err="1" smtClean="0">
                <a:cs typeface="Arial" charset="0"/>
              </a:rPr>
              <a:t>Malaney</a:t>
            </a:r>
            <a:r>
              <a:rPr lang="de-CH" sz="2000" noProof="0" dirty="0" smtClean="0">
                <a:cs typeface="Arial" charset="0"/>
              </a:rPr>
              <a:t> 10, Lau Lo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9" name="Picture 10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7824" y="4598985"/>
            <a:ext cx="1434302" cy="342183"/>
          </a:xfrm>
          <a:prstGeom prst="rect">
            <a:avLst/>
          </a:prstGeom>
          <a:noFill/>
          <a:ln/>
          <a:effectLst/>
        </p:spPr>
      </p:pic>
      <p:pic>
        <p:nvPicPr>
          <p:cNvPr id="117" name="Picture 11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76056" y="4598985"/>
            <a:ext cx="1434304" cy="342183"/>
          </a:xfrm>
          <a:prstGeom prst="rect">
            <a:avLst/>
          </a:prstGeom>
          <a:noFill/>
          <a:ln/>
          <a:effectLst/>
        </p:spPr>
      </p:pic>
      <p:sp>
        <p:nvSpPr>
          <p:cNvPr id="121" name="Content Placeholder 1"/>
          <p:cNvSpPr txBox="1">
            <a:spLocks/>
          </p:cNvSpPr>
          <p:nvPr/>
        </p:nvSpPr>
        <p:spPr>
          <a:xfrm>
            <a:off x="395536" y="5517232"/>
            <a:ext cx="8429684" cy="112474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however: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insecure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if adversaries share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two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!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are there secure quantum schemes at all?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763688" y="2492896"/>
            <a:ext cx="5760640" cy="648072"/>
            <a:chOff x="1763688" y="2492896"/>
            <a:chExt cx="5760640" cy="648072"/>
          </a:xfrm>
        </p:grpSpPr>
        <p:sp>
          <p:nvSpPr>
            <p:cNvPr id="74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5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8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6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7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7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1907704" y="2708920"/>
            <a:ext cx="5760640" cy="648072"/>
            <a:chOff x="1763688" y="2492896"/>
            <a:chExt cx="5760640" cy="648072"/>
          </a:xfrm>
        </p:grpSpPr>
        <p:sp>
          <p:nvSpPr>
            <p:cNvPr id="88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9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92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971600" y="2780928"/>
            <a:ext cx="2880320" cy="1110099"/>
            <a:chOff x="971600" y="2780928"/>
            <a:chExt cx="2880320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90" name="Picture 89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411760" y="3140968"/>
              <a:ext cx="342500" cy="23995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57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03" name="Group 37"/>
          <p:cNvGrpSpPr/>
          <p:nvPr/>
        </p:nvGrpSpPr>
        <p:grpSpPr>
          <a:xfrm>
            <a:off x="5722888" y="1271592"/>
            <a:ext cx="1006872" cy="1293312"/>
            <a:chOff x="2483768" y="1275060"/>
            <a:chExt cx="1006872" cy="1293312"/>
          </a:xfrm>
        </p:grpSpPr>
        <p:pic>
          <p:nvPicPr>
            <p:cNvPr id="10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0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6" name="Group 38"/>
          <p:cNvGrpSpPr/>
          <p:nvPr/>
        </p:nvGrpSpPr>
        <p:grpSpPr>
          <a:xfrm>
            <a:off x="2339752" y="1117770"/>
            <a:ext cx="1280649" cy="1447134"/>
            <a:chOff x="5652120" y="1121238"/>
            <a:chExt cx="1280649" cy="1447134"/>
          </a:xfrm>
        </p:grpSpPr>
        <p:pic>
          <p:nvPicPr>
            <p:cNvPr id="119" name="Picture 118" descr="QueenOfHearts.png"/>
            <p:cNvPicPr>
              <a:picLocks noChangeAspect="1"/>
            </p:cNvPicPr>
            <p:nvPr/>
          </p:nvPicPr>
          <p:blipFill>
            <a:blip r:embed="rId15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12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lang="fr-CH" sz="3300" dirty="0" smtClean="0"/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</a:t>
            </a:r>
            <a:r>
              <a:rPr lang="fr-CH" sz="3300" dirty="0" err="1" smtClean="0"/>
              <a:t>Based</a:t>
            </a:r>
            <a:r>
              <a:rPr lang="fr-CH" sz="3300" dirty="0" smtClean="0"/>
              <a:t> </a:t>
            </a:r>
            <a:r>
              <a:rPr lang="fr-CH" sz="3300" dirty="0" err="1" smtClean="0"/>
              <a:t>Cryptography</a:t>
            </a:r>
            <a:endParaRPr lang="en-US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Impossibility of </a:t>
            </a:r>
            <a:br>
              <a:rPr lang="en-US" sz="3300" dirty="0" smtClean="0"/>
            </a:br>
            <a:r>
              <a:rPr lang="en-US" sz="3300" dirty="0" smtClean="0"/>
              <a:t>Position-Based Quantum Cryptography</a:t>
            </a: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Constructions</a:t>
            </a:r>
            <a:endParaRPr lang="de-CH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Summary &amp; Open Questions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3140968"/>
            <a:ext cx="7416824" cy="108012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oup 204"/>
          <p:cNvGrpSpPr/>
          <p:nvPr/>
        </p:nvGrpSpPr>
        <p:grpSpPr>
          <a:xfrm>
            <a:off x="6588224" y="2636912"/>
            <a:ext cx="865187" cy="792163"/>
            <a:chOff x="5177248" y="2526481"/>
            <a:chExt cx="865187" cy="792163"/>
          </a:xfrm>
        </p:grpSpPr>
        <p:sp>
          <p:nvSpPr>
            <p:cNvPr id="244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245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246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94" name="Group 204"/>
          <p:cNvGrpSpPr/>
          <p:nvPr/>
        </p:nvGrpSpPr>
        <p:grpSpPr>
          <a:xfrm>
            <a:off x="1907704" y="2636912"/>
            <a:ext cx="865187" cy="792163"/>
            <a:chOff x="5177248" y="2526481"/>
            <a:chExt cx="865187" cy="792163"/>
          </a:xfrm>
        </p:grpSpPr>
        <p:sp>
          <p:nvSpPr>
            <p:cNvPr id="195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96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97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83" name="Picture 8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067944" y="3933056"/>
            <a:ext cx="1264235" cy="409800"/>
          </a:xfrm>
          <a:prstGeom prst="rect">
            <a:avLst/>
          </a:prstGeom>
          <a:noFill/>
          <a:ln/>
          <a:effectLst/>
        </p:spPr>
      </p:pic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5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5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6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Impossibility of Position-Based Q Crypto</a:t>
            </a:r>
            <a:endParaRPr lang="en-US" sz="4000" dirty="0"/>
          </a:p>
        </p:txBody>
      </p:sp>
      <p:sp>
        <p:nvSpPr>
          <p:cNvPr id="99" name="Content Placeholder 1"/>
          <p:cNvSpPr txBox="1">
            <a:spLocks/>
          </p:cNvSpPr>
          <p:nvPr/>
        </p:nvSpPr>
        <p:spPr>
          <a:xfrm>
            <a:off x="971600" y="559728"/>
            <a:ext cx="66967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de-CH" sz="2400" noProof="0" dirty="0" err="1" smtClean="0">
                <a:cs typeface="Arial" charset="0"/>
              </a:rPr>
              <a:t>Buhrman</a:t>
            </a:r>
            <a:r>
              <a:rPr lang="de-CH" sz="2000" noProof="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Chandran</a:t>
            </a:r>
            <a:r>
              <a:rPr lang="de-CH" sz="2000" dirty="0" smtClean="0">
                <a:cs typeface="Arial" charset="0"/>
              </a:rPr>
              <a:t> Fehr Gelles </a:t>
            </a:r>
            <a:r>
              <a:rPr lang="de-CH" sz="2000" dirty="0" err="1" smtClean="0">
                <a:cs typeface="Arial" charset="0"/>
              </a:rPr>
              <a:t>Goyal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000" dirty="0" err="1" smtClean="0">
                <a:cs typeface="Arial" charset="0"/>
              </a:rPr>
              <a:t>Ostrovsky</a:t>
            </a:r>
            <a:r>
              <a:rPr lang="de-CH" sz="2000" dirty="0" smtClean="0">
                <a:cs typeface="Arial" charset="0"/>
              </a:rPr>
              <a:t> </a:t>
            </a:r>
            <a:r>
              <a:rPr lang="de-CH" sz="2400" dirty="0" smtClean="0">
                <a:cs typeface="Arial" charset="0"/>
              </a:rPr>
              <a:t>S</a:t>
            </a:r>
            <a:r>
              <a:rPr lang="de-CH" sz="2000" dirty="0" smtClean="0">
                <a:cs typeface="Arial" charset="0"/>
              </a:rPr>
              <a:t> 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467544" y="5229200"/>
            <a:ext cx="849694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attack on general position-verification</a:t>
            </a:r>
            <a:r>
              <a:rPr lang="en-US" sz="2800" dirty="0" smtClean="0"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scheme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distributed quantum computation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with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one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simultaneous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round of communication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87" name="Group 36"/>
          <p:cNvGrpSpPr/>
          <p:nvPr/>
        </p:nvGrpSpPr>
        <p:grpSpPr>
          <a:xfrm>
            <a:off x="4211960" y="1052736"/>
            <a:ext cx="1006872" cy="1356658"/>
            <a:chOff x="4211960" y="1211714"/>
            <a:chExt cx="1006872" cy="1356658"/>
          </a:xfrm>
        </p:grpSpPr>
        <p:pic>
          <p:nvPicPr>
            <p:cNvPr id="188" name="Picture 187" descr="AliceBlue.eps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971600" y="2608266"/>
            <a:ext cx="2880320" cy="1282761"/>
            <a:chOff x="971600" y="2608266"/>
            <a:chExt cx="2880320" cy="1282761"/>
          </a:xfrm>
        </p:grpSpPr>
        <p:grpSp>
          <p:nvGrpSpPr>
            <p:cNvPr id="190" name="Group 189"/>
            <p:cNvGrpSpPr/>
            <p:nvPr/>
          </p:nvGrpSpPr>
          <p:grpSpPr>
            <a:xfrm>
              <a:off x="971600" y="2679336"/>
              <a:ext cx="2880320" cy="1211691"/>
              <a:chOff x="971600" y="2679336"/>
              <a:chExt cx="2880320" cy="1211691"/>
            </a:xfrm>
          </p:grpSpPr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971600" y="3083950"/>
                <a:ext cx="2880320" cy="80707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0" name="Line 39"/>
              <p:cNvSpPr>
                <a:spLocks noChangeShapeType="1"/>
              </p:cNvSpPr>
              <p:nvPr/>
            </p:nvSpPr>
            <p:spPr bwMode="auto">
              <a:xfrm rot="18900000">
                <a:off x="1269703" y="2679336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9" name="Group 28"/>
            <p:cNvGrpSpPr/>
            <p:nvPr/>
          </p:nvGrpSpPr>
          <p:grpSpPr>
            <a:xfrm>
              <a:off x="1115616" y="2608266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1" name="Group 150"/>
          <p:cNvGrpSpPr/>
          <p:nvPr/>
        </p:nvGrpSpPr>
        <p:grpSpPr>
          <a:xfrm>
            <a:off x="5508104" y="2780928"/>
            <a:ext cx="2645483" cy="1110100"/>
            <a:chOff x="5508104" y="2780928"/>
            <a:chExt cx="2645483" cy="1110100"/>
          </a:xfrm>
        </p:grpSpPr>
        <p:grpSp>
          <p:nvGrpSpPr>
            <p:cNvPr id="191" name="Group 190"/>
            <p:cNvGrpSpPr/>
            <p:nvPr/>
          </p:nvGrpSpPr>
          <p:grpSpPr>
            <a:xfrm>
              <a:off x="5508104" y="2938253"/>
              <a:ext cx="2645483" cy="952775"/>
              <a:chOff x="5508104" y="2938253"/>
              <a:chExt cx="2645483" cy="952775"/>
            </a:xfrm>
          </p:grpSpPr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H="1">
                <a:off x="5508104" y="3242956"/>
                <a:ext cx="2592288" cy="64807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2" name="Line 5"/>
              <p:cNvSpPr>
                <a:spLocks noChangeShapeType="1"/>
              </p:cNvSpPr>
              <p:nvPr/>
            </p:nvSpPr>
            <p:spPr bwMode="auto">
              <a:xfrm rot="6300000">
                <a:off x="7465273" y="2755110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76" name="Line 38"/>
              <p:cNvSpPr>
                <a:spLocks noChangeShapeType="1"/>
              </p:cNvSpPr>
              <p:nvPr/>
            </p:nvSpPr>
            <p:spPr bwMode="auto">
              <a:xfrm rot="13500000">
                <a:off x="7970206" y="275588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3" name="Group 133"/>
            <p:cNvGrpSpPr/>
            <p:nvPr/>
          </p:nvGrpSpPr>
          <p:grpSpPr>
            <a:xfrm>
              <a:off x="7380312" y="2780928"/>
              <a:ext cx="457692" cy="460694"/>
              <a:chOff x="7597837" y="2707419"/>
              <a:chExt cx="457692" cy="460694"/>
            </a:xfrm>
          </p:grpSpPr>
          <p:sp>
            <p:nvSpPr>
              <p:cNvPr id="124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6" name="Group 155"/>
          <p:cNvGrpSpPr/>
          <p:nvPr/>
        </p:nvGrpSpPr>
        <p:grpSpPr>
          <a:xfrm>
            <a:off x="1043608" y="4195758"/>
            <a:ext cx="2808312" cy="817418"/>
            <a:chOff x="1043608" y="4195758"/>
            <a:chExt cx="2808312" cy="817418"/>
          </a:xfrm>
        </p:grpSpPr>
        <p:grpSp>
          <p:nvGrpSpPr>
            <p:cNvPr id="192" name="Group 191"/>
            <p:cNvGrpSpPr/>
            <p:nvPr/>
          </p:nvGrpSpPr>
          <p:grpSpPr>
            <a:xfrm>
              <a:off x="1043608" y="4195758"/>
              <a:ext cx="2808312" cy="817418"/>
              <a:chOff x="1043608" y="4195758"/>
              <a:chExt cx="2808312" cy="817418"/>
            </a:xfrm>
          </p:grpSpPr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 flipH="1">
                <a:off x="1043608" y="4293791"/>
                <a:ext cx="2808312" cy="71938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96" name="Line 5"/>
              <p:cNvSpPr>
                <a:spLocks noChangeShapeType="1"/>
              </p:cNvSpPr>
              <p:nvPr/>
            </p:nvSpPr>
            <p:spPr bwMode="auto">
              <a:xfrm rot="10800000">
                <a:off x="2209063" y="419575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6" name="Group 28"/>
            <p:cNvGrpSpPr/>
            <p:nvPr/>
          </p:nvGrpSpPr>
          <p:grpSpPr>
            <a:xfrm>
              <a:off x="1475656" y="4293096"/>
              <a:ext cx="457692" cy="460694"/>
              <a:chOff x="4214810" y="2000240"/>
              <a:chExt cx="457692" cy="460694"/>
            </a:xfrm>
          </p:grpSpPr>
          <p:sp>
            <p:nvSpPr>
              <p:cNvPr id="12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8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7" name="Group 156"/>
          <p:cNvGrpSpPr/>
          <p:nvPr/>
        </p:nvGrpSpPr>
        <p:grpSpPr>
          <a:xfrm>
            <a:off x="1835696" y="2420888"/>
            <a:ext cx="5544616" cy="936104"/>
            <a:chOff x="1835696" y="2420888"/>
            <a:chExt cx="5544616" cy="936104"/>
          </a:xfrm>
        </p:grpSpPr>
        <p:grpSp>
          <p:nvGrpSpPr>
            <p:cNvPr id="129" name="Group 128"/>
            <p:cNvGrpSpPr/>
            <p:nvPr/>
          </p:nvGrpSpPr>
          <p:grpSpPr>
            <a:xfrm>
              <a:off x="1835696" y="2420888"/>
              <a:ext cx="5256584" cy="648072"/>
              <a:chOff x="1907704" y="2492896"/>
              <a:chExt cx="5256584" cy="648072"/>
            </a:xfrm>
          </p:grpSpPr>
          <p:sp>
            <p:nvSpPr>
              <p:cNvPr id="13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31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32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57" name="Group 256"/>
            <p:cNvGrpSpPr/>
            <p:nvPr/>
          </p:nvGrpSpPr>
          <p:grpSpPr>
            <a:xfrm>
              <a:off x="1907704" y="2492896"/>
              <a:ext cx="5256584" cy="648072"/>
              <a:chOff x="1907704" y="2492896"/>
              <a:chExt cx="5256584" cy="648072"/>
            </a:xfrm>
          </p:grpSpPr>
          <p:sp>
            <p:nvSpPr>
              <p:cNvPr id="25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5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6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71" name="Group 270"/>
            <p:cNvGrpSpPr/>
            <p:nvPr/>
          </p:nvGrpSpPr>
          <p:grpSpPr>
            <a:xfrm>
              <a:off x="1979712" y="2564904"/>
              <a:ext cx="5256584" cy="648072"/>
              <a:chOff x="1907704" y="2492896"/>
              <a:chExt cx="5256584" cy="648072"/>
            </a:xfrm>
          </p:grpSpPr>
          <p:sp>
            <p:nvSpPr>
              <p:cNvPr id="272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73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8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74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7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7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85" name="Group 284"/>
            <p:cNvGrpSpPr/>
            <p:nvPr/>
          </p:nvGrpSpPr>
          <p:grpSpPr>
            <a:xfrm>
              <a:off x="2051720" y="2636912"/>
              <a:ext cx="5256584" cy="648072"/>
              <a:chOff x="1907704" y="2492896"/>
              <a:chExt cx="5256584" cy="648072"/>
            </a:xfrm>
          </p:grpSpPr>
          <p:sp>
            <p:nvSpPr>
              <p:cNvPr id="286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87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9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88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99" name="Group 298"/>
            <p:cNvGrpSpPr/>
            <p:nvPr/>
          </p:nvGrpSpPr>
          <p:grpSpPr>
            <a:xfrm>
              <a:off x="2123728" y="2708920"/>
              <a:ext cx="5256584" cy="648072"/>
              <a:chOff x="1907704" y="2492896"/>
              <a:chExt cx="5256584" cy="648072"/>
            </a:xfrm>
          </p:grpSpPr>
          <p:sp>
            <p:nvSpPr>
              <p:cNvPr id="30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301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302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43" name="Group 37"/>
          <p:cNvGrpSpPr/>
          <p:nvPr/>
        </p:nvGrpSpPr>
        <p:grpSpPr>
          <a:xfrm>
            <a:off x="5652120" y="1127576"/>
            <a:ext cx="1006872" cy="1293312"/>
            <a:chOff x="2483768" y="1275060"/>
            <a:chExt cx="1006872" cy="1293312"/>
          </a:xfrm>
        </p:grpSpPr>
        <p:pic>
          <p:nvPicPr>
            <p:cNvPr id="14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4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6" name="Group 38"/>
          <p:cNvGrpSpPr/>
          <p:nvPr/>
        </p:nvGrpSpPr>
        <p:grpSpPr>
          <a:xfrm>
            <a:off x="2268984" y="973754"/>
            <a:ext cx="1280649" cy="1447134"/>
            <a:chOff x="5652120" y="1121238"/>
            <a:chExt cx="1280649" cy="1447134"/>
          </a:xfrm>
        </p:grpSpPr>
        <p:pic>
          <p:nvPicPr>
            <p:cNvPr id="147" name="Picture 146" descr="QueenOfHearts.png"/>
            <p:cNvPicPr>
              <a:picLocks noChangeAspect="1"/>
            </p:cNvPicPr>
            <p:nvPr/>
          </p:nvPicPr>
          <p:blipFill>
            <a:blip r:embed="rId9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148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grpSp>
          <p:nvGrpSpPr>
            <p:cNvPr id="193" name="Group 192"/>
            <p:cNvGrpSpPr/>
            <p:nvPr/>
          </p:nvGrpSpPr>
          <p:grpSpPr>
            <a:xfrm>
              <a:off x="5436096" y="4350115"/>
              <a:ext cx="2736304" cy="792088"/>
              <a:chOff x="5436096" y="4350115"/>
              <a:chExt cx="2736304" cy="792088"/>
            </a:xfrm>
          </p:grpSpPr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5436096" y="4350115"/>
                <a:ext cx="2736304" cy="792088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108" name="Line 39"/>
              <p:cNvSpPr>
                <a:spLocks noChangeShapeType="1"/>
              </p:cNvSpPr>
              <p:nvPr/>
            </p:nvSpPr>
            <p:spPr bwMode="auto">
              <a:xfrm rot="2700000">
                <a:off x="7396376" y="4337022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52" name="Group 28"/>
            <p:cNvGrpSpPr/>
            <p:nvPr/>
          </p:nvGrpSpPr>
          <p:grpSpPr>
            <a:xfrm>
              <a:off x="7452320" y="4365104"/>
              <a:ext cx="457692" cy="460694"/>
              <a:chOff x="4214810" y="2000240"/>
              <a:chExt cx="457692" cy="460694"/>
            </a:xfrm>
          </p:grpSpPr>
          <p:sp>
            <p:nvSpPr>
              <p:cNvPr id="15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198" name="Line 7"/>
          <p:cNvSpPr>
            <a:spLocks noChangeShapeType="1"/>
          </p:cNvSpPr>
          <p:nvPr/>
        </p:nvSpPr>
        <p:spPr bwMode="auto">
          <a:xfrm flipH="1">
            <a:off x="2941982" y="3717031"/>
            <a:ext cx="3286201" cy="799309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99" name="Line 7"/>
          <p:cNvSpPr>
            <a:spLocks noChangeShapeType="1"/>
          </p:cNvSpPr>
          <p:nvPr/>
        </p:nvSpPr>
        <p:spPr bwMode="auto">
          <a:xfrm>
            <a:off x="2941983" y="3633746"/>
            <a:ext cx="3291840" cy="93825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uiExpand="1" build="p"/>
      <p:bldP spid="198" grpId="0" animBg="1"/>
      <p:bldP spid="19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30" name="Picture 29" descr="QueenOfHearts.png"/>
          <p:cNvPicPr>
            <a:picLocks noChangeAspect="1"/>
          </p:cNvPicPr>
          <p:nvPr/>
        </p:nvPicPr>
        <p:blipFill>
          <a:blip r:embed="rId4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2 Rounds</a:t>
            </a:r>
            <a:endParaRPr lang="en-US" sz="4000" dirty="0"/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395536" y="5733256"/>
            <a:ext cx="5472608" cy="57606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trivial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do in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two rounds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2" name="Group 28"/>
          <p:cNvGrpSpPr/>
          <p:nvPr/>
        </p:nvGrpSpPr>
        <p:grpSpPr>
          <a:xfrm>
            <a:off x="1187624" y="1916832"/>
            <a:ext cx="457692" cy="460694"/>
            <a:chOff x="4214810" y="2000240"/>
            <a:chExt cx="457692" cy="460694"/>
          </a:xfrm>
        </p:grpSpPr>
        <p:sp>
          <p:nvSpPr>
            <p:cNvPr id="11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" name="Group 133"/>
          <p:cNvGrpSpPr/>
          <p:nvPr/>
        </p:nvGrpSpPr>
        <p:grpSpPr>
          <a:xfrm>
            <a:off x="7740352" y="2536258"/>
            <a:ext cx="457692" cy="460694"/>
            <a:chOff x="7597837" y="2707419"/>
            <a:chExt cx="457692" cy="460694"/>
          </a:xfrm>
        </p:grpSpPr>
        <p:sp>
          <p:nvSpPr>
            <p:cNvPr id="12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16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3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7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8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9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25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0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1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2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272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3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8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4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7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7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6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286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7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9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8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9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30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34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3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13" name="Group 112"/>
          <p:cNvGrpSpPr/>
          <p:nvPr/>
        </p:nvGrpSpPr>
        <p:grpSpPr>
          <a:xfrm>
            <a:off x="1835696" y="2132856"/>
            <a:ext cx="5786284" cy="864096"/>
            <a:chOff x="1835696" y="2132856"/>
            <a:chExt cx="5786284" cy="864096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1835696" y="2132856"/>
              <a:ext cx="5040560" cy="60349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26" name="Group 28"/>
            <p:cNvGrpSpPr/>
            <p:nvPr/>
          </p:nvGrpSpPr>
          <p:grpSpPr>
            <a:xfrm>
              <a:off x="7164288" y="2536258"/>
              <a:ext cx="457692" cy="460694"/>
              <a:chOff x="4214810" y="2000240"/>
              <a:chExt cx="457692" cy="460694"/>
            </a:xfrm>
          </p:grpSpPr>
          <p:sp>
            <p:nvSpPr>
              <p:cNvPr id="12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1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8" name="Group 28"/>
          <p:cNvGrpSpPr/>
          <p:nvPr/>
        </p:nvGrpSpPr>
        <p:grpSpPr>
          <a:xfrm>
            <a:off x="7210652" y="3356992"/>
            <a:ext cx="457692" cy="460694"/>
            <a:chOff x="4214810" y="2000240"/>
            <a:chExt cx="457692" cy="460694"/>
          </a:xfrm>
        </p:grpSpPr>
        <p:sp>
          <p:nvSpPr>
            <p:cNvPr id="14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1" name="Group 28"/>
          <p:cNvGrpSpPr/>
          <p:nvPr/>
        </p:nvGrpSpPr>
        <p:grpSpPr>
          <a:xfrm>
            <a:off x="7786716" y="3356992"/>
            <a:ext cx="457692" cy="460694"/>
            <a:chOff x="4214810" y="2000240"/>
            <a:chExt cx="457692" cy="460694"/>
          </a:xfrm>
        </p:grpSpPr>
        <p:sp>
          <p:nvSpPr>
            <p:cNvPr id="15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187624" y="3717032"/>
            <a:ext cx="5544616" cy="964750"/>
            <a:chOff x="1187624" y="3717032"/>
            <a:chExt cx="5544616" cy="964750"/>
          </a:xfrm>
        </p:grpSpPr>
        <p:grpSp>
          <p:nvGrpSpPr>
            <p:cNvPr id="132" name="Group 28"/>
            <p:cNvGrpSpPr/>
            <p:nvPr/>
          </p:nvGrpSpPr>
          <p:grpSpPr>
            <a:xfrm>
              <a:off x="1187624" y="4221088"/>
              <a:ext cx="457692" cy="460694"/>
              <a:chOff x="4214810" y="2000240"/>
              <a:chExt cx="457692" cy="460694"/>
            </a:xfrm>
          </p:grpSpPr>
          <p:sp>
            <p:nvSpPr>
              <p:cNvPr id="1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4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sp>
          <p:nvSpPr>
            <p:cNvPr id="154" name="Line 7"/>
            <p:cNvSpPr>
              <a:spLocks noChangeShapeType="1"/>
            </p:cNvSpPr>
            <p:nvPr/>
          </p:nvSpPr>
          <p:spPr bwMode="auto">
            <a:xfrm flipH="1">
              <a:off x="1835696" y="3717032"/>
              <a:ext cx="4896544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316416" y="2754640"/>
            <a:ext cx="648072" cy="792088"/>
            <a:chOff x="8316416" y="2754640"/>
            <a:chExt cx="648072" cy="792088"/>
          </a:xfrm>
        </p:grpSpPr>
        <p:sp>
          <p:nvSpPr>
            <p:cNvPr id="102" name="Content Placeholder 1"/>
            <p:cNvSpPr txBox="1">
              <a:spLocks/>
            </p:cNvSpPr>
            <p:nvPr/>
          </p:nvSpPr>
          <p:spPr>
            <a:xfrm>
              <a:off x="8316416" y="275464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  <a:endPara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03" name="Rectangle 22"/>
            <p:cNvSpPr>
              <a:spLocks noChangeArrowheads="1"/>
            </p:cNvSpPr>
            <p:nvPr/>
          </p:nvSpPr>
          <p:spPr bwMode="auto">
            <a:xfrm>
              <a:off x="8316416" y="2852936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28"/>
          <p:cNvGrpSpPr/>
          <p:nvPr/>
        </p:nvGrpSpPr>
        <p:grpSpPr>
          <a:xfrm>
            <a:off x="6343828" y="2204864"/>
            <a:ext cx="457692" cy="460694"/>
            <a:chOff x="4214810" y="2000240"/>
            <a:chExt cx="457692" cy="460694"/>
          </a:xfrm>
        </p:grpSpPr>
        <p:sp>
          <p:nvSpPr>
            <p:cNvPr id="11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48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30" name="Picture 29" descr="QueenOfHearts.png"/>
          <p:cNvPicPr>
            <a:picLocks noChangeAspect="1"/>
          </p:cNvPicPr>
          <p:nvPr/>
        </p:nvPicPr>
        <p:blipFill>
          <a:blip r:embed="rId8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2 Rounds</a:t>
            </a:r>
            <a:endParaRPr lang="en-US" sz="4000" dirty="0"/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395536" y="5733256"/>
            <a:ext cx="8748464" cy="98072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trivial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do in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two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rounds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also using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only classical communication</a:t>
            </a:r>
            <a:endParaRPr lang="en-US" sz="2800" dirty="0" smtClean="0">
              <a:solidFill>
                <a:srgbClr val="FF0000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1331640" y="2204864"/>
            <a:ext cx="457692" cy="460694"/>
            <a:chOff x="4214810" y="2000240"/>
            <a:chExt cx="457692" cy="460694"/>
          </a:xfrm>
        </p:grpSpPr>
        <p:sp>
          <p:nvSpPr>
            <p:cNvPr id="11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3" name="Group 133"/>
          <p:cNvGrpSpPr/>
          <p:nvPr/>
        </p:nvGrpSpPr>
        <p:grpSpPr>
          <a:xfrm>
            <a:off x="6922620" y="3140968"/>
            <a:ext cx="457692" cy="460694"/>
            <a:chOff x="7597837" y="2707419"/>
            <a:chExt cx="457692" cy="460694"/>
          </a:xfrm>
        </p:grpSpPr>
        <p:sp>
          <p:nvSpPr>
            <p:cNvPr id="12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4" name="Group 109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5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3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6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7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25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6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6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6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1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272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8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8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7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7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7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4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286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9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8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9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9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7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300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8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1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9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30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0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30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0" name="Group 28"/>
          <p:cNvGrpSpPr/>
          <p:nvPr/>
        </p:nvGrpSpPr>
        <p:grpSpPr>
          <a:xfrm>
            <a:off x="6392920" y="3140968"/>
            <a:ext cx="457692" cy="460694"/>
            <a:chOff x="4214810" y="2000240"/>
            <a:chExt cx="457692" cy="460694"/>
          </a:xfrm>
        </p:grpSpPr>
        <p:sp>
          <p:nvSpPr>
            <p:cNvPr id="12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2" name="Group 28"/>
          <p:cNvGrpSpPr/>
          <p:nvPr/>
        </p:nvGrpSpPr>
        <p:grpSpPr>
          <a:xfrm>
            <a:off x="6444208" y="4293096"/>
            <a:ext cx="457692" cy="460694"/>
            <a:chOff x="4214810" y="2000240"/>
            <a:chExt cx="457692" cy="460694"/>
          </a:xfrm>
        </p:grpSpPr>
        <p:sp>
          <p:nvSpPr>
            <p:cNvPr id="14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3" name="Group 28"/>
          <p:cNvGrpSpPr/>
          <p:nvPr/>
        </p:nvGrpSpPr>
        <p:grpSpPr>
          <a:xfrm>
            <a:off x="6948264" y="4293096"/>
            <a:ext cx="457692" cy="460694"/>
            <a:chOff x="4214810" y="2000240"/>
            <a:chExt cx="457692" cy="460694"/>
          </a:xfrm>
        </p:grpSpPr>
        <p:sp>
          <p:nvSpPr>
            <p:cNvPr id="15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99" name="Line 7"/>
          <p:cNvSpPr>
            <a:spLocks noChangeShapeType="1"/>
          </p:cNvSpPr>
          <p:nvPr/>
        </p:nvSpPr>
        <p:spPr bwMode="auto">
          <a:xfrm>
            <a:off x="2843808" y="2420888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28" name="Picture 127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7822" y="2060848"/>
            <a:ext cx="2592292" cy="327165"/>
          </a:xfrm>
          <a:prstGeom prst="rect">
            <a:avLst/>
          </a:prstGeom>
          <a:noFill/>
          <a:ln/>
          <a:effectLst/>
        </p:spPr>
      </p:pic>
      <p:grpSp>
        <p:nvGrpSpPr>
          <p:cNvPr id="147" name="Group 146"/>
          <p:cNvGrpSpPr/>
          <p:nvPr/>
        </p:nvGrpSpPr>
        <p:grpSpPr>
          <a:xfrm>
            <a:off x="1907704" y="1484784"/>
            <a:ext cx="865187" cy="1368152"/>
            <a:chOff x="1907704" y="1484784"/>
            <a:chExt cx="865187" cy="1368152"/>
          </a:xfrm>
        </p:grpSpPr>
        <p:grpSp>
          <p:nvGrpSpPr>
            <p:cNvPr id="101" name="Group 10"/>
            <p:cNvGrpSpPr>
              <a:grpSpLocks/>
            </p:cNvGrpSpPr>
            <p:nvPr/>
          </p:nvGrpSpPr>
          <p:grpSpPr bwMode="auto">
            <a:xfrm>
              <a:off x="1907704" y="1484784"/>
              <a:ext cx="865187" cy="792162"/>
              <a:chOff x="2148" y="2341"/>
              <a:chExt cx="545" cy="499"/>
            </a:xfrm>
          </p:grpSpPr>
          <p:sp>
            <p:nvSpPr>
              <p:cNvPr id="104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5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6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107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25971" t="1606" r="25971" b="56540"/>
            <a:stretch>
              <a:fillRect/>
            </a:stretch>
          </p:blipFill>
          <p:spPr bwMode="auto">
            <a:xfrm>
              <a:off x="1979712" y="1916832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1" name="Group 150"/>
          <p:cNvGrpSpPr/>
          <p:nvPr/>
        </p:nvGrpSpPr>
        <p:grpSpPr>
          <a:xfrm>
            <a:off x="2843808" y="2780927"/>
            <a:ext cx="3024336" cy="720081"/>
            <a:chOff x="2843808" y="2780927"/>
            <a:chExt cx="3024336" cy="720081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2843808" y="3068960"/>
              <a:ext cx="3024336" cy="43204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2" name="Picture 13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03403" y="2780927"/>
              <a:ext cx="311562" cy="22102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09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12944" y="2104484"/>
            <a:ext cx="676444" cy="676444"/>
          </a:xfrm>
          <a:prstGeom prst="rect">
            <a:avLst/>
          </a:prstGeom>
          <a:noFill/>
        </p:spPr>
      </p:pic>
      <p:grpSp>
        <p:nvGrpSpPr>
          <p:cNvPr id="155" name="Group 154"/>
          <p:cNvGrpSpPr/>
          <p:nvPr/>
        </p:nvGrpSpPr>
        <p:grpSpPr>
          <a:xfrm>
            <a:off x="2843808" y="4077072"/>
            <a:ext cx="3024336" cy="432048"/>
            <a:chOff x="2843808" y="4077072"/>
            <a:chExt cx="3024336" cy="432048"/>
          </a:xfrm>
        </p:grpSpPr>
        <p:sp>
          <p:nvSpPr>
            <p:cNvPr id="110" name="Line 7"/>
            <p:cNvSpPr>
              <a:spLocks noChangeShapeType="1"/>
            </p:cNvSpPr>
            <p:nvPr/>
          </p:nvSpPr>
          <p:spPr bwMode="auto">
            <a:xfrm>
              <a:off x="2843808" y="4509120"/>
              <a:ext cx="3024336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45" name="Picture 144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83761" y="4077072"/>
              <a:ext cx="2712674" cy="35763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56" name="Group 155"/>
          <p:cNvGrpSpPr/>
          <p:nvPr/>
        </p:nvGrpSpPr>
        <p:grpSpPr>
          <a:xfrm>
            <a:off x="2843808" y="4541728"/>
            <a:ext cx="3132856" cy="831488"/>
            <a:chOff x="2843808" y="4541728"/>
            <a:chExt cx="3132856" cy="831488"/>
          </a:xfrm>
        </p:grpSpPr>
        <p:sp>
          <p:nvSpPr>
            <p:cNvPr id="154" name="Line 7"/>
            <p:cNvSpPr>
              <a:spLocks noChangeShapeType="1"/>
            </p:cNvSpPr>
            <p:nvPr/>
          </p:nvSpPr>
          <p:spPr bwMode="auto">
            <a:xfrm flipH="1">
              <a:off x="2843808" y="4725144"/>
              <a:ext cx="3132856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46" name="Picture 145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27984" y="4541728"/>
              <a:ext cx="399438" cy="3994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20" name="Group 28"/>
          <p:cNvGrpSpPr/>
          <p:nvPr/>
        </p:nvGrpSpPr>
        <p:grpSpPr>
          <a:xfrm>
            <a:off x="1979712" y="5157192"/>
            <a:ext cx="457692" cy="460694"/>
            <a:chOff x="4214810" y="2000240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1835696" y="4149080"/>
            <a:ext cx="676444" cy="676444"/>
            <a:chOff x="1835696" y="4149080"/>
            <a:chExt cx="676444" cy="676444"/>
          </a:xfrm>
        </p:grpSpPr>
        <p:grpSp>
          <p:nvGrpSpPr>
            <p:cNvPr id="21" name="Group 28"/>
            <p:cNvGrpSpPr/>
            <p:nvPr/>
          </p:nvGrpSpPr>
          <p:grpSpPr>
            <a:xfrm>
              <a:off x="1979712" y="4293096"/>
              <a:ext cx="457692" cy="460694"/>
              <a:chOff x="4214810" y="2000240"/>
              <a:chExt cx="457692" cy="460694"/>
            </a:xfrm>
          </p:grpSpPr>
          <p:sp>
            <p:nvSpPr>
              <p:cNvPr id="1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4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pic>
          <p:nvPicPr>
            <p:cNvPr id="123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835696" y="4149080"/>
              <a:ext cx="676444" cy="676444"/>
            </a:xfrm>
            <a:prstGeom prst="rect">
              <a:avLst/>
            </a:prstGeom>
            <a:noFill/>
          </p:spPr>
        </p:pic>
      </p:grpSp>
      <p:grpSp>
        <p:nvGrpSpPr>
          <p:cNvPr id="157" name="Group 156"/>
          <p:cNvGrpSpPr/>
          <p:nvPr/>
        </p:nvGrpSpPr>
        <p:grpSpPr>
          <a:xfrm>
            <a:off x="7452320" y="3618736"/>
            <a:ext cx="648072" cy="792088"/>
            <a:chOff x="7452320" y="3618736"/>
            <a:chExt cx="648072" cy="792088"/>
          </a:xfrm>
        </p:grpSpPr>
        <p:sp>
          <p:nvSpPr>
            <p:cNvPr id="126" name="Content Placeholder 1"/>
            <p:cNvSpPr txBox="1">
              <a:spLocks/>
            </p:cNvSpPr>
            <p:nvPr/>
          </p:nvSpPr>
          <p:spPr>
            <a:xfrm>
              <a:off x="7452320" y="3618736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  <a:endPara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27" name="Rectangle 22"/>
            <p:cNvSpPr>
              <a:spLocks noChangeArrowheads="1"/>
            </p:cNvSpPr>
            <p:nvPr/>
          </p:nvSpPr>
          <p:spPr bwMode="auto">
            <a:xfrm>
              <a:off x="7452320" y="3717032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oup 250"/>
          <p:cNvGrpSpPr/>
          <p:nvPr/>
        </p:nvGrpSpPr>
        <p:grpSpPr>
          <a:xfrm>
            <a:off x="2267744" y="3573016"/>
            <a:ext cx="3744416" cy="1440160"/>
            <a:chOff x="2267744" y="3573016"/>
            <a:chExt cx="3744416" cy="1440160"/>
          </a:xfrm>
        </p:grpSpPr>
        <p:sp>
          <p:nvSpPr>
            <p:cNvPr id="156" name="Line 7"/>
            <p:cNvSpPr>
              <a:spLocks noChangeShapeType="1"/>
            </p:cNvSpPr>
            <p:nvPr/>
          </p:nvSpPr>
          <p:spPr bwMode="auto">
            <a:xfrm flipH="1">
              <a:off x="2267744" y="4005064"/>
              <a:ext cx="3744416" cy="1008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43" name="Picture 242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292080" y="3573016"/>
              <a:ext cx="399438" cy="3994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1 </a:t>
            </a:r>
            <a:r>
              <a:rPr lang="en-US" sz="4000" dirty="0" smtClean="0"/>
              <a:t>Round</a:t>
            </a:r>
            <a:endParaRPr lang="en-US" sz="4000" dirty="0"/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395536" y="5373216"/>
            <a:ext cx="849694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clever way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back-and-forth teleportation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, based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on ideas by [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Vaidman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03] for “instantaneous measurement of nonlocal variables”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1378004" y="2176218"/>
            <a:ext cx="457692" cy="460694"/>
            <a:chOff x="4214810" y="2000240"/>
            <a:chExt cx="457692" cy="460694"/>
          </a:xfrm>
        </p:grpSpPr>
        <p:sp>
          <p:nvSpPr>
            <p:cNvPr id="11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3" name="Group 133"/>
          <p:cNvGrpSpPr/>
          <p:nvPr/>
        </p:nvGrpSpPr>
        <p:grpSpPr>
          <a:xfrm>
            <a:off x="7020272" y="2204864"/>
            <a:ext cx="457692" cy="460694"/>
            <a:chOff x="7597837" y="2707419"/>
            <a:chExt cx="457692" cy="460694"/>
          </a:xfrm>
        </p:grpSpPr>
        <p:sp>
          <p:nvSpPr>
            <p:cNvPr id="12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9" name="Group 28"/>
          <p:cNvGrpSpPr/>
          <p:nvPr/>
        </p:nvGrpSpPr>
        <p:grpSpPr>
          <a:xfrm>
            <a:off x="6444208" y="2204864"/>
            <a:ext cx="457692" cy="460694"/>
            <a:chOff x="4214810" y="2000240"/>
            <a:chExt cx="457692" cy="460694"/>
          </a:xfrm>
        </p:grpSpPr>
        <p:sp>
          <p:nvSpPr>
            <p:cNvPr id="12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3" name="Group 28"/>
          <p:cNvGrpSpPr/>
          <p:nvPr/>
        </p:nvGrpSpPr>
        <p:grpSpPr>
          <a:xfrm>
            <a:off x="6444208" y="2924944"/>
            <a:ext cx="457692" cy="460694"/>
            <a:chOff x="4214810" y="2000240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6" name="Group 28"/>
          <p:cNvGrpSpPr/>
          <p:nvPr/>
        </p:nvGrpSpPr>
        <p:grpSpPr>
          <a:xfrm>
            <a:off x="7025108" y="2924944"/>
            <a:ext cx="457692" cy="460694"/>
            <a:chOff x="4214810" y="2000240"/>
            <a:chExt cx="457692" cy="460694"/>
          </a:xfrm>
        </p:grpSpPr>
        <p:sp>
          <p:nvSpPr>
            <p:cNvPr id="10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8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17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15432" y="2780928"/>
            <a:ext cx="676444" cy="676444"/>
          </a:xfrm>
          <a:prstGeom prst="rect">
            <a:avLst/>
          </a:prstGeom>
          <a:noFill/>
        </p:spPr>
      </p:pic>
      <p:grpSp>
        <p:nvGrpSpPr>
          <p:cNvPr id="120" name="Group 28"/>
          <p:cNvGrpSpPr/>
          <p:nvPr/>
        </p:nvGrpSpPr>
        <p:grpSpPr>
          <a:xfrm>
            <a:off x="1159228" y="3068960"/>
            <a:ext cx="457692" cy="460694"/>
            <a:chOff x="4214810" y="2000240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3" name="Group 28"/>
          <p:cNvGrpSpPr/>
          <p:nvPr/>
        </p:nvGrpSpPr>
        <p:grpSpPr>
          <a:xfrm>
            <a:off x="1663284" y="3068960"/>
            <a:ext cx="457692" cy="460694"/>
            <a:chOff x="4214810" y="2000240"/>
            <a:chExt cx="457692" cy="460694"/>
          </a:xfrm>
        </p:grpSpPr>
        <p:sp>
          <p:nvSpPr>
            <p:cNvPr id="126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28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2924944"/>
            <a:ext cx="676444" cy="676444"/>
          </a:xfrm>
          <a:prstGeom prst="rect">
            <a:avLst/>
          </a:prstGeom>
          <a:noFill/>
        </p:spPr>
      </p:pic>
      <p:grpSp>
        <p:nvGrpSpPr>
          <p:cNvPr id="246" name="Group 245"/>
          <p:cNvGrpSpPr/>
          <p:nvPr/>
        </p:nvGrpSpPr>
        <p:grpSpPr>
          <a:xfrm>
            <a:off x="2627784" y="2780927"/>
            <a:ext cx="3070921" cy="432049"/>
            <a:chOff x="2627784" y="2780927"/>
            <a:chExt cx="3070921" cy="432049"/>
          </a:xfrm>
        </p:grpSpPr>
        <p:sp>
          <p:nvSpPr>
            <p:cNvPr id="154" name="Line 7"/>
            <p:cNvSpPr>
              <a:spLocks noChangeShapeType="1"/>
            </p:cNvSpPr>
            <p:nvPr/>
          </p:nvSpPr>
          <p:spPr bwMode="auto">
            <a:xfrm flipH="1">
              <a:off x="2627784" y="3212976"/>
              <a:ext cx="2952328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42" name="Picture 24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869229" y="2780927"/>
              <a:ext cx="2829476" cy="387868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44" name="Picture 24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1815" y="3717032"/>
            <a:ext cx="1934588" cy="237580"/>
          </a:xfrm>
          <a:prstGeom prst="rect">
            <a:avLst/>
          </a:prstGeom>
          <a:noFill/>
          <a:ln/>
          <a:effectLst/>
        </p:spPr>
      </p:pic>
      <p:pic>
        <p:nvPicPr>
          <p:cNvPr id="111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112" name="Picture 111" descr="QueenOfHearts.png"/>
          <p:cNvPicPr>
            <a:picLocks noChangeAspect="1"/>
          </p:cNvPicPr>
          <p:nvPr/>
        </p:nvPicPr>
        <p:blipFill>
          <a:blip r:embed="rId13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grpSp>
        <p:nvGrpSpPr>
          <p:cNvPr id="113" name="Group 112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114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205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06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07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18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92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93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94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9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9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43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7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7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8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8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8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8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8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8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8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8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8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44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165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66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7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7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67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6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6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7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45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146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47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6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48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18" name="Group 28"/>
          <p:cNvGrpSpPr/>
          <p:nvPr/>
        </p:nvGrpSpPr>
        <p:grpSpPr>
          <a:xfrm>
            <a:off x="1331640" y="4941168"/>
            <a:ext cx="457692" cy="460694"/>
            <a:chOff x="4214810" y="2000240"/>
            <a:chExt cx="457692" cy="460694"/>
          </a:xfrm>
        </p:grpSpPr>
        <p:sp>
          <p:nvSpPr>
            <p:cNvPr id="21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20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21" name="Group 28"/>
          <p:cNvGrpSpPr/>
          <p:nvPr/>
        </p:nvGrpSpPr>
        <p:grpSpPr>
          <a:xfrm>
            <a:off x="7164288" y="4797152"/>
            <a:ext cx="457692" cy="460694"/>
            <a:chOff x="4214810" y="2000240"/>
            <a:chExt cx="457692" cy="460694"/>
          </a:xfrm>
        </p:grpSpPr>
        <p:sp>
          <p:nvSpPr>
            <p:cNvPr id="22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23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7596336" y="2466608"/>
            <a:ext cx="648072" cy="792088"/>
            <a:chOff x="7596336" y="2466608"/>
            <a:chExt cx="648072" cy="792088"/>
          </a:xfrm>
        </p:grpSpPr>
        <p:sp>
          <p:nvSpPr>
            <p:cNvPr id="226" name="Content Placeholder 1"/>
            <p:cNvSpPr txBox="1">
              <a:spLocks/>
            </p:cNvSpPr>
            <p:nvPr/>
          </p:nvSpPr>
          <p:spPr>
            <a:xfrm>
              <a:off x="7596336" y="2466608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  <a:endPara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227" name="Rectangle 22"/>
            <p:cNvSpPr>
              <a:spLocks noChangeArrowheads="1"/>
            </p:cNvSpPr>
            <p:nvPr/>
          </p:nvSpPr>
          <p:spPr bwMode="auto">
            <a:xfrm>
              <a:off x="7596336" y="2564904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33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5792" y="2955424"/>
            <a:ext cx="720080" cy="720080"/>
          </a:xfrm>
          <a:prstGeom prst="rect">
            <a:avLst/>
          </a:prstGeom>
          <a:noFill/>
        </p:spPr>
      </p:pic>
      <p:pic>
        <p:nvPicPr>
          <p:cNvPr id="234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47664" y="2924944"/>
            <a:ext cx="720080" cy="720080"/>
          </a:xfrm>
          <a:prstGeom prst="rect">
            <a:avLst/>
          </a:prstGeom>
          <a:noFill/>
        </p:spPr>
      </p:pic>
      <p:pic>
        <p:nvPicPr>
          <p:cNvPr id="237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15432" y="2060848"/>
            <a:ext cx="676444" cy="676444"/>
          </a:xfrm>
          <a:prstGeom prst="rect">
            <a:avLst/>
          </a:prstGeom>
          <a:noFill/>
        </p:spPr>
      </p:pic>
      <p:grpSp>
        <p:nvGrpSpPr>
          <p:cNvPr id="245" name="Group 244"/>
          <p:cNvGrpSpPr/>
          <p:nvPr/>
        </p:nvGrpSpPr>
        <p:grpSpPr>
          <a:xfrm>
            <a:off x="2627784" y="2060848"/>
            <a:ext cx="3024336" cy="432048"/>
            <a:chOff x="2627784" y="2060848"/>
            <a:chExt cx="3024336" cy="432048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2627784" y="2492896"/>
              <a:ext cx="3024336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40" name="Picture 239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987822" y="2060848"/>
              <a:ext cx="2592292" cy="32716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50" name="Group 249"/>
          <p:cNvGrpSpPr/>
          <p:nvPr/>
        </p:nvGrpSpPr>
        <p:grpSpPr>
          <a:xfrm>
            <a:off x="2339752" y="3501008"/>
            <a:ext cx="3816424" cy="1512168"/>
            <a:chOff x="2339752" y="3501008"/>
            <a:chExt cx="3816424" cy="1512168"/>
          </a:xfrm>
        </p:grpSpPr>
        <p:sp>
          <p:nvSpPr>
            <p:cNvPr id="155" name="Line 7"/>
            <p:cNvSpPr>
              <a:spLocks noChangeShapeType="1"/>
            </p:cNvSpPr>
            <p:nvPr/>
          </p:nvSpPr>
          <p:spPr bwMode="auto">
            <a:xfrm>
              <a:off x="2339752" y="4005064"/>
              <a:ext cx="3816424" cy="1008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30" name="Group 28"/>
            <p:cNvGrpSpPr/>
            <p:nvPr/>
          </p:nvGrpSpPr>
          <p:grpSpPr>
            <a:xfrm>
              <a:off x="3275856" y="3645024"/>
              <a:ext cx="457692" cy="460694"/>
              <a:chOff x="4214810" y="2000240"/>
              <a:chExt cx="457692" cy="460694"/>
            </a:xfrm>
          </p:grpSpPr>
          <p:sp>
            <p:nvSpPr>
              <p:cNvPr id="231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32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pic>
          <p:nvPicPr>
            <p:cNvPr id="241" name="Picture 240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99792" y="3717032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47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131840" y="3501008"/>
              <a:ext cx="720080" cy="720080"/>
            </a:xfrm>
            <a:prstGeom prst="rect">
              <a:avLst/>
            </a:prstGeom>
            <a:noFill/>
          </p:spPr>
        </p:pic>
      </p:grpSp>
      <p:pic>
        <p:nvPicPr>
          <p:cNvPr id="248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20272" y="4581128"/>
            <a:ext cx="720080" cy="720080"/>
          </a:xfrm>
          <a:prstGeom prst="rect">
            <a:avLst/>
          </a:prstGeom>
          <a:noFill/>
        </p:spPr>
      </p:pic>
      <p:pic>
        <p:nvPicPr>
          <p:cNvPr id="249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87624" y="4725144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1 </a:t>
            </a:r>
            <a:r>
              <a:rPr lang="en-US" sz="4000" dirty="0" smtClean="0"/>
              <a:t>Round</a:t>
            </a:r>
            <a:endParaRPr lang="en-US" sz="4000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>
            <a:off x="2627784" y="2492896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28"/>
          <p:cNvGrpSpPr/>
          <p:nvPr/>
        </p:nvGrpSpPr>
        <p:grpSpPr>
          <a:xfrm>
            <a:off x="1187624" y="2132856"/>
            <a:ext cx="457692" cy="460694"/>
            <a:chOff x="4214810" y="2000240"/>
            <a:chExt cx="457692" cy="460694"/>
          </a:xfrm>
        </p:grpSpPr>
        <p:sp>
          <p:nvSpPr>
            <p:cNvPr id="11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3" name="Group 133"/>
          <p:cNvGrpSpPr/>
          <p:nvPr/>
        </p:nvGrpSpPr>
        <p:grpSpPr>
          <a:xfrm>
            <a:off x="7020272" y="2204864"/>
            <a:ext cx="457692" cy="460694"/>
            <a:chOff x="7597837" y="2707419"/>
            <a:chExt cx="457692" cy="460694"/>
          </a:xfrm>
        </p:grpSpPr>
        <p:sp>
          <p:nvSpPr>
            <p:cNvPr id="12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9" name="Group 28"/>
          <p:cNvGrpSpPr/>
          <p:nvPr/>
        </p:nvGrpSpPr>
        <p:grpSpPr>
          <a:xfrm>
            <a:off x="6444208" y="2204864"/>
            <a:ext cx="457692" cy="460694"/>
            <a:chOff x="4214810" y="2000240"/>
            <a:chExt cx="457692" cy="460694"/>
          </a:xfrm>
        </p:grpSpPr>
        <p:sp>
          <p:nvSpPr>
            <p:cNvPr id="12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54" name="Line 7"/>
          <p:cNvSpPr>
            <a:spLocks noChangeShapeType="1"/>
          </p:cNvSpPr>
          <p:nvPr/>
        </p:nvSpPr>
        <p:spPr bwMode="auto">
          <a:xfrm flipH="1">
            <a:off x="2627784" y="3212976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01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28588" y="2060848"/>
            <a:ext cx="676444" cy="676444"/>
          </a:xfrm>
          <a:prstGeom prst="rect">
            <a:avLst/>
          </a:prstGeom>
          <a:noFill/>
        </p:spPr>
      </p:pic>
      <p:grpSp>
        <p:nvGrpSpPr>
          <p:cNvPr id="20" name="Group 28"/>
          <p:cNvGrpSpPr/>
          <p:nvPr/>
        </p:nvGrpSpPr>
        <p:grpSpPr>
          <a:xfrm>
            <a:off x="6444208" y="3068960"/>
            <a:ext cx="457692" cy="460694"/>
            <a:chOff x="4214810" y="2000240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21" name="Group 28"/>
          <p:cNvGrpSpPr/>
          <p:nvPr/>
        </p:nvGrpSpPr>
        <p:grpSpPr>
          <a:xfrm>
            <a:off x="7020272" y="3068960"/>
            <a:ext cx="457692" cy="460694"/>
            <a:chOff x="4214810" y="2000240"/>
            <a:chExt cx="457692" cy="460694"/>
          </a:xfrm>
        </p:grpSpPr>
        <p:sp>
          <p:nvSpPr>
            <p:cNvPr id="10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8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17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28588" y="2924944"/>
            <a:ext cx="676444" cy="676444"/>
          </a:xfrm>
          <a:prstGeom prst="rect">
            <a:avLst/>
          </a:prstGeom>
          <a:noFill/>
        </p:spPr>
      </p:pic>
      <p:grpSp>
        <p:nvGrpSpPr>
          <p:cNvPr id="23" name="Group 28"/>
          <p:cNvGrpSpPr/>
          <p:nvPr/>
        </p:nvGrpSpPr>
        <p:grpSpPr>
          <a:xfrm>
            <a:off x="1663284" y="3068960"/>
            <a:ext cx="457692" cy="460694"/>
            <a:chOff x="4214810" y="2000240"/>
            <a:chExt cx="457692" cy="460694"/>
          </a:xfrm>
        </p:grpSpPr>
        <p:sp>
          <p:nvSpPr>
            <p:cNvPr id="126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66" name="Picture 16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7822" y="2060848"/>
            <a:ext cx="2592292" cy="327165"/>
          </a:xfrm>
          <a:prstGeom prst="rect">
            <a:avLst/>
          </a:prstGeom>
          <a:noFill/>
          <a:ln/>
          <a:effectLst/>
        </p:spPr>
      </p:pic>
      <p:pic>
        <p:nvPicPr>
          <p:cNvPr id="167" name="Picture 16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69229" y="2780927"/>
            <a:ext cx="2829476" cy="387868"/>
          </a:xfrm>
          <a:prstGeom prst="rect">
            <a:avLst/>
          </a:prstGeom>
          <a:noFill/>
          <a:ln/>
          <a:effectLst/>
        </p:spPr>
      </p:pic>
      <p:sp>
        <p:nvSpPr>
          <p:cNvPr id="113" name="Line 7"/>
          <p:cNvSpPr>
            <a:spLocks noChangeShapeType="1"/>
          </p:cNvSpPr>
          <p:nvPr/>
        </p:nvSpPr>
        <p:spPr bwMode="auto">
          <a:xfrm>
            <a:off x="2627784" y="3861048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18" name="Line 7"/>
          <p:cNvSpPr>
            <a:spLocks noChangeShapeType="1"/>
          </p:cNvSpPr>
          <p:nvPr/>
        </p:nvSpPr>
        <p:spPr bwMode="auto">
          <a:xfrm>
            <a:off x="2627784" y="5567555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20" name="Group 319"/>
          <p:cNvGrpSpPr/>
          <p:nvPr/>
        </p:nvGrpSpPr>
        <p:grpSpPr>
          <a:xfrm>
            <a:off x="1979712" y="5838209"/>
            <a:ext cx="4447250" cy="687135"/>
            <a:chOff x="1979712" y="5838209"/>
            <a:chExt cx="4447250" cy="687135"/>
          </a:xfrm>
        </p:grpSpPr>
        <p:sp>
          <p:nvSpPr>
            <p:cNvPr id="156" name="Line 7"/>
            <p:cNvSpPr>
              <a:spLocks noChangeShapeType="1"/>
            </p:cNvSpPr>
            <p:nvPr/>
          </p:nvSpPr>
          <p:spPr bwMode="auto">
            <a:xfrm flipH="1">
              <a:off x="1979712" y="6237312"/>
              <a:ext cx="3816424" cy="2880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2" name="Picture 251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145389" y="5838209"/>
              <a:ext cx="1281573" cy="32709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319" name="Group 318"/>
          <p:cNvGrpSpPr/>
          <p:nvPr/>
        </p:nvGrpSpPr>
        <p:grpSpPr>
          <a:xfrm>
            <a:off x="1832925" y="5877271"/>
            <a:ext cx="4035219" cy="648073"/>
            <a:chOff x="1832925" y="5877271"/>
            <a:chExt cx="4035219" cy="648073"/>
          </a:xfrm>
        </p:grpSpPr>
        <p:sp>
          <p:nvSpPr>
            <p:cNvPr id="155" name="Line 7"/>
            <p:cNvSpPr>
              <a:spLocks noChangeShapeType="1"/>
            </p:cNvSpPr>
            <p:nvPr/>
          </p:nvSpPr>
          <p:spPr bwMode="auto">
            <a:xfrm>
              <a:off x="1979712" y="6237312"/>
              <a:ext cx="3888432" cy="2880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3" name="Picture 252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832925" y="5877271"/>
              <a:ext cx="1106219" cy="328100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71" name="Picture 27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008" y="3767482"/>
            <a:ext cx="1102760" cy="237710"/>
          </a:xfrm>
          <a:prstGeom prst="rect">
            <a:avLst/>
          </a:prstGeom>
          <a:noFill/>
          <a:ln/>
          <a:effectLst/>
        </p:spPr>
      </p:pic>
      <p:pic>
        <p:nvPicPr>
          <p:cNvPr id="273" name="Picture 27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008" y="4559314"/>
            <a:ext cx="1103358" cy="237838"/>
          </a:xfrm>
          <a:prstGeom prst="rect">
            <a:avLst/>
          </a:prstGeom>
          <a:noFill/>
          <a:ln/>
          <a:effectLst/>
        </p:spPr>
      </p:pic>
      <p:pic>
        <p:nvPicPr>
          <p:cNvPr id="274" name="Picture 273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306" y="5423539"/>
            <a:ext cx="1340471" cy="237710"/>
          </a:xfrm>
          <a:prstGeom prst="rect">
            <a:avLst/>
          </a:prstGeom>
          <a:noFill/>
          <a:ln/>
          <a:effectLst/>
        </p:spPr>
      </p:pic>
      <p:grpSp>
        <p:nvGrpSpPr>
          <p:cNvPr id="317" name="Group 316"/>
          <p:cNvGrpSpPr/>
          <p:nvPr/>
        </p:nvGrpSpPr>
        <p:grpSpPr>
          <a:xfrm>
            <a:off x="6487820" y="4293096"/>
            <a:ext cx="961748" cy="460694"/>
            <a:chOff x="6487820" y="4293096"/>
            <a:chExt cx="961748" cy="460694"/>
          </a:xfrm>
        </p:grpSpPr>
        <p:grpSp>
          <p:nvGrpSpPr>
            <p:cNvPr id="146" name="Group 28"/>
            <p:cNvGrpSpPr/>
            <p:nvPr/>
          </p:nvGrpSpPr>
          <p:grpSpPr>
            <a:xfrm>
              <a:off x="6487820" y="4293096"/>
              <a:ext cx="457692" cy="460694"/>
              <a:chOff x="4214810" y="2000240"/>
              <a:chExt cx="457692" cy="460694"/>
            </a:xfrm>
          </p:grpSpPr>
          <p:sp>
            <p:nvSpPr>
              <p:cNvPr id="14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9" name="Group 28"/>
            <p:cNvGrpSpPr/>
            <p:nvPr/>
          </p:nvGrpSpPr>
          <p:grpSpPr>
            <a:xfrm>
              <a:off x="6991876" y="4293096"/>
              <a:ext cx="457692" cy="460694"/>
              <a:chOff x="4214810" y="2000240"/>
              <a:chExt cx="457692" cy="460694"/>
            </a:xfrm>
          </p:grpSpPr>
          <p:sp>
            <p:nvSpPr>
              <p:cNvPr id="15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2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153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72200" y="4149080"/>
            <a:ext cx="676444" cy="676444"/>
          </a:xfrm>
          <a:prstGeom prst="rect">
            <a:avLst/>
          </a:prstGeom>
          <a:noFill/>
        </p:spPr>
      </p:pic>
      <p:grpSp>
        <p:nvGrpSpPr>
          <p:cNvPr id="302" name="Group 301"/>
          <p:cNvGrpSpPr/>
          <p:nvPr/>
        </p:nvGrpSpPr>
        <p:grpSpPr>
          <a:xfrm>
            <a:off x="2627784" y="4221088"/>
            <a:ext cx="3024336" cy="410363"/>
            <a:chOff x="2627784" y="4221088"/>
            <a:chExt cx="3024336" cy="410363"/>
          </a:xfrm>
        </p:grpSpPr>
        <p:sp>
          <p:nvSpPr>
            <p:cNvPr id="114" name="Line 7"/>
            <p:cNvSpPr>
              <a:spLocks noChangeShapeType="1"/>
            </p:cNvSpPr>
            <p:nvPr/>
          </p:nvSpPr>
          <p:spPr bwMode="auto">
            <a:xfrm>
              <a:off x="2627784" y="4631451"/>
              <a:ext cx="3024336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72" name="Picture 171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41407" y="4221088"/>
              <a:ext cx="2890853" cy="387949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1" name="Group 160"/>
          <p:cNvGrpSpPr/>
          <p:nvPr/>
        </p:nvGrpSpPr>
        <p:grpSpPr>
          <a:xfrm>
            <a:off x="7596336" y="2466608"/>
            <a:ext cx="648072" cy="792088"/>
            <a:chOff x="7596336" y="2466608"/>
            <a:chExt cx="648072" cy="792088"/>
          </a:xfrm>
        </p:grpSpPr>
        <p:sp>
          <p:nvSpPr>
            <p:cNvPr id="162" name="Content Placeholder 1"/>
            <p:cNvSpPr txBox="1">
              <a:spLocks/>
            </p:cNvSpPr>
            <p:nvPr/>
          </p:nvSpPr>
          <p:spPr>
            <a:xfrm>
              <a:off x="7596336" y="2466608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  <a:endPara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65" name="Rectangle 22"/>
            <p:cNvSpPr>
              <a:spLocks noChangeArrowheads="1"/>
            </p:cNvSpPr>
            <p:nvPr/>
          </p:nvSpPr>
          <p:spPr bwMode="auto">
            <a:xfrm>
              <a:off x="7596336" y="2564904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9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47664" y="2924944"/>
            <a:ext cx="720080" cy="720080"/>
          </a:xfrm>
          <a:prstGeom prst="rect">
            <a:avLst/>
          </a:prstGeom>
          <a:noFill/>
        </p:spPr>
      </p:pic>
      <p:grpSp>
        <p:nvGrpSpPr>
          <p:cNvPr id="316" name="Group 315"/>
          <p:cNvGrpSpPr/>
          <p:nvPr/>
        </p:nvGrpSpPr>
        <p:grpSpPr>
          <a:xfrm>
            <a:off x="6300192" y="4175368"/>
            <a:ext cx="1296144" cy="720080"/>
            <a:chOff x="6300192" y="3717032"/>
            <a:chExt cx="1296144" cy="720080"/>
          </a:xfrm>
        </p:grpSpPr>
        <p:pic>
          <p:nvPicPr>
            <p:cNvPr id="170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300192" y="3717032"/>
              <a:ext cx="720080" cy="720080"/>
            </a:xfrm>
            <a:prstGeom prst="rect">
              <a:avLst/>
            </a:prstGeom>
            <a:noFill/>
          </p:spPr>
        </p:pic>
        <p:pic>
          <p:nvPicPr>
            <p:cNvPr id="171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876256" y="3717032"/>
              <a:ext cx="720080" cy="720080"/>
            </a:xfrm>
            <a:prstGeom prst="rect">
              <a:avLst/>
            </a:prstGeom>
            <a:noFill/>
          </p:spPr>
        </p:pic>
      </p:grpSp>
      <p:pic>
        <p:nvPicPr>
          <p:cNvPr id="176" name="Picture 175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7504" y="4869160"/>
            <a:ext cx="2084639" cy="267948"/>
          </a:xfrm>
          <a:prstGeom prst="rect">
            <a:avLst/>
          </a:prstGeom>
          <a:noFill/>
          <a:ln/>
          <a:effectLst/>
        </p:spPr>
      </p:pic>
      <p:pic>
        <p:nvPicPr>
          <p:cNvPr id="17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178" name="Picture 177" descr="QueenOfHearts.png"/>
          <p:cNvPicPr>
            <a:picLocks noChangeAspect="1"/>
          </p:cNvPicPr>
          <p:nvPr/>
        </p:nvPicPr>
        <p:blipFill>
          <a:blip r:embed="rId24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grpSp>
        <p:nvGrpSpPr>
          <p:cNvPr id="179" name="Group 178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180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23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38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39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81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2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2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3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3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2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82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2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1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1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83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19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9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0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84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185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86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9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9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87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8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8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313" name="Group 312"/>
          <p:cNvGrpSpPr/>
          <p:nvPr/>
        </p:nvGrpSpPr>
        <p:grpSpPr>
          <a:xfrm>
            <a:off x="2627784" y="4797152"/>
            <a:ext cx="3034282" cy="460038"/>
            <a:chOff x="2627784" y="4797152"/>
            <a:chExt cx="3034282" cy="460038"/>
          </a:xfrm>
        </p:grpSpPr>
        <p:sp>
          <p:nvSpPr>
            <p:cNvPr id="164" name="Line 7"/>
            <p:cNvSpPr>
              <a:spLocks noChangeShapeType="1"/>
            </p:cNvSpPr>
            <p:nvPr/>
          </p:nvSpPr>
          <p:spPr bwMode="auto">
            <a:xfrm flipH="1">
              <a:off x="2627784" y="4797152"/>
              <a:ext cx="2952328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1" name="Picture 250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11601" y="4869160"/>
              <a:ext cx="2950465" cy="38803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54" name="Line 7"/>
          <p:cNvSpPr>
            <a:spLocks noChangeShapeType="1"/>
          </p:cNvSpPr>
          <p:nvPr/>
        </p:nvSpPr>
        <p:spPr bwMode="auto">
          <a:xfrm flipH="1">
            <a:off x="2627784" y="4005064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60" name="Line 7"/>
          <p:cNvSpPr>
            <a:spLocks noChangeShapeType="1"/>
          </p:cNvSpPr>
          <p:nvPr/>
        </p:nvSpPr>
        <p:spPr bwMode="auto">
          <a:xfrm flipH="1">
            <a:off x="2627784" y="5733256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85" name="Group 28"/>
          <p:cNvGrpSpPr/>
          <p:nvPr/>
        </p:nvGrpSpPr>
        <p:grpSpPr>
          <a:xfrm>
            <a:off x="1159228" y="3068960"/>
            <a:ext cx="457692" cy="460694"/>
            <a:chOff x="4214810" y="2000240"/>
            <a:chExt cx="457692" cy="460694"/>
          </a:xfrm>
        </p:grpSpPr>
        <p:sp>
          <p:nvSpPr>
            <p:cNvPr id="28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288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299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2924944"/>
            <a:ext cx="676444" cy="676444"/>
          </a:xfrm>
          <a:prstGeom prst="rect">
            <a:avLst/>
          </a:prstGeom>
          <a:noFill/>
        </p:spPr>
      </p:pic>
      <p:pic>
        <p:nvPicPr>
          <p:cNvPr id="301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5792" y="2955424"/>
            <a:ext cx="720080" cy="720080"/>
          </a:xfrm>
          <a:prstGeom prst="rect">
            <a:avLst/>
          </a:prstGeom>
          <a:noFill/>
        </p:spPr>
      </p:pic>
      <p:grpSp>
        <p:nvGrpSpPr>
          <p:cNvPr id="318" name="Group 317"/>
          <p:cNvGrpSpPr/>
          <p:nvPr/>
        </p:nvGrpSpPr>
        <p:grpSpPr>
          <a:xfrm>
            <a:off x="6182464" y="4210040"/>
            <a:ext cx="1440160" cy="792088"/>
            <a:chOff x="6372200" y="4941168"/>
            <a:chExt cx="1440160" cy="792088"/>
          </a:xfrm>
        </p:grpSpPr>
        <p:pic>
          <p:nvPicPr>
            <p:cNvPr id="314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020272" y="4941168"/>
              <a:ext cx="792088" cy="792088"/>
            </a:xfrm>
            <a:prstGeom prst="rect">
              <a:avLst/>
            </a:prstGeom>
            <a:noFill/>
          </p:spPr>
        </p:pic>
        <p:pic>
          <p:nvPicPr>
            <p:cNvPr id="315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372200" y="4941168"/>
              <a:ext cx="792088" cy="792088"/>
            </a:xfrm>
            <a:prstGeom prst="rect">
              <a:avLst/>
            </a:prstGeom>
            <a:noFill/>
          </p:spPr>
        </p:pic>
      </p:grpSp>
      <p:sp>
        <p:nvSpPr>
          <p:cNvPr id="321" name="Curved Right Arrow 320"/>
          <p:cNvSpPr/>
          <p:nvPr/>
        </p:nvSpPr>
        <p:spPr>
          <a:xfrm rot="10800000">
            <a:off x="7812360" y="3284984"/>
            <a:ext cx="576064" cy="1368152"/>
          </a:xfrm>
          <a:prstGeom prst="curvedRightArrow">
            <a:avLst>
              <a:gd name="adj1" fmla="val 23118"/>
              <a:gd name="adj2" fmla="val 90001"/>
              <a:gd name="adj3" fmla="val 408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22" name="Curved Right Arrow 321"/>
          <p:cNvSpPr/>
          <p:nvPr/>
        </p:nvSpPr>
        <p:spPr>
          <a:xfrm rot="10800000">
            <a:off x="8172400" y="2132856"/>
            <a:ext cx="576064" cy="1368152"/>
          </a:xfrm>
          <a:prstGeom prst="curvedRightArrow">
            <a:avLst>
              <a:gd name="adj1" fmla="val 23118"/>
              <a:gd name="adj2" fmla="val 90001"/>
              <a:gd name="adj3" fmla="val 408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23" name="Down Arrow 322"/>
          <p:cNvSpPr/>
          <p:nvPr/>
        </p:nvSpPr>
        <p:spPr>
          <a:xfrm>
            <a:off x="8820472" y="2348880"/>
            <a:ext cx="251520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8" grpId="0" animBg="1"/>
      <p:bldP spid="254" grpId="0" animBg="1"/>
      <p:bldP spid="260" grpId="0" animBg="1"/>
      <p:bldP spid="321" grpId="0" animBg="1"/>
      <p:bldP spid="322" grpId="0" animBg="1"/>
      <p:bldP spid="3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845" name="Picture 141" descr="MCj042607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53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6846" name="Oval 14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6847" name="Line 14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8" name="Line 14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9" name="Line 14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0" name="Line 14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1" name="Line 14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2" name="Line 14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3" name="Line 14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4" name="Line 15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5" name="Line 15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6" name="Line 15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2903538" y="2266950"/>
            <a:ext cx="2879725" cy="2879725"/>
            <a:chOff x="2903538" y="2266950"/>
            <a:chExt cx="2879725" cy="2879725"/>
          </a:xfrm>
        </p:grpSpPr>
        <p:sp>
          <p:nvSpPr>
            <p:cNvPr id="456715" name="Oval 11"/>
            <p:cNvSpPr>
              <a:spLocks noChangeArrowheads="1"/>
            </p:cNvSpPr>
            <p:nvPr/>
          </p:nvSpPr>
          <p:spPr bwMode="auto">
            <a:xfrm>
              <a:off x="2903538" y="2266950"/>
              <a:ext cx="2879725" cy="28797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841" name="Line 137"/>
            <p:cNvSpPr>
              <a:spLocks noChangeShapeType="1"/>
            </p:cNvSpPr>
            <p:nvPr/>
          </p:nvSpPr>
          <p:spPr bwMode="auto">
            <a:xfrm rot="13500000">
              <a:off x="4613148" y="2413128"/>
              <a:ext cx="254000" cy="1477962"/>
            </a:xfrm>
            <a:prstGeom prst="line">
              <a:avLst/>
            </a:prstGeom>
            <a:noFill/>
            <a:ln w="698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56843" name="Rectangle 13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05233"/>
          </a:xfrm>
          <a:noFill/>
          <a:ln/>
        </p:spPr>
        <p:txBody>
          <a:bodyPr>
            <a:normAutofit/>
          </a:bodyPr>
          <a:lstStyle/>
          <a:p>
            <a:r>
              <a:rPr lang="en-US" sz="3200" dirty="0"/>
              <a:t>Quantum Bit: </a:t>
            </a:r>
            <a:r>
              <a:rPr lang="en-US" sz="3200" dirty="0" smtClean="0"/>
              <a:t>Polarization </a:t>
            </a:r>
            <a:r>
              <a:rPr lang="en-US" sz="3200" dirty="0"/>
              <a:t>of </a:t>
            </a:r>
            <a:r>
              <a:rPr lang="en-US" sz="3200" dirty="0" smtClean="0"/>
              <a:t>a Photon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1 </a:t>
            </a:r>
            <a:r>
              <a:rPr lang="en-US" sz="4000" dirty="0" smtClean="0"/>
              <a:t>Round</a:t>
            </a:r>
            <a:endParaRPr lang="en-US" sz="4000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>
            <a:off x="2627784" y="2492896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54" name="Line 7"/>
          <p:cNvSpPr>
            <a:spLocks noChangeShapeType="1"/>
          </p:cNvSpPr>
          <p:nvPr/>
        </p:nvSpPr>
        <p:spPr bwMode="auto">
          <a:xfrm flipH="1">
            <a:off x="2627784" y="3212976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66" name="Picture 16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87822" y="2060848"/>
            <a:ext cx="2592292" cy="327165"/>
          </a:xfrm>
          <a:prstGeom prst="rect">
            <a:avLst/>
          </a:prstGeom>
          <a:noFill/>
          <a:ln/>
          <a:effectLst/>
        </p:spPr>
      </p:pic>
      <p:pic>
        <p:nvPicPr>
          <p:cNvPr id="167" name="Picture 16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69229" y="2780927"/>
            <a:ext cx="2829476" cy="387868"/>
          </a:xfrm>
          <a:prstGeom prst="rect">
            <a:avLst/>
          </a:prstGeom>
          <a:noFill/>
          <a:ln/>
          <a:effectLst/>
        </p:spPr>
      </p:pic>
      <p:sp>
        <p:nvSpPr>
          <p:cNvPr id="113" name="Line 7"/>
          <p:cNvSpPr>
            <a:spLocks noChangeShapeType="1"/>
          </p:cNvSpPr>
          <p:nvPr/>
        </p:nvSpPr>
        <p:spPr bwMode="auto">
          <a:xfrm>
            <a:off x="2627784" y="3861048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18" name="Line 7"/>
          <p:cNvSpPr>
            <a:spLocks noChangeShapeType="1"/>
          </p:cNvSpPr>
          <p:nvPr/>
        </p:nvSpPr>
        <p:spPr bwMode="auto">
          <a:xfrm>
            <a:off x="2627784" y="5567555"/>
            <a:ext cx="3024336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" name="Group 319"/>
          <p:cNvGrpSpPr/>
          <p:nvPr/>
        </p:nvGrpSpPr>
        <p:grpSpPr>
          <a:xfrm>
            <a:off x="1979712" y="5838209"/>
            <a:ext cx="4447250" cy="687135"/>
            <a:chOff x="1979712" y="5838209"/>
            <a:chExt cx="4447250" cy="687135"/>
          </a:xfrm>
        </p:grpSpPr>
        <p:sp>
          <p:nvSpPr>
            <p:cNvPr id="156" name="Line 7"/>
            <p:cNvSpPr>
              <a:spLocks noChangeShapeType="1"/>
            </p:cNvSpPr>
            <p:nvPr/>
          </p:nvSpPr>
          <p:spPr bwMode="auto">
            <a:xfrm flipH="1">
              <a:off x="1979712" y="6237312"/>
              <a:ext cx="3816424" cy="2880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2" name="Picture 251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145389" y="5838209"/>
              <a:ext cx="1281573" cy="32709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9" name="Group 318"/>
          <p:cNvGrpSpPr/>
          <p:nvPr/>
        </p:nvGrpSpPr>
        <p:grpSpPr>
          <a:xfrm>
            <a:off x="1832925" y="5877271"/>
            <a:ext cx="4035219" cy="648073"/>
            <a:chOff x="1832925" y="5877271"/>
            <a:chExt cx="4035219" cy="648073"/>
          </a:xfrm>
        </p:grpSpPr>
        <p:sp>
          <p:nvSpPr>
            <p:cNvPr id="155" name="Line 7"/>
            <p:cNvSpPr>
              <a:spLocks noChangeShapeType="1"/>
            </p:cNvSpPr>
            <p:nvPr/>
          </p:nvSpPr>
          <p:spPr bwMode="auto">
            <a:xfrm>
              <a:off x="1979712" y="6237312"/>
              <a:ext cx="3888432" cy="2880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3" name="Picture 252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832925" y="5877271"/>
              <a:ext cx="1106219" cy="328100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71" name="Picture 27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008" y="3767482"/>
            <a:ext cx="1102760" cy="237710"/>
          </a:xfrm>
          <a:prstGeom prst="rect">
            <a:avLst/>
          </a:prstGeom>
          <a:noFill/>
          <a:ln/>
          <a:effectLst/>
        </p:spPr>
      </p:pic>
      <p:pic>
        <p:nvPicPr>
          <p:cNvPr id="273" name="Picture 27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008" y="4559314"/>
            <a:ext cx="1103358" cy="237838"/>
          </a:xfrm>
          <a:prstGeom prst="rect">
            <a:avLst/>
          </a:prstGeom>
          <a:noFill/>
          <a:ln/>
          <a:effectLst/>
        </p:spPr>
      </p:pic>
      <p:pic>
        <p:nvPicPr>
          <p:cNvPr id="274" name="Picture 273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5306" y="5423539"/>
            <a:ext cx="1340471" cy="237710"/>
          </a:xfrm>
          <a:prstGeom prst="rect">
            <a:avLst/>
          </a:prstGeom>
          <a:noFill/>
          <a:ln/>
          <a:effectLst/>
        </p:spPr>
      </p:pic>
      <p:grpSp>
        <p:nvGrpSpPr>
          <p:cNvPr id="13" name="Group 301"/>
          <p:cNvGrpSpPr/>
          <p:nvPr/>
        </p:nvGrpSpPr>
        <p:grpSpPr>
          <a:xfrm>
            <a:off x="2627784" y="4221088"/>
            <a:ext cx="3024336" cy="410363"/>
            <a:chOff x="2627784" y="4221088"/>
            <a:chExt cx="3024336" cy="410363"/>
          </a:xfrm>
        </p:grpSpPr>
        <p:sp>
          <p:nvSpPr>
            <p:cNvPr id="114" name="Line 7"/>
            <p:cNvSpPr>
              <a:spLocks noChangeShapeType="1"/>
            </p:cNvSpPr>
            <p:nvPr/>
          </p:nvSpPr>
          <p:spPr bwMode="auto">
            <a:xfrm>
              <a:off x="2627784" y="4631451"/>
              <a:ext cx="3024336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72" name="Picture 171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41407" y="4221088"/>
              <a:ext cx="2890853" cy="387949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7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178" name="Picture 177" descr="QueenOfHearts.png"/>
          <p:cNvPicPr>
            <a:picLocks noChangeAspect="1"/>
          </p:cNvPicPr>
          <p:nvPr/>
        </p:nvPicPr>
        <p:blipFill>
          <a:blip r:embed="rId21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grpSp>
        <p:nvGrpSpPr>
          <p:cNvPr id="16" name="Group 178"/>
          <p:cNvGrpSpPr/>
          <p:nvPr/>
        </p:nvGrpSpPr>
        <p:grpSpPr>
          <a:xfrm>
            <a:off x="1763688" y="1052736"/>
            <a:ext cx="5544616" cy="936104"/>
            <a:chOff x="1691680" y="980728"/>
            <a:chExt cx="5544616" cy="936104"/>
          </a:xfrm>
        </p:grpSpPr>
        <p:grpSp>
          <p:nvGrpSpPr>
            <p:cNvPr id="17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23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8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9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0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2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1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3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3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2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3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2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4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27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19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28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9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30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185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31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9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9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225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8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8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26" name="Group 312"/>
          <p:cNvGrpSpPr/>
          <p:nvPr/>
        </p:nvGrpSpPr>
        <p:grpSpPr>
          <a:xfrm>
            <a:off x="2627784" y="4797152"/>
            <a:ext cx="3034282" cy="460038"/>
            <a:chOff x="2627784" y="4797152"/>
            <a:chExt cx="3034282" cy="460038"/>
          </a:xfrm>
        </p:grpSpPr>
        <p:sp>
          <p:nvSpPr>
            <p:cNvPr id="164" name="Line 7"/>
            <p:cNvSpPr>
              <a:spLocks noChangeShapeType="1"/>
            </p:cNvSpPr>
            <p:nvPr/>
          </p:nvSpPr>
          <p:spPr bwMode="auto">
            <a:xfrm flipH="1">
              <a:off x="2627784" y="4797152"/>
              <a:ext cx="2952328" cy="0"/>
            </a:xfrm>
            <a:prstGeom prst="line">
              <a:avLst/>
            </a:prstGeom>
            <a:noFill/>
            <a:ln w="44450">
              <a:solidFill>
                <a:schemeClr val="accent6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51" name="Picture 250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11601" y="4869160"/>
              <a:ext cx="2950465" cy="38803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54" name="Line 7"/>
          <p:cNvSpPr>
            <a:spLocks noChangeShapeType="1"/>
          </p:cNvSpPr>
          <p:nvPr/>
        </p:nvSpPr>
        <p:spPr bwMode="auto">
          <a:xfrm flipH="1">
            <a:off x="2627784" y="4005064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60" name="Line 7"/>
          <p:cNvSpPr>
            <a:spLocks noChangeShapeType="1"/>
          </p:cNvSpPr>
          <p:nvPr/>
        </p:nvSpPr>
        <p:spPr bwMode="auto">
          <a:xfrm flipH="1">
            <a:off x="2627784" y="5733256"/>
            <a:ext cx="2952328" cy="0"/>
          </a:xfrm>
          <a:prstGeom prst="line">
            <a:avLst/>
          </a:prstGeom>
          <a:noFill/>
          <a:ln w="44450">
            <a:solidFill>
              <a:schemeClr val="accent6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6" name="Group 173"/>
          <p:cNvGrpSpPr/>
          <p:nvPr/>
        </p:nvGrpSpPr>
        <p:grpSpPr>
          <a:xfrm>
            <a:off x="2627784" y="2060848"/>
            <a:ext cx="3168352" cy="504056"/>
            <a:chOff x="2871721" y="2195736"/>
            <a:chExt cx="864096" cy="144016"/>
          </a:xfrm>
        </p:grpSpPr>
        <p:sp>
          <p:nvSpPr>
            <p:cNvPr id="149" name="Rectangle 148"/>
            <p:cNvSpPr/>
            <p:nvPr/>
          </p:nvSpPr>
          <p:spPr>
            <a:xfrm>
              <a:off x="2871721" y="2195736"/>
              <a:ext cx="864096" cy="1440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>
              <a:off x="2996952" y="2267744"/>
              <a:ext cx="576064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73"/>
          <p:cNvGrpSpPr/>
          <p:nvPr/>
        </p:nvGrpSpPr>
        <p:grpSpPr>
          <a:xfrm>
            <a:off x="2627784" y="2780928"/>
            <a:ext cx="3168352" cy="504056"/>
            <a:chOff x="2871721" y="2195736"/>
            <a:chExt cx="864096" cy="144016"/>
          </a:xfrm>
        </p:grpSpPr>
        <p:sp>
          <p:nvSpPr>
            <p:cNvPr id="158" name="Rectangle 157"/>
            <p:cNvSpPr/>
            <p:nvPr/>
          </p:nvSpPr>
          <p:spPr>
            <a:xfrm>
              <a:off x="2871721" y="2195736"/>
              <a:ext cx="864096" cy="1440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>
              <a:off x="2996952" y="2267744"/>
              <a:ext cx="576064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/>
          <p:cNvGrpSpPr/>
          <p:nvPr/>
        </p:nvGrpSpPr>
        <p:grpSpPr>
          <a:xfrm>
            <a:off x="2555776" y="3600400"/>
            <a:ext cx="3312368" cy="2348880"/>
            <a:chOff x="2555776" y="3600400"/>
            <a:chExt cx="3312368" cy="2348880"/>
          </a:xfrm>
        </p:grpSpPr>
        <p:sp>
          <p:nvSpPr>
            <p:cNvPr id="160" name="Rectangle 159"/>
            <p:cNvSpPr/>
            <p:nvPr/>
          </p:nvSpPr>
          <p:spPr>
            <a:xfrm>
              <a:off x="2555776" y="3600400"/>
              <a:ext cx="3312368" cy="234888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1" name="Group 229"/>
            <p:cNvGrpSpPr/>
            <p:nvPr/>
          </p:nvGrpSpPr>
          <p:grpSpPr>
            <a:xfrm>
              <a:off x="2969822" y="3789040"/>
              <a:ext cx="2484276" cy="456132"/>
              <a:chOff x="3645024" y="3400509"/>
              <a:chExt cx="864096" cy="288032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3645024" y="3400509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8" name="Straight Arrow Connector 167"/>
              <p:cNvCxnSpPr>
                <a:endCxn id="163" idx="3"/>
              </p:cNvCxnSpPr>
              <p:nvPr/>
            </p:nvCxnSpPr>
            <p:spPr>
              <a:xfrm>
                <a:off x="3645024" y="3544525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Arrow Connector 172"/>
              <p:cNvCxnSpPr/>
              <p:nvPr/>
            </p:nvCxnSpPr>
            <p:spPr>
              <a:xfrm>
                <a:off x="3789040" y="3491880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Arrow Connector 173"/>
              <p:cNvCxnSpPr/>
              <p:nvPr/>
            </p:nvCxnSpPr>
            <p:spPr>
              <a:xfrm>
                <a:off x="3789040" y="3635896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230"/>
            <p:cNvGrpSpPr/>
            <p:nvPr/>
          </p:nvGrpSpPr>
          <p:grpSpPr>
            <a:xfrm>
              <a:off x="2969822" y="5229200"/>
              <a:ext cx="2484276" cy="456132"/>
              <a:chOff x="3645024" y="3923928"/>
              <a:chExt cx="864096" cy="288032"/>
            </a:xfrm>
          </p:grpSpPr>
          <p:sp>
            <p:nvSpPr>
              <p:cNvPr id="179" name="Rectangle 178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0" name="Straight Arrow Connector 179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Arrow Connector 180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Arrow Connector 181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Group 230"/>
            <p:cNvGrpSpPr/>
            <p:nvPr/>
          </p:nvGrpSpPr>
          <p:grpSpPr>
            <a:xfrm>
              <a:off x="2969822" y="4509120"/>
              <a:ext cx="2484276" cy="456132"/>
              <a:chOff x="3645024" y="3923928"/>
              <a:chExt cx="864096" cy="2880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6" name="Straight Arrow Connector 185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Arrow Connector 186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</a:t>
            </a:r>
            <a:r>
              <a:rPr lang="en-US" sz="4000" dirty="0" smtClean="0"/>
              <a:t>in 1 </a:t>
            </a:r>
            <a:r>
              <a:rPr lang="en-US" sz="4000" dirty="0" smtClean="0"/>
              <a:t>Round</a:t>
            </a:r>
            <a:endParaRPr lang="en-US" sz="4000" dirty="0"/>
          </a:p>
        </p:txBody>
      </p:sp>
      <p:sp>
        <p:nvSpPr>
          <p:cNvPr id="155" name="Line 7"/>
          <p:cNvSpPr>
            <a:spLocks noChangeShapeType="1"/>
          </p:cNvSpPr>
          <p:nvPr/>
        </p:nvSpPr>
        <p:spPr bwMode="auto">
          <a:xfrm>
            <a:off x="830355" y="6237312"/>
            <a:ext cx="3888432" cy="288032"/>
          </a:xfrm>
          <a:prstGeom prst="line">
            <a:avLst/>
          </a:prstGeom>
          <a:noFill/>
          <a:ln w="38100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56" name="Line 7"/>
          <p:cNvSpPr>
            <a:spLocks noChangeShapeType="1"/>
          </p:cNvSpPr>
          <p:nvPr/>
        </p:nvSpPr>
        <p:spPr bwMode="auto">
          <a:xfrm flipH="1">
            <a:off x="830355" y="6237312"/>
            <a:ext cx="3816424" cy="288032"/>
          </a:xfrm>
          <a:prstGeom prst="line">
            <a:avLst/>
          </a:prstGeom>
          <a:noFill/>
          <a:ln w="38100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52" name="Picture 25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96032" y="5838209"/>
            <a:ext cx="1281573" cy="327095"/>
          </a:xfrm>
          <a:prstGeom prst="rect">
            <a:avLst/>
          </a:prstGeom>
          <a:noFill/>
          <a:ln/>
          <a:effectLst/>
        </p:spPr>
      </p:pic>
      <p:pic>
        <p:nvPicPr>
          <p:cNvPr id="253" name="Picture 252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3568" y="5877271"/>
            <a:ext cx="1106219" cy="328100"/>
          </a:xfrm>
          <a:prstGeom prst="rect">
            <a:avLst/>
          </a:prstGeom>
          <a:noFill/>
          <a:ln/>
          <a:effectLst/>
        </p:spPr>
      </p:pic>
      <p:pic>
        <p:nvPicPr>
          <p:cNvPr id="17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178" name="Picture 177" descr="QueenOfHearts.png"/>
          <p:cNvPicPr>
            <a:picLocks noChangeAspect="1"/>
          </p:cNvPicPr>
          <p:nvPr/>
        </p:nvPicPr>
        <p:blipFill>
          <a:blip r:embed="rId8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grpSp>
        <p:nvGrpSpPr>
          <p:cNvPr id="2" name="Group 178"/>
          <p:cNvGrpSpPr/>
          <p:nvPr/>
        </p:nvGrpSpPr>
        <p:grpSpPr>
          <a:xfrm>
            <a:off x="1547664" y="620688"/>
            <a:ext cx="5544616" cy="936104"/>
            <a:chOff x="1691680" y="980728"/>
            <a:chExt cx="5544616" cy="936104"/>
          </a:xfrm>
        </p:grpSpPr>
        <p:grpSp>
          <p:nvGrpSpPr>
            <p:cNvPr id="3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23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4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5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6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7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8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9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5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40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41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2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3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44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6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2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7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3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3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3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9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2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0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2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19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3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4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2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2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5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185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6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9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9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7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88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8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9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0" name="Group 173"/>
          <p:cNvGrpSpPr/>
          <p:nvPr/>
        </p:nvGrpSpPr>
        <p:grpSpPr>
          <a:xfrm>
            <a:off x="2267744" y="1556792"/>
            <a:ext cx="1440160" cy="148252"/>
            <a:chOff x="2871721" y="2195736"/>
            <a:chExt cx="864096" cy="144016"/>
          </a:xfrm>
        </p:grpSpPr>
        <p:sp>
          <p:nvSpPr>
            <p:cNvPr id="175" name="Rectangle 174"/>
            <p:cNvSpPr/>
            <p:nvPr/>
          </p:nvSpPr>
          <p:spPr>
            <a:xfrm>
              <a:off x="2871721" y="2195736"/>
              <a:ext cx="864096" cy="1440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9" name="Straight Arrow Connector 178"/>
            <p:cNvCxnSpPr/>
            <p:nvPr/>
          </p:nvCxnSpPr>
          <p:spPr>
            <a:xfrm>
              <a:off x="2996952" y="2267744"/>
              <a:ext cx="57606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173"/>
          <p:cNvGrpSpPr/>
          <p:nvPr/>
        </p:nvGrpSpPr>
        <p:grpSpPr>
          <a:xfrm>
            <a:off x="2267744" y="1768580"/>
            <a:ext cx="1440160" cy="148252"/>
            <a:chOff x="2871721" y="2195736"/>
            <a:chExt cx="864096" cy="144016"/>
          </a:xfrm>
        </p:grpSpPr>
        <p:sp>
          <p:nvSpPr>
            <p:cNvPr id="174" name="Rectangle 173"/>
            <p:cNvSpPr/>
            <p:nvPr/>
          </p:nvSpPr>
          <p:spPr>
            <a:xfrm>
              <a:off x="2871721" y="2195736"/>
              <a:ext cx="864096" cy="144016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/>
            <p:cNvCxnSpPr/>
            <p:nvPr/>
          </p:nvCxnSpPr>
          <p:spPr>
            <a:xfrm>
              <a:off x="2996952" y="2267744"/>
              <a:ext cx="57606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2109253" y="2060848"/>
            <a:ext cx="1728192" cy="1080120"/>
            <a:chOff x="5292080" y="3501008"/>
            <a:chExt cx="3312368" cy="2348880"/>
          </a:xfrm>
        </p:grpSpPr>
        <p:sp>
          <p:nvSpPr>
            <p:cNvPr id="135" name="Rectangle 134"/>
            <p:cNvSpPr/>
            <p:nvPr/>
          </p:nvSpPr>
          <p:spPr>
            <a:xfrm>
              <a:off x="5292080" y="3501008"/>
              <a:ext cx="3312368" cy="234888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229"/>
            <p:cNvGrpSpPr/>
            <p:nvPr/>
          </p:nvGrpSpPr>
          <p:grpSpPr>
            <a:xfrm>
              <a:off x="5706126" y="3689648"/>
              <a:ext cx="2484276" cy="456132"/>
              <a:chOff x="3645024" y="3400509"/>
              <a:chExt cx="864096" cy="28803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3645024" y="3400509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1" name="Straight Arrow Connector 150"/>
              <p:cNvCxnSpPr>
                <a:endCxn id="149" idx="3"/>
              </p:cNvCxnSpPr>
              <p:nvPr/>
            </p:nvCxnSpPr>
            <p:spPr>
              <a:xfrm>
                <a:off x="3645024" y="3544525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>
                <a:off x="3789040" y="3491880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>
              <a:xfrm>
                <a:off x="3789040" y="363589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230"/>
            <p:cNvGrpSpPr/>
            <p:nvPr/>
          </p:nvGrpSpPr>
          <p:grpSpPr>
            <a:xfrm>
              <a:off x="5706126" y="5129808"/>
              <a:ext cx="2484276" cy="456132"/>
              <a:chOff x="3645024" y="3923928"/>
              <a:chExt cx="864096" cy="288032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2" name="Straight Arrow Connector 141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Arrow Connector 142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30"/>
            <p:cNvGrpSpPr/>
            <p:nvPr/>
          </p:nvGrpSpPr>
          <p:grpSpPr>
            <a:xfrm>
              <a:off x="5706126" y="4409728"/>
              <a:ext cx="2484276" cy="456132"/>
              <a:chOff x="3645024" y="3923928"/>
              <a:chExt cx="864096" cy="288032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3" name="Straight Arrow Connector 182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1" name="Rounded Rectangle 120"/>
          <p:cNvSpPr/>
          <p:nvPr/>
        </p:nvSpPr>
        <p:spPr>
          <a:xfrm>
            <a:off x="1173149" y="3212977"/>
            <a:ext cx="3384376" cy="252027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1" name="Group 260"/>
          <p:cNvGrpSpPr/>
          <p:nvPr/>
        </p:nvGrpSpPr>
        <p:grpSpPr>
          <a:xfrm>
            <a:off x="1533189" y="3429000"/>
            <a:ext cx="1728192" cy="1080120"/>
            <a:chOff x="5292080" y="3501008"/>
            <a:chExt cx="3312368" cy="2348880"/>
          </a:xfrm>
        </p:grpSpPr>
        <p:sp>
          <p:nvSpPr>
            <p:cNvPr id="262" name="Rectangle 261"/>
            <p:cNvSpPr/>
            <p:nvPr/>
          </p:nvSpPr>
          <p:spPr>
            <a:xfrm>
              <a:off x="5292080" y="3501008"/>
              <a:ext cx="3312368" cy="234888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29"/>
            <p:cNvGrpSpPr/>
            <p:nvPr/>
          </p:nvGrpSpPr>
          <p:grpSpPr>
            <a:xfrm>
              <a:off x="5706126" y="3689648"/>
              <a:ext cx="2484276" cy="456132"/>
              <a:chOff x="3645024" y="3400509"/>
              <a:chExt cx="864096" cy="288032"/>
            </a:xfrm>
          </p:grpSpPr>
          <p:sp>
            <p:nvSpPr>
              <p:cNvPr id="274" name="Rectangle 273"/>
              <p:cNvSpPr/>
              <p:nvPr/>
            </p:nvSpPr>
            <p:spPr>
              <a:xfrm>
                <a:off x="3645024" y="3400509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5" name="Straight Arrow Connector 274"/>
              <p:cNvCxnSpPr>
                <a:endCxn id="274" idx="3"/>
              </p:cNvCxnSpPr>
              <p:nvPr/>
            </p:nvCxnSpPr>
            <p:spPr>
              <a:xfrm>
                <a:off x="3645024" y="3544525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Arrow Connector 275"/>
              <p:cNvCxnSpPr/>
              <p:nvPr/>
            </p:nvCxnSpPr>
            <p:spPr>
              <a:xfrm>
                <a:off x="3789040" y="3491880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Arrow Connector 276"/>
              <p:cNvCxnSpPr/>
              <p:nvPr/>
            </p:nvCxnSpPr>
            <p:spPr>
              <a:xfrm>
                <a:off x="3789040" y="363589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Group 230"/>
            <p:cNvGrpSpPr/>
            <p:nvPr/>
          </p:nvGrpSpPr>
          <p:grpSpPr>
            <a:xfrm>
              <a:off x="5706126" y="5129808"/>
              <a:ext cx="2484276" cy="456132"/>
              <a:chOff x="3645024" y="3923928"/>
              <a:chExt cx="864096" cy="288032"/>
            </a:xfrm>
          </p:grpSpPr>
          <p:sp>
            <p:nvSpPr>
              <p:cNvPr id="270" name="Rectangle 269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1" name="Straight Arrow Connector 270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Arrow Connector 271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 230"/>
            <p:cNvGrpSpPr/>
            <p:nvPr/>
          </p:nvGrpSpPr>
          <p:grpSpPr>
            <a:xfrm>
              <a:off x="5706126" y="4409728"/>
              <a:ext cx="2484276" cy="456132"/>
              <a:chOff x="3645024" y="3923928"/>
              <a:chExt cx="864096" cy="288032"/>
            </a:xfrm>
          </p:grpSpPr>
          <p:sp>
            <p:nvSpPr>
              <p:cNvPr id="266" name="Rectangle 265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7" name="Straight Arrow Connector 266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Arrow Connector 267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Arrow Connector 268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8" name="Group 277"/>
          <p:cNvGrpSpPr/>
          <p:nvPr/>
        </p:nvGrpSpPr>
        <p:grpSpPr>
          <a:xfrm>
            <a:off x="1965237" y="3861048"/>
            <a:ext cx="1728192" cy="1080120"/>
            <a:chOff x="5292080" y="3501008"/>
            <a:chExt cx="3312368" cy="2348880"/>
          </a:xfrm>
        </p:grpSpPr>
        <p:sp>
          <p:nvSpPr>
            <p:cNvPr id="279" name="Rectangle 278"/>
            <p:cNvSpPr/>
            <p:nvPr/>
          </p:nvSpPr>
          <p:spPr>
            <a:xfrm>
              <a:off x="5292080" y="3501008"/>
              <a:ext cx="3312368" cy="234888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29"/>
            <p:cNvGrpSpPr/>
            <p:nvPr/>
          </p:nvGrpSpPr>
          <p:grpSpPr>
            <a:xfrm>
              <a:off x="5706126" y="3689648"/>
              <a:ext cx="2484276" cy="456132"/>
              <a:chOff x="3645024" y="3400509"/>
              <a:chExt cx="864096" cy="288032"/>
            </a:xfrm>
          </p:grpSpPr>
          <p:sp>
            <p:nvSpPr>
              <p:cNvPr id="291" name="Rectangle 290"/>
              <p:cNvSpPr/>
              <p:nvPr/>
            </p:nvSpPr>
            <p:spPr>
              <a:xfrm>
                <a:off x="3645024" y="3400509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2" name="Straight Arrow Connector 291"/>
              <p:cNvCxnSpPr>
                <a:endCxn id="291" idx="3"/>
              </p:cNvCxnSpPr>
              <p:nvPr/>
            </p:nvCxnSpPr>
            <p:spPr>
              <a:xfrm>
                <a:off x="3645024" y="3544525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Arrow Connector 292"/>
              <p:cNvCxnSpPr/>
              <p:nvPr/>
            </p:nvCxnSpPr>
            <p:spPr>
              <a:xfrm>
                <a:off x="3789040" y="3491880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Arrow Connector 293"/>
              <p:cNvCxnSpPr/>
              <p:nvPr/>
            </p:nvCxnSpPr>
            <p:spPr>
              <a:xfrm>
                <a:off x="3789040" y="363589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1" name="Group 230"/>
            <p:cNvGrpSpPr/>
            <p:nvPr/>
          </p:nvGrpSpPr>
          <p:grpSpPr>
            <a:xfrm>
              <a:off x="5706126" y="5129808"/>
              <a:ext cx="2484276" cy="456132"/>
              <a:chOff x="3645024" y="3923928"/>
              <a:chExt cx="864096" cy="288032"/>
            </a:xfrm>
          </p:grpSpPr>
          <p:sp>
            <p:nvSpPr>
              <p:cNvPr id="287" name="Rectangle 286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8" name="Straight Arrow Connector 287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Arrow Connector 288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Arrow Connector 289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Group 230"/>
            <p:cNvGrpSpPr/>
            <p:nvPr/>
          </p:nvGrpSpPr>
          <p:grpSpPr>
            <a:xfrm>
              <a:off x="5706126" y="4409728"/>
              <a:ext cx="2484276" cy="456132"/>
              <a:chOff x="3645024" y="3923928"/>
              <a:chExt cx="864096" cy="288032"/>
            </a:xfrm>
          </p:grpSpPr>
          <p:sp>
            <p:nvSpPr>
              <p:cNvPr id="283" name="Rectangle 282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4" name="Straight Arrow Connector 283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Arrow Connector 285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5" name="Group 294"/>
          <p:cNvGrpSpPr/>
          <p:nvPr/>
        </p:nvGrpSpPr>
        <p:grpSpPr>
          <a:xfrm>
            <a:off x="2469293" y="4293096"/>
            <a:ext cx="1728192" cy="1080120"/>
            <a:chOff x="5292080" y="3501008"/>
            <a:chExt cx="3312368" cy="2348880"/>
          </a:xfrm>
        </p:grpSpPr>
        <p:sp>
          <p:nvSpPr>
            <p:cNvPr id="296" name="Rectangle 295"/>
            <p:cNvSpPr/>
            <p:nvPr/>
          </p:nvSpPr>
          <p:spPr>
            <a:xfrm>
              <a:off x="5292080" y="3501008"/>
              <a:ext cx="3312368" cy="234888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7" name="Group 229"/>
            <p:cNvGrpSpPr/>
            <p:nvPr/>
          </p:nvGrpSpPr>
          <p:grpSpPr>
            <a:xfrm>
              <a:off x="5706126" y="3689648"/>
              <a:ext cx="2484276" cy="456132"/>
              <a:chOff x="3645024" y="3400509"/>
              <a:chExt cx="864096" cy="288032"/>
            </a:xfrm>
          </p:grpSpPr>
          <p:sp>
            <p:nvSpPr>
              <p:cNvPr id="308" name="Rectangle 307"/>
              <p:cNvSpPr/>
              <p:nvPr/>
            </p:nvSpPr>
            <p:spPr>
              <a:xfrm>
                <a:off x="3645024" y="3400509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9" name="Straight Arrow Connector 308"/>
              <p:cNvCxnSpPr>
                <a:endCxn id="308" idx="3"/>
              </p:cNvCxnSpPr>
              <p:nvPr/>
            </p:nvCxnSpPr>
            <p:spPr>
              <a:xfrm>
                <a:off x="3645024" y="3544525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Arrow Connector 309"/>
              <p:cNvCxnSpPr/>
              <p:nvPr/>
            </p:nvCxnSpPr>
            <p:spPr>
              <a:xfrm>
                <a:off x="3789040" y="3491880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Arrow Connector 310"/>
              <p:cNvCxnSpPr/>
              <p:nvPr/>
            </p:nvCxnSpPr>
            <p:spPr>
              <a:xfrm>
                <a:off x="3789040" y="363589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8" name="Group 230"/>
            <p:cNvGrpSpPr/>
            <p:nvPr/>
          </p:nvGrpSpPr>
          <p:grpSpPr>
            <a:xfrm>
              <a:off x="5706126" y="5129808"/>
              <a:ext cx="2484276" cy="456132"/>
              <a:chOff x="3645024" y="3923928"/>
              <a:chExt cx="864096" cy="288032"/>
            </a:xfrm>
          </p:grpSpPr>
          <p:sp>
            <p:nvSpPr>
              <p:cNvPr id="304" name="Rectangle 303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5" name="Straight Arrow Connector 304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Arrow Connector 305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Arrow Connector 306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9" name="Group 230"/>
            <p:cNvGrpSpPr/>
            <p:nvPr/>
          </p:nvGrpSpPr>
          <p:grpSpPr>
            <a:xfrm>
              <a:off x="5706126" y="4409728"/>
              <a:ext cx="2484276" cy="456132"/>
              <a:chOff x="3645024" y="3923928"/>
              <a:chExt cx="864096" cy="288032"/>
            </a:xfrm>
          </p:grpSpPr>
          <p:sp>
            <p:nvSpPr>
              <p:cNvPr id="300" name="Rectangle 299"/>
              <p:cNvSpPr/>
              <p:nvPr/>
            </p:nvSpPr>
            <p:spPr>
              <a:xfrm>
                <a:off x="3645024" y="3923928"/>
                <a:ext cx="864096" cy="288032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1" name="Straight Arrow Connector 300"/>
              <p:cNvCxnSpPr/>
              <p:nvPr/>
            </p:nvCxnSpPr>
            <p:spPr>
              <a:xfrm>
                <a:off x="3645024" y="4067944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accent4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Arrow Connector 301"/>
              <p:cNvCxnSpPr/>
              <p:nvPr/>
            </p:nvCxnSpPr>
            <p:spPr>
              <a:xfrm>
                <a:off x="3789040" y="3995936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Arrow Connector 302"/>
              <p:cNvCxnSpPr/>
              <p:nvPr/>
            </p:nvCxnSpPr>
            <p:spPr>
              <a:xfrm>
                <a:off x="3789040" y="4139952"/>
                <a:ext cx="57606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2" name="Content Placeholder 1"/>
          <p:cNvSpPr txBox="1">
            <a:spLocks/>
          </p:cNvSpPr>
          <p:nvPr/>
        </p:nvSpPr>
        <p:spPr>
          <a:xfrm>
            <a:off x="4499992" y="2132856"/>
            <a:ext cx="4608512" cy="18722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the number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of required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grows exponentially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with the number of recursion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levels</a:t>
            </a:r>
            <a:endParaRPr lang="en-US" sz="2800" dirty="0" smtClean="0">
              <a:latin typeface="cmmi1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Computation: Analysis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2348880"/>
            <a:ext cx="8496944" cy="42484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 every layer of recursion, there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is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constant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probability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of success.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invariant: except for the last teleportation step, Bob can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completely trace back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correct previous errors</a:t>
            </a:r>
            <a:r>
              <a:rPr lang="en-US" sz="2800" dirty="0" smtClean="0">
                <a:cs typeface="Arial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using an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exponential amount</a:t>
            </a:r>
            <a:r>
              <a:rPr lang="en-US" sz="2800" dirty="0" smtClean="0">
                <a:cs typeface="Arial" charset="0"/>
              </a:rPr>
              <a:t> of EPR pairs, players succeed with probability arbitrarily close to </a:t>
            </a:r>
            <a:r>
              <a:rPr lang="en-US" sz="2800" dirty="0" smtClean="0">
                <a:cs typeface="Arial" charset="0"/>
              </a:rPr>
              <a:t>1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scheme generalizes to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more players</a:t>
            </a:r>
            <a:endParaRPr lang="en-US" sz="2800" dirty="0" smtClean="0">
              <a:solidFill>
                <a:srgbClr val="FF0000"/>
              </a:solidFill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Hence, position-based quantum cryptography is impossible!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 descr="QueenOfHearts.png"/>
          <p:cNvPicPr>
            <a:picLocks noChangeAspect="1"/>
          </p:cNvPicPr>
          <p:nvPr/>
        </p:nvPicPr>
        <p:blipFill>
          <a:blip r:embed="rId4" cstate="print"/>
          <a:srcRect l="6597" r="7636"/>
          <a:stretch>
            <a:fillRect/>
          </a:stretch>
        </p:blipFill>
        <p:spPr>
          <a:xfrm>
            <a:off x="683568" y="764704"/>
            <a:ext cx="1280649" cy="1083626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79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49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50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51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0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1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1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2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9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3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8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8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9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 smtClean="0"/>
              <a:t>Outline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lang="fr-CH" sz="3300" dirty="0" smtClean="0"/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</a:t>
            </a:r>
            <a:r>
              <a:rPr lang="fr-CH" sz="3300" dirty="0" err="1" smtClean="0"/>
              <a:t>Based</a:t>
            </a:r>
            <a:r>
              <a:rPr lang="fr-CH" sz="3300" dirty="0" smtClean="0"/>
              <a:t> </a:t>
            </a:r>
            <a:r>
              <a:rPr lang="fr-CH" sz="3300" dirty="0" err="1" smtClean="0"/>
              <a:t>Cryptography</a:t>
            </a:r>
            <a:endParaRPr lang="fr-CH" sz="3300" dirty="0" smtClean="0"/>
          </a:p>
          <a:p>
            <a:pPr marL="34290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en-US" sz="3300" dirty="0" smtClean="0"/>
              <a:t>Impossibility of </a:t>
            </a:r>
            <a:br>
              <a:rPr lang="en-US" sz="3300" dirty="0" smtClean="0"/>
            </a:br>
            <a:r>
              <a:rPr lang="en-US" sz="3300" dirty="0" smtClean="0"/>
              <a:t>  Position-Based Quantum Cryptography</a:t>
            </a:r>
            <a:endParaRPr kumimoji="0" lang="fr-CH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Constructions</a:t>
            </a:r>
            <a:endParaRPr lang="de-CH" sz="3300" dirty="0" smtClean="0"/>
          </a:p>
          <a:p>
            <a:pPr marL="342900" lvl="0" indent="-342900">
              <a:spcBef>
                <a:spcPct val="50000"/>
              </a:spcBef>
              <a:buClr>
                <a:srgbClr val="70AD1A"/>
              </a:buClr>
              <a:buSzPct val="100000"/>
              <a:buFont typeface="Wingdings" charset="2"/>
              <a:buChar char="Ø"/>
              <a:defRPr/>
            </a:pPr>
            <a:r>
              <a:rPr lang="en-US" sz="3300" dirty="0" smtClean="0"/>
              <a:t>Summary &amp; Open Questions</a:t>
            </a:r>
            <a:endParaRPr kumimoji="0" lang="fr-CH" sz="3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4365104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971600" y="2254012"/>
            <a:ext cx="2880320" cy="1038091"/>
            <a:chOff x="971600" y="2852936"/>
            <a:chExt cx="2880320" cy="1038091"/>
          </a:xfrm>
        </p:grpSpPr>
        <p:grpSp>
          <p:nvGrpSpPr>
            <p:cNvPr id="3" name="Group 107"/>
            <p:cNvGrpSpPr/>
            <p:nvPr/>
          </p:nvGrpSpPr>
          <p:grpSpPr>
            <a:xfrm>
              <a:off x="971600" y="2899614"/>
              <a:ext cx="2880320" cy="991413"/>
              <a:chOff x="971600" y="2899614"/>
              <a:chExt cx="2880320" cy="991413"/>
            </a:xfrm>
          </p:grpSpPr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971600" y="3083950"/>
                <a:ext cx="2880320" cy="80707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78" name="Line 5"/>
              <p:cNvSpPr>
                <a:spLocks noChangeShapeType="1"/>
              </p:cNvSpPr>
              <p:nvPr/>
            </p:nvSpPr>
            <p:spPr bwMode="auto">
              <a:xfrm rot="10800000">
                <a:off x="2327435" y="2899614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1979712" y="2852936"/>
              <a:ext cx="457692" cy="460694"/>
              <a:chOff x="4214810" y="2000240"/>
              <a:chExt cx="457692" cy="460694"/>
            </a:xfrm>
          </p:grpSpPr>
          <p:sp>
            <p:nvSpPr>
              <p:cNvPr id="10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5" name="Group 87"/>
          <p:cNvGrpSpPr/>
          <p:nvPr/>
        </p:nvGrpSpPr>
        <p:grpSpPr>
          <a:xfrm>
            <a:off x="5508104" y="2326020"/>
            <a:ext cx="2592288" cy="966084"/>
            <a:chOff x="5508104" y="2924944"/>
            <a:chExt cx="2592288" cy="966084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3" name="Picture 102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66312" y="2996951"/>
              <a:ext cx="581089" cy="273091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6" name="Group 90"/>
            <p:cNvGrpSpPr/>
            <p:nvPr/>
          </p:nvGrpSpPr>
          <p:grpSpPr>
            <a:xfrm>
              <a:off x="6876256" y="2924944"/>
              <a:ext cx="504000" cy="504000"/>
              <a:chOff x="6948264" y="2780928"/>
              <a:chExt cx="457692" cy="460694"/>
            </a:xfrm>
          </p:grpSpPr>
          <p:sp>
            <p:nvSpPr>
              <p:cNvPr id="120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7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2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3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8" name="Group 110"/>
          <p:cNvGrpSpPr/>
          <p:nvPr/>
        </p:nvGrpSpPr>
        <p:grpSpPr>
          <a:xfrm>
            <a:off x="1043608" y="3694172"/>
            <a:ext cx="2808312" cy="720080"/>
            <a:chOff x="1043608" y="4293096"/>
            <a:chExt cx="2808312" cy="7200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0" name="Picture 99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195736" y="4293096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9" name="Group 204"/>
          <p:cNvGrpSpPr/>
          <p:nvPr/>
        </p:nvGrpSpPr>
        <p:grpSpPr>
          <a:xfrm>
            <a:off x="4211960" y="2758068"/>
            <a:ext cx="865187" cy="792163"/>
            <a:chOff x="5177248" y="2526481"/>
            <a:chExt cx="865187" cy="792163"/>
          </a:xfrm>
        </p:grpSpPr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81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82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13" cstate="print"/>
          <a:srcRect t="19951"/>
          <a:stretch>
            <a:fillRect/>
          </a:stretch>
        </p:blipFill>
        <p:spPr bwMode="auto">
          <a:xfrm>
            <a:off x="4211960" y="3262124"/>
            <a:ext cx="1152128" cy="57707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150204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0" name="Group 33"/>
          <p:cNvGrpSpPr/>
          <p:nvPr/>
        </p:nvGrpSpPr>
        <p:grpSpPr>
          <a:xfrm>
            <a:off x="395536" y="638036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4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11" name="Group 35"/>
          <p:cNvGrpSpPr/>
          <p:nvPr/>
        </p:nvGrpSpPr>
        <p:grpSpPr>
          <a:xfrm>
            <a:off x="7541017" y="638036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5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12" name="Group 36"/>
          <p:cNvGrpSpPr/>
          <p:nvPr/>
        </p:nvGrpSpPr>
        <p:grpSpPr>
          <a:xfrm>
            <a:off x="4211960" y="937562"/>
            <a:ext cx="1006872" cy="1356658"/>
            <a:chOff x="4211960" y="1211714"/>
            <a:chExt cx="1006872" cy="1356658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00272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3" name="Group 109"/>
          <p:cNvGrpSpPr/>
          <p:nvPr/>
        </p:nvGrpSpPr>
        <p:grpSpPr>
          <a:xfrm>
            <a:off x="5436096" y="3751191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451419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2957344" y="3118108"/>
            <a:ext cx="0" cy="72008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" name="Group 111"/>
          <p:cNvGrpSpPr/>
          <p:nvPr/>
        </p:nvGrpSpPr>
        <p:grpSpPr>
          <a:xfrm>
            <a:off x="6228184" y="3190116"/>
            <a:ext cx="311904" cy="720080"/>
            <a:chOff x="6228184" y="3789040"/>
            <a:chExt cx="311904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4" name="Picture 103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299850" y="4005064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18" cstate="print"/>
          <a:stretch>
            <a:fillRect/>
          </a:stretch>
        </p:blipFill>
        <p:spPr bwMode="auto">
          <a:xfrm>
            <a:off x="-108520" y="2317581"/>
            <a:ext cx="1013343" cy="51249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Quantum Cryptography</a:t>
            </a:r>
            <a:endParaRPr lang="en-US" sz="4000" dirty="0"/>
          </a:p>
        </p:txBody>
      </p:sp>
      <p:grpSp>
        <p:nvGrpSpPr>
          <p:cNvPr id="15" name="Group 106"/>
          <p:cNvGrpSpPr/>
          <p:nvPr/>
        </p:nvGrpSpPr>
        <p:grpSpPr>
          <a:xfrm>
            <a:off x="2987824" y="2902084"/>
            <a:ext cx="3241526" cy="1008112"/>
            <a:chOff x="2987824" y="3501008"/>
            <a:chExt cx="3241526" cy="100811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87824" y="3714750"/>
              <a:ext cx="3241526" cy="79437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05" name="Picture 104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240238" cy="273091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2" name="Line 7"/>
          <p:cNvSpPr>
            <a:spLocks noChangeShapeType="1"/>
          </p:cNvSpPr>
          <p:nvPr/>
        </p:nvSpPr>
        <p:spPr bwMode="auto">
          <a:xfrm>
            <a:off x="2985715" y="3050725"/>
            <a:ext cx="3129335" cy="893776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14" name="Picture 11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15816" y="2326020"/>
            <a:ext cx="360040" cy="576931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17"/>
          <p:cNvGrpSpPr/>
          <p:nvPr/>
        </p:nvGrpSpPr>
        <p:grpSpPr>
          <a:xfrm>
            <a:off x="1043608" y="3915926"/>
            <a:ext cx="1918667" cy="628462"/>
            <a:chOff x="1043608" y="4514850"/>
            <a:chExt cx="1918667" cy="628462"/>
          </a:xfrm>
        </p:grpSpPr>
        <p:sp>
          <p:nvSpPr>
            <p:cNvPr id="68" name="Line 7"/>
            <p:cNvSpPr>
              <a:spLocks noChangeShapeType="1"/>
            </p:cNvSpPr>
            <p:nvPr/>
          </p:nvSpPr>
          <p:spPr bwMode="auto">
            <a:xfrm flipH="1">
              <a:off x="1043608" y="4514850"/>
              <a:ext cx="1918667" cy="49832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6" name="Picture 115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51720" y="4797152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" name="Group 118"/>
          <p:cNvGrpSpPr/>
          <p:nvPr/>
        </p:nvGrpSpPr>
        <p:grpSpPr>
          <a:xfrm>
            <a:off x="6229350" y="3982600"/>
            <a:ext cx="1943050" cy="705804"/>
            <a:chOff x="6229350" y="4581524"/>
            <a:chExt cx="1943050" cy="705804"/>
          </a:xfrm>
        </p:grpSpPr>
        <p:sp>
          <p:nvSpPr>
            <p:cNvPr id="69" name="Line 7"/>
            <p:cNvSpPr>
              <a:spLocks noChangeShapeType="1"/>
            </p:cNvSpPr>
            <p:nvPr/>
          </p:nvSpPr>
          <p:spPr bwMode="auto">
            <a:xfrm>
              <a:off x="6229350" y="4581524"/>
              <a:ext cx="1943050" cy="56067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17" name="Picture 116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20272" y="4941168"/>
              <a:ext cx="216024" cy="3461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" name="Group 97"/>
          <p:cNvGrpSpPr/>
          <p:nvPr/>
        </p:nvGrpSpPr>
        <p:grpSpPr>
          <a:xfrm>
            <a:off x="1964472" y="220486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26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19" name="Group 37"/>
          <p:cNvGrpSpPr/>
          <p:nvPr/>
        </p:nvGrpSpPr>
        <p:grpSpPr>
          <a:xfrm>
            <a:off x="5725368" y="997440"/>
            <a:ext cx="1006872" cy="1293312"/>
            <a:chOff x="2483768" y="1275060"/>
            <a:chExt cx="1006872" cy="1293312"/>
          </a:xfrm>
        </p:grpSpPr>
        <p:pic>
          <p:nvPicPr>
            <p:cNvPr id="76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20" name="Group 38"/>
          <p:cNvGrpSpPr/>
          <p:nvPr/>
        </p:nvGrpSpPr>
        <p:grpSpPr>
          <a:xfrm>
            <a:off x="2342232" y="843618"/>
            <a:ext cx="1280649" cy="1447134"/>
            <a:chOff x="5652120" y="1121238"/>
            <a:chExt cx="1280649" cy="1447134"/>
          </a:xfrm>
        </p:grpSpPr>
        <p:pic>
          <p:nvPicPr>
            <p:cNvPr id="83" name="Picture 82" descr="QueenOfHearts.png"/>
            <p:cNvPicPr>
              <a:picLocks noChangeAspect="1"/>
            </p:cNvPicPr>
            <p:nvPr/>
          </p:nvPicPr>
          <p:blipFill>
            <a:blip r:embed="rId21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84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1" name="Content Placeholder 1"/>
          <p:cNvSpPr txBox="1">
            <a:spLocks/>
          </p:cNvSpPr>
          <p:nvPr/>
        </p:nvSpPr>
        <p:spPr>
          <a:xfrm>
            <a:off x="395536" y="4581128"/>
            <a:ext cx="8568952" cy="227687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reasoning only valid in the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no-</a:t>
            </a:r>
            <a:r>
              <a:rPr lang="en-US" sz="2600" dirty="0" err="1" smtClean="0">
                <a:solidFill>
                  <a:srgbClr val="0000FF"/>
                </a:solidFill>
                <a:cs typeface="Arial" charset="0"/>
              </a:rPr>
              <a:t>preshared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 entanglement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/>
            </a:r>
            <a:br>
              <a:rPr lang="en-US" sz="2600" dirty="0" smtClean="0">
                <a:solidFill>
                  <a:srgbClr val="0000FF"/>
                </a:solidFill>
                <a:cs typeface="Arial" charset="0"/>
              </a:rPr>
            </a:b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(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No-PE) model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b="1" dirty="0" smtClean="0">
                <a:cs typeface="Arial" charset="0"/>
              </a:rPr>
              <a:t>Theorem</a:t>
            </a:r>
            <a:r>
              <a:rPr lang="en-US" sz="2600" dirty="0" smtClean="0">
                <a:cs typeface="Arial" charset="0"/>
              </a:rPr>
              <a:t>: success probability of attack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is at most 0.89</a:t>
            </a:r>
            <a:endParaRPr kumimoji="0" lang="en-US" sz="26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use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(sequential) repetition </a:t>
            </a:r>
            <a:r>
              <a:rPr lang="en-US" sz="2600" dirty="0" smtClean="0">
                <a:cs typeface="Arial" charset="0"/>
              </a:rPr>
              <a:t>to amplify gap between honest and dishonest players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5148064" y="2276872"/>
            <a:ext cx="1080120" cy="792088"/>
          </a:xfrm>
          <a:prstGeom prst="lightningBolt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2" grpId="0" animBg="1"/>
      <p:bldP spid="71" grpId="0" uiExpand="1" build="p"/>
      <p:bldP spid="72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107678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595510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5" name="Group 35"/>
          <p:cNvGrpSpPr/>
          <p:nvPr/>
        </p:nvGrpSpPr>
        <p:grpSpPr>
          <a:xfrm>
            <a:off x="7541017" y="595510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6" name="Group 36"/>
          <p:cNvGrpSpPr/>
          <p:nvPr/>
        </p:nvGrpSpPr>
        <p:grpSpPr>
          <a:xfrm>
            <a:off x="4211960" y="895036"/>
            <a:ext cx="1006872" cy="1356658"/>
            <a:chOff x="4211960" y="1211714"/>
            <a:chExt cx="1006872" cy="1356658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" name="Group 37"/>
          <p:cNvGrpSpPr/>
          <p:nvPr/>
        </p:nvGrpSpPr>
        <p:grpSpPr>
          <a:xfrm>
            <a:off x="5940152" y="958382"/>
            <a:ext cx="1006872" cy="1293312"/>
            <a:chOff x="2483768" y="1275060"/>
            <a:chExt cx="1006872" cy="1293312"/>
          </a:xfrm>
        </p:grpSpPr>
        <p:pic>
          <p:nvPicPr>
            <p:cNvPr id="48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2339752" y="804560"/>
            <a:ext cx="1280649" cy="1447134"/>
            <a:chOff x="5652120" y="1121238"/>
            <a:chExt cx="1280649" cy="1447134"/>
          </a:xfrm>
        </p:grpSpPr>
        <p:pic>
          <p:nvPicPr>
            <p:cNvPr id="30" name="Picture 2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5652120" y="1121238"/>
              <a:ext cx="1280649" cy="1083626"/>
            </a:xfrm>
            <a:prstGeom prst="rect">
              <a:avLst/>
            </a:prstGeom>
          </p:spPr>
        </p:pic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1960194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Position-Based Authentication and QKD</a:t>
            </a:r>
            <a:endParaRPr lang="en-US" sz="4000" dirty="0"/>
          </a:p>
        </p:txBody>
      </p:sp>
      <p:sp>
        <p:nvSpPr>
          <p:cNvPr id="106" name="Content Placeholder 1"/>
          <p:cNvSpPr txBox="1">
            <a:spLocks/>
          </p:cNvSpPr>
          <p:nvPr/>
        </p:nvSpPr>
        <p:spPr>
          <a:xfrm>
            <a:off x="395536" y="2420888"/>
            <a:ext cx="8568952" cy="410445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accept message only if sent from </a:t>
            </a:r>
            <a:r>
              <a:rPr lang="en-US" sz="2600" dirty="0" err="1" smtClean="0">
                <a:cs typeface="Arial" charset="0"/>
              </a:rPr>
              <a:t>prover’s</a:t>
            </a:r>
            <a:r>
              <a:rPr lang="en-US" sz="2600" dirty="0" smtClean="0">
                <a:cs typeface="Arial" charset="0"/>
              </a:rPr>
              <a:t> position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weak authentication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if message bit = 0 : perform Position </a:t>
            </a:r>
            <a:r>
              <a:rPr lang="en-US" sz="2600" dirty="0" smtClean="0">
                <a:cs typeface="Arial" charset="0"/>
              </a:rPr>
              <a:t>Verification (PV)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if message bit = 1 : PV with 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prob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 1-q, send 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msy10"/>
                <a:cs typeface="Arial" charset="0"/>
              </a:rPr>
              <a:t>?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 otherwise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strong authentication </a:t>
            </a:r>
            <a:r>
              <a:rPr lang="en-US" sz="2600" dirty="0" smtClean="0">
                <a:cs typeface="Arial" charset="0"/>
              </a:rPr>
              <a:t>by encoding message into balanced-repetition-code (0 </a:t>
            </a:r>
            <a:r>
              <a:rPr lang="en-US" sz="2600" dirty="0" smtClean="0">
                <a:cs typeface="Arial" charset="0"/>
                <a:sym typeface="Wingdings" pitchFamily="2" charset="2"/>
              </a:rPr>
              <a:t> 00…0011…1 </a:t>
            </a:r>
            <a:r>
              <a:rPr lang="en-US" sz="2600" dirty="0" smtClean="0">
                <a:cs typeface="Arial" charset="0"/>
                <a:sym typeface="Wingdings" pitchFamily="2" charset="2"/>
              </a:rPr>
              <a:t>  ,   </a:t>
            </a:r>
            <a:r>
              <a:rPr lang="en-US" sz="2600" dirty="0" smtClean="0">
                <a:cs typeface="Arial" charset="0"/>
                <a:sym typeface="Wingdings" pitchFamily="2" charset="2"/>
              </a:rPr>
              <a:t>1</a:t>
            </a:r>
            <a:r>
              <a:rPr lang="en-US" sz="2600" dirty="0" smtClean="0">
                <a:cs typeface="Arial" charset="0"/>
              </a:rPr>
              <a:t> </a:t>
            </a:r>
            <a:r>
              <a:rPr lang="en-US" sz="2600" dirty="0" smtClean="0">
                <a:cs typeface="Arial" charset="0"/>
                <a:sym typeface="Wingdings" pitchFamily="2" charset="2"/>
              </a:rPr>
              <a:t> 11…1100…0 )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check statistics of </a:t>
            </a:r>
            <a:r>
              <a:rPr kumimoji="0" lang="en-US" sz="2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msy10"/>
                <a:cs typeface="Arial" charset="0"/>
              </a:rPr>
              <a:t>?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 and success of PV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using authentication scheme, </a:t>
            </a:r>
            <a:r>
              <a:rPr lang="en-US" sz="2600" dirty="0" smtClean="0">
                <a:cs typeface="Arial" charset="0"/>
              </a:rPr>
              <a:t>verifiers can also perform </a:t>
            </a:r>
            <a:r>
              <a:rPr lang="en-US" sz="2600" dirty="0" smtClean="0">
                <a:cs typeface="Arial" charset="0"/>
              </a:rPr>
              <a:t/>
            </a:r>
            <a:br>
              <a:rPr lang="en-US" sz="2600" dirty="0" smtClean="0">
                <a:cs typeface="Arial" charset="0"/>
              </a:rPr>
            </a:b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position-based quantum key distribution</a:t>
            </a:r>
            <a:endParaRPr kumimoji="0" lang="en-US" sz="26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763688" y="3140968"/>
            <a:ext cx="5760640" cy="648072"/>
            <a:chOff x="1763688" y="2492896"/>
            <a:chExt cx="5760640" cy="648072"/>
          </a:xfrm>
        </p:grpSpPr>
        <p:sp>
          <p:nvSpPr>
            <p:cNvPr id="38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39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0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4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4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4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4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23496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789040"/>
            <a:ext cx="8496944" cy="304157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plain </a:t>
            </a:r>
            <a:r>
              <a:rPr lang="en-US" sz="2800" dirty="0" smtClean="0">
                <a:cs typeface="Arial" charset="0"/>
              </a:rPr>
              <a:t>model: classically and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cs typeface="Arial" charset="0"/>
              </a:rPr>
              <a:t>quantumly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impossible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basic scheme for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secure positioning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if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Arial" charset="0"/>
              </a:rPr>
              <a:t> adversaries have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pre-shared entanglement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more advanced schemes allow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message authentication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key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distribution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can be generalized to more </a:t>
            </a:r>
            <a:r>
              <a:rPr lang="en-US" sz="2800" dirty="0" smtClean="0">
                <a:cs typeface="Arial" charset="0"/>
              </a:rPr>
              <a:t>dimensions</a:t>
            </a:r>
            <a:endParaRPr lang="en-US" sz="2800" dirty="0" smtClean="0"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300042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395536" y="1488252"/>
            <a:ext cx="1656184" cy="2114381"/>
            <a:chOff x="395536" y="1488252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856404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1488252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3140968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524328" y="1488252"/>
            <a:ext cx="1368152" cy="2143998"/>
            <a:chOff x="7524328" y="1488252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856404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1488252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3170585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1960" y="1787778"/>
            <a:ext cx="1368152" cy="1844472"/>
            <a:chOff x="4211960" y="1787778"/>
            <a:chExt cx="1368152" cy="1844472"/>
          </a:xfrm>
        </p:grpSpPr>
        <p:pic>
          <p:nvPicPr>
            <p:cNvPr id="47" name="Picture 46" descr="AliceBlue.eps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211960" y="1787778"/>
              <a:ext cx="1006872" cy="102623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856404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3170585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411760" y="1589877"/>
            <a:ext cx="1280649" cy="1554559"/>
            <a:chOff x="2411760" y="1589877"/>
            <a:chExt cx="1280649" cy="1554559"/>
          </a:xfrm>
        </p:grpSpPr>
        <p:sp>
          <p:nvSpPr>
            <p:cNvPr id="31" name="Line 7"/>
            <p:cNvSpPr>
              <a:spLocks noChangeShapeType="1"/>
            </p:cNvSpPr>
            <p:nvPr/>
          </p:nvSpPr>
          <p:spPr bwMode="auto">
            <a:xfrm>
              <a:off x="2987824" y="2856404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3" name="Picture 32" descr="QueenOfHearts.png"/>
            <p:cNvPicPr>
              <a:picLocks noChangeAspect="1"/>
            </p:cNvPicPr>
            <p:nvPr/>
          </p:nvPicPr>
          <p:blipFill>
            <a:blip r:embed="rId6" cstate="print"/>
            <a:srcRect l="6597" r="7636"/>
            <a:stretch>
              <a:fillRect/>
            </a:stretch>
          </p:blipFill>
          <p:spPr>
            <a:xfrm>
              <a:off x="2411760" y="1589877"/>
              <a:ext cx="1280649" cy="1083626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5724128" y="1700808"/>
            <a:ext cx="1006872" cy="1443628"/>
            <a:chOff x="5724128" y="1700808"/>
            <a:chExt cx="1006872" cy="1443628"/>
          </a:xfrm>
        </p:grpSpPr>
        <p:sp>
          <p:nvSpPr>
            <p:cNvPr id="32" name="Line 7"/>
            <p:cNvSpPr>
              <a:spLocks noChangeShapeType="1"/>
            </p:cNvSpPr>
            <p:nvPr/>
          </p:nvSpPr>
          <p:spPr bwMode="auto">
            <a:xfrm>
              <a:off x="6228184" y="2856404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5724128" y="1700808"/>
              <a:ext cx="1006872" cy="1001812"/>
            </a:xfrm>
            <a:prstGeom prst="rect">
              <a:avLst/>
            </a:prstGeom>
            <a:noFill/>
          </p:spPr>
        </p:pic>
      </p:grpSp>
      <p:sp>
        <p:nvSpPr>
          <p:cNvPr id="35" name="Content Placeholder 1"/>
          <p:cNvSpPr txBox="1">
            <a:spLocks/>
          </p:cNvSpPr>
          <p:nvPr/>
        </p:nvSpPr>
        <p:spPr>
          <a:xfrm>
            <a:off x="395536" y="764704"/>
            <a:ext cx="7560840" cy="57606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intro to Quantum Computing &amp; Teleportation</a:t>
            </a:r>
            <a:endParaRPr lang="en-US" sz="2800" dirty="0" smtClean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  <p:bldP spid="53" grpId="0" animBg="1"/>
      <p:bldP spid="3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23496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Open Questions</a:t>
            </a:r>
            <a:endParaRPr lang="en-US" sz="4000" dirty="0"/>
          </a:p>
        </p:txBody>
      </p:sp>
      <p:pic>
        <p:nvPicPr>
          <p:cNvPr id="47" name="Picture 4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11960" y="1211714"/>
            <a:ext cx="1006872" cy="1026235"/>
          </a:xfrm>
          <a:prstGeom prst="rect">
            <a:avLst/>
          </a:prstGeom>
        </p:spPr>
      </p:pic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356992"/>
            <a:ext cx="8496944" cy="295232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no-go theorem vs. secure schemes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how much entanglement is required to break the scheme?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security in the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bounded-quantum-storage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model</a:t>
            </a:r>
            <a:r>
              <a:rPr lang="en-US" sz="2800" dirty="0" smtClean="0">
                <a:cs typeface="Arial" charset="0"/>
              </a:rPr>
              <a:t>?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many interesting </a:t>
            </a:r>
            <a:r>
              <a:rPr lang="en-US" sz="2800" dirty="0" smtClean="0">
                <a:cs typeface="Arial" charset="0"/>
              </a:rPr>
              <a:t>connections to </a:t>
            </a: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entropic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uncertainty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relations </a:t>
            </a:r>
            <a:r>
              <a:rPr lang="en-US" sz="2800" dirty="0" smtClean="0">
                <a:cs typeface="Arial" charset="0"/>
              </a:rPr>
              <a:t>and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non-local games</a:t>
            </a: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54" name="Line 7"/>
          <p:cNvSpPr>
            <a:spLocks noChangeShapeType="1"/>
          </p:cNvSpPr>
          <p:nvPr/>
        </p:nvSpPr>
        <p:spPr bwMode="auto">
          <a:xfrm>
            <a:off x="4644008" y="2280340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1" name="Line 7"/>
          <p:cNvSpPr>
            <a:spLocks noChangeShapeType="1"/>
          </p:cNvSpPr>
          <p:nvPr/>
        </p:nvSpPr>
        <p:spPr bwMode="auto">
          <a:xfrm>
            <a:off x="1115616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>
            <a:off x="8028384" y="2280340"/>
            <a:ext cx="0" cy="288032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5" name="Picture 64" descr="AliceBlue.eps"/>
          <p:cNvPicPr>
            <a:picLocks noChangeAspect="1"/>
          </p:cNvPicPr>
          <p:nvPr/>
        </p:nvPicPr>
        <p:blipFill>
          <a:blip r:embed="rId4" cstate="print"/>
          <a:srcRect b="23529"/>
          <a:stretch>
            <a:fillRect/>
          </a:stretch>
        </p:blipFill>
        <p:spPr>
          <a:xfrm>
            <a:off x="395536" y="912188"/>
            <a:ext cx="1150423" cy="1296144"/>
          </a:xfrm>
          <a:prstGeom prst="rect">
            <a:avLst/>
          </a:prstGeom>
        </p:spPr>
      </p:pic>
      <p:pic>
        <p:nvPicPr>
          <p:cNvPr id="70" name="Picture 69" descr="AliceBlue.eps"/>
          <p:cNvPicPr>
            <a:picLocks noChangeAspect="1"/>
          </p:cNvPicPr>
          <p:nvPr/>
        </p:nvPicPr>
        <p:blipFill>
          <a:blip r:embed="rId5" cstate="print"/>
          <a:srcRect b="22520"/>
          <a:stretch>
            <a:fillRect/>
          </a:stretch>
        </p:blipFill>
        <p:spPr>
          <a:xfrm flipH="1">
            <a:off x="7541017" y="912188"/>
            <a:ext cx="1135439" cy="129614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83568" y="25649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Verifier1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24328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Verifier2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11960" y="259452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cs typeface="Arial" pitchFamily="34" charset="0"/>
              </a:rPr>
              <a:t>Prover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298782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6228184" y="2280340"/>
            <a:ext cx="0" cy="288032"/>
          </a:xfrm>
          <a:prstGeom prst="line">
            <a:avLst/>
          </a:prstGeom>
          <a:noFill/>
          <a:ln w="44450">
            <a:solidFill>
              <a:srgbClr val="FF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18" name="Picture 17" descr="QueenOfHearts.png"/>
          <p:cNvPicPr>
            <a:picLocks noChangeAspect="1"/>
          </p:cNvPicPr>
          <p:nvPr/>
        </p:nvPicPr>
        <p:blipFill>
          <a:blip r:embed="rId6" cstate="print"/>
          <a:srcRect l="6597" r="7636"/>
          <a:stretch>
            <a:fillRect/>
          </a:stretch>
        </p:blipFill>
        <p:spPr>
          <a:xfrm>
            <a:off x="2411760" y="1013813"/>
            <a:ext cx="1280649" cy="1083626"/>
          </a:xfrm>
          <a:prstGeom prst="rect">
            <a:avLst/>
          </a:prstGeom>
        </p:spPr>
      </p:pic>
      <p:pic>
        <p:nvPicPr>
          <p:cNvPr id="19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724128" y="1124744"/>
            <a:ext cx="1006872" cy="10018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892" name="Picture 116" descr="MCj0426072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17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9894" name="Oval 11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9895" name="Line 11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6" name="Line 12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7" name="Line 12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8" name="Line 12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9" name="Line 12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0" name="Line 12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1" name="Line 12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2" name="Line 12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3" name="Line 12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4" name="Line 12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9905" name="Oval 129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9823" name="Line 47"/>
          <p:cNvSpPr>
            <a:spLocks noChangeShapeType="1"/>
          </p:cNvSpPr>
          <p:nvPr/>
        </p:nvSpPr>
        <p:spPr bwMode="auto">
          <a:xfrm rot="13500000" flipH="1">
            <a:off x="4558563" y="3193970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59824" name="Rectangle 4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err="1"/>
              <a:t>Qubit</a:t>
            </a:r>
            <a:r>
              <a:rPr lang="en-US" dirty="0"/>
              <a:t>: </a:t>
            </a:r>
            <a:r>
              <a:rPr lang="en-US" dirty="0" smtClean="0"/>
              <a:t>Rectilinear/Computational </a:t>
            </a:r>
            <a:r>
              <a:rPr lang="en-US" dirty="0"/>
              <a:t>Basis</a:t>
            </a:r>
          </a:p>
        </p:txBody>
      </p:sp>
      <p:grpSp>
        <p:nvGrpSpPr>
          <p:cNvPr id="54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5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59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61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62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4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6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70" name="Picture 6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74" name="Picture 7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39" name="Line 47"/>
          <p:cNvSpPr>
            <a:spLocks noChangeShapeType="1"/>
          </p:cNvSpPr>
          <p:nvPr/>
        </p:nvSpPr>
        <p:spPr bwMode="auto">
          <a:xfrm rot="13500000" flipH="1">
            <a:off x="3119315" y="3193937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59787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457888" name="Picture 160" descr="MCj0426072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61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7890" name="Oval 16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891" name="Line 16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2" name="Line 16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3" name="Line 16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4" name="Line 16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5" name="Line 16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6" name="Line 16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7" name="Line 16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8" name="Line 17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9" name="Line 17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0" name="Line 17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7901" name="Oval 173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2" name="Rectangle 5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Detecting a </a:t>
            </a:r>
            <a:r>
              <a:rPr lang="en-US" dirty="0" err="1"/>
              <a:t>Qubit</a:t>
            </a:r>
            <a:endParaRPr lang="en-US" dirty="0"/>
          </a:p>
        </p:txBody>
      </p: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8027988" y="3068638"/>
            <a:ext cx="898525" cy="1498600"/>
            <a:chOff x="4241" y="1055"/>
            <a:chExt cx="706" cy="1195"/>
          </a:xfrm>
        </p:grpSpPr>
        <p:pic>
          <p:nvPicPr>
            <p:cNvPr id="457790" name="Picture 62" descr="j009157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41" y="1055"/>
              <a:ext cx="597" cy="907"/>
            </a:xfrm>
            <a:prstGeom prst="rect">
              <a:avLst/>
            </a:prstGeom>
            <a:noFill/>
          </p:spPr>
        </p:pic>
        <p:sp>
          <p:nvSpPr>
            <p:cNvPr id="457791" name="Text Box 63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57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7837" name="AutoShape 109"/>
          <p:cNvSpPr>
            <a:spLocks noChangeArrowheads="1"/>
          </p:cNvSpPr>
          <p:nvPr/>
        </p:nvSpPr>
        <p:spPr bwMode="auto">
          <a:xfrm>
            <a:off x="5941501" y="1657811"/>
            <a:ext cx="2951776" cy="1368425"/>
          </a:xfrm>
          <a:prstGeom prst="cloudCallout">
            <a:avLst>
              <a:gd name="adj1" fmla="val 29626"/>
              <a:gd name="adj2" fmla="val 61732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/>
              <a:t>no photon: </a:t>
            </a:r>
            <a:r>
              <a:rPr lang="en-US" sz="2400" b="0" dirty="0"/>
              <a:t>0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8" name="Group 177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57906" name="Oval 17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000000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907" name="Line 17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8" name="Line 18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9" name="Line 18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0" name="Line 18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1" name="Line 18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2" name="Line 18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3" name="Line 18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4" name="Line 18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5" name="Line 18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6" name="Line 18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36"/>
          <p:cNvGrpSpPr/>
          <p:nvPr/>
        </p:nvGrpSpPr>
        <p:grpSpPr>
          <a:xfrm>
            <a:off x="34925" y="2924944"/>
            <a:ext cx="1608699" cy="1728192"/>
            <a:chOff x="4139952" y="1211714"/>
            <a:chExt cx="1368152" cy="1469777"/>
          </a:xfrm>
        </p:grpSpPr>
        <p:pic>
          <p:nvPicPr>
            <p:cNvPr id="95" name="Picture 94" descr="AliceBlue.eps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4139952" y="2219826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Alice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1" name="Picture 10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grpSp>
        <p:nvGrpSpPr>
          <p:cNvPr id="115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18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130" name="Picture 12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56" name="Line 47"/>
          <p:cNvSpPr>
            <a:spLocks noChangeShapeType="1"/>
          </p:cNvSpPr>
          <p:nvPr/>
        </p:nvSpPr>
        <p:spPr bwMode="auto">
          <a:xfrm rot="13500000" flipH="1">
            <a:off x="4558563" y="3193970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59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6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65" name="Line 47"/>
          <p:cNvSpPr>
            <a:spLocks noChangeShapeType="1"/>
          </p:cNvSpPr>
          <p:nvPr/>
        </p:nvSpPr>
        <p:spPr bwMode="auto">
          <a:xfrm rot="13500000" flipH="1">
            <a:off x="3119315" y="3193937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8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40" name="Picture 139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488450" name="Picture 2" descr="MCj0426072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88452" name="Oval 4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453" name="Line 5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4" name="Line 6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5" name="Line 7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6" name="Line 8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7" name="Line 9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8" name="Line 10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9" name="Line 11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0" name="Line 12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1" name="Line 13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2" name="Line 14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463" name="Oval 15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8508" name="Rectangle 6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a-DK" dirty="0"/>
              <a:t>Measuring a Qubit</a:t>
            </a:r>
            <a:endParaRPr lang="en-US" dirty="0"/>
          </a:p>
        </p:txBody>
      </p: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8027988" y="3068638"/>
            <a:ext cx="898525" cy="1498600"/>
            <a:chOff x="4241" y="1055"/>
            <a:chExt cx="706" cy="1195"/>
          </a:xfrm>
        </p:grpSpPr>
        <p:pic>
          <p:nvPicPr>
            <p:cNvPr id="488513" name="Picture 65" descr="j009157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241" y="1055"/>
              <a:ext cx="597" cy="907"/>
            </a:xfrm>
            <a:prstGeom prst="rect">
              <a:avLst/>
            </a:prstGeom>
            <a:noFill/>
          </p:spPr>
        </p:pic>
        <p:sp>
          <p:nvSpPr>
            <p:cNvPr id="488514" name="Text Box 66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79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80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88515" name="AutoShape 67"/>
          <p:cNvSpPr>
            <a:spLocks noChangeArrowheads="1"/>
          </p:cNvSpPr>
          <p:nvPr/>
        </p:nvSpPr>
        <p:spPr bwMode="auto">
          <a:xfrm>
            <a:off x="5808766" y="1672559"/>
            <a:ext cx="2996021" cy="1527841"/>
          </a:xfrm>
          <a:prstGeom prst="cloudCallout">
            <a:avLst>
              <a:gd name="adj1" fmla="val 32778"/>
              <a:gd name="adj2" fmla="val 56343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/>
              <a:t>no photon: </a:t>
            </a:r>
            <a:r>
              <a:rPr lang="en-US" sz="2400" b="0" dirty="0"/>
              <a:t>0</a:t>
            </a:r>
            <a:br>
              <a:rPr lang="en-US" sz="2400" b="0" dirty="0"/>
            </a:br>
            <a:r>
              <a:rPr lang="en-US" sz="2400" b="0" dirty="0"/>
              <a:t>photon: 1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88517" name="Oval 6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518" name="Line 7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19" name="Line 7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0" name="Line 7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1" name="Line 7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2" name="Line 7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3" name="Line 7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4" name="Line 7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5" name="Line 7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6" name="Line 7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7" name="Line 7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551" name="Text Box 103"/>
          <p:cNvSpPr txBox="1">
            <a:spLocks noChangeArrowheads="1"/>
          </p:cNvSpPr>
          <p:nvPr/>
        </p:nvSpPr>
        <p:spPr bwMode="auto">
          <a:xfrm>
            <a:off x="5773347" y="5739458"/>
            <a:ext cx="3126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488552" name="Text Box 104"/>
          <p:cNvSpPr txBox="1">
            <a:spLocks noChangeArrowheads="1"/>
          </p:cNvSpPr>
          <p:nvPr/>
        </p:nvSpPr>
        <p:spPr bwMode="auto">
          <a:xfrm>
            <a:off x="2450148" y="5388928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cs typeface="Arial" charset="0"/>
              </a:rPr>
              <a:t>measurement</a:t>
            </a:r>
            <a:r>
              <a:rPr lang="en-US" sz="2400" dirty="0">
                <a:cs typeface="Arial" charset="0"/>
              </a:rPr>
              <a:t>:</a:t>
            </a:r>
            <a:endParaRPr lang="de-CH" sz="2400" dirty="0">
              <a:cs typeface="Arial" charset="0"/>
            </a:endParaRPr>
          </a:p>
        </p:txBody>
      </p:sp>
      <p:sp>
        <p:nvSpPr>
          <p:cNvPr id="488553" name="Line 105"/>
          <p:cNvSpPr>
            <a:spLocks noChangeShapeType="1"/>
          </p:cNvSpPr>
          <p:nvPr/>
        </p:nvSpPr>
        <p:spPr bwMode="auto">
          <a:xfrm flipH="1" flipV="1">
            <a:off x="3602673" y="632555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88554" name="Line 106"/>
          <p:cNvSpPr>
            <a:spLocks noChangeShapeType="1"/>
          </p:cNvSpPr>
          <p:nvPr/>
        </p:nvSpPr>
        <p:spPr bwMode="auto">
          <a:xfrm flipH="1">
            <a:off x="5475923" y="6325553"/>
            <a:ext cx="1295400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121" name="Text Box 103"/>
          <p:cNvSpPr txBox="1">
            <a:spLocks noChangeArrowheads="1"/>
          </p:cNvSpPr>
          <p:nvPr/>
        </p:nvSpPr>
        <p:spPr bwMode="auto">
          <a:xfrm>
            <a:off x="5448878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9" name="Group 36"/>
          <p:cNvGrpSpPr/>
          <p:nvPr/>
        </p:nvGrpSpPr>
        <p:grpSpPr>
          <a:xfrm>
            <a:off x="34925" y="2924944"/>
            <a:ext cx="1608699" cy="1728192"/>
            <a:chOff x="4139952" y="1211714"/>
            <a:chExt cx="1368152" cy="1469777"/>
          </a:xfrm>
        </p:grpSpPr>
        <p:pic>
          <p:nvPicPr>
            <p:cNvPr id="105" name="Picture 104" descr="AliceBlue.eps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4139952" y="2219826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Alice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4826635" y="5912803"/>
            <a:ext cx="647700" cy="815975"/>
            <a:chOff x="4826635" y="5912803"/>
            <a:chExt cx="647700" cy="815975"/>
          </a:xfrm>
        </p:grpSpPr>
        <p:grpSp>
          <p:nvGrpSpPr>
            <p:cNvPr id="127" name="Group 126"/>
            <p:cNvGrpSpPr/>
            <p:nvPr/>
          </p:nvGrpSpPr>
          <p:grpSpPr>
            <a:xfrm>
              <a:off x="4826635" y="5912803"/>
              <a:ext cx="647700" cy="815975"/>
              <a:chOff x="4826635" y="5912803"/>
              <a:chExt cx="647700" cy="815975"/>
            </a:xfrm>
          </p:grpSpPr>
          <p:sp>
            <p:nvSpPr>
              <p:cNvPr id="488562" name="Oval 114"/>
              <p:cNvSpPr>
                <a:spLocks noChangeArrowheads="1"/>
              </p:cNvSpPr>
              <p:nvPr/>
            </p:nvSpPr>
            <p:spPr bwMode="auto">
              <a:xfrm>
                <a:off x="4931410" y="6076316"/>
                <a:ext cx="433388" cy="442913"/>
              </a:xfrm>
              <a:prstGeom prst="ellips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488563" name="Rectangle 115"/>
              <p:cNvSpPr>
                <a:spLocks noChangeArrowheads="1"/>
              </p:cNvSpPr>
              <p:nvPr/>
            </p:nvSpPr>
            <p:spPr bwMode="auto">
              <a:xfrm>
                <a:off x="4904423" y="6252528"/>
                <a:ext cx="488950" cy="23495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488564" name="Line 116"/>
              <p:cNvSpPr>
                <a:spLocks noChangeShapeType="1"/>
              </p:cNvSpPr>
              <p:nvPr/>
            </p:nvSpPr>
            <p:spPr bwMode="auto">
              <a:xfrm flipV="1">
                <a:off x="5113973" y="593344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88565" name="Rectangle 117"/>
              <p:cNvSpPr>
                <a:spLocks noChangeArrowheads="1"/>
              </p:cNvSpPr>
              <p:nvPr/>
            </p:nvSpPr>
            <p:spPr bwMode="auto">
              <a:xfrm>
                <a:off x="4826635" y="5912803"/>
                <a:ext cx="647700" cy="815975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5" name="Group 90"/>
            <p:cNvGrpSpPr/>
            <p:nvPr/>
          </p:nvGrpSpPr>
          <p:grpSpPr>
            <a:xfrm>
              <a:off x="4932040" y="6237312"/>
              <a:ext cx="457692" cy="460694"/>
              <a:chOff x="6948264" y="2780928"/>
              <a:chExt cx="457692" cy="460694"/>
            </a:xfrm>
          </p:grpSpPr>
          <p:sp>
            <p:nvSpPr>
              <p:cNvPr id="116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7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8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9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24" name="Group 28"/>
          <p:cNvGrpSpPr/>
          <p:nvPr/>
        </p:nvGrpSpPr>
        <p:grpSpPr>
          <a:xfrm>
            <a:off x="3059832" y="6093296"/>
            <a:ext cx="457692" cy="460694"/>
            <a:chOff x="4214810" y="2000240"/>
            <a:chExt cx="457692" cy="460694"/>
          </a:xfrm>
        </p:grpSpPr>
        <p:sp>
          <p:nvSpPr>
            <p:cNvPr id="12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8" name="Group 28"/>
          <p:cNvGrpSpPr/>
          <p:nvPr/>
        </p:nvGrpSpPr>
        <p:grpSpPr>
          <a:xfrm>
            <a:off x="6876256" y="6093296"/>
            <a:ext cx="457692" cy="460694"/>
            <a:chOff x="4214810" y="2000240"/>
            <a:chExt cx="457692" cy="460694"/>
          </a:xfrm>
        </p:grpSpPr>
        <p:sp>
          <p:nvSpPr>
            <p:cNvPr id="12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4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45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46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47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8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152" name="Picture 151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53" name="Picture 15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78" name="Line 47"/>
          <p:cNvSpPr>
            <a:spLocks noChangeShapeType="1"/>
          </p:cNvSpPr>
          <p:nvPr/>
        </p:nvSpPr>
        <p:spPr bwMode="auto">
          <a:xfrm rot="13500000">
            <a:off x="3337628" y="2698684"/>
            <a:ext cx="2036695" cy="2036694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81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8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3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85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6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515" grpId="0" animBg="1"/>
      <p:bldP spid="488551" grpId="0"/>
      <p:bldP spid="488552" grpId="0"/>
      <p:bldP spid="488553" grpId="0" animBg="1"/>
      <p:bldP spid="488554" grpId="0" animBg="1"/>
      <p:bldP spid="1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9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92" name="Picture 19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462023" name="Picture 199" descr="MCj0426072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200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62025" name="Oval 201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26" name="Line 202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7" name="Line 203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8" name="Line 204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9" name="Line 205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0" name="Line 206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1" name="Line 207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2" name="Line 208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3" name="Line 209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4" name="Line 210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5" name="Line 211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1867" name="Rectangle 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Diagonal/</a:t>
            </a:r>
            <a:r>
              <a:rPr lang="en-US" dirty="0" err="1" smtClean="0"/>
              <a:t>Hadamard</a:t>
            </a:r>
            <a:r>
              <a:rPr lang="en-US" dirty="0" smtClean="0"/>
              <a:t> </a:t>
            </a:r>
            <a:r>
              <a:rPr lang="en-US" dirty="0"/>
              <a:t>Basis</a:t>
            </a:r>
          </a:p>
        </p:txBody>
      </p:sp>
      <p:sp>
        <p:nvSpPr>
          <p:cNvPr id="461929" name="Oval 105"/>
          <p:cNvSpPr>
            <a:spLocks noChangeArrowheads="1"/>
          </p:cNvSpPr>
          <p:nvPr/>
        </p:nvSpPr>
        <p:spPr bwMode="auto">
          <a:xfrm>
            <a:off x="2905125" y="2265363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934" name="Line 110"/>
          <p:cNvSpPr>
            <a:spLocks noChangeShapeType="1"/>
          </p:cNvSpPr>
          <p:nvPr/>
        </p:nvSpPr>
        <p:spPr bwMode="auto">
          <a:xfrm flipH="1" flipV="1">
            <a:off x="4356100" y="2708275"/>
            <a:ext cx="974725" cy="31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103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96" name="AutoShape 11"/>
          <p:cNvSpPr>
            <a:spLocks noChangeArrowheads="1"/>
          </p:cNvSpPr>
          <p:nvPr/>
        </p:nvSpPr>
        <p:spPr bwMode="auto">
          <a:xfrm rot="2697395">
            <a:off x="2690059" y="3639823"/>
            <a:ext cx="3311525" cy="146050"/>
          </a:xfrm>
          <a:prstGeom prst="leftRightArrow">
            <a:avLst>
              <a:gd name="adj1" fmla="val 48834"/>
              <a:gd name="adj2" fmla="val 10318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33" name="Line 109"/>
          <p:cNvSpPr>
            <a:spLocks noChangeShapeType="1"/>
          </p:cNvSpPr>
          <p:nvPr/>
        </p:nvSpPr>
        <p:spPr bwMode="auto">
          <a:xfrm flipH="1">
            <a:off x="5364163" y="2692400"/>
            <a:ext cx="1587" cy="102393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" name="AutoShape 11"/>
          <p:cNvSpPr>
            <a:spLocks noChangeArrowheads="1"/>
          </p:cNvSpPr>
          <p:nvPr/>
        </p:nvSpPr>
        <p:spPr bwMode="auto">
          <a:xfrm rot="18897395">
            <a:off x="2687074" y="3639626"/>
            <a:ext cx="3311525" cy="146050"/>
          </a:xfrm>
          <a:prstGeom prst="leftRightArrow">
            <a:avLst>
              <a:gd name="adj1" fmla="val 48818"/>
              <a:gd name="adj2" fmla="val 10318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62" name="Line 138"/>
          <p:cNvSpPr>
            <a:spLocks noChangeShapeType="1"/>
          </p:cNvSpPr>
          <p:nvPr/>
        </p:nvSpPr>
        <p:spPr bwMode="auto">
          <a:xfrm rot="13500000">
            <a:off x="4342415" y="2255406"/>
            <a:ext cx="11106" cy="290423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3" name="Text Box 149"/>
          <p:cNvSpPr txBox="1">
            <a:spLocks noChangeArrowheads="1"/>
          </p:cNvSpPr>
          <p:nvPr/>
        </p:nvSpPr>
        <p:spPr bwMode="auto">
          <a:xfrm>
            <a:off x="5406455" y="5745163"/>
            <a:ext cx="3073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0</a:t>
            </a:r>
            <a:endParaRPr lang="en-US" b="0" dirty="0"/>
          </a:p>
        </p:txBody>
      </p:sp>
      <p:sp>
        <p:nvSpPr>
          <p:cNvPr id="461975" name="Line 151"/>
          <p:cNvSpPr>
            <a:spLocks noChangeShapeType="1"/>
          </p:cNvSpPr>
          <p:nvPr/>
        </p:nvSpPr>
        <p:spPr bwMode="auto">
          <a:xfrm flipH="1">
            <a:off x="3283969" y="623887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6" name="Line 152"/>
          <p:cNvSpPr>
            <a:spLocks noChangeShapeType="1"/>
          </p:cNvSpPr>
          <p:nvPr/>
        </p:nvSpPr>
        <p:spPr bwMode="auto">
          <a:xfrm flipH="1">
            <a:off x="4723831" y="6237288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7" name="Text Box 153"/>
          <p:cNvSpPr txBox="1">
            <a:spLocks noChangeArrowheads="1"/>
          </p:cNvSpPr>
          <p:nvPr/>
        </p:nvSpPr>
        <p:spPr bwMode="auto">
          <a:xfrm>
            <a:off x="5406456" y="6246813"/>
            <a:ext cx="307381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1</a:t>
            </a:r>
            <a:endParaRPr lang="en-US" b="0" dirty="0"/>
          </a:p>
        </p:txBody>
      </p:sp>
      <p:grpSp>
        <p:nvGrpSpPr>
          <p:cNvPr id="23" name="Group 248"/>
          <p:cNvGrpSpPr>
            <a:grpSpLocks/>
          </p:cNvGrpSpPr>
          <p:nvPr/>
        </p:nvGrpSpPr>
        <p:grpSpPr bwMode="auto">
          <a:xfrm>
            <a:off x="4787900" y="2997200"/>
            <a:ext cx="2592388" cy="2592388"/>
            <a:chOff x="3833" y="1480"/>
            <a:chExt cx="1814" cy="1814"/>
          </a:xfrm>
        </p:grpSpPr>
        <p:sp>
          <p:nvSpPr>
            <p:cNvPr id="462073" name="Oval 24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B2B2B2">
                <a:alpha val="7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74" name="Line 25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5" name="Line 25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6" name="Line 25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7" name="Line 25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8" name="Line 25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9" name="Line 25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0" name="Line 25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1" name="Line 25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2" name="Line 25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3" name="Line 25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2084" name="Text Box 260"/>
          <p:cNvSpPr txBox="1">
            <a:spLocks noChangeArrowheads="1"/>
          </p:cNvSpPr>
          <p:nvPr/>
        </p:nvSpPr>
        <p:spPr bwMode="auto">
          <a:xfrm>
            <a:off x="2347344" y="5300663"/>
            <a:ext cx="246062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Measurement:</a:t>
            </a:r>
            <a:endParaRPr lang="de-CH" sz="2400" dirty="0">
              <a:cs typeface="Arial" charset="0"/>
            </a:endParaRPr>
          </a:p>
        </p:txBody>
      </p:sp>
      <p:sp>
        <p:nvSpPr>
          <p:cNvPr id="129" name="Text Box 103"/>
          <p:cNvSpPr txBox="1">
            <a:spLocks noChangeArrowheads="1"/>
          </p:cNvSpPr>
          <p:nvPr/>
        </p:nvSpPr>
        <p:spPr bwMode="auto">
          <a:xfrm>
            <a:off x="4652486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5292080" y="1700808"/>
            <a:ext cx="457692" cy="460694"/>
            <a:chOff x="4427984" y="692696"/>
            <a:chExt cx="457692" cy="460694"/>
          </a:xfrm>
        </p:grpSpPr>
        <p:sp>
          <p:nvSpPr>
            <p:cNvPr id="142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8" name="Group 28"/>
          <p:cNvGrpSpPr/>
          <p:nvPr/>
        </p:nvGrpSpPr>
        <p:grpSpPr>
          <a:xfrm>
            <a:off x="6156176" y="1700808"/>
            <a:ext cx="457692" cy="460694"/>
            <a:chOff x="4214810" y="2000240"/>
            <a:chExt cx="457692" cy="460694"/>
          </a:xfrm>
        </p:grpSpPr>
        <p:sp>
          <p:nvSpPr>
            <p:cNvPr id="14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1" name="Group 28"/>
          <p:cNvGrpSpPr/>
          <p:nvPr/>
        </p:nvGrpSpPr>
        <p:grpSpPr>
          <a:xfrm>
            <a:off x="7596336" y="1744170"/>
            <a:ext cx="457692" cy="460694"/>
            <a:chOff x="4214810" y="2000240"/>
            <a:chExt cx="457692" cy="460694"/>
          </a:xfrm>
        </p:grpSpPr>
        <p:sp>
          <p:nvSpPr>
            <p:cNvPr id="15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4" name="Group 28"/>
          <p:cNvGrpSpPr/>
          <p:nvPr/>
        </p:nvGrpSpPr>
        <p:grpSpPr>
          <a:xfrm>
            <a:off x="2699792" y="6021288"/>
            <a:ext cx="457692" cy="460694"/>
            <a:chOff x="4214810" y="2000240"/>
            <a:chExt cx="457692" cy="460694"/>
          </a:xfrm>
        </p:grpSpPr>
        <p:sp>
          <p:nvSpPr>
            <p:cNvPr id="15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4067944" y="5853385"/>
            <a:ext cx="647700" cy="815975"/>
            <a:chOff x="4826635" y="5912803"/>
            <a:chExt cx="647700" cy="815975"/>
          </a:xfrm>
        </p:grpSpPr>
        <p:grpSp>
          <p:nvGrpSpPr>
            <p:cNvPr id="163" name="Group 126"/>
            <p:cNvGrpSpPr/>
            <p:nvPr/>
          </p:nvGrpSpPr>
          <p:grpSpPr>
            <a:xfrm>
              <a:off x="4826635" y="5912803"/>
              <a:ext cx="647700" cy="815975"/>
              <a:chOff x="4826635" y="5912803"/>
              <a:chExt cx="647700" cy="815975"/>
            </a:xfrm>
          </p:grpSpPr>
          <p:sp>
            <p:nvSpPr>
              <p:cNvPr id="169" name="Oval 114"/>
              <p:cNvSpPr>
                <a:spLocks noChangeArrowheads="1"/>
              </p:cNvSpPr>
              <p:nvPr/>
            </p:nvSpPr>
            <p:spPr bwMode="auto">
              <a:xfrm>
                <a:off x="4931410" y="6076316"/>
                <a:ext cx="433388" cy="442913"/>
              </a:xfrm>
              <a:prstGeom prst="ellips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70" name="Rectangle 115"/>
              <p:cNvSpPr>
                <a:spLocks noChangeArrowheads="1"/>
              </p:cNvSpPr>
              <p:nvPr/>
            </p:nvSpPr>
            <p:spPr bwMode="auto">
              <a:xfrm>
                <a:off x="4904423" y="6252528"/>
                <a:ext cx="488950" cy="23495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71" name="Line 116"/>
              <p:cNvSpPr>
                <a:spLocks noChangeShapeType="1"/>
              </p:cNvSpPr>
              <p:nvPr/>
            </p:nvSpPr>
            <p:spPr bwMode="auto">
              <a:xfrm flipV="1">
                <a:off x="5113973" y="593344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72" name="Rectangle 117"/>
              <p:cNvSpPr>
                <a:spLocks noChangeArrowheads="1"/>
              </p:cNvSpPr>
              <p:nvPr/>
            </p:nvSpPr>
            <p:spPr bwMode="auto">
              <a:xfrm>
                <a:off x="4826635" y="5912803"/>
                <a:ext cx="647700" cy="815975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" name="Group 90"/>
            <p:cNvGrpSpPr/>
            <p:nvPr/>
          </p:nvGrpSpPr>
          <p:grpSpPr>
            <a:xfrm>
              <a:off x="4932040" y="6237312"/>
              <a:ext cx="457692" cy="460694"/>
              <a:chOff x="6948264" y="2780928"/>
              <a:chExt cx="457692" cy="460694"/>
            </a:xfrm>
          </p:grpSpPr>
          <p:sp>
            <p:nvSpPr>
              <p:cNvPr id="165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66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67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8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73" name="Group 172"/>
          <p:cNvGrpSpPr/>
          <p:nvPr/>
        </p:nvGrpSpPr>
        <p:grpSpPr>
          <a:xfrm>
            <a:off x="8388424" y="5733256"/>
            <a:ext cx="457692" cy="460694"/>
            <a:chOff x="7597837" y="2707419"/>
            <a:chExt cx="457692" cy="460694"/>
          </a:xfrm>
        </p:grpSpPr>
        <p:sp>
          <p:nvSpPr>
            <p:cNvPr id="17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82" name="Group 28"/>
          <p:cNvGrpSpPr/>
          <p:nvPr/>
        </p:nvGrpSpPr>
        <p:grpSpPr>
          <a:xfrm>
            <a:off x="8388424" y="6237312"/>
            <a:ext cx="457692" cy="460694"/>
            <a:chOff x="4214810" y="2000240"/>
            <a:chExt cx="457692" cy="460694"/>
          </a:xfrm>
        </p:grpSpPr>
        <p:sp>
          <p:nvSpPr>
            <p:cNvPr id="18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89" name="Picture 188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772816"/>
            <a:ext cx="579184" cy="374525"/>
          </a:xfrm>
          <a:prstGeom prst="rect">
            <a:avLst/>
          </a:prstGeom>
          <a:noFill/>
          <a:ln/>
          <a:effectLst/>
        </p:spPr>
      </p:pic>
      <p:pic>
        <p:nvPicPr>
          <p:cNvPr id="190" name="Picture 189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72400" y="1772816"/>
            <a:ext cx="578502" cy="374084"/>
          </a:xfrm>
          <a:prstGeom prst="rect">
            <a:avLst/>
          </a:prstGeom>
          <a:noFill/>
          <a:ln/>
          <a:effectLst/>
        </p:spPr>
      </p:pic>
      <p:pic>
        <p:nvPicPr>
          <p:cNvPr id="193" name="Picture 192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0112" y="2204864"/>
            <a:ext cx="579184" cy="374525"/>
          </a:xfrm>
          <a:prstGeom prst="rect">
            <a:avLst/>
          </a:prstGeom>
          <a:noFill/>
          <a:ln/>
          <a:effectLst/>
        </p:spPr>
      </p:pic>
      <p:pic>
        <p:nvPicPr>
          <p:cNvPr id="194" name="Picture 193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0112" y="4797152"/>
            <a:ext cx="578502" cy="374084"/>
          </a:xfrm>
          <a:prstGeom prst="rect">
            <a:avLst/>
          </a:prstGeom>
          <a:noFill/>
          <a:ln/>
          <a:effectLst/>
        </p:spPr>
      </p:pic>
      <p:grpSp>
        <p:nvGrpSpPr>
          <p:cNvPr id="198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00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2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206" name="Picture 205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207" name="Picture 206" descr="TP_tmp.emf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grpSp>
        <p:nvGrpSpPr>
          <p:cNvPr id="104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10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934" grpId="0" animBg="1"/>
      <p:bldP spid="96" grpId="0" animBg="1"/>
      <p:bldP spid="461933" grpId="0" animBg="1"/>
      <p:bldP spid="97" grpId="0" animBg="1"/>
      <p:bldP spid="461973" grpId="0"/>
      <p:bldP spid="461975" grpId="0" animBg="1"/>
      <p:bldP spid="461976" grpId="0" animBg="1"/>
      <p:bldP spid="461977" grpId="0"/>
      <p:bldP spid="462084" grpId="0"/>
      <p:bldP spid="1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54413" y="3595688"/>
            <a:ext cx="865187" cy="792162"/>
            <a:chOff x="2148" y="2341"/>
            <a:chExt cx="545" cy="499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/>
              <a:t>Quantum Mechanics</a:t>
            </a:r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3636963" y="30210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9750" y="29241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Measurements:</a:t>
            </a:r>
            <a:endParaRPr lang="de-CH" sz="2400" dirty="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3563938" y="352425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015" name="Line 23"/>
          <p:cNvSpPr>
            <a:spLocks noChangeShapeType="1"/>
          </p:cNvSpPr>
          <p:nvPr/>
        </p:nvSpPr>
        <p:spPr bwMode="auto">
          <a:xfrm flipH="1">
            <a:off x="1763713" y="4029075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16" name="Line 24"/>
          <p:cNvSpPr>
            <a:spLocks noChangeShapeType="1"/>
          </p:cNvSpPr>
          <p:nvPr/>
        </p:nvSpPr>
        <p:spPr bwMode="auto">
          <a:xfrm flipH="1">
            <a:off x="4429125" y="40290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1905000" y="1052736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r10" pitchFamily="34" charset="0"/>
                <a:cs typeface="Arial" charset="0"/>
              </a:rPr>
              <a:t>+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b="0" dirty="0" smtClean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28" name="Text Box 36"/>
          <p:cNvSpPr txBox="1">
            <a:spLocks noChangeArrowheads="1"/>
          </p:cNvSpPr>
          <p:nvPr/>
        </p:nvSpPr>
        <p:spPr bwMode="auto">
          <a:xfrm>
            <a:off x="1905000" y="2060575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sy10" pitchFamily="34" charset="0"/>
                <a:cs typeface="Arial" charset="0"/>
              </a:rPr>
              <a:t>£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3562350" y="5099052"/>
            <a:ext cx="865188" cy="792163"/>
            <a:chOff x="2154" y="1933"/>
            <a:chExt cx="545" cy="499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0" name="Text Box 148"/>
          <p:cNvSpPr txBox="1">
            <a:spLocks noChangeArrowheads="1"/>
          </p:cNvSpPr>
          <p:nvPr/>
        </p:nvSpPr>
        <p:spPr bwMode="auto">
          <a:xfrm>
            <a:off x="5075238" y="49418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0</a:t>
            </a:r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3562350" y="5011738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142" name="Line 150"/>
          <p:cNvSpPr>
            <a:spLocks noChangeShapeType="1"/>
          </p:cNvSpPr>
          <p:nvPr/>
        </p:nvSpPr>
        <p:spPr bwMode="auto">
          <a:xfrm flipH="1">
            <a:off x="1762125" y="5516563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3" name="Line 151"/>
          <p:cNvSpPr>
            <a:spLocks noChangeShapeType="1"/>
          </p:cNvSpPr>
          <p:nvPr/>
        </p:nvSpPr>
        <p:spPr bwMode="auto">
          <a:xfrm flipH="1">
            <a:off x="4427538" y="5516563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4" name="Text Box 152"/>
          <p:cNvSpPr txBox="1">
            <a:spLocks noChangeArrowheads="1"/>
          </p:cNvSpPr>
          <p:nvPr/>
        </p:nvSpPr>
        <p:spPr bwMode="auto">
          <a:xfrm>
            <a:off x="5075238" y="566102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1</a:t>
            </a:r>
          </a:p>
        </p:txBody>
      </p:sp>
      <p:sp>
        <p:nvSpPr>
          <p:cNvPr id="90" name="Text Box 103"/>
          <p:cNvSpPr txBox="1">
            <a:spLocks noChangeArrowheads="1"/>
          </p:cNvSpPr>
          <p:nvPr/>
        </p:nvSpPr>
        <p:spPr bwMode="auto">
          <a:xfrm>
            <a:off x="4401765" y="4129548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sp>
        <p:nvSpPr>
          <p:cNvPr id="91" name="Text Box 103"/>
          <p:cNvSpPr txBox="1">
            <a:spLocks noChangeArrowheads="1"/>
          </p:cNvSpPr>
          <p:nvPr/>
        </p:nvSpPr>
        <p:spPr bwMode="auto">
          <a:xfrm>
            <a:off x="4416513" y="5678133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2" name="Group 28"/>
          <p:cNvGrpSpPr/>
          <p:nvPr/>
        </p:nvGrpSpPr>
        <p:grpSpPr>
          <a:xfrm>
            <a:off x="6300192" y="908760"/>
            <a:ext cx="720000" cy="720000"/>
            <a:chOff x="4214810" y="2000240"/>
            <a:chExt cx="457692" cy="460694"/>
          </a:xfrm>
        </p:grpSpPr>
        <p:sp>
          <p:nvSpPr>
            <p:cNvPr id="9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851919" y="908760"/>
            <a:ext cx="720000" cy="720000"/>
            <a:chOff x="7597837" y="2707419"/>
            <a:chExt cx="457692" cy="460694"/>
          </a:xfrm>
        </p:grpSpPr>
        <p:sp>
          <p:nvSpPr>
            <p:cNvPr id="9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8" name="Group 90"/>
          <p:cNvGrpSpPr/>
          <p:nvPr/>
        </p:nvGrpSpPr>
        <p:grpSpPr>
          <a:xfrm>
            <a:off x="971600" y="908720"/>
            <a:ext cx="720080" cy="720080"/>
            <a:chOff x="6948264" y="2780928"/>
            <a:chExt cx="457692" cy="460694"/>
          </a:xfrm>
        </p:grpSpPr>
        <p:sp>
          <p:nvSpPr>
            <p:cNvPr id="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0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971600" y="1916832"/>
            <a:ext cx="720000" cy="720000"/>
            <a:chOff x="4427984" y="692696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7" name="Group 28"/>
          <p:cNvGrpSpPr/>
          <p:nvPr/>
        </p:nvGrpSpPr>
        <p:grpSpPr>
          <a:xfrm>
            <a:off x="3851920" y="1916832"/>
            <a:ext cx="720000" cy="720000"/>
            <a:chOff x="4214810" y="2000240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0" name="Group 28"/>
          <p:cNvGrpSpPr/>
          <p:nvPr/>
        </p:nvGrpSpPr>
        <p:grpSpPr>
          <a:xfrm>
            <a:off x="6300192" y="1916832"/>
            <a:ext cx="720000" cy="720000"/>
            <a:chOff x="4214810" y="2000240"/>
            <a:chExt cx="457692" cy="460694"/>
          </a:xfrm>
        </p:grpSpPr>
        <p:sp>
          <p:nvSpPr>
            <p:cNvPr id="11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899672" y="3645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6804248" y="3717032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90"/>
          <p:cNvGrpSpPr/>
          <p:nvPr/>
        </p:nvGrpSpPr>
        <p:grpSpPr>
          <a:xfrm>
            <a:off x="3753624" y="3974640"/>
            <a:ext cx="504000" cy="504000"/>
            <a:chOff x="6948264" y="2780928"/>
            <a:chExt cx="457692" cy="460694"/>
          </a:xfrm>
        </p:grpSpPr>
        <p:sp>
          <p:nvSpPr>
            <p:cNvPr id="12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27" name="Group 28"/>
          <p:cNvGrpSpPr/>
          <p:nvPr/>
        </p:nvGrpSpPr>
        <p:grpSpPr>
          <a:xfrm>
            <a:off x="899592" y="5157192"/>
            <a:ext cx="720000" cy="720000"/>
            <a:chOff x="4214810" y="2000240"/>
            <a:chExt cx="457692" cy="460694"/>
          </a:xfrm>
        </p:grpSpPr>
        <p:sp>
          <p:nvSpPr>
            <p:cNvPr id="12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3757108" y="5460464"/>
            <a:ext cx="504000" cy="504000"/>
            <a:chOff x="4427984" y="692696"/>
            <a:chExt cx="457692" cy="460694"/>
          </a:xfrm>
        </p:grpSpPr>
        <p:sp>
          <p:nvSpPr>
            <p:cNvPr id="131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33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4" name="Group 28"/>
          <p:cNvGrpSpPr/>
          <p:nvPr/>
        </p:nvGrpSpPr>
        <p:grpSpPr>
          <a:xfrm>
            <a:off x="8028384" y="4725144"/>
            <a:ext cx="720000" cy="720000"/>
            <a:chOff x="4214810" y="2000240"/>
            <a:chExt cx="457692" cy="460694"/>
          </a:xfrm>
        </p:grpSpPr>
        <p:sp>
          <p:nvSpPr>
            <p:cNvPr id="13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7" name="Group 28"/>
          <p:cNvGrpSpPr/>
          <p:nvPr/>
        </p:nvGrpSpPr>
        <p:grpSpPr>
          <a:xfrm>
            <a:off x="8028384" y="5661248"/>
            <a:ext cx="720000" cy="720000"/>
            <a:chOff x="4214810" y="2000240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3" name="Picture 14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2060848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2076843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5" name="Picture 14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1124744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6" name="Picture 1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1095400"/>
            <a:ext cx="690067" cy="48768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0" grpId="0"/>
      <p:bldP spid="341013" grpId="0"/>
      <p:bldP spid="341014" grpId="0" animBg="1"/>
      <p:bldP spid="341015" grpId="0" animBg="1"/>
      <p:bldP spid="341016" grpId="0" animBg="1"/>
      <p:bldP spid="341140" grpId="0"/>
      <p:bldP spid="341141" grpId="0" animBg="1"/>
      <p:bldP spid="341142" grpId="0" animBg="1"/>
      <p:bldP spid="341143" grpId="0" animBg="1"/>
      <p:bldP spid="341144" grpId="0"/>
      <p:bldP spid="90" grpId="0"/>
      <p:bldP spid="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 dirty="0"/>
              <a:t>Quantum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153" name="Content Placeholder 1"/>
          <p:cNvSpPr txBox="1">
            <a:spLocks/>
          </p:cNvSpPr>
          <p:nvPr/>
        </p:nvSpPr>
        <p:spPr>
          <a:xfrm>
            <a:off x="395536" y="764704"/>
            <a:ext cx="8429684" cy="34563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are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linear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isometries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can be described by a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unitary matrix</a:t>
            </a:r>
            <a:r>
              <a:rPr lang="en-US" sz="2600" dirty="0" smtClean="0">
                <a:cs typeface="Arial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examples: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identity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err="1" smtClean="0">
                <a:cs typeface="Arial" charset="0"/>
              </a:rPr>
              <a:t>bitflip</a:t>
            </a:r>
            <a:r>
              <a:rPr lang="en-US" sz="2600" dirty="0" smtClean="0">
                <a:cs typeface="Arial" charset="0"/>
              </a:rPr>
              <a:t> (Pauli X): mirroring at           </a:t>
            </a:r>
            <a:r>
              <a:rPr lang="en-US" sz="2600" dirty="0" smtClean="0">
                <a:cs typeface="Arial" charset="0"/>
              </a:rPr>
              <a:t>axis </a:t>
            </a:r>
            <a:endParaRPr lang="en-US" sz="2600" dirty="0" smtClean="0"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102" name="Picture 10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40152" y="1268759"/>
            <a:ext cx="2488311" cy="341452"/>
          </a:xfrm>
          <a:prstGeom prst="rect">
            <a:avLst/>
          </a:prstGeom>
          <a:noFill/>
          <a:ln/>
          <a:effectLst/>
        </p:spPr>
      </p:pic>
      <p:grpSp>
        <p:nvGrpSpPr>
          <p:cNvPr id="94" name="Group 93"/>
          <p:cNvGrpSpPr/>
          <p:nvPr/>
        </p:nvGrpSpPr>
        <p:grpSpPr>
          <a:xfrm>
            <a:off x="5868144" y="3497957"/>
            <a:ext cx="3171133" cy="2883372"/>
            <a:chOff x="5868144" y="3497957"/>
            <a:chExt cx="3171133" cy="2883372"/>
          </a:xfrm>
        </p:grpSpPr>
        <p:pic>
          <p:nvPicPr>
            <p:cNvPr id="75" name="Picture 74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532440" y="4938117"/>
              <a:ext cx="506837" cy="31336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6" name="Picture 7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3497957"/>
              <a:ext cx="506240" cy="31300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0" name="Picture 109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69684" y="4003916"/>
              <a:ext cx="506240" cy="28639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3" name="Picture 112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00392" y="5946229"/>
              <a:ext cx="505644" cy="286057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76" name="Group 175"/>
            <p:cNvGrpSpPr/>
            <p:nvPr/>
          </p:nvGrpSpPr>
          <p:grpSpPr>
            <a:xfrm>
              <a:off x="5868144" y="3857997"/>
              <a:ext cx="2520280" cy="2523332"/>
              <a:chOff x="4572958" y="1485104"/>
              <a:chExt cx="3314742" cy="3318755"/>
            </a:xfrm>
          </p:grpSpPr>
          <p:sp>
            <p:nvSpPr>
              <p:cNvPr id="164" name="Oval 105"/>
              <p:cNvSpPr>
                <a:spLocks noChangeArrowheads="1"/>
              </p:cNvSpPr>
              <p:nvPr/>
            </p:nvSpPr>
            <p:spPr bwMode="auto">
              <a:xfrm>
                <a:off x="4788024" y="1700808"/>
                <a:ext cx="2879725" cy="287972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AutoShape 11"/>
              <p:cNvSpPr>
                <a:spLocks noChangeArrowheads="1"/>
              </p:cNvSpPr>
              <p:nvPr/>
            </p:nvSpPr>
            <p:spPr bwMode="auto">
              <a:xfrm rot="5400000">
                <a:off x="4579160" y="3067842"/>
                <a:ext cx="3311526" cy="146049"/>
              </a:xfrm>
              <a:prstGeom prst="leftRightArrow">
                <a:avLst>
                  <a:gd name="adj1" fmla="val 44194"/>
                  <a:gd name="adj2" fmla="val 103182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67" name="AutoShape 11"/>
              <p:cNvSpPr>
                <a:spLocks noChangeArrowheads="1"/>
              </p:cNvSpPr>
              <p:nvPr/>
            </p:nvSpPr>
            <p:spPr bwMode="auto">
              <a:xfrm>
                <a:off x="4576175" y="3067645"/>
                <a:ext cx="3311525" cy="146049"/>
              </a:xfrm>
              <a:prstGeom prst="leftRightArrow">
                <a:avLst>
                  <a:gd name="adj1" fmla="val 44192"/>
                  <a:gd name="adj2" fmla="val 103182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68" name="AutoShape 11"/>
              <p:cNvSpPr>
                <a:spLocks noChangeArrowheads="1"/>
              </p:cNvSpPr>
              <p:nvPr/>
            </p:nvSpPr>
            <p:spPr bwMode="auto">
              <a:xfrm rot="2697395">
                <a:off x="4572958" y="3075268"/>
                <a:ext cx="3311525" cy="146049"/>
              </a:xfrm>
              <a:prstGeom prst="leftRightArrow">
                <a:avLst>
                  <a:gd name="adj1" fmla="val 43129"/>
                  <a:gd name="adj2" fmla="val 103182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70" name="AutoShape 11"/>
              <p:cNvSpPr>
                <a:spLocks noChangeArrowheads="1"/>
              </p:cNvSpPr>
              <p:nvPr/>
            </p:nvSpPr>
            <p:spPr bwMode="auto">
              <a:xfrm rot="18897395">
                <a:off x="4569973" y="3075071"/>
                <a:ext cx="3311526" cy="146049"/>
              </a:xfrm>
              <a:prstGeom prst="leftRightArrow">
                <a:avLst>
                  <a:gd name="adj1" fmla="val 43151"/>
                  <a:gd name="adj2" fmla="val 103182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</p:grpSp>
      </p:grpSp>
      <p:grpSp>
        <p:nvGrpSpPr>
          <p:cNvPr id="93" name="Group 92"/>
          <p:cNvGrpSpPr/>
          <p:nvPr/>
        </p:nvGrpSpPr>
        <p:grpSpPr>
          <a:xfrm>
            <a:off x="6012160" y="3885421"/>
            <a:ext cx="2304256" cy="2351891"/>
            <a:chOff x="6012160" y="3885421"/>
            <a:chExt cx="2304256" cy="2351891"/>
          </a:xfrm>
        </p:grpSpPr>
        <p:sp>
          <p:nvSpPr>
            <p:cNvPr id="163" name="Line 110"/>
            <p:cNvSpPr>
              <a:spLocks noChangeShapeType="1"/>
            </p:cNvSpPr>
            <p:nvPr/>
          </p:nvSpPr>
          <p:spPr bwMode="auto">
            <a:xfrm flipH="1">
              <a:off x="6012160" y="3933056"/>
              <a:ext cx="2304256" cy="2304256"/>
            </a:xfrm>
            <a:prstGeom prst="line">
              <a:avLst/>
            </a:prstGeom>
            <a:noFill/>
            <a:ln w="66675" cmpd="sng">
              <a:solidFill>
                <a:schemeClr val="accent1"/>
              </a:solidFill>
              <a:prstDash val="dash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Up-Down Arrow 178"/>
            <p:cNvSpPr/>
            <p:nvPr/>
          </p:nvSpPr>
          <p:spPr>
            <a:xfrm rot="-2700000">
              <a:off x="7594151" y="3885421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0" name="Up-Down Arrow 179"/>
            <p:cNvSpPr/>
            <p:nvPr/>
          </p:nvSpPr>
          <p:spPr>
            <a:xfrm rot="-2700000">
              <a:off x="6662416" y="4749516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104" name="Picture 10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48403" y="2732525"/>
            <a:ext cx="577267" cy="373286"/>
          </a:xfrm>
          <a:prstGeom prst="rect">
            <a:avLst/>
          </a:prstGeom>
          <a:noFill/>
          <a:ln/>
          <a:effectLst/>
        </p:spPr>
      </p:pic>
      <p:grpSp>
        <p:nvGrpSpPr>
          <p:cNvPr id="101" name="Group 100"/>
          <p:cNvGrpSpPr/>
          <p:nvPr/>
        </p:nvGrpSpPr>
        <p:grpSpPr>
          <a:xfrm>
            <a:off x="465082" y="3429000"/>
            <a:ext cx="4420594" cy="792088"/>
            <a:chOff x="465082" y="3429000"/>
            <a:chExt cx="4420594" cy="792088"/>
          </a:xfrm>
        </p:grpSpPr>
        <p:grpSp>
          <p:nvGrpSpPr>
            <p:cNvPr id="114" name="Group 28"/>
            <p:cNvGrpSpPr/>
            <p:nvPr/>
          </p:nvGrpSpPr>
          <p:grpSpPr>
            <a:xfrm>
              <a:off x="465082" y="3535006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427984" y="3544374"/>
              <a:ext cx="457692" cy="460694"/>
              <a:chOff x="7597837" y="2707419"/>
              <a:chExt cx="457692" cy="460694"/>
            </a:xfrm>
          </p:grpSpPr>
          <p:sp>
            <p:nvSpPr>
              <p:cNvPr id="137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1064328" y="3429000"/>
              <a:ext cx="3168352" cy="792088"/>
              <a:chOff x="1017964" y="4149080"/>
              <a:chExt cx="3168352" cy="792088"/>
            </a:xfrm>
          </p:grpSpPr>
          <p:sp>
            <p:nvSpPr>
              <p:cNvPr id="187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89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94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</p:grpSp>
      <p:grpSp>
        <p:nvGrpSpPr>
          <p:cNvPr id="99" name="Group 98"/>
          <p:cNvGrpSpPr/>
          <p:nvPr/>
        </p:nvGrpSpPr>
        <p:grpSpPr>
          <a:xfrm>
            <a:off x="465082" y="4184414"/>
            <a:ext cx="4420594" cy="792088"/>
            <a:chOff x="465082" y="4184414"/>
            <a:chExt cx="4420594" cy="792088"/>
          </a:xfrm>
        </p:grpSpPr>
        <p:grpSp>
          <p:nvGrpSpPr>
            <p:cNvPr id="42" name="Group 41"/>
            <p:cNvGrpSpPr/>
            <p:nvPr/>
          </p:nvGrpSpPr>
          <p:grpSpPr>
            <a:xfrm>
              <a:off x="1064328" y="4184414"/>
              <a:ext cx="3168352" cy="792088"/>
              <a:chOff x="1017964" y="4149080"/>
              <a:chExt cx="3168352" cy="792088"/>
            </a:xfrm>
          </p:grpSpPr>
          <p:sp>
            <p:nvSpPr>
              <p:cNvPr id="43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6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465082" y="4290420"/>
              <a:ext cx="457692" cy="460694"/>
              <a:chOff x="7597837" y="2707419"/>
              <a:chExt cx="457692" cy="460694"/>
            </a:xfrm>
          </p:grpSpPr>
          <p:sp>
            <p:nvSpPr>
              <p:cNvPr id="48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9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0" name="Group 28"/>
            <p:cNvGrpSpPr/>
            <p:nvPr/>
          </p:nvGrpSpPr>
          <p:grpSpPr>
            <a:xfrm>
              <a:off x="4427984" y="4299788"/>
              <a:ext cx="457692" cy="460694"/>
              <a:chOff x="4214810" y="2000240"/>
              <a:chExt cx="457692" cy="460694"/>
            </a:xfrm>
          </p:grpSpPr>
          <p:sp>
            <p:nvSpPr>
              <p:cNvPr id="51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96" name="Group 95"/>
          <p:cNvGrpSpPr/>
          <p:nvPr/>
        </p:nvGrpSpPr>
        <p:grpSpPr>
          <a:xfrm>
            <a:off x="465082" y="5695246"/>
            <a:ext cx="4420594" cy="792088"/>
            <a:chOff x="465082" y="5695246"/>
            <a:chExt cx="4420594" cy="792088"/>
          </a:xfrm>
        </p:grpSpPr>
        <p:grpSp>
          <p:nvGrpSpPr>
            <p:cNvPr id="95" name="Group 28"/>
            <p:cNvGrpSpPr/>
            <p:nvPr/>
          </p:nvGrpSpPr>
          <p:grpSpPr>
            <a:xfrm>
              <a:off x="465082" y="5801248"/>
              <a:ext cx="457692" cy="460694"/>
              <a:chOff x="4214810" y="2000240"/>
              <a:chExt cx="457692" cy="460694"/>
            </a:xfrm>
          </p:grpSpPr>
          <p:sp>
            <p:nvSpPr>
              <p:cNvPr id="9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064328" y="5695246"/>
              <a:ext cx="3168352" cy="792088"/>
              <a:chOff x="1017964" y="4149080"/>
              <a:chExt cx="3168352" cy="792088"/>
            </a:xfrm>
          </p:grpSpPr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7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8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77" name="Group 28"/>
            <p:cNvGrpSpPr/>
            <p:nvPr/>
          </p:nvGrpSpPr>
          <p:grpSpPr>
            <a:xfrm>
              <a:off x="4427984" y="5810616"/>
              <a:ext cx="457692" cy="460694"/>
              <a:chOff x="4214810" y="2000240"/>
              <a:chExt cx="457692" cy="460694"/>
            </a:xfrm>
          </p:grpSpPr>
          <p:sp>
            <p:nvSpPr>
              <p:cNvPr id="7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9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465082" y="4939828"/>
            <a:ext cx="4420594" cy="792088"/>
            <a:chOff x="465082" y="4939828"/>
            <a:chExt cx="4420594" cy="792088"/>
          </a:xfrm>
        </p:grpSpPr>
        <p:grpSp>
          <p:nvGrpSpPr>
            <p:cNvPr id="88" name="Group 28"/>
            <p:cNvGrpSpPr/>
            <p:nvPr/>
          </p:nvGrpSpPr>
          <p:grpSpPr>
            <a:xfrm>
              <a:off x="465082" y="5045834"/>
              <a:ext cx="457692" cy="460694"/>
              <a:chOff x="4214810" y="2000240"/>
              <a:chExt cx="457692" cy="460694"/>
            </a:xfrm>
          </p:grpSpPr>
          <p:sp>
            <p:nvSpPr>
              <p:cNvPr id="8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064328" y="4939828"/>
              <a:ext cx="3168352" cy="792088"/>
              <a:chOff x="1017964" y="4149080"/>
              <a:chExt cx="3168352" cy="792088"/>
            </a:xfrm>
          </p:grpSpPr>
          <p:sp>
            <p:nvSpPr>
              <p:cNvPr id="60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2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3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83" name="Group 28"/>
            <p:cNvGrpSpPr/>
            <p:nvPr/>
          </p:nvGrpSpPr>
          <p:grpSpPr>
            <a:xfrm>
              <a:off x="4427984" y="5055202"/>
              <a:ext cx="457692" cy="460694"/>
              <a:chOff x="4214810" y="200024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red \sigma''}=\id : \mbox{done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0"/>
  <p:tag name="PICTUREFILESIZE" val="409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vio \sigma''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9"/>
  <p:tag name="PICTUREFILESIZE" val="775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red \sigma'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7"/>
  <p:tag name="PICTUREFILESIZE" val="681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, {\red \sigma''}, \ldots&#10;\end{align*}&#10;\end{document}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53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 \sigma' }, {\vio \sigma'''}, \ldot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3"/>
  <p:tag name="PICTUREFILESIZE" val="342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7"/>
  <p:tag name="PICTUREFILESIZE" val="60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5"/>
  <p:tag name="PICTUREFILESIZE" val="675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 }=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37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} = Z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32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 } = XZ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5"/>
  <p:tag name="PICTUREFILESIZE" val="280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vio \sigma''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9"/>
  <p:tag name="PICTUREFILESIZE" val="775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red \sigma'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7"/>
  <p:tag name="PICTUREFILESIZE" val="681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, {\red \sigma''}, \ldots&#10;\end{align*}&#10;\end{document}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53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 \sigma' }, {\vio \sigma'''}, \ldot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3"/>
  <p:tag name="PICTUREFILESIZE" val="342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 \sigma' }, {\vio \sigma'''}, \ldot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3"/>
  <p:tag name="PICTUREFILESIZE" val="342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, {\red \sigma''}, \ldots&#10;\end{align*}&#10;\end{document}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53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vartheta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68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U^\dag = U^\dag U = \id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3"/>
  <p:tag name="PICTUREFILESIZE" val="395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1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U^\dag = \id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1"/>
  <p:tag name="PICTUREFILESIZE" val="293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7"/>
  <p:tag name="PICTUREFILESIZE" val="609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?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2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varthet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4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vartheta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68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{\red \sigma} \in \{\id,Z\} &amp;: \quad \quad = \quad \quad \Rightarrow b = {\red b}  \\&#10;\mbox{ if } {\red \sigma} \in \{X,XZ\} &amp;: \quad \quad = \quad \quad \Rightarrow b = {\red \neg b} 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62"/>
  <p:tag name="PICTUREFILESIZE" val="1298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vartheta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68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x_0 = 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2"/>
  <p:tag name="PICTUREFILESIZE" val="283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x_0 \neq 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2"/>
  <p:tag name="PICTUREFILESIZE" val="318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_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157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_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"/>
  <p:tag name="PICTUREFILESIZE" val="148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\rho_{AB} U^\dag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338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7"/>
  <p:tag name="PICTUREFILESIZE" val="602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green \sigma'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1"/>
  <p:tag name="PICTUREFILESIZE" val="624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}=\id : \mbox{done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5"/>
  <p:tag name="PICTUREFILESIZE" val="383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7"/>
  <p:tag name="PICTUREFILESIZE" val="602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5"/>
  <p:tag name="PICTUREFILESIZE" val="675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blue \sigma} \in_R \{ \id, X, Z, XZ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87"/>
  <p:tag name="PICTUREFILESIZE" val="602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 \in_R \{ \id, X, Z, XZ \}^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5"/>
  <p:tag name="PICTUREFILESIZE" val="675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 }=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37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} = Z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7"/>
  <p:tag name="PICTUREFILESIZE" val="232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if } {\blue \sigma } = XZ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5"/>
  <p:tag name="PICTUREFILESIZE" val="280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864</Words>
  <Application>Microsoft Office PowerPoint</Application>
  <PresentationFormat>On-screen Show (4:3)</PresentationFormat>
  <Paragraphs>284</Paragraphs>
  <Slides>37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Wingdings</vt:lpstr>
      <vt:lpstr>cmr10</vt:lpstr>
      <vt:lpstr>cmsy10</vt:lpstr>
      <vt:lpstr>cmmi10</vt:lpstr>
      <vt:lpstr>Comic Sans MS</vt:lpstr>
      <vt:lpstr>Office Theme</vt:lpstr>
      <vt:lpstr>Custom Design</vt:lpstr>
      <vt:lpstr>Position-Based Quantum Cryptography: Impossibility and Constructions</vt:lpstr>
      <vt:lpstr>Outline</vt:lpstr>
      <vt:lpstr>Quantum Bit: Polarization of a Photon</vt:lpstr>
      <vt:lpstr>Qubit: Rectilinear/Computational Basis</vt:lpstr>
      <vt:lpstr>Detecting a Qubit</vt:lpstr>
      <vt:lpstr>Measuring a Qubit</vt:lpstr>
      <vt:lpstr>Diagonal/Hadamard Basis</vt:lpstr>
      <vt:lpstr>Quantum Mechanics</vt:lpstr>
      <vt:lpstr>Quantum Operations</vt:lpstr>
      <vt:lpstr>Quantum Operations</vt:lpstr>
      <vt:lpstr>No-Cloning Theorem</vt:lpstr>
      <vt:lpstr>Quantum Key Distribution (QKD)</vt:lpstr>
      <vt:lpstr>EPR Pairs</vt:lpstr>
      <vt:lpstr>Quantum Teleportation</vt:lpstr>
      <vt:lpstr>Outline</vt:lpstr>
      <vt:lpstr>Motivation</vt:lpstr>
      <vt:lpstr>Basic task: Position Verification</vt:lpstr>
      <vt:lpstr>Position Verification: First Try</vt:lpstr>
      <vt:lpstr>Position Verification: Second Try</vt:lpstr>
      <vt:lpstr>Impossibility of Classical Position Verification</vt:lpstr>
      <vt:lpstr>Position-Based Quantum Cryptography</vt:lpstr>
      <vt:lpstr>Position-Based QC: Teleportation Attack</vt:lpstr>
      <vt:lpstr>Position Verification: Fourth Try</vt:lpstr>
      <vt:lpstr>Outline</vt:lpstr>
      <vt:lpstr>Impossibility of Position-Based Q Crypto</vt:lpstr>
      <vt:lpstr>Distributed Q Computation in 2 Rounds</vt:lpstr>
      <vt:lpstr>Distributed Q Computation in 2 Rounds</vt:lpstr>
      <vt:lpstr>Distributed Q Computation in 1 Round</vt:lpstr>
      <vt:lpstr>Distributed Q Computation in 1 Round</vt:lpstr>
      <vt:lpstr>Distributed Q Computation in 1 Round</vt:lpstr>
      <vt:lpstr>Distributed Q Computation in 1 Round</vt:lpstr>
      <vt:lpstr>Distributed Q Computation: Analysis</vt:lpstr>
      <vt:lpstr>Outline</vt:lpstr>
      <vt:lpstr>Position-Based Quantum Cryptography</vt:lpstr>
      <vt:lpstr>Position-Based Authentication and QKD</vt:lpstr>
      <vt:lpstr>Summary</vt:lpstr>
      <vt:lpstr>Open Questions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Stephanie Wehner</dc:creator>
  <cp:lastModifiedBy>Christian Schaffner</cp:lastModifiedBy>
  <cp:revision>1283</cp:revision>
  <dcterms:created xsi:type="dcterms:W3CDTF">2010-01-20T16:17:28Z</dcterms:created>
  <dcterms:modified xsi:type="dcterms:W3CDTF">2010-11-03T17:53:58Z</dcterms:modified>
</cp:coreProperties>
</file>