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0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4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30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31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2"/>
  </p:notesMasterIdLst>
  <p:handoutMasterIdLst>
    <p:handoutMasterId r:id="rId73"/>
  </p:handoutMasterIdLst>
  <p:sldIdLst>
    <p:sldId id="466" r:id="rId3"/>
    <p:sldId id="553" r:id="rId4"/>
    <p:sldId id="452" r:id="rId5"/>
    <p:sldId id="554" r:id="rId6"/>
    <p:sldId id="555" r:id="rId7"/>
    <p:sldId id="539" r:id="rId8"/>
    <p:sldId id="540" r:id="rId9"/>
    <p:sldId id="541" r:id="rId10"/>
    <p:sldId id="542" r:id="rId11"/>
    <p:sldId id="543" r:id="rId12"/>
    <p:sldId id="545" r:id="rId13"/>
    <p:sldId id="546" r:id="rId14"/>
    <p:sldId id="544" r:id="rId15"/>
    <p:sldId id="531" r:id="rId16"/>
    <p:sldId id="425" r:id="rId17"/>
    <p:sldId id="426" r:id="rId18"/>
    <p:sldId id="427" r:id="rId19"/>
    <p:sldId id="428" r:id="rId20"/>
    <p:sldId id="429" r:id="rId21"/>
    <p:sldId id="537" r:id="rId22"/>
    <p:sldId id="538" r:id="rId23"/>
    <p:sldId id="430" r:id="rId24"/>
    <p:sldId id="547" r:id="rId25"/>
    <p:sldId id="549" r:id="rId26"/>
    <p:sldId id="556" r:id="rId27"/>
    <p:sldId id="431" r:id="rId28"/>
    <p:sldId id="503" r:id="rId29"/>
    <p:sldId id="435" r:id="rId30"/>
    <p:sldId id="436" r:id="rId31"/>
    <p:sldId id="534" r:id="rId32"/>
    <p:sldId id="493" r:id="rId33"/>
    <p:sldId id="505" r:id="rId34"/>
    <p:sldId id="550" r:id="rId35"/>
    <p:sldId id="551" r:id="rId36"/>
    <p:sldId id="552" r:id="rId37"/>
    <p:sldId id="508" r:id="rId38"/>
    <p:sldId id="509" r:id="rId39"/>
    <p:sldId id="510" r:id="rId40"/>
    <p:sldId id="511" r:id="rId41"/>
    <p:sldId id="512" r:id="rId42"/>
    <p:sldId id="513" r:id="rId43"/>
    <p:sldId id="514" r:id="rId44"/>
    <p:sldId id="515" r:id="rId45"/>
    <p:sldId id="516" r:id="rId46"/>
    <p:sldId id="517" r:id="rId47"/>
    <p:sldId id="477" r:id="rId48"/>
    <p:sldId id="478" r:id="rId49"/>
    <p:sldId id="479" r:id="rId50"/>
    <p:sldId id="450" r:id="rId51"/>
    <p:sldId id="518" r:id="rId52"/>
    <p:sldId id="519" r:id="rId53"/>
    <p:sldId id="520" r:id="rId54"/>
    <p:sldId id="521" r:id="rId55"/>
    <p:sldId id="522" r:id="rId56"/>
    <p:sldId id="526" r:id="rId57"/>
    <p:sldId id="527" r:id="rId58"/>
    <p:sldId id="528" r:id="rId59"/>
    <p:sldId id="529" r:id="rId60"/>
    <p:sldId id="530" r:id="rId61"/>
    <p:sldId id="499" r:id="rId62"/>
    <p:sldId id="491" r:id="rId63"/>
    <p:sldId id="500" r:id="rId64"/>
    <p:sldId id="524" r:id="rId65"/>
    <p:sldId id="525" r:id="rId66"/>
    <p:sldId id="492" r:id="rId67"/>
    <p:sldId id="433" r:id="rId68"/>
    <p:sldId id="458" r:id="rId69"/>
    <p:sldId id="440" r:id="rId70"/>
    <p:sldId id="468" r:id="rId71"/>
  </p:sldIdLst>
  <p:sldSz cx="9144000" cy="6858000" type="screen4x3"/>
  <p:notesSz cx="7102475" cy="10234613"/>
  <p:custDataLst>
    <p:tags r:id="rId7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6624" autoAdjust="0"/>
  </p:normalViewPr>
  <p:slideViewPr>
    <p:cSldViewPr>
      <p:cViewPr varScale="1">
        <p:scale>
          <a:sx n="93" d="100"/>
          <a:sy n="93" d="100"/>
        </p:scale>
        <p:origin x="456" y="20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4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handoutMaster" Target="handoutMasters/handoutMaster1.xml"/><Relationship Id="rId74" Type="http://schemas.openxmlformats.org/officeDocument/2006/relationships/tags" Target="tags/tag1.xml"/><Relationship Id="rId75" Type="http://schemas.openxmlformats.org/officeDocument/2006/relationships/presProps" Target="presProps.xml"/><Relationship Id="rId76" Type="http://schemas.openxmlformats.org/officeDocument/2006/relationships/viewProps" Target="viewProps.xml"/><Relationship Id="rId77" Type="http://schemas.openxmlformats.org/officeDocument/2006/relationships/theme" Target="theme/theme1.xml"/><Relationship Id="rId78" Type="http://schemas.openxmlformats.org/officeDocument/2006/relationships/tableStyles" Target="tableStyle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90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28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29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appears</a:t>
            </a:r>
            <a:r>
              <a:rPr lang="en-US" baseline="0" dirty="0" smtClean="0"/>
              <a:t> INSTANTANEOUSLY on the other side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8797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68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28.10.17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hyperlink" Target="http://www.qusoft.org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courses/inftheory/2015/" TargetMode="External"/><Relationship Id="rId3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hyperlink" Target="https://www.cs.umd.edu/~jkatz/imc.html" TargetMode="External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6.wmf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7" Type="http://schemas.openxmlformats.org/officeDocument/2006/relationships/image" Target="../media/image26.wmf"/><Relationship Id="rId8" Type="http://schemas.openxmlformats.org/officeDocument/2006/relationships/image" Target="../media/image23.png"/><Relationship Id="rId9" Type="http://schemas.openxmlformats.org/officeDocument/2006/relationships/image" Target="../media/image20.png"/><Relationship Id="rId10" Type="http://schemas.openxmlformats.org/officeDocument/2006/relationships/image" Target="../media/image28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6.wmf"/><Relationship Id="rId9" Type="http://schemas.openxmlformats.org/officeDocument/2006/relationships/image" Target="../media/image23.png"/><Relationship Id="rId10" Type="http://schemas.openxmlformats.org/officeDocument/2006/relationships/image" Target="../media/image20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6.wmf"/><Relationship Id="rId14" Type="http://schemas.openxmlformats.org/officeDocument/2006/relationships/image" Target="../media/image29.png"/><Relationship Id="rId15" Type="http://schemas.openxmlformats.org/officeDocument/2006/relationships/image" Target="../media/image30.png"/><Relationship Id="rId16" Type="http://schemas.openxmlformats.org/officeDocument/2006/relationships/image" Target="../media/image31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31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26.wmf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31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6.wmf"/><Relationship Id="rId9" Type="http://schemas.openxmlformats.org/officeDocument/2006/relationships/image" Target="../media/image29.png"/><Relationship Id="rId10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.xml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9.jpeg"/><Relationship Id="rId5" Type="http://schemas.openxmlformats.org/officeDocument/2006/relationships/image" Target="../media/image33.jpeg"/><Relationship Id="rId6" Type="http://schemas.openxmlformats.org/officeDocument/2006/relationships/image" Target="../media/image34.png"/><Relationship Id="rId7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4.png"/><Relationship Id="rId5" Type="http://schemas.openxmlformats.org/officeDocument/2006/relationships/image" Target="../media/image38.emf"/><Relationship Id="rId6" Type="http://schemas.openxmlformats.org/officeDocument/2006/relationships/image" Target="../media/image39.png"/><Relationship Id="rId7" Type="http://schemas.openxmlformats.org/officeDocument/2006/relationships/hyperlink" Target="http://www.qusoft.org/" TargetMode="External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.xml"/><Relationship Id="rId7" Type="http://schemas.openxmlformats.org/officeDocument/2006/relationships/image" Target="../media/image33.jpe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23.png"/><Relationship Id="rId10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20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png"/><Relationship Id="rId12" Type="http://schemas.openxmlformats.org/officeDocument/2006/relationships/image" Target="../media/image9.jpeg"/><Relationship Id="rId13" Type="http://schemas.openxmlformats.org/officeDocument/2006/relationships/image" Target="../media/image20.png"/><Relationship Id="rId14" Type="http://schemas.openxmlformats.org/officeDocument/2006/relationships/image" Target="../media/image23.png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5.xml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x.org/course/quantum-cryptography-caltechx-delftx-qucryptox-0" TargetMode="External"/><Relationship Id="rId4" Type="http://schemas.openxmlformats.org/officeDocument/2006/relationships/hyperlink" Target="https://www.moodle.ch/lms/course/view.php?id=50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homepages.cwi.nl/~rdewolf/qc18.html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hyperlink" Target="https://youtu.be/TiW-BVPCbZk?t=117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5.png"/><Relationship Id="rId12" Type="http://schemas.openxmlformats.org/officeDocument/2006/relationships/image" Target="../media/image58.png"/><Relationship Id="rId13" Type="http://schemas.openxmlformats.org/officeDocument/2006/relationships/image" Target="../media/image59.png"/><Relationship Id="rId14" Type="http://schemas.openxmlformats.org/officeDocument/2006/relationships/image" Target="../media/image60.png"/><Relationship Id="rId15" Type="http://schemas.openxmlformats.org/officeDocument/2006/relationships/image" Target="../media/image61.png"/><Relationship Id="rId16" Type="http://schemas.openxmlformats.org/officeDocument/2006/relationships/image" Target="../media/image62.emf"/><Relationship Id="rId17" Type="http://schemas.openxmlformats.org/officeDocument/2006/relationships/image" Target="../media/image56.png"/><Relationship Id="rId18" Type="http://schemas.openxmlformats.org/officeDocument/2006/relationships/image" Target="../media/image57.png"/><Relationship Id="rId1" Type="http://schemas.openxmlformats.org/officeDocument/2006/relationships/tags" Target="../tags/tag46.xml"/><Relationship Id="rId2" Type="http://schemas.openxmlformats.org/officeDocument/2006/relationships/tags" Target="../tags/tag47.xml"/><Relationship Id="rId3" Type="http://schemas.openxmlformats.org/officeDocument/2006/relationships/tags" Target="../tags/tag48.xml"/><Relationship Id="rId4" Type="http://schemas.openxmlformats.org/officeDocument/2006/relationships/tags" Target="../tags/tag49.xml"/><Relationship Id="rId5" Type="http://schemas.openxmlformats.org/officeDocument/2006/relationships/tags" Target="../tags/tag50.xml"/><Relationship Id="rId6" Type="http://schemas.openxmlformats.org/officeDocument/2006/relationships/tags" Target="../tags/tag5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9.xml"/><Relationship Id="rId9" Type="http://schemas.openxmlformats.org/officeDocument/2006/relationships/image" Target="../media/image53.png"/><Relationship Id="rId10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20" Type="http://schemas.openxmlformats.org/officeDocument/2006/relationships/image" Target="../media/image64.png"/><Relationship Id="rId21" Type="http://schemas.openxmlformats.org/officeDocument/2006/relationships/image" Target="../media/image65.png"/><Relationship Id="rId22" Type="http://schemas.openxmlformats.org/officeDocument/2006/relationships/image" Target="../media/image60.png"/><Relationship Id="rId23" Type="http://schemas.openxmlformats.org/officeDocument/2006/relationships/image" Target="../media/image61.png"/><Relationship Id="rId24" Type="http://schemas.openxmlformats.org/officeDocument/2006/relationships/image" Target="../media/image58.png"/><Relationship Id="rId25" Type="http://schemas.openxmlformats.org/officeDocument/2006/relationships/image" Target="../media/image59.png"/><Relationship Id="rId26" Type="http://schemas.openxmlformats.org/officeDocument/2006/relationships/image" Target="../media/image56.png"/><Relationship Id="rId27" Type="http://schemas.openxmlformats.org/officeDocument/2006/relationships/image" Target="../media/image57.png"/><Relationship Id="rId10" Type="http://schemas.openxmlformats.org/officeDocument/2006/relationships/tags" Target="../tags/tag61.xml"/><Relationship Id="rId11" Type="http://schemas.openxmlformats.org/officeDocument/2006/relationships/tags" Target="../tags/tag62.xml"/><Relationship Id="rId12" Type="http://schemas.openxmlformats.org/officeDocument/2006/relationships/tags" Target="../tags/tag63.xml"/><Relationship Id="rId13" Type="http://schemas.openxmlformats.org/officeDocument/2006/relationships/tags" Target="../tags/tag64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0.xml"/><Relationship Id="rId16" Type="http://schemas.openxmlformats.org/officeDocument/2006/relationships/image" Target="../media/image53.png"/><Relationship Id="rId17" Type="http://schemas.openxmlformats.org/officeDocument/2006/relationships/image" Target="../media/image54.png"/><Relationship Id="rId18" Type="http://schemas.openxmlformats.org/officeDocument/2006/relationships/image" Target="../media/image55.png"/><Relationship Id="rId19" Type="http://schemas.openxmlformats.org/officeDocument/2006/relationships/image" Target="../media/image63.png"/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tags" Target="../tags/tag56.xml"/><Relationship Id="rId6" Type="http://schemas.openxmlformats.org/officeDocument/2006/relationships/tags" Target="../tags/tag57.xml"/><Relationship Id="rId7" Type="http://schemas.openxmlformats.org/officeDocument/2006/relationships/tags" Target="../tags/tag58.xml"/><Relationship Id="rId8" Type="http://schemas.openxmlformats.org/officeDocument/2006/relationships/tags" Target="../tags/tag5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20" Type="http://schemas.openxmlformats.org/officeDocument/2006/relationships/image" Target="../media/image59.png"/><Relationship Id="rId21" Type="http://schemas.openxmlformats.org/officeDocument/2006/relationships/image" Target="../media/image60.png"/><Relationship Id="rId22" Type="http://schemas.openxmlformats.org/officeDocument/2006/relationships/image" Target="../media/image61.png"/><Relationship Id="rId23" Type="http://schemas.openxmlformats.org/officeDocument/2006/relationships/image" Target="../media/image66.png"/><Relationship Id="rId24" Type="http://schemas.openxmlformats.org/officeDocument/2006/relationships/image" Target="../media/image67.png"/><Relationship Id="rId25" Type="http://schemas.openxmlformats.org/officeDocument/2006/relationships/image" Target="../media/image33.jpeg"/><Relationship Id="rId26" Type="http://schemas.openxmlformats.org/officeDocument/2006/relationships/image" Target="../media/image68.png"/><Relationship Id="rId27" Type="http://schemas.openxmlformats.org/officeDocument/2006/relationships/image" Target="../media/image69.png"/><Relationship Id="rId10" Type="http://schemas.openxmlformats.org/officeDocument/2006/relationships/tags" Target="../tags/tag74.xml"/><Relationship Id="rId11" Type="http://schemas.openxmlformats.org/officeDocument/2006/relationships/tags" Target="../tags/tag75.xml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21.xml"/><Relationship Id="rId14" Type="http://schemas.openxmlformats.org/officeDocument/2006/relationships/image" Target="../media/image56.png"/><Relationship Id="rId15" Type="http://schemas.openxmlformats.org/officeDocument/2006/relationships/image" Target="../media/image57.png"/><Relationship Id="rId16" Type="http://schemas.openxmlformats.org/officeDocument/2006/relationships/image" Target="../media/image63.png"/><Relationship Id="rId17" Type="http://schemas.openxmlformats.org/officeDocument/2006/relationships/image" Target="../media/image64.png"/><Relationship Id="rId18" Type="http://schemas.openxmlformats.org/officeDocument/2006/relationships/image" Target="../media/image65.png"/><Relationship Id="rId19" Type="http://schemas.openxmlformats.org/officeDocument/2006/relationships/image" Target="../media/image58.png"/><Relationship Id="rId1" Type="http://schemas.openxmlformats.org/officeDocument/2006/relationships/tags" Target="../tags/tag65.xml"/><Relationship Id="rId2" Type="http://schemas.openxmlformats.org/officeDocument/2006/relationships/tags" Target="../tags/tag66.xml"/><Relationship Id="rId3" Type="http://schemas.openxmlformats.org/officeDocument/2006/relationships/tags" Target="../tags/tag67.xml"/><Relationship Id="rId4" Type="http://schemas.openxmlformats.org/officeDocument/2006/relationships/tags" Target="../tags/tag68.xml"/><Relationship Id="rId5" Type="http://schemas.openxmlformats.org/officeDocument/2006/relationships/tags" Target="../tags/tag69.xml"/><Relationship Id="rId6" Type="http://schemas.openxmlformats.org/officeDocument/2006/relationships/tags" Target="../tags/tag70.xml"/><Relationship Id="rId7" Type="http://schemas.openxmlformats.org/officeDocument/2006/relationships/tags" Target="../tags/tag71.xml"/><Relationship Id="rId8" Type="http://schemas.openxmlformats.org/officeDocument/2006/relationships/tags" Target="../tags/tag72.xml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png"/><Relationship Id="rId12" Type="http://schemas.openxmlformats.org/officeDocument/2006/relationships/image" Target="../media/image56.png"/><Relationship Id="rId13" Type="http://schemas.openxmlformats.org/officeDocument/2006/relationships/image" Target="../media/image57.png"/><Relationship Id="rId1" Type="http://schemas.openxmlformats.org/officeDocument/2006/relationships/tags" Target="../tags/tag76.xml"/><Relationship Id="rId2" Type="http://schemas.openxmlformats.org/officeDocument/2006/relationships/tags" Target="../tags/tag77.xml"/><Relationship Id="rId3" Type="http://schemas.openxmlformats.org/officeDocument/2006/relationships/tags" Target="../tags/tag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2.xml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12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4.png"/><Relationship Id="rId12" Type="http://schemas.openxmlformats.org/officeDocument/2006/relationships/image" Target="../media/image75.png"/><Relationship Id="rId13" Type="http://schemas.openxmlformats.org/officeDocument/2006/relationships/image" Target="../media/image76.png"/><Relationship Id="rId14" Type="http://schemas.openxmlformats.org/officeDocument/2006/relationships/image" Target="../media/image33.jpe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tags" Target="../tags/tag82.xml"/><Relationship Id="rId5" Type="http://schemas.openxmlformats.org/officeDocument/2006/relationships/tags" Target="../tags/tag8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3.xml"/><Relationship Id="rId8" Type="http://schemas.openxmlformats.org/officeDocument/2006/relationships/image" Target="../media/image56.png"/><Relationship Id="rId9" Type="http://schemas.openxmlformats.org/officeDocument/2006/relationships/image" Target="../media/image73.png"/><Relationship Id="rId10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79.png"/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tags" Target="../tags/tag86.xml"/><Relationship Id="rId4" Type="http://schemas.openxmlformats.org/officeDocument/2006/relationships/tags" Target="../tags/tag8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4.xml"/><Relationship Id="rId7" Type="http://schemas.openxmlformats.org/officeDocument/2006/relationships/image" Target="../media/image77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78.png"/><Relationship Id="rId13" Type="http://schemas.openxmlformats.org/officeDocument/2006/relationships/image" Target="../media/image48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" Type="http://schemas.openxmlformats.org/officeDocument/2006/relationships/tags" Target="../tags/tag88.xml"/><Relationship Id="rId2" Type="http://schemas.openxmlformats.org/officeDocument/2006/relationships/tags" Target="../tags/tag89.xml"/><Relationship Id="rId3" Type="http://schemas.openxmlformats.org/officeDocument/2006/relationships/tags" Target="../tags/tag90.xml"/><Relationship Id="rId4" Type="http://schemas.openxmlformats.org/officeDocument/2006/relationships/tags" Target="../tags/tag91.xml"/><Relationship Id="rId5" Type="http://schemas.openxmlformats.org/officeDocument/2006/relationships/tags" Target="../tags/tag9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5.xml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8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8.xml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83.png"/><Relationship Id="rId9" Type="http://schemas.openxmlformats.org/officeDocument/2006/relationships/image" Target="../media/image84.png"/><Relationship Id="rId10" Type="http://schemas.openxmlformats.org/officeDocument/2006/relationships/image" Target="../media/image85.png"/><Relationship Id="rId11" Type="http://schemas.openxmlformats.org/officeDocument/2006/relationships/image" Target="../media/image86.png"/><Relationship Id="rId1" Type="http://schemas.openxmlformats.org/officeDocument/2006/relationships/tags" Target="../tags/tag93.xml"/><Relationship Id="rId2" Type="http://schemas.openxmlformats.org/officeDocument/2006/relationships/tags" Target="../tags/tag9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1109.2563" TargetMode="External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hyperlink" Target="http://en.wikipedia.org/wiki/Edward_Snowden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5.emf"/><Relationship Id="rId12" Type="http://schemas.openxmlformats.org/officeDocument/2006/relationships/image" Target="../media/image96.png"/><Relationship Id="rId1" Type="http://schemas.openxmlformats.org/officeDocument/2006/relationships/tags" Target="../tags/tag96.xml"/><Relationship Id="rId2" Type="http://schemas.openxmlformats.org/officeDocument/2006/relationships/tags" Target="../tags/tag97.xml"/><Relationship Id="rId3" Type="http://schemas.openxmlformats.org/officeDocument/2006/relationships/tags" Target="../tags/tag98.xml"/><Relationship Id="rId4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8" Type="http://schemas.openxmlformats.org/officeDocument/2006/relationships/image" Target="../media/image93.jpeg"/><Relationship Id="rId9" Type="http://schemas.openxmlformats.org/officeDocument/2006/relationships/image" Target="../media/image86.png"/><Relationship Id="rId10" Type="http://schemas.openxmlformats.org/officeDocument/2006/relationships/image" Target="../media/image94.emf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86.png"/><Relationship Id="rId13" Type="http://schemas.openxmlformats.org/officeDocument/2006/relationships/image" Target="../media/image97.jpeg"/><Relationship Id="rId14" Type="http://schemas.openxmlformats.org/officeDocument/2006/relationships/image" Target="../media/image96.png"/><Relationship Id="rId15" Type="http://schemas.openxmlformats.org/officeDocument/2006/relationships/image" Target="../media/image98.png"/><Relationship Id="rId16" Type="http://schemas.openxmlformats.org/officeDocument/2006/relationships/image" Target="../media/image99.png"/><Relationship Id="rId17" Type="http://schemas.openxmlformats.org/officeDocument/2006/relationships/image" Target="../media/image100.emf"/><Relationship Id="rId1" Type="http://schemas.openxmlformats.org/officeDocument/2006/relationships/tags" Target="../tags/tag99.xml"/><Relationship Id="rId2" Type="http://schemas.openxmlformats.org/officeDocument/2006/relationships/tags" Target="../tags/tag100.xml"/><Relationship Id="rId3" Type="http://schemas.openxmlformats.org/officeDocument/2006/relationships/tags" Target="../tags/tag101.xml"/><Relationship Id="rId4" Type="http://schemas.openxmlformats.org/officeDocument/2006/relationships/tags" Target="../tags/tag102.xml"/><Relationship Id="rId5" Type="http://schemas.openxmlformats.org/officeDocument/2006/relationships/tags" Target="../tags/tag103.xml"/><Relationship Id="rId6" Type="http://schemas.openxmlformats.org/officeDocument/2006/relationships/tags" Target="../tags/tag104.xml"/><Relationship Id="rId7" Type="http://schemas.openxmlformats.org/officeDocument/2006/relationships/slideLayout" Target="../slideLayouts/slideLayout6.xml"/><Relationship Id="rId8" Type="http://schemas.openxmlformats.org/officeDocument/2006/relationships/image" Target="../media/image93.jpeg"/><Relationship Id="rId9" Type="http://schemas.openxmlformats.org/officeDocument/2006/relationships/image" Target="../media/image90.png"/><Relationship Id="rId10" Type="http://schemas.openxmlformats.org/officeDocument/2006/relationships/image" Target="../media/image91.png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86.png"/><Relationship Id="rId13" Type="http://schemas.openxmlformats.org/officeDocument/2006/relationships/image" Target="../media/image97.jpeg"/><Relationship Id="rId14" Type="http://schemas.openxmlformats.org/officeDocument/2006/relationships/image" Target="../media/image96.png"/><Relationship Id="rId15" Type="http://schemas.openxmlformats.org/officeDocument/2006/relationships/image" Target="../media/image99.png"/><Relationship Id="rId16" Type="http://schemas.openxmlformats.org/officeDocument/2006/relationships/image" Target="../media/image98.png"/><Relationship Id="rId17" Type="http://schemas.openxmlformats.org/officeDocument/2006/relationships/image" Target="../media/image100.emf"/><Relationship Id="rId1" Type="http://schemas.openxmlformats.org/officeDocument/2006/relationships/tags" Target="../tags/tag105.xml"/><Relationship Id="rId2" Type="http://schemas.openxmlformats.org/officeDocument/2006/relationships/tags" Target="../tags/tag106.xml"/><Relationship Id="rId3" Type="http://schemas.openxmlformats.org/officeDocument/2006/relationships/tags" Target="../tags/tag107.xml"/><Relationship Id="rId4" Type="http://schemas.openxmlformats.org/officeDocument/2006/relationships/tags" Target="../tags/tag108.xml"/><Relationship Id="rId5" Type="http://schemas.openxmlformats.org/officeDocument/2006/relationships/tags" Target="../tags/tag109.xml"/><Relationship Id="rId6" Type="http://schemas.openxmlformats.org/officeDocument/2006/relationships/tags" Target="../tags/tag110.xml"/><Relationship Id="rId7" Type="http://schemas.openxmlformats.org/officeDocument/2006/relationships/slideLayout" Target="../slideLayouts/slideLayout6.xml"/><Relationship Id="rId8" Type="http://schemas.openxmlformats.org/officeDocument/2006/relationships/image" Target="../media/image93.jpeg"/><Relationship Id="rId9" Type="http://schemas.openxmlformats.org/officeDocument/2006/relationships/image" Target="../media/image90.png"/><Relationship Id="rId10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20" Type="http://schemas.openxmlformats.org/officeDocument/2006/relationships/image" Target="../media/image102.png"/><Relationship Id="rId21" Type="http://schemas.openxmlformats.org/officeDocument/2006/relationships/image" Target="../media/image103.png"/><Relationship Id="rId22" Type="http://schemas.openxmlformats.org/officeDocument/2006/relationships/image" Target="../media/image104.png"/><Relationship Id="rId23" Type="http://schemas.openxmlformats.org/officeDocument/2006/relationships/image" Target="../media/image105.png"/><Relationship Id="rId24" Type="http://schemas.openxmlformats.org/officeDocument/2006/relationships/image" Target="../media/image106.png"/><Relationship Id="rId25" Type="http://schemas.openxmlformats.org/officeDocument/2006/relationships/image" Target="../media/image107.png"/><Relationship Id="rId26" Type="http://schemas.openxmlformats.org/officeDocument/2006/relationships/image" Target="../media/image108.png"/><Relationship Id="rId27" Type="http://schemas.openxmlformats.org/officeDocument/2006/relationships/image" Target="../media/image109.png"/><Relationship Id="rId28" Type="http://schemas.openxmlformats.org/officeDocument/2006/relationships/image" Target="../media/image110.png"/><Relationship Id="rId29" Type="http://schemas.openxmlformats.org/officeDocument/2006/relationships/image" Target="../media/image111.png"/><Relationship Id="rId30" Type="http://schemas.openxmlformats.org/officeDocument/2006/relationships/image" Target="../media/image112.png"/><Relationship Id="rId31" Type="http://schemas.openxmlformats.org/officeDocument/2006/relationships/image" Target="../media/image113.png"/><Relationship Id="rId32" Type="http://schemas.openxmlformats.org/officeDocument/2006/relationships/image" Target="../media/image114.png"/><Relationship Id="rId10" Type="http://schemas.openxmlformats.org/officeDocument/2006/relationships/tags" Target="../tags/tag120.xml"/><Relationship Id="rId11" Type="http://schemas.openxmlformats.org/officeDocument/2006/relationships/tags" Target="../tags/tag121.xml"/><Relationship Id="rId12" Type="http://schemas.openxmlformats.org/officeDocument/2006/relationships/tags" Target="../tags/tag122.xml"/><Relationship Id="rId13" Type="http://schemas.openxmlformats.org/officeDocument/2006/relationships/tags" Target="../tags/tag123.xml"/><Relationship Id="rId14" Type="http://schemas.openxmlformats.org/officeDocument/2006/relationships/tags" Target="../tags/tag124.xml"/><Relationship Id="rId15" Type="http://schemas.openxmlformats.org/officeDocument/2006/relationships/slideLayout" Target="../slideLayouts/slideLayout6.xml"/><Relationship Id="rId16" Type="http://schemas.openxmlformats.org/officeDocument/2006/relationships/image" Target="../media/image93.jpeg"/><Relationship Id="rId17" Type="http://schemas.openxmlformats.org/officeDocument/2006/relationships/image" Target="../media/image91.png"/><Relationship Id="rId18" Type="http://schemas.openxmlformats.org/officeDocument/2006/relationships/image" Target="../media/image92.png"/><Relationship Id="rId19" Type="http://schemas.openxmlformats.org/officeDocument/2006/relationships/image" Target="../media/image101.png"/><Relationship Id="rId1" Type="http://schemas.openxmlformats.org/officeDocument/2006/relationships/tags" Target="../tags/tag111.xml"/><Relationship Id="rId2" Type="http://schemas.openxmlformats.org/officeDocument/2006/relationships/tags" Target="../tags/tag112.xml"/><Relationship Id="rId3" Type="http://schemas.openxmlformats.org/officeDocument/2006/relationships/tags" Target="../tags/tag113.xml"/><Relationship Id="rId4" Type="http://schemas.openxmlformats.org/officeDocument/2006/relationships/tags" Target="../tags/tag114.xml"/><Relationship Id="rId5" Type="http://schemas.openxmlformats.org/officeDocument/2006/relationships/tags" Target="../tags/tag115.xml"/><Relationship Id="rId6" Type="http://schemas.openxmlformats.org/officeDocument/2006/relationships/tags" Target="../tags/tag116.xml"/><Relationship Id="rId7" Type="http://schemas.openxmlformats.org/officeDocument/2006/relationships/tags" Target="../tags/tag117.xml"/><Relationship Id="rId8" Type="http://schemas.openxmlformats.org/officeDocument/2006/relationships/tags" Target="../tags/tag1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4" Type="http://schemas.openxmlformats.org/officeDocument/2006/relationships/tags" Target="../tags/tag128.xml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30.xml"/><Relationship Id="rId7" Type="http://schemas.openxmlformats.org/officeDocument/2006/relationships/image" Target="../media/image93.jpeg"/><Relationship Id="rId8" Type="http://schemas.openxmlformats.org/officeDocument/2006/relationships/image" Target="../media/image116.png"/><Relationship Id="rId9" Type="http://schemas.openxmlformats.org/officeDocument/2006/relationships/image" Target="../media/image117.png"/><Relationship Id="rId10" Type="http://schemas.openxmlformats.org/officeDocument/2006/relationships/image" Target="../media/image118.png"/><Relationship Id="rId11" Type="http://schemas.openxmlformats.org/officeDocument/2006/relationships/image" Target="../media/image119.png"/><Relationship Id="rId1" Type="http://schemas.openxmlformats.org/officeDocument/2006/relationships/tags" Target="../tags/tag125.xml"/><Relationship Id="rId2" Type="http://schemas.openxmlformats.org/officeDocument/2006/relationships/tags" Target="../tags/tag12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4" Type="http://schemas.openxmlformats.org/officeDocument/2006/relationships/tags" Target="../tags/tag132.xm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7" Type="http://schemas.openxmlformats.org/officeDocument/2006/relationships/image" Target="../media/image116.png"/><Relationship Id="rId8" Type="http://schemas.openxmlformats.org/officeDocument/2006/relationships/image" Target="../media/image117.png"/><Relationship Id="rId9" Type="http://schemas.openxmlformats.org/officeDocument/2006/relationships/image" Target="../media/image118.png"/><Relationship Id="rId10" Type="http://schemas.openxmlformats.org/officeDocument/2006/relationships/image" Target="../media/image119.png"/><Relationship Id="rId1" Type="http://schemas.openxmlformats.org/officeDocument/2006/relationships/tags" Target="../tags/tag129.xml"/><Relationship Id="rId2" Type="http://schemas.openxmlformats.org/officeDocument/2006/relationships/tags" Target="../tags/tag13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wmf"/></Relationships>
</file>

<file path=ppt/slides/_rels/slide6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27.png"/><Relationship Id="rId14" Type="http://schemas.openxmlformats.org/officeDocument/2006/relationships/image" Target="../media/image28.png"/><Relationship Id="rId1" Type="http://schemas.openxmlformats.org/officeDocument/2006/relationships/tags" Target="../tags/tag133.xml"/><Relationship Id="rId2" Type="http://schemas.openxmlformats.org/officeDocument/2006/relationships/tags" Target="../tags/tag134.xml"/><Relationship Id="rId3" Type="http://schemas.openxmlformats.org/officeDocument/2006/relationships/tags" Target="../tags/tag135.xml"/><Relationship Id="rId4" Type="http://schemas.openxmlformats.org/officeDocument/2006/relationships/tags" Target="../tags/tag13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7" Type="http://schemas.openxmlformats.org/officeDocument/2006/relationships/image" Target="../media/image33.jpeg"/><Relationship Id="rId8" Type="http://schemas.openxmlformats.org/officeDocument/2006/relationships/image" Target="../media/image10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schaffner@uva.nl" TargetMode="External"/><Relationship Id="rId3" Type="http://schemas.openxmlformats.org/officeDocument/2006/relationships/image" Target="../media/image11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93.jpeg"/><Relationship Id="rId9" Type="http://schemas.openxmlformats.org/officeDocument/2006/relationships/image" Target="../media/image91.png"/><Relationship Id="rId10" Type="http://schemas.openxmlformats.org/officeDocument/2006/relationships/image" Target="../media/image92.png"/><Relationship Id="rId1" Type="http://schemas.openxmlformats.org/officeDocument/2006/relationships/tags" Target="../tags/tag137.xml"/><Relationship Id="rId2" Type="http://schemas.openxmlformats.org/officeDocument/2006/relationships/tags" Target="../tags/tag13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93.jpeg"/><Relationship Id="rId9" Type="http://schemas.openxmlformats.org/officeDocument/2006/relationships/image" Target="../media/image91.png"/><Relationship Id="rId10" Type="http://schemas.openxmlformats.org/officeDocument/2006/relationships/image" Target="../media/image92.png"/><Relationship Id="rId1" Type="http://schemas.openxmlformats.org/officeDocument/2006/relationships/tags" Target="../tags/tag140.xml"/><Relationship Id="rId2" Type="http://schemas.openxmlformats.org/officeDocument/2006/relationships/tags" Target="../tags/tag14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123.png"/><Relationship Id="rId1" Type="http://schemas.openxmlformats.org/officeDocument/2006/relationships/tags" Target="../tags/tag143.xml"/><Relationship Id="rId2" Type="http://schemas.openxmlformats.org/officeDocument/2006/relationships/tags" Target="../tags/tag144.xml"/><Relationship Id="rId3" Type="http://schemas.openxmlformats.org/officeDocument/2006/relationships/tags" Target="../tags/tag145.xml"/><Relationship Id="rId4" Type="http://schemas.openxmlformats.org/officeDocument/2006/relationships/tags" Target="../tags/tag146.xml"/><Relationship Id="rId5" Type="http://schemas.openxmlformats.org/officeDocument/2006/relationships/tags" Target="../tags/tag147.xml"/><Relationship Id="rId6" Type="http://schemas.openxmlformats.org/officeDocument/2006/relationships/tags" Target="../tags/tag148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1.xml"/><Relationship Id="rId9" Type="http://schemas.openxmlformats.org/officeDocument/2006/relationships/image" Target="../media/image122.png"/><Relationship Id="rId10" Type="http://schemas.openxmlformats.org/officeDocument/2006/relationships/image" Target="../media/image27.png"/></Relationships>
</file>

<file path=ppt/slides/_rels/slide6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124.png"/><Relationship Id="rId15" Type="http://schemas.openxmlformats.org/officeDocument/2006/relationships/image" Target="../media/image123.png"/><Relationship Id="rId1" Type="http://schemas.openxmlformats.org/officeDocument/2006/relationships/tags" Target="../tags/tag149.xml"/><Relationship Id="rId2" Type="http://schemas.openxmlformats.org/officeDocument/2006/relationships/tags" Target="../tags/tag150.xml"/><Relationship Id="rId3" Type="http://schemas.openxmlformats.org/officeDocument/2006/relationships/tags" Target="../tags/tag151.xml"/><Relationship Id="rId4" Type="http://schemas.openxmlformats.org/officeDocument/2006/relationships/tags" Target="../tags/tag152.xml"/><Relationship Id="rId5" Type="http://schemas.openxmlformats.org/officeDocument/2006/relationships/tags" Target="../tags/tag153.xml"/><Relationship Id="rId6" Type="http://schemas.openxmlformats.org/officeDocument/2006/relationships/tags" Target="../tags/tag154.xml"/><Relationship Id="rId7" Type="http://schemas.openxmlformats.org/officeDocument/2006/relationships/tags" Target="../tags/tag155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2.xml"/><Relationship Id="rId10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9.wmf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19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764704"/>
            <a:ext cx="8143932" cy="1152128"/>
          </a:xfrm>
        </p:spPr>
        <p:txBody>
          <a:bodyPr/>
          <a:lstStyle/>
          <a:p>
            <a:r>
              <a:rPr lang="de-DE" sz="4800" dirty="0" smtClean="0">
                <a:solidFill>
                  <a:schemeClr val="tx1"/>
                </a:solidFill>
                <a:latin typeface="+mj-lt"/>
              </a:rPr>
              <a:t>Quantum </a:t>
            </a:r>
            <a:r>
              <a:rPr lang="de-DE" sz="4800" dirty="0" err="1" smtClean="0">
                <a:solidFill>
                  <a:schemeClr val="tx1"/>
                </a:solidFill>
                <a:latin typeface="+mj-lt"/>
              </a:rPr>
              <a:t>Cryptography</a:t>
            </a:r>
            <a:endParaRPr lang="de-DE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7924800" cy="1828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Christian Schaffner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ILLC, University of Amsterdam</a:t>
            </a:r>
          </a:p>
          <a:p>
            <a:r>
              <a:rPr lang="en-US" dirty="0" err="1" smtClean="0">
                <a:solidFill>
                  <a:schemeClr val="tx2"/>
                </a:solidFill>
              </a:rPr>
              <a:t>QuSoft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276872"/>
            <a:ext cx="1409290" cy="1524000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>
                <a:solidFill>
                  <a:schemeClr val="tx2"/>
                </a:solidFill>
              </a:rPr>
              <a:t>Logic, Language and Computation</a:t>
            </a:r>
            <a:endParaRPr lang="en-US" sz="2600" i="1" dirty="0" smtClean="0">
              <a:solidFill>
                <a:schemeClr val="tx2"/>
              </a:solidFill>
            </a:endParaRP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30 October 2017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911" y="3851021"/>
            <a:ext cx="2441999" cy="6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842493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 (Shannon’s theorem)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 smtClean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5958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Information Theory</a:t>
            </a:r>
            <a:endParaRPr lang="en-US" sz="40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08823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6 EC </a:t>
            </a:r>
            <a:r>
              <a:rPr lang="en-US" sz="2600" dirty="0" err="1" smtClean="0">
                <a:cs typeface="Arial" charset="0"/>
              </a:rPr>
              <a:t>MoL</a:t>
            </a:r>
            <a:r>
              <a:rPr lang="en-US" sz="2600" dirty="0" smtClean="0">
                <a:cs typeface="Arial" charset="0"/>
              </a:rPr>
              <a:t> course, given in 2</a:t>
            </a:r>
            <a:r>
              <a:rPr lang="en-US" sz="2600" baseline="30000" dirty="0" smtClean="0">
                <a:cs typeface="Arial" charset="0"/>
              </a:rPr>
              <a:t>nd</a:t>
            </a:r>
            <a:r>
              <a:rPr lang="en-US" sz="2600" dirty="0" smtClean="0">
                <a:cs typeface="Arial" charset="0"/>
              </a:rPr>
              <a:t> block: Nov/Dec 2017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mandatory for Logic &amp; Computation track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first lecture: Tuesday, 31 October 2017, </a:t>
            </a:r>
            <a:r>
              <a:rPr lang="en-US" sz="2600" dirty="0">
                <a:cs typeface="Arial" charset="0"/>
              </a:rPr>
              <a:t>9</a:t>
            </a:r>
            <a:r>
              <a:rPr lang="en-US" sz="2600" dirty="0" smtClean="0">
                <a:cs typeface="Arial" charset="0"/>
              </a:rPr>
              <a:t>:</a:t>
            </a:r>
            <a:r>
              <a:rPr lang="en-US" sz="2600" dirty="0">
                <a:cs typeface="Arial" charset="0"/>
              </a:rPr>
              <a:t>00, </a:t>
            </a:r>
            <a:r>
              <a:rPr lang="pt-BR" sz="2400" dirty="0"/>
              <a:t>C0.05</a:t>
            </a:r>
            <a:endParaRPr lang="en-US" sz="2400" dirty="0" smtClean="0"/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  <a:hlinkClick r:id="rId2"/>
              </a:rPr>
              <a:t>http://homepages.cwi.nl/~</a:t>
            </a:r>
            <a:r>
              <a:rPr lang="en-US" sz="2400" dirty="0" smtClean="0">
                <a:cs typeface="Arial" charset="0"/>
                <a:hlinkClick r:id="rId2"/>
              </a:rPr>
              <a:t>schaffne/courses/inftheory/2017/</a:t>
            </a:r>
            <a:endParaRPr lang="en-US" sz="2400" dirty="0" smtClean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58693"/>
          <a:stretch/>
        </p:blipFill>
        <p:spPr>
          <a:xfrm>
            <a:off x="1043608" y="3356992"/>
            <a:ext cx="3678440" cy="2520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42214"/>
          <a:stretch/>
        </p:blipFill>
        <p:spPr>
          <a:xfrm>
            <a:off x="4932040" y="3068960"/>
            <a:ext cx="3456384" cy="331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88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842493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 (Shannon’s theorem)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1432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insures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insures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exchange a key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Picture 1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2569" y="1143272"/>
            <a:ext cx="3534680" cy="543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5264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Computing &amp; Teleportation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Cryptography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Garden</a:t>
            </a:r>
            <a:r>
              <a:rPr lang="en-US" sz="3300" dirty="0">
                <a:cs typeface="Arial" charset="0"/>
              </a:rPr>
              <a:t>-Hose Model</a:t>
            </a:r>
            <a:endParaRPr lang="de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2" descr="startrek-be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996952"/>
            <a:ext cx="2366882" cy="3493429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25144"/>
            <a:ext cx="1651000" cy="15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227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941501" y="1657811"/>
            <a:ext cx="2951776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b="0" dirty="0" err="1"/>
              <a:t>no</a:t>
            </a:r>
            <a:r>
              <a:rPr lang="da-DK" sz="2400" b="0" dirty="0"/>
              <a:t>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b="0" dirty="0" err="1"/>
              <a:t>no</a:t>
            </a:r>
            <a:r>
              <a:rPr lang="da-DK" sz="2400" b="0" dirty="0"/>
              <a:t>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b="0" dirty="0" smtClean="0"/>
              <a:t>photons: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 smtClean="0">
                <a:cs typeface="Arial" charset="0"/>
              </a:rPr>
              <a:t>measurement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759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Illustration of a Superposition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Illustration of a Superposition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=""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=""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=""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956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188640"/>
            <a:ext cx="81534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Quantum is Real!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 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9593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764430"/>
            <a:ext cx="8429684" cy="60935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a quantum computer with 2048 qubits.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2014/15: 135+50 Mio € investment in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2015: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                        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center in Amsterdam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baseline="0" dirty="0" smtClean="0">
                <a:cs typeface="Arial" charset="0"/>
              </a:rPr>
              <a:t>2017+: 1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B</a:t>
            </a:r>
            <a:r>
              <a:rPr lang="en-US" sz="2800" dirty="0" smtClean="0">
                <a:cs typeface="Arial" charset="0"/>
              </a:rPr>
              <a:t>io </a:t>
            </a:r>
            <a:r>
              <a:rPr lang="en-US" sz="2800" dirty="0">
                <a:cs typeface="Arial" charset="0"/>
              </a:rPr>
              <a:t>€ </a:t>
            </a:r>
            <a:r>
              <a:rPr lang="en-US" sz="2800" dirty="0" smtClean="0">
                <a:cs typeface="Arial" charset="0"/>
              </a:rPr>
              <a:t>EU flagship on Quantum Technology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44624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Quantum Computers Be Built?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844551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4" cstate="print"/>
          <a:srcRect l="-8679" t="-1545" r="-1535" b="-1498"/>
          <a:stretch/>
        </p:blipFill>
        <p:spPr>
          <a:xfrm>
            <a:off x="2339752" y="2348607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700535"/>
            <a:ext cx="1584176" cy="18432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412503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(Google)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  <p:pic>
        <p:nvPicPr>
          <p:cNvPr id="12" name="Picture 11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7704" y="5733256"/>
            <a:ext cx="1790056" cy="47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5974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365104"/>
            <a:ext cx="835183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security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against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unrestricted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eavesdroppers</a:t>
            </a:r>
            <a:r>
              <a:rPr lang="de-CH" sz="2400" dirty="0" smtClean="0">
                <a:cs typeface="Arial" charset="0"/>
              </a:rPr>
              <a:t>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quantum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honest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check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computation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420888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3386" y="2564904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089215"/>
            <a:ext cx="6013831" cy="4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71" grpId="0" animBg="1"/>
      <p:bldP spid="518185" grpId="0" animBg="1"/>
      <p:bldP spid="518186" grpId="0" animBg="1"/>
      <p:bldP spid="79" grpId="0"/>
      <p:bldP spid="8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noProof="0" dirty="0" smtClean="0">
                <a:cs typeface="Arial" charset="0"/>
              </a:rPr>
              <a:t>Einstein </a:t>
            </a:r>
            <a:r>
              <a:rPr lang="en-US" sz="2000" noProof="0" dirty="0" err="1" smtClean="0">
                <a:cs typeface="Arial" charset="0"/>
              </a:rPr>
              <a:t>Podolsky</a:t>
            </a:r>
            <a:r>
              <a:rPr lang="en-US" sz="2000" noProof="0" dirty="0" smtClean="0">
                <a:cs typeface="Arial" charset="0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1"/>
      <p:bldP spid="255042" grpId="2"/>
      <p:bldP spid="255067" grpId="0"/>
      <p:bldP spid="132" grpId="0" build="p"/>
      <p:bldP spid="255093" grpId="0" animBg="1"/>
      <p:bldP spid="25509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Cr</a:t>
            </a:r>
            <a:r>
              <a:rPr lang="de-CH" sz="2000" dirty="0" smtClean="0">
                <a:cs typeface="Arial" charset="0"/>
              </a:rPr>
              <a:t>é</a:t>
            </a:r>
            <a:r>
              <a:rPr lang="en-US" sz="2000" dirty="0" err="1" smtClean="0">
                <a:cs typeface="Arial" charset="0"/>
              </a:rPr>
              <a:t>peau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dirty="0" err="1" smtClean="0">
                <a:cs typeface="Arial" charset="0"/>
              </a:rPr>
              <a:t>Jozsa</a:t>
            </a:r>
            <a:r>
              <a:rPr lang="en-US" sz="2000" dirty="0" smtClean="0">
                <a:cs typeface="Arial" charset="0"/>
              </a:rPr>
              <a:t> Peres </a:t>
            </a:r>
            <a:r>
              <a:rPr lang="en-US" sz="2000" dirty="0" err="1" smtClean="0">
                <a:cs typeface="Arial" charset="0"/>
              </a:rPr>
              <a:t>Wootters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noProof="0" dirty="0" smtClean="0">
                <a:cs typeface="Arial" charset="0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teleported </a:t>
            </a:r>
            <a:r>
              <a:rPr lang="en-US" sz="2600" noProof="0" dirty="0" smtClean="0">
                <a:cs typeface="Arial" charset="0"/>
              </a:rPr>
              <a:t>state can only be recovered </a:t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once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r>
              <a:rPr lang="en-US" sz="2600" noProof="0" dirty="0" smtClean="0">
                <a:cs typeface="Arial" charset="0"/>
              </a:rPr>
              <a:t> arrives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460853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Classical Cryptography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Computation &amp; </a:t>
            </a:r>
            <a:r>
              <a:rPr lang="fr-CH" dirty="0"/>
              <a:t>Teleportation</a:t>
            </a:r>
          </a:p>
          <a:p>
            <a:pPr>
              <a:lnSpc>
                <a:spcPct val="130000"/>
              </a:lnSpc>
            </a:pPr>
            <a:r>
              <a:rPr lang="fr-CH" dirty="0"/>
              <a:t>Position-</a:t>
            </a:r>
            <a:r>
              <a:rPr lang="fr-CH" dirty="0" err="1"/>
              <a:t>Based</a:t>
            </a:r>
            <a:r>
              <a:rPr lang="fr-CH" dirty="0"/>
              <a:t> </a:t>
            </a:r>
            <a:r>
              <a:rPr lang="fr-CH" dirty="0" err="1"/>
              <a:t>Cryptography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Garden</a:t>
            </a:r>
            <a:r>
              <a:rPr lang="en-US" dirty="0"/>
              <a:t>-Hose Model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581128"/>
            <a:ext cx="1651000" cy="1568450"/>
          </a:xfrm>
          <a:prstGeom prst="rect">
            <a:avLst/>
          </a:prstGeom>
        </p:spPr>
      </p:pic>
      <p:pic>
        <p:nvPicPr>
          <p:cNvPr id="9" name="Picture 2" descr="startrek-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924944"/>
            <a:ext cx="2366882" cy="349342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Quantum Computing</a:t>
            </a:r>
            <a:endParaRPr lang="en-US" sz="40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16024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8 EC </a:t>
            </a:r>
            <a:r>
              <a:rPr lang="en-US" sz="2600" dirty="0" err="1" smtClean="0">
                <a:cs typeface="Arial" charset="0"/>
              </a:rPr>
              <a:t>MasterMath</a:t>
            </a:r>
            <a:r>
              <a:rPr lang="en-US" sz="2600" dirty="0" smtClean="0">
                <a:cs typeface="Arial" charset="0"/>
              </a:rPr>
              <a:t> course by Ronald de Wolf</a:t>
            </a:r>
            <a:endParaRPr lang="en-US" sz="26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Starting in February 2018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  <a:hlinkClick r:id="rId2"/>
              </a:rPr>
              <a:t>https://homepages.cwi.nl/~</a:t>
            </a:r>
            <a:r>
              <a:rPr lang="en-US" sz="2600" dirty="0" smtClean="0">
                <a:cs typeface="Arial" charset="0"/>
                <a:hlinkClick r:id="rId2"/>
              </a:rPr>
              <a:t>rdewolf/qc18.html</a:t>
            </a:r>
            <a:r>
              <a:rPr lang="en-US" sz="2600" dirty="0" smtClean="0">
                <a:cs typeface="Arial" charset="0"/>
              </a:rPr>
              <a:t> </a:t>
            </a:r>
            <a:endParaRPr lang="en-US" sz="26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</p:txBody>
      </p:sp>
      <p:sp>
        <p:nvSpPr>
          <p:cNvPr id="5" name="Rectangle 139"/>
          <p:cNvSpPr txBox="1">
            <a:spLocks noChangeArrowheads="1"/>
          </p:cNvSpPr>
          <p:nvPr/>
        </p:nvSpPr>
        <p:spPr>
          <a:xfrm>
            <a:off x="467544" y="3408431"/>
            <a:ext cx="8229600" cy="905233"/>
          </a:xfrm>
          <a:prstGeom prst="rect">
            <a:avLst/>
          </a:prstGeom>
          <a:noFill/>
          <a:ln/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/>
              <a:t>Quantum Cryptography</a:t>
            </a:r>
            <a:endParaRPr lang="en-US" sz="40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6387" y="4166591"/>
            <a:ext cx="8229600" cy="21602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  <a:hlinkClick r:id="rId3"/>
              </a:rPr>
              <a:t>Online course on edx by Delft/Caltech</a:t>
            </a:r>
            <a:r>
              <a:rPr lang="en-US" sz="2600" dirty="0" smtClean="0">
                <a:cs typeface="Arial" charset="0"/>
              </a:rPr>
              <a:t> starts 14 Nov 2017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6 EC June project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Probably again in June 2018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  <a:hlinkClick r:id="rId4"/>
              </a:rPr>
              <a:t>https://</a:t>
            </a:r>
            <a:r>
              <a:rPr lang="en-US" sz="2400" dirty="0" smtClean="0">
                <a:cs typeface="Arial" charset="0"/>
                <a:hlinkClick r:id="rId4"/>
              </a:rPr>
              <a:t>www.moodle.ch/lms/course/view.php?id=50</a:t>
            </a:r>
            <a:r>
              <a:rPr lang="en-US" sz="2400" dirty="0" smtClean="0">
                <a:cs typeface="Arial" charset="0"/>
              </a:rPr>
              <a:t> </a:t>
            </a:r>
            <a:endParaRPr lang="en-US" sz="24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2041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Computing &amp; Teleportation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Position-Based Cryptography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Garden</a:t>
            </a:r>
            <a:r>
              <a:rPr lang="en-US" sz="3300" dirty="0">
                <a:cs typeface="Arial" charset="0"/>
              </a:rPr>
              <a:t>-Hose Model</a:t>
            </a:r>
            <a:endParaRPr lang="de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996952"/>
            <a:ext cx="7416824" cy="792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668862"/>
            <a:ext cx="1651000" cy="15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909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9247956" cy="590972"/>
          </a:xfrm>
        </p:spPr>
        <p:txBody>
          <a:bodyPr>
            <a:normAutofit/>
          </a:bodyPr>
          <a:lstStyle/>
          <a:p>
            <a:r>
              <a:rPr lang="en-US" sz="3000" dirty="0" smtClean="0"/>
              <a:t>How to Convince Someone of Your Presence at a Location</a:t>
            </a:r>
            <a:endParaRPr lang="en-US" sz="3000" dirty="0"/>
          </a:p>
        </p:txBody>
      </p:sp>
      <p:pic>
        <p:nvPicPr>
          <p:cNvPr id="4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404" y="872489"/>
            <a:ext cx="7162800" cy="547954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370188" y="2196584"/>
            <a:ext cx="40590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chemeClr val="bg1"/>
                </a:solidFill>
              </a:rPr>
              <a:t>The Great Moon Landing Hoax</a:t>
            </a:r>
            <a:endParaRPr lang="en-US" sz="3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0652" y="6477000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chemeClr val="accent2"/>
                </a:solidFill>
                <a:latin typeface="+mn-lt"/>
              </a:rPr>
              <a:t>http://www.unmuseum.org/moonhoax.htm</a:t>
            </a:r>
            <a:endParaRPr lang="en-US" sz="1800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777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064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nos.nl</a:t>
            </a:r>
            <a:r>
              <a:rPr lang="en-US" dirty="0"/>
              <a:t>/op3/</a:t>
            </a:r>
            <a:r>
              <a:rPr lang="en-US" dirty="0" err="1"/>
              <a:t>artikel</a:t>
            </a:r>
            <a:r>
              <a:rPr lang="en-US" dirty="0"/>
              <a:t>/692138-gamer-krijgt-swatteam-in-zn-nek-swatting.html</a:t>
            </a:r>
          </a:p>
        </p:txBody>
      </p:sp>
      <p:pic>
        <p:nvPicPr>
          <p:cNvPr id="3" name="Picture 2" descr="Screen Shot 2015-03-09 at 16.35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3540" cy="51845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1560" y="6165304"/>
            <a:ext cx="3758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err="1">
                <a:hlinkClick r:id="rId4"/>
              </a:rPr>
              <a:t>youtu.be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TiW-BVPCbZk?t</a:t>
            </a:r>
            <a:r>
              <a:rPr lang="en-US" dirty="0">
                <a:hlinkClick r:id="rId4"/>
              </a:rPr>
              <a:t>=117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7793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058737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5445224"/>
            <a:ext cx="8352928" cy="125152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  <a:p>
            <a:pPr marL="342900" lvl="0" indent="-342900" algn="ctr">
              <a:spcBef>
                <a:spcPct val="20000"/>
              </a:spcBef>
              <a:buClr>
                <a:srgbClr val="4F81BD"/>
              </a:buClr>
              <a:buSzPct val="65000"/>
              <a:defRPr/>
            </a:pPr>
            <a:r>
              <a:rPr lang="de-CH" sz="2000" dirty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20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2000" dirty="0" smtClean="0">
                <a:solidFill>
                  <a:prstClr val="black"/>
                </a:solidFill>
                <a:cs typeface="Arial" charset="0"/>
              </a:rPr>
              <a:t>09]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Equivalent Attacking Game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133164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independent messages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Arial" charset="0"/>
              </a:rPr>
              <a:t>m</a:t>
            </a:r>
            <a:r>
              <a:rPr lang="en-US" sz="2800" baseline="-25000" dirty="0" smtClean="0">
                <a:solidFill>
                  <a:srgbClr val="FF0000"/>
                </a:solidFill>
                <a:latin typeface="Calibri"/>
                <a:cs typeface="Arial" charset="0"/>
              </a:rPr>
              <a:t>x</a:t>
            </a:r>
            <a:r>
              <a:rPr lang="en-US" sz="2800" dirty="0" smtClean="0">
                <a:cs typeface="Arial" charset="0"/>
              </a:rPr>
              <a:t> and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Arial" charset="0"/>
              </a:rPr>
              <a:t>m</a:t>
            </a:r>
            <a:r>
              <a:rPr lang="en-US" sz="2800" baseline="-25000" dirty="0" smtClean="0">
                <a:solidFill>
                  <a:srgbClr val="FF0000"/>
                </a:solidFill>
                <a:latin typeface="Calibri"/>
                <a:cs typeface="Arial" charset="0"/>
              </a:rPr>
              <a:t>y</a:t>
            </a:r>
            <a:r>
              <a:rPr lang="en-US" sz="2800" dirty="0" smtClean="0">
                <a:cs typeface="Arial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5" name="Group 184"/>
          <p:cNvGrpSpPr/>
          <p:nvPr/>
        </p:nvGrpSpPr>
        <p:grpSpPr>
          <a:xfrm>
            <a:off x="2555776" y="2564904"/>
            <a:ext cx="360040" cy="720080"/>
            <a:chOff x="2627784" y="3717032"/>
            <a:chExt cx="360040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90" name="Picture 18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94" name="Group 193"/>
          <p:cNvGrpSpPr/>
          <p:nvPr/>
        </p:nvGrpSpPr>
        <p:grpSpPr>
          <a:xfrm>
            <a:off x="6228184" y="2636912"/>
            <a:ext cx="242433" cy="720080"/>
            <a:chOff x="6228184" y="3789040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96" name="Picture 195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" name="TextBox 2"/>
          <p:cNvSpPr txBox="1"/>
          <p:nvPr/>
        </p:nvSpPr>
        <p:spPr bwMode="auto">
          <a:xfrm>
            <a:off x="2895600" y="2420888"/>
            <a:ext cx="3359150" cy="100533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" name="Picture 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64088" y="2348880"/>
              <a:ext cx="44310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2895600" y="2348880"/>
            <a:ext cx="3359150" cy="1077342"/>
            <a:chOff x="2895600" y="2348880"/>
            <a:chExt cx="3359150" cy="1077342"/>
          </a:xfrm>
        </p:grpSpPr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348880"/>
              <a:ext cx="479108" cy="23955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pic>
        <p:nvPicPr>
          <p:cNvPr id="38" name="Picture 9" descr="dolly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804248" y="4581128"/>
            <a:ext cx="1944216" cy="1788772"/>
          </a:xfrm>
          <a:prstGeom prst="rect">
            <a:avLst/>
          </a:prstGeom>
          <a:noFill/>
        </p:spPr>
      </p:pic>
      <p:pic>
        <p:nvPicPr>
          <p:cNvPr id="12" name="Picture 11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348880"/>
            <a:ext cx="581774" cy="17111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6720" y="2348880"/>
            <a:ext cx="545360" cy="23859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9" name="Picture 8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6420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849694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but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possible</a:t>
            </a:r>
            <a:r>
              <a:rPr lang="en-US" sz="2800" dirty="0" smtClean="0">
                <a:cs typeface="Arial" charset="0"/>
              </a:rPr>
              <a:t> with entanglement!!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pic>
        <p:nvPicPr>
          <p:cNvPr id="50" name="Picture 9" descr="doll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4581128"/>
            <a:ext cx="1944216" cy="1788772"/>
          </a:xfrm>
          <a:prstGeom prst="rect">
            <a:avLst/>
          </a:prstGeom>
          <a:noFill/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31640" y="3068960"/>
            <a:ext cx="5760640" cy="648072"/>
            <a:chOff x="1763688" y="2492896"/>
            <a:chExt cx="5760640" cy="648072"/>
          </a:xfrm>
        </p:grpSpPr>
        <p:sp>
          <p:nvSpPr>
            <p:cNvPr id="75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8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8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7" name="Picture 26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3591" y="2036917"/>
            <a:ext cx="7877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575111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547664" y="17728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Entanglement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849694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done if b=1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>
          <a:xfrm>
            <a:off x="1331640" y="2348880"/>
            <a:ext cx="5760640" cy="648072"/>
            <a:chOff x="1763688" y="2492896"/>
            <a:chExt cx="5760640" cy="648072"/>
          </a:xfrm>
        </p:grpSpPr>
        <p:sp>
          <p:nvSpPr>
            <p:cNvPr id="87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9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95536" y="1916832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2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3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4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0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9" name="Curved Connector 8"/>
          <p:cNvCxnSpPr>
            <a:stCxn id="47" idx="2"/>
          </p:cNvCxnSpPr>
          <p:nvPr/>
        </p:nvCxnSpPr>
        <p:spPr>
          <a:xfrm rot="16200000" flipH="1">
            <a:off x="1815261" y="2256437"/>
            <a:ext cx="371852" cy="533114"/>
          </a:xfrm>
          <a:prstGeom prst="curvedConnector2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2627784" y="4005064"/>
            <a:ext cx="3024336" cy="720080"/>
            <a:chOff x="2627784" y="4005064"/>
            <a:chExt cx="3024336" cy="720080"/>
          </a:xfrm>
        </p:grpSpPr>
        <p:pic>
          <p:nvPicPr>
            <p:cNvPr id="128" name="Picture 127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059832" y="4005064"/>
              <a:ext cx="311562" cy="22102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29" name="Line 7"/>
            <p:cNvSpPr>
              <a:spLocks noChangeShapeType="1"/>
            </p:cNvSpPr>
            <p:nvPr/>
          </p:nvSpPr>
          <p:spPr bwMode="auto">
            <a:xfrm>
              <a:off x="2627784" y="4293096"/>
              <a:ext cx="3024336" cy="43204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1" name="Group 97"/>
          <p:cNvGrpSpPr/>
          <p:nvPr/>
        </p:nvGrpSpPr>
        <p:grpSpPr>
          <a:xfrm>
            <a:off x="5580112" y="23756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3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13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79732" y="2276872"/>
            <a:ext cx="676444" cy="676444"/>
          </a:xfrm>
          <a:prstGeom prst="rect">
            <a:avLst/>
          </a:prstGeom>
          <a:noFill/>
        </p:spPr>
      </p:pic>
      <p:pic>
        <p:nvPicPr>
          <p:cNvPr id="54" name="Picture 5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780928"/>
            <a:ext cx="311562" cy="221023"/>
          </a:xfrm>
          <a:prstGeom prst="rect">
            <a:avLst/>
          </a:prstGeom>
          <a:noFill/>
          <a:ln/>
          <a:effectLst/>
        </p:spPr>
      </p:pic>
      <p:grpSp>
        <p:nvGrpSpPr>
          <p:cNvPr id="6" name="Group 5"/>
          <p:cNvGrpSpPr/>
          <p:nvPr/>
        </p:nvGrpSpPr>
        <p:grpSpPr bwMode="auto">
          <a:xfrm>
            <a:off x="6084168" y="2924943"/>
            <a:ext cx="2089522" cy="3024337"/>
            <a:chOff x="4858072" y="1484783"/>
            <a:chExt cx="2089522" cy="3024337"/>
          </a:xfrm>
        </p:grpSpPr>
        <p:sp>
          <p:nvSpPr>
            <p:cNvPr id="57" name="Rectangle 88"/>
            <p:cNvSpPr>
              <a:spLocks noChangeArrowheads="1"/>
            </p:cNvSpPr>
            <p:nvPr/>
          </p:nvSpPr>
          <p:spPr bwMode="auto">
            <a:xfrm>
              <a:off x="5506144" y="3573016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58" name="Line 89"/>
            <p:cNvSpPr>
              <a:spLocks noChangeShapeType="1"/>
            </p:cNvSpPr>
            <p:nvPr/>
          </p:nvSpPr>
          <p:spPr bwMode="auto">
            <a:xfrm flipH="1" flipV="1">
              <a:off x="4858072" y="1484783"/>
              <a:ext cx="1010072" cy="20882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90"/>
            <p:cNvSpPr>
              <a:spLocks noChangeShapeType="1"/>
            </p:cNvSpPr>
            <p:nvPr/>
          </p:nvSpPr>
          <p:spPr bwMode="auto">
            <a:xfrm flipH="1">
              <a:off x="6372919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885457" y="4005064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41441" y="3789040"/>
              <a:ext cx="362968" cy="25926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grpSp>
        <p:nvGrpSpPr>
          <p:cNvPr id="71" name="Group 97"/>
          <p:cNvGrpSpPr/>
          <p:nvPr/>
        </p:nvGrpSpPr>
        <p:grpSpPr>
          <a:xfrm>
            <a:off x="8388424" y="508518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529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575111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547664" y="17728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Entanglement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5445224"/>
            <a:ext cx="8496944" cy="108012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the correct person can reconstruct the </a:t>
            </a:r>
            <a:r>
              <a:rPr lang="en-US" sz="2800" dirty="0" err="1" smtClean="0">
                <a:cs typeface="Arial" charset="0"/>
              </a:rPr>
              <a:t>qubit</a:t>
            </a:r>
            <a:r>
              <a:rPr lang="en-US" sz="2800" dirty="0" smtClean="0">
                <a:cs typeface="Arial" charset="0"/>
              </a:rPr>
              <a:t> in time!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the scheme is completely broken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pic>
        <p:nvPicPr>
          <p:cNvPr id="15" name="Picture 14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3591" y="2036917"/>
            <a:ext cx="7877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86" name="Group 85"/>
          <p:cNvGrpSpPr/>
          <p:nvPr/>
        </p:nvGrpSpPr>
        <p:grpSpPr>
          <a:xfrm>
            <a:off x="1331640" y="2348880"/>
            <a:ext cx="5760640" cy="648072"/>
            <a:chOff x="1763688" y="2492896"/>
            <a:chExt cx="5760640" cy="648072"/>
          </a:xfrm>
        </p:grpSpPr>
        <p:sp>
          <p:nvSpPr>
            <p:cNvPr id="87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9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1331640" y="3068960"/>
            <a:ext cx="5760640" cy="648072"/>
            <a:chOff x="1763688" y="2492896"/>
            <a:chExt cx="5760640" cy="648072"/>
          </a:xfrm>
        </p:grpSpPr>
        <p:sp>
          <p:nvSpPr>
            <p:cNvPr id="102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3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1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4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10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95536" y="1916832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2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3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4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0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9" name="Curved Connector 8"/>
          <p:cNvCxnSpPr>
            <a:stCxn id="47" idx="2"/>
          </p:cNvCxnSpPr>
          <p:nvPr/>
        </p:nvCxnSpPr>
        <p:spPr>
          <a:xfrm rot="16200000" flipH="1">
            <a:off x="1815261" y="2256437"/>
            <a:ext cx="371852" cy="533114"/>
          </a:xfrm>
          <a:prstGeom prst="curvedConnector2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627784" y="4005064"/>
            <a:ext cx="3168352" cy="936104"/>
            <a:chOff x="2627784" y="4005064"/>
            <a:chExt cx="3168352" cy="936104"/>
          </a:xfrm>
        </p:grpSpPr>
        <p:pic>
          <p:nvPicPr>
            <p:cNvPr id="128" name="Picture 127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059832" y="4005064"/>
              <a:ext cx="311562" cy="22102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29" name="Line 7"/>
            <p:cNvSpPr>
              <a:spLocks noChangeShapeType="1"/>
            </p:cNvSpPr>
            <p:nvPr/>
          </p:nvSpPr>
          <p:spPr bwMode="auto">
            <a:xfrm>
              <a:off x="2627784" y="4149080"/>
              <a:ext cx="3168352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79732" y="2320508"/>
            <a:ext cx="676444" cy="676444"/>
            <a:chOff x="6847884" y="2392516"/>
            <a:chExt cx="676444" cy="676444"/>
          </a:xfrm>
        </p:grpSpPr>
        <p:grpSp>
          <p:nvGrpSpPr>
            <p:cNvPr id="52" name="Group 97"/>
            <p:cNvGrpSpPr/>
            <p:nvPr/>
          </p:nvGrpSpPr>
          <p:grpSpPr>
            <a:xfrm>
              <a:off x="6948264" y="2492896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4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pic>
          <p:nvPicPr>
            <p:cNvPr id="130" name="Picture 8" descr="C:\Users\Chris\AppData\Local\Microsoft\Windows\Temporary Internet Files\Content.IE5\F9XHMMME\MC900431599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47884" y="2392516"/>
              <a:ext cx="676444" cy="676444"/>
            </a:xfrm>
            <a:prstGeom prst="rect">
              <a:avLst/>
            </a:prstGeom>
            <a:noFill/>
          </p:spPr>
        </p:pic>
      </p:grpSp>
      <p:grpSp>
        <p:nvGrpSpPr>
          <p:cNvPr id="56" name="Group 55"/>
          <p:cNvGrpSpPr/>
          <p:nvPr/>
        </p:nvGrpSpPr>
        <p:grpSpPr>
          <a:xfrm>
            <a:off x="2239372" y="2996952"/>
            <a:ext cx="676444" cy="676444"/>
            <a:chOff x="6847884" y="2392516"/>
            <a:chExt cx="676444" cy="676444"/>
          </a:xfrm>
        </p:grpSpPr>
        <p:grpSp>
          <p:nvGrpSpPr>
            <p:cNvPr id="57" name="Group 97"/>
            <p:cNvGrpSpPr/>
            <p:nvPr/>
          </p:nvGrpSpPr>
          <p:grpSpPr>
            <a:xfrm>
              <a:off x="6948264" y="2492896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60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pic>
          <p:nvPicPr>
            <p:cNvPr id="58" name="Picture 8" descr="C:\Users\Chris\AppData\Local\Microsoft\Windows\Temporary Internet Files\Content.IE5\F9XHMMME\MC900431599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47884" y="2392516"/>
              <a:ext cx="676444" cy="676444"/>
            </a:xfrm>
            <a:prstGeom prst="rect">
              <a:avLst/>
            </a:prstGeom>
            <a:noFill/>
          </p:spPr>
        </p:pic>
      </p:grpSp>
      <p:grpSp>
        <p:nvGrpSpPr>
          <p:cNvPr id="61" name="Group 60"/>
          <p:cNvGrpSpPr/>
          <p:nvPr/>
        </p:nvGrpSpPr>
        <p:grpSpPr>
          <a:xfrm>
            <a:off x="7378724" y="2060848"/>
            <a:ext cx="937692" cy="1849348"/>
            <a:chOff x="1041648" y="2276872"/>
            <a:chExt cx="937692" cy="1849348"/>
          </a:xfrm>
        </p:grpSpPr>
        <p:grpSp>
          <p:nvGrpSpPr>
            <p:cNvPr id="62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66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67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68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63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64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74" name="Arc 73"/>
          <p:cNvSpPr/>
          <p:nvPr/>
        </p:nvSpPr>
        <p:spPr bwMode="auto">
          <a:xfrm rot="10800000" flipH="1">
            <a:off x="6010572" y="2708920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75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23728" y="3068960"/>
            <a:ext cx="720080" cy="7200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 bwMode="auto">
          <a:xfrm>
            <a:off x="2627784" y="3789040"/>
            <a:ext cx="3096344" cy="115212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 bwMode="auto">
          <a:xfrm>
            <a:off x="2627784" y="3717032"/>
            <a:ext cx="3096344" cy="122413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627784" y="3717032"/>
            <a:ext cx="3096344" cy="1224136"/>
            <a:chOff x="2627784" y="3717032"/>
            <a:chExt cx="3096344" cy="1224136"/>
          </a:xfrm>
        </p:grpSpPr>
        <p:pic>
          <p:nvPicPr>
            <p:cNvPr id="14" name="Picture 1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60032" y="3717032"/>
              <a:ext cx="798876" cy="488202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sp>
          <p:nvSpPr>
            <p:cNvPr id="79" name="Line 7"/>
            <p:cNvSpPr>
              <a:spLocks noChangeShapeType="1"/>
            </p:cNvSpPr>
            <p:nvPr/>
          </p:nvSpPr>
          <p:spPr bwMode="auto">
            <a:xfrm flipH="1">
              <a:off x="2627784" y="4149080"/>
              <a:ext cx="3096344" cy="7920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780928"/>
            <a:ext cx="311562" cy="221023"/>
          </a:xfrm>
          <a:prstGeom prst="rect">
            <a:avLst/>
          </a:prstGeom>
          <a:noFill/>
          <a:ln/>
          <a:effectLst/>
        </p:spPr>
      </p:pic>
      <p:pic>
        <p:nvPicPr>
          <p:cNvPr id="80" name="Picture 7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64850" y="2636912"/>
            <a:ext cx="399438" cy="399438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1178352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7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more complicated schemes?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Different schemes </a:t>
            </a:r>
            <a:r>
              <a:rPr lang="en-US" dirty="0" smtClean="0">
                <a:cs typeface="Arial" charset="0"/>
              </a:rPr>
              <a:t>proposed by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Chandran, Fehr, Gelles, Goyal, Ostrovsky [2010]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Malaney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Kent, Munro, Spiller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Lau, Lo [2010</a:t>
            </a:r>
            <a:r>
              <a:rPr lang="nl-NL" sz="2800" dirty="0" smtClean="0">
                <a:cs typeface="Arial" charset="0"/>
              </a:rPr>
              <a:t>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nl-NL" sz="28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dirty="0">
                <a:cs typeface="Arial" charset="0"/>
              </a:rPr>
              <a:t>Unfortunately they can all </a:t>
            </a:r>
            <a:r>
              <a:rPr lang="nl-NL" dirty="0" err="1">
                <a:cs typeface="Arial" charset="0"/>
              </a:rPr>
              <a:t>be</a:t>
            </a:r>
            <a:r>
              <a:rPr lang="nl-NL" dirty="0">
                <a:cs typeface="Arial" charset="0"/>
              </a:rPr>
              <a:t> </a:t>
            </a:r>
            <a:r>
              <a:rPr lang="nl-NL" dirty="0" err="1" smtClean="0">
                <a:cs typeface="Arial" charset="0"/>
              </a:rPr>
              <a:t>broken</a:t>
            </a:r>
            <a:r>
              <a:rPr lang="nl-NL" dirty="0" smtClean="0">
                <a:cs typeface="Arial" charset="0"/>
              </a:rPr>
              <a:t>!</a:t>
            </a:r>
            <a:endParaRPr lang="nl-NL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general </a:t>
            </a:r>
            <a:r>
              <a:rPr lang="nl-NL" sz="2800" dirty="0">
                <a:solidFill>
                  <a:srgbClr val="FF0000"/>
                </a:solidFill>
                <a:cs typeface="Arial" charset="0"/>
              </a:rPr>
              <a:t>no-go </a:t>
            </a:r>
            <a:r>
              <a:rPr lang="nl-NL" sz="2800" dirty="0" err="1" smtClean="0">
                <a:solidFill>
                  <a:srgbClr val="FF0000"/>
                </a:solidFill>
                <a:cs typeface="Arial" charset="0"/>
              </a:rPr>
              <a:t>theorem</a:t>
            </a:r>
            <a:r>
              <a:rPr lang="nl-NL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nl-NL" sz="2800" dirty="0" smtClean="0">
                <a:cs typeface="Arial" charset="0"/>
              </a:rPr>
              <a:t>[</a:t>
            </a:r>
            <a:r>
              <a:rPr lang="nl-NL" sz="2800" dirty="0" err="1">
                <a:cs typeface="Arial" charset="0"/>
              </a:rPr>
              <a:t>Buhrman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Chandran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Fehr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Gelles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Goyal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Ostrovsky</a:t>
            </a:r>
            <a:r>
              <a:rPr lang="nl-NL" sz="2800" dirty="0" smtClean="0">
                <a:cs typeface="Arial" charset="0"/>
              </a:rPr>
              <a:t>, S 2014]</a:t>
            </a:r>
            <a:endParaRPr lang="nl-NL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1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17"/>
          <p:cNvGrpSpPr/>
          <p:nvPr/>
        </p:nvGrpSpPr>
        <p:grpSpPr>
          <a:xfrm>
            <a:off x="4355976" y="3717032"/>
            <a:ext cx="648072" cy="792088"/>
            <a:chOff x="8316416" y="2754640"/>
            <a:chExt cx="648072" cy="792088"/>
          </a:xfrm>
        </p:grpSpPr>
        <p:sp>
          <p:nvSpPr>
            <p:cNvPr id="158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280340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" name="Group 33"/>
          <p:cNvGrpSpPr/>
          <p:nvPr/>
        </p:nvGrpSpPr>
        <p:grpSpPr>
          <a:xfrm>
            <a:off x="395536" y="768172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5" name="Group 35"/>
          <p:cNvGrpSpPr/>
          <p:nvPr/>
        </p:nvGrpSpPr>
        <p:grpSpPr>
          <a:xfrm>
            <a:off x="7541017" y="768172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132856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Most General Single-Round Scheme</a:t>
            </a:r>
            <a:endParaRPr lang="en-US" sz="4000" dirty="0"/>
          </a:p>
        </p:txBody>
      </p:sp>
      <p:sp>
        <p:nvSpPr>
          <p:cNvPr id="186" name="Content Placeholder 1"/>
          <p:cNvSpPr txBox="1">
            <a:spLocks/>
          </p:cNvSpPr>
          <p:nvPr/>
        </p:nvSpPr>
        <p:spPr>
          <a:xfrm>
            <a:off x="467544" y="5589240"/>
            <a:ext cx="8496944" cy="115212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87" name="Group 36"/>
          <p:cNvGrpSpPr/>
          <p:nvPr/>
        </p:nvGrpSpPr>
        <p:grpSpPr>
          <a:xfrm>
            <a:off x="3995936" y="764704"/>
            <a:ext cx="1080120" cy="1644690"/>
            <a:chOff x="3995936" y="923682"/>
            <a:chExt cx="1080120" cy="1644690"/>
          </a:xfrm>
        </p:grpSpPr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923682"/>
              <a:ext cx="1080120" cy="1309108"/>
            </a:xfrm>
            <a:prstGeom prst="rect">
              <a:avLst/>
            </a:prstGeom>
          </p:spPr>
        </p:pic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971600" y="2608266"/>
            <a:ext cx="2880320" cy="1282761"/>
            <a:chOff x="971600" y="2608266"/>
            <a:chExt cx="2880320" cy="1282761"/>
          </a:xfrm>
        </p:grpSpPr>
        <p:grpSp>
          <p:nvGrpSpPr>
            <p:cNvPr id="190" name="Group 189"/>
            <p:cNvGrpSpPr/>
            <p:nvPr/>
          </p:nvGrpSpPr>
          <p:grpSpPr>
            <a:xfrm>
              <a:off x="971600" y="2679336"/>
              <a:ext cx="2880320" cy="1211691"/>
              <a:chOff x="971600" y="2679336"/>
              <a:chExt cx="2880320" cy="1211691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971600" y="3083950"/>
                <a:ext cx="2880320" cy="807077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0" name="Line 39"/>
              <p:cNvSpPr>
                <a:spLocks noChangeShapeType="1"/>
              </p:cNvSpPr>
              <p:nvPr/>
            </p:nvSpPr>
            <p:spPr bwMode="auto">
              <a:xfrm rot="18900000">
                <a:off x="1269703" y="2679336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9" name="Group 28"/>
            <p:cNvGrpSpPr/>
            <p:nvPr/>
          </p:nvGrpSpPr>
          <p:grpSpPr>
            <a:xfrm>
              <a:off x="1115616" y="260826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5508104" y="2780928"/>
            <a:ext cx="2645483" cy="1110100"/>
            <a:chOff x="5508104" y="2780928"/>
            <a:chExt cx="2645483" cy="1110100"/>
          </a:xfrm>
        </p:grpSpPr>
        <p:grpSp>
          <p:nvGrpSpPr>
            <p:cNvPr id="191" name="Group 190"/>
            <p:cNvGrpSpPr/>
            <p:nvPr/>
          </p:nvGrpSpPr>
          <p:grpSpPr>
            <a:xfrm>
              <a:off x="5508104" y="2938253"/>
              <a:ext cx="2645483" cy="952775"/>
              <a:chOff x="5508104" y="2938253"/>
              <a:chExt cx="2645483" cy="952775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 flipH="1">
                <a:off x="5508104" y="3242956"/>
                <a:ext cx="2592288" cy="648072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2" name="Line 5"/>
              <p:cNvSpPr>
                <a:spLocks noChangeShapeType="1"/>
              </p:cNvSpPr>
              <p:nvPr/>
            </p:nvSpPr>
            <p:spPr bwMode="auto">
              <a:xfrm rot="6300000">
                <a:off x="7465273" y="2755110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6" name="Line 38"/>
              <p:cNvSpPr>
                <a:spLocks noChangeShapeType="1"/>
              </p:cNvSpPr>
              <p:nvPr/>
            </p:nvSpPr>
            <p:spPr bwMode="auto">
              <a:xfrm rot="13500000">
                <a:off x="7970206" y="2755885"/>
                <a:ext cx="1014" cy="365749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3" name="Group 133"/>
            <p:cNvGrpSpPr/>
            <p:nvPr/>
          </p:nvGrpSpPr>
          <p:grpSpPr>
            <a:xfrm>
              <a:off x="7380312" y="2780928"/>
              <a:ext cx="457692" cy="460694"/>
              <a:chOff x="7597837" y="2707419"/>
              <a:chExt cx="457692" cy="460694"/>
            </a:xfrm>
          </p:grpSpPr>
          <p:sp>
            <p:nvSpPr>
              <p:cNvPr id="124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1043608" y="4195758"/>
            <a:ext cx="2808312" cy="817418"/>
            <a:chOff x="1043608" y="4195758"/>
            <a:chExt cx="2808312" cy="817418"/>
          </a:xfrm>
        </p:grpSpPr>
        <p:grpSp>
          <p:nvGrpSpPr>
            <p:cNvPr id="192" name="Group 191"/>
            <p:cNvGrpSpPr/>
            <p:nvPr/>
          </p:nvGrpSpPr>
          <p:grpSpPr>
            <a:xfrm>
              <a:off x="1043608" y="4195758"/>
              <a:ext cx="2808312" cy="817418"/>
              <a:chOff x="1043608" y="4195758"/>
              <a:chExt cx="2808312" cy="817418"/>
            </a:xfrm>
          </p:grpSpPr>
          <p:sp>
            <p:nvSpPr>
              <p:cNvPr id="44" name="Line 7"/>
              <p:cNvSpPr>
                <a:spLocks noChangeShapeType="1"/>
              </p:cNvSpPr>
              <p:nvPr/>
            </p:nvSpPr>
            <p:spPr bwMode="auto">
              <a:xfrm flipH="1">
                <a:off x="1043608" y="4293791"/>
                <a:ext cx="2808312" cy="719385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96" name="Line 5"/>
              <p:cNvSpPr>
                <a:spLocks noChangeShapeType="1"/>
              </p:cNvSpPr>
              <p:nvPr/>
            </p:nvSpPr>
            <p:spPr bwMode="auto">
              <a:xfrm rot="10800000">
                <a:off x="2209063" y="419575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6" name="Group 28"/>
            <p:cNvGrpSpPr/>
            <p:nvPr/>
          </p:nvGrpSpPr>
          <p:grpSpPr>
            <a:xfrm>
              <a:off x="1475656" y="4293096"/>
              <a:ext cx="457692" cy="460694"/>
              <a:chOff x="4214810" y="2000240"/>
              <a:chExt cx="457692" cy="460694"/>
            </a:xfrm>
          </p:grpSpPr>
          <p:sp>
            <p:nvSpPr>
              <p:cNvPr id="12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3" name="Group 37"/>
          <p:cNvGrpSpPr/>
          <p:nvPr/>
        </p:nvGrpSpPr>
        <p:grpSpPr>
          <a:xfrm>
            <a:off x="5652120" y="1127576"/>
            <a:ext cx="1006872" cy="1293312"/>
            <a:chOff x="2483768" y="1275060"/>
            <a:chExt cx="1006872" cy="1293312"/>
          </a:xfrm>
        </p:grpSpPr>
        <p:pic>
          <p:nvPicPr>
            <p:cNvPr id="14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4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6" name="Group 38"/>
          <p:cNvGrpSpPr/>
          <p:nvPr/>
        </p:nvGrpSpPr>
        <p:grpSpPr>
          <a:xfrm>
            <a:off x="2381525" y="836712"/>
            <a:ext cx="949021" cy="1584176"/>
            <a:chOff x="5764661" y="984196"/>
            <a:chExt cx="949021" cy="1584176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4661" y="984196"/>
              <a:ext cx="949021" cy="1220668"/>
            </a:xfrm>
            <a:prstGeom prst="rect">
              <a:avLst/>
            </a:prstGeom>
          </p:spPr>
        </p:pic>
        <p:sp>
          <p:nvSpPr>
            <p:cNvPr id="148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grpSp>
          <p:nvGrpSpPr>
            <p:cNvPr id="193" name="Group 192"/>
            <p:cNvGrpSpPr/>
            <p:nvPr/>
          </p:nvGrpSpPr>
          <p:grpSpPr>
            <a:xfrm>
              <a:off x="5436096" y="4350115"/>
              <a:ext cx="2736304" cy="792088"/>
              <a:chOff x="5436096" y="4350115"/>
              <a:chExt cx="2736304" cy="792088"/>
            </a:xfrm>
          </p:grpSpPr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>
                <a:off x="5436096" y="4350115"/>
                <a:ext cx="2736304" cy="792088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108" name="Line 39"/>
              <p:cNvSpPr>
                <a:spLocks noChangeShapeType="1"/>
              </p:cNvSpPr>
              <p:nvPr/>
            </p:nvSpPr>
            <p:spPr bwMode="auto">
              <a:xfrm rot="2700000">
                <a:off x="7396376" y="4337022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2" name="Group 28"/>
            <p:cNvGrpSpPr/>
            <p:nvPr/>
          </p:nvGrpSpPr>
          <p:grpSpPr>
            <a:xfrm>
              <a:off x="7452320" y="4365104"/>
              <a:ext cx="457692" cy="460694"/>
              <a:chOff x="4214810" y="2000240"/>
              <a:chExt cx="457692" cy="460694"/>
            </a:xfrm>
          </p:grpSpPr>
          <p:sp>
            <p:nvSpPr>
              <p:cNvPr id="1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5072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7"/>
          <p:cNvGrpSpPr/>
          <p:nvPr/>
        </p:nvGrpSpPr>
        <p:grpSpPr>
          <a:xfrm>
            <a:off x="4251960" y="2492896"/>
            <a:ext cx="648072" cy="792088"/>
            <a:chOff x="8316416" y="2754640"/>
            <a:chExt cx="648072" cy="792088"/>
          </a:xfrm>
        </p:grpSpPr>
        <p:sp>
          <p:nvSpPr>
            <p:cNvPr id="192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174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75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76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Distributed Q Computation in 1 Round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005064"/>
            <a:ext cx="849694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using some form of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back-and-forth teleportation</a:t>
            </a:r>
            <a:r>
              <a:rPr lang="en-US" sz="2800" dirty="0" smtClean="0">
                <a:cs typeface="Arial" charset="0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players </a:t>
            </a:r>
            <a:r>
              <a:rPr lang="en-US" sz="2800" dirty="0">
                <a:cs typeface="Arial" charset="0"/>
              </a:rPr>
              <a:t>succeed with probability arbitrarily close to </a:t>
            </a:r>
            <a:r>
              <a:rPr lang="en-US" sz="2800" dirty="0" smtClean="0">
                <a:cs typeface="Arial" charset="0"/>
              </a:rPr>
              <a:t>1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requires an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exponential amount </a:t>
            </a:r>
            <a:r>
              <a:rPr lang="en-US" sz="2800" dirty="0" smtClean="0">
                <a:cs typeface="Arial" charset="0"/>
              </a:rPr>
              <a:t>of EPR pairs</a:t>
            </a:r>
            <a:endParaRPr lang="en-US" sz="2800" dirty="0"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4" y="764704"/>
            <a:ext cx="842476" cy="1083626"/>
          </a:xfrm>
          <a:prstGeom prst="rect">
            <a:avLst/>
          </a:prstGeom>
        </p:spPr>
      </p:pic>
      <p:grpSp>
        <p:nvGrpSpPr>
          <p:cNvPr id="78" name="Group 77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79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49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50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51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1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1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8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8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30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33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3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3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39" name="Group 28"/>
          <p:cNvGrpSpPr/>
          <p:nvPr/>
        </p:nvGrpSpPr>
        <p:grpSpPr>
          <a:xfrm>
            <a:off x="1187624" y="1988840"/>
            <a:ext cx="457692" cy="460694"/>
            <a:chOff x="4214810" y="2000240"/>
            <a:chExt cx="457692" cy="460694"/>
          </a:xfrm>
        </p:grpSpPr>
        <p:sp>
          <p:nvSpPr>
            <p:cNvPr id="14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5" name="Group 133"/>
          <p:cNvGrpSpPr/>
          <p:nvPr/>
        </p:nvGrpSpPr>
        <p:grpSpPr>
          <a:xfrm>
            <a:off x="7092280" y="2060848"/>
            <a:ext cx="457692" cy="460694"/>
            <a:chOff x="7597837" y="2707419"/>
            <a:chExt cx="457692" cy="460694"/>
          </a:xfrm>
        </p:grpSpPr>
        <p:sp>
          <p:nvSpPr>
            <p:cNvPr id="1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71" name="Line 7"/>
          <p:cNvSpPr>
            <a:spLocks noChangeShapeType="1"/>
          </p:cNvSpPr>
          <p:nvPr/>
        </p:nvSpPr>
        <p:spPr bwMode="auto">
          <a:xfrm flipH="1">
            <a:off x="2864335" y="2504173"/>
            <a:ext cx="3286201" cy="799309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72" name="Line 7"/>
          <p:cNvSpPr>
            <a:spLocks noChangeShapeType="1"/>
          </p:cNvSpPr>
          <p:nvPr/>
        </p:nvSpPr>
        <p:spPr bwMode="auto">
          <a:xfrm>
            <a:off x="2864336" y="2420888"/>
            <a:ext cx="3291840" cy="938254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79" name="Group 28"/>
          <p:cNvGrpSpPr/>
          <p:nvPr/>
        </p:nvGrpSpPr>
        <p:grpSpPr>
          <a:xfrm>
            <a:off x="1187624" y="3140968"/>
            <a:ext cx="457692" cy="460694"/>
            <a:chOff x="4214810" y="2000240"/>
            <a:chExt cx="457692" cy="460694"/>
          </a:xfrm>
        </p:grpSpPr>
        <p:sp>
          <p:nvSpPr>
            <p:cNvPr id="18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6" name="Group 28"/>
          <p:cNvGrpSpPr/>
          <p:nvPr/>
        </p:nvGrpSpPr>
        <p:grpSpPr>
          <a:xfrm>
            <a:off x="7092280" y="3140968"/>
            <a:ext cx="457692" cy="460694"/>
            <a:chOff x="4214810" y="2000240"/>
            <a:chExt cx="457692" cy="460694"/>
          </a:xfrm>
        </p:grpSpPr>
        <p:sp>
          <p:nvSpPr>
            <p:cNvPr id="18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8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313023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171" grpId="0" animBg="1"/>
      <p:bldP spid="17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cs typeface="Arial" charset="0"/>
              </a:rPr>
              <a:t>Any position-verification protocol </a:t>
            </a:r>
            <a:r>
              <a:rPr lang="en-US" sz="3200" dirty="0">
                <a:solidFill>
                  <a:srgbClr val="FF0000"/>
                </a:solidFill>
                <a:cs typeface="Arial" charset="0"/>
              </a:rPr>
              <a:t>can be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broken</a:t>
            </a:r>
            <a:r>
              <a:rPr lang="de-CH" sz="3200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using</a:t>
            </a:r>
            <a:r>
              <a:rPr lang="de-CH" sz="3200" dirty="0">
                <a:cs typeface="Arial" charset="0"/>
              </a:rPr>
              <a:t> an </a:t>
            </a:r>
            <a:r>
              <a:rPr lang="de-CH" sz="3200" dirty="0" err="1">
                <a:cs typeface="Arial" charset="0"/>
              </a:rPr>
              <a:t>exponential</a:t>
            </a:r>
            <a:r>
              <a:rPr lang="de-CH" sz="3200" dirty="0"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number</a:t>
            </a:r>
            <a:r>
              <a:rPr lang="de-CH" sz="3200" dirty="0"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of</a:t>
            </a:r>
            <a:r>
              <a:rPr lang="de-CH" sz="3200" dirty="0">
                <a:cs typeface="Arial" charset="0"/>
              </a:rPr>
              <a:t> EPR-</a:t>
            </a:r>
            <a:r>
              <a:rPr lang="de-CH" sz="3200" dirty="0" err="1">
                <a:cs typeface="Arial" charset="0"/>
              </a:rPr>
              <a:t>pairs</a:t>
            </a:r>
            <a:endParaRPr lang="de-CH" sz="32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3200" dirty="0" err="1" smtClean="0">
                <a:solidFill>
                  <a:srgbClr val="FF0000"/>
                </a:solidFill>
                <a:cs typeface="Arial" charset="0"/>
              </a:rPr>
              <a:t>Question</a:t>
            </a:r>
            <a:r>
              <a:rPr lang="de-CH" sz="3200" dirty="0">
                <a:solidFill>
                  <a:srgbClr val="FF0000"/>
                </a:solidFill>
                <a:cs typeface="Arial" charset="0"/>
              </a:rPr>
              <a:t>:</a:t>
            </a:r>
            <a:r>
              <a:rPr lang="de-CH" sz="3200" dirty="0">
                <a:cs typeface="Arial" charset="0"/>
              </a:rPr>
              <a:t> is this optimal</a:t>
            </a:r>
            <a:r>
              <a:rPr lang="de-CH" sz="3200" dirty="0" smtClean="0">
                <a:cs typeface="Arial" charset="0"/>
              </a:rPr>
              <a:t>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3200" dirty="0" err="1" smtClean="0">
                <a:cs typeface="Arial" charset="0"/>
              </a:rPr>
              <a:t>Does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 err="1" smtClean="0">
                <a:cs typeface="Arial" charset="0"/>
              </a:rPr>
              <a:t>there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 err="1" smtClean="0">
                <a:cs typeface="Arial" charset="0"/>
              </a:rPr>
              <a:t>exist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>
                <a:cs typeface="Arial" charset="0"/>
              </a:rPr>
              <a:t>a </a:t>
            </a:r>
            <a:r>
              <a:rPr lang="de-CH" sz="3200" dirty="0" err="1" smtClean="0">
                <a:cs typeface="Arial" charset="0"/>
              </a:rPr>
              <a:t>protocol</a:t>
            </a:r>
            <a:r>
              <a:rPr lang="de-CH" sz="3200" dirty="0" smtClean="0">
                <a:cs typeface="Arial" charset="0"/>
              </a:rPr>
              <a:t> such </a:t>
            </a:r>
            <a:r>
              <a:rPr lang="de-CH" sz="3200" dirty="0" err="1" smtClean="0">
                <a:cs typeface="Arial" charset="0"/>
              </a:rPr>
              <a:t>that</a:t>
            </a:r>
            <a:r>
              <a:rPr lang="de-CH" sz="3200" dirty="0" smtClean="0">
                <a:cs typeface="Arial" charset="0"/>
              </a:rPr>
              <a:t>:</a:t>
            </a:r>
            <a:endParaRPr lang="de-CH" sz="32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dirty="0" err="1" smtClean="0">
                <a:cs typeface="Arial" charset="0"/>
              </a:rPr>
              <a:t>any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 err="1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>
                <a:cs typeface="Arial" charset="0"/>
              </a:rPr>
              <a:t>requires many EPR-</a:t>
            </a:r>
            <a:r>
              <a:rPr lang="de-CH" sz="2800" dirty="0" err="1" smtClean="0">
                <a:cs typeface="Arial" charset="0"/>
              </a:rPr>
              <a:t>pairs</a:t>
            </a:r>
            <a:endParaRPr lang="de-CH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>
                <a:cs typeface="Arial" charset="0"/>
              </a:rPr>
              <a:t>prover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 smtClean="0">
                <a:cs typeface="Arial" charset="0"/>
              </a:rPr>
              <a:t>and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 err="1">
                <a:cs typeface="Arial" charset="0"/>
              </a:rPr>
              <a:t>verifiers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 smtClean="0">
                <a:cs typeface="Arial" charset="0"/>
              </a:rPr>
              <a:t>efficient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3995936" y="980728"/>
            <a:ext cx="1008110" cy="1515636"/>
            <a:chOff x="4139952" y="1052736"/>
            <a:chExt cx="1008110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052736"/>
              <a:ext cx="1008110" cy="122005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508104" y="3124258"/>
            <a:ext cx="2592288" cy="766770"/>
            <a:chOff x="5508104" y="3124258"/>
            <a:chExt cx="2592288" cy="766770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4" name="Picture 1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3124258"/>
              <a:ext cx="1609750" cy="37675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Single-</a:t>
            </a:r>
            <a:r>
              <a:rPr lang="en-US" sz="4000" dirty="0" err="1" smtClean="0"/>
              <a:t>Qubit</a:t>
            </a:r>
            <a:r>
              <a:rPr lang="en-US" sz="4000" dirty="0" smtClean="0"/>
              <a:t> Protocol: </a:t>
            </a:r>
            <a:r>
              <a:rPr lang="en-US" sz="4000" dirty="0" err="1" smtClean="0">
                <a:latin typeface="Calibri"/>
              </a:rPr>
              <a:t>SQP</a:t>
            </a:r>
            <a:r>
              <a:rPr lang="en-US" sz="4000" baseline="-25000" dirty="0" err="1" smtClean="0">
                <a:latin typeface="Calibri"/>
              </a:rPr>
              <a:t>f</a:t>
            </a:r>
            <a:endParaRPr lang="en-US" sz="4000" baseline="-25000" dirty="0">
              <a:latin typeface="Calibri"/>
            </a:endParaRPr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21" name="Content Placeholder 1"/>
          <p:cNvSpPr txBox="1">
            <a:spLocks/>
          </p:cNvSpPr>
          <p:nvPr/>
        </p:nvSpPr>
        <p:spPr>
          <a:xfrm>
            <a:off x="2195736" y="465313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)=0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57" name="Line 38"/>
          <p:cNvSpPr>
            <a:spLocks noChangeShapeType="1"/>
          </p:cNvSpPr>
          <p:nvPr/>
        </p:nvSpPr>
        <p:spPr bwMode="auto">
          <a:xfrm rot="13500000">
            <a:off x="1679867" y="272723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2" name="Group 1"/>
          <p:cNvGrpSpPr/>
          <p:nvPr/>
        </p:nvGrpSpPr>
        <p:grpSpPr>
          <a:xfrm>
            <a:off x="971600" y="2780928"/>
            <a:ext cx="3168352" cy="1110099"/>
            <a:chOff x="971600" y="2780928"/>
            <a:chExt cx="3168352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5" name="Picture 14" descr="TP_tmp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55776" y="3068961"/>
              <a:ext cx="1584176" cy="37076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pic>
        <p:nvPicPr>
          <p:cNvPr id="16" name="Picture 1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5589240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28" name="Content Placeholder 1"/>
          <p:cNvSpPr txBox="1">
            <a:spLocks/>
          </p:cNvSpPr>
          <p:nvPr/>
        </p:nvSpPr>
        <p:spPr>
          <a:xfrm>
            <a:off x="5436096" y="4725144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)=1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29" name="Content Placeholder 1"/>
          <p:cNvSpPr txBox="1">
            <a:spLocks/>
          </p:cNvSpPr>
          <p:nvPr/>
        </p:nvSpPr>
        <p:spPr>
          <a:xfrm>
            <a:off x="2987824" y="5949280"/>
            <a:ext cx="3528392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efficiently computable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5132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  <p:bldP spid="128" grpId="0" build="p"/>
      <p:bldP spid="129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971600" y="2241566"/>
            <a:ext cx="2880320" cy="807077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393849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444684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501008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48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49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50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51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88485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763688" y="19385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 for </a:t>
            </a:r>
            <a:r>
              <a:rPr lang="en-US" sz="4000" dirty="0" err="1"/>
              <a:t>SQP</a:t>
            </a:r>
            <a:r>
              <a:rPr lang="en-US" sz="4000" baseline="-25000" dirty="0" err="1"/>
              <a:t>f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5157192"/>
            <a:ext cx="8496944" cy="151216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Define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sz="2800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) </a:t>
            </a:r>
            <a:r>
              <a:rPr lang="en-US" sz="2800" dirty="0" smtClean="0">
                <a:cs typeface="Arial" charset="0"/>
              </a:rPr>
              <a:t>:= minimum number of EPR pairs required for attacking </a:t>
            </a:r>
            <a:r>
              <a:rPr lang="en-US" sz="2800" dirty="0" err="1" smtClean="0">
                <a:cs typeface="Arial" charset="0"/>
              </a:rPr>
              <a:t>SQP</a:t>
            </a:r>
            <a:r>
              <a:rPr lang="en-US" sz="2800" baseline="-25000" dirty="0" err="1" smtClean="0">
                <a:cs typeface="Arial" charset="0"/>
              </a:rPr>
              <a:t>f</a:t>
            </a:r>
            <a:r>
              <a:rPr lang="en-US" sz="2800" dirty="0" smtClean="0">
                <a:cs typeface="Arial" charset="0"/>
              </a:rPr>
              <a:t> 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3520" y="836712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62" y="764704"/>
            <a:ext cx="842476" cy="1083626"/>
          </a:xfrm>
          <a:prstGeom prst="rect">
            <a:avLst/>
          </a:prstGeom>
        </p:spPr>
      </p:pic>
      <p:sp>
        <p:nvSpPr>
          <p:cNvPr id="63" name="Arc 62"/>
          <p:cNvSpPr/>
          <p:nvPr/>
        </p:nvSpPr>
        <p:spPr>
          <a:xfrm>
            <a:off x="3635896" y="3099189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65" name="Group 97"/>
          <p:cNvGrpSpPr/>
          <p:nvPr/>
        </p:nvGrpSpPr>
        <p:grpSpPr>
          <a:xfrm>
            <a:off x="1835696" y="3227965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3227965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418946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37198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4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5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5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5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57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3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3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4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5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3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3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3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58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3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59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08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0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60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3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4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6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7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9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0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75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78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7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152" name="Content Placeholder 1"/>
          <p:cNvSpPr txBox="1">
            <a:spLocks/>
          </p:cNvSpPr>
          <p:nvPr/>
        </p:nvSpPr>
        <p:spPr>
          <a:xfrm>
            <a:off x="2051720" y="393305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)=0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5796136" y="393305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)=1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7" name="Content Placeholder 1"/>
          <p:cNvSpPr txBox="1">
            <a:spLocks/>
          </p:cNvSpPr>
          <p:nvPr/>
        </p:nvSpPr>
        <p:spPr>
          <a:xfrm>
            <a:off x="467544" y="1484784"/>
            <a:ext cx="432619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8" name="Content Placeholder 1"/>
          <p:cNvSpPr txBox="1">
            <a:spLocks/>
          </p:cNvSpPr>
          <p:nvPr/>
        </p:nvSpPr>
        <p:spPr>
          <a:xfrm>
            <a:off x="8460432" y="1484784"/>
            <a:ext cx="432619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y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43808" y="2765939"/>
            <a:ext cx="3359150" cy="946150"/>
            <a:chOff x="2843808" y="2765939"/>
            <a:chExt cx="3359150" cy="94615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843808" y="2867925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43808" y="2765939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867925"/>
            <a:ext cx="3307184" cy="810518"/>
            <a:chOff x="2921000" y="2867925"/>
            <a:chExt cx="3307184" cy="810518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939933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867925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82211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Computing &amp; Teleportation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Position-Based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/>
              <a:t> Garden-Hose Model</a:t>
            </a:r>
            <a:endParaRPr lang="en-US" sz="33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3789040"/>
            <a:ext cx="7416824" cy="71269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33056"/>
            <a:ext cx="1651000" cy="1568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4581128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hlinkClick r:id="rId3"/>
              </a:rPr>
              <a:t>http://arxiv.org/abs/</a:t>
            </a:r>
            <a:r>
              <a:rPr lang="en-US" sz="2400" dirty="0" smtClean="0">
                <a:solidFill>
                  <a:srgbClr val="000000"/>
                </a:solidFill>
                <a:hlinkClick r:id="rId3"/>
              </a:rPr>
              <a:t>1109.2563</a:t>
            </a:r>
            <a:endParaRPr lang="en-US" sz="2400" dirty="0" smtClean="0">
              <a:solidFill>
                <a:srgbClr val="000000"/>
              </a:solidFill>
            </a:endParaRPr>
          </a:p>
          <a:p>
            <a:r>
              <a:rPr lang="en-US" sz="2400" dirty="0" err="1" smtClean="0">
                <a:solidFill>
                  <a:srgbClr val="000000"/>
                </a:solidFill>
              </a:rPr>
              <a:t>Buhrman</a:t>
            </a:r>
            <a:r>
              <a:rPr lang="en-US" sz="2400" dirty="0" smtClean="0">
                <a:solidFill>
                  <a:srgbClr val="000000"/>
                </a:solidFill>
              </a:rPr>
              <a:t>, Fehr, </a:t>
            </a:r>
            <a:r>
              <a:rPr lang="en-US" sz="2400" dirty="0" err="1" smtClean="0">
                <a:solidFill>
                  <a:srgbClr val="000000"/>
                </a:solidFill>
              </a:rPr>
              <a:t>Schaffner</a:t>
            </a:r>
            <a:r>
              <a:rPr lang="en-US" sz="2400" dirty="0" smtClean="0">
                <a:solidFill>
                  <a:srgbClr val="000000"/>
                </a:solidFill>
              </a:rPr>
              <a:t>,</a:t>
            </a:r>
            <a:r>
              <a:rPr lang="en-US" sz="2400" dirty="0" smtClean="0">
                <a:solidFill>
                  <a:srgbClr val="000000"/>
                </a:solidFill>
              </a:rPr>
              <a:t> </a:t>
            </a:r>
            <a:r>
              <a:rPr lang="en-US" sz="2400" dirty="0" err="1" smtClean="0">
                <a:solidFill>
                  <a:srgbClr val="000000"/>
                </a:solidFill>
              </a:rPr>
              <a:t>Speelman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7669" r="34912"/>
          <a:stretch/>
        </p:blipFill>
        <p:spPr>
          <a:xfrm>
            <a:off x="1331640" y="5445224"/>
            <a:ext cx="1008112" cy="12148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5373216"/>
            <a:ext cx="1008112" cy="12702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1999" y="5399661"/>
            <a:ext cx="1008112" cy="130596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3421" y="2708920"/>
            <a:ext cx="5956848" cy="3744416"/>
            <a:chOff x="-3421" y="2708920"/>
            <a:chExt cx="5956848" cy="37444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648072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645024"/>
            <a:ext cx="3492500" cy="2324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7406" y="2289448"/>
            <a:ext cx="4054604" cy="21602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029" y="1136924"/>
            <a:ext cx="1613024" cy="1942961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6516217" y="669883"/>
            <a:ext cx="2455836" cy="4455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Clr>
                <a:schemeClr val="accent1"/>
              </a:buClr>
              <a:buSzPct val="65000"/>
              <a:buNone/>
            </a:pPr>
            <a:r>
              <a:rPr lang="de-CH" sz="2400" dirty="0">
                <a:cs typeface="Arial" charset="0"/>
                <a:hlinkClick r:id="rId8"/>
              </a:rPr>
              <a:t>Edward Snowden</a:t>
            </a:r>
            <a:endParaRPr lang="en-US" sz="26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4944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n 12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n 13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n 14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n 15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n 16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n 17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2559" y="2197359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150" y="2896575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1231" y="2950616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603095"/>
            <a:ext cx="580796" cy="638482"/>
          </a:xfrm>
          <a:prstGeom prst="rect">
            <a:avLst/>
          </a:prstGeom>
        </p:spPr>
      </p:pic>
      <p:sp>
        <p:nvSpPr>
          <p:cNvPr id="24" name="Content Placeholder 1"/>
          <p:cNvSpPr txBox="1">
            <a:spLocks/>
          </p:cNvSpPr>
          <p:nvPr/>
        </p:nvSpPr>
        <p:spPr>
          <a:xfrm>
            <a:off x="3040118" y="6138284"/>
            <a:ext cx="3499514" cy="576064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800" b="0" dirty="0">
                <a:latin typeface="Calibri" pitchFamily="34" charset="0"/>
                <a:cs typeface="Calibri" pitchFamily="34" charset="0"/>
              </a:rPr>
              <a:t>share </a:t>
            </a:r>
            <a:r>
              <a:rPr lang="en-US" sz="2800" b="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sz="28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err="1" smtClean="0">
                <a:latin typeface="Calibri" pitchFamily="34" charset="0"/>
                <a:cs typeface="Calibri" pitchFamily="34" charset="0"/>
              </a:rPr>
              <a:t>waterpipes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594" y="4495516"/>
            <a:ext cx="1395498" cy="11469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9417" y="4495516"/>
            <a:ext cx="1395498" cy="11469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71182" y="1540137"/>
            <a:ext cx="2279357" cy="4664031"/>
          </a:xfrm>
          <a:prstGeom prst="rect">
            <a:avLst/>
          </a:prstGeom>
        </p:spPr>
      </p:pic>
      <p:pic>
        <p:nvPicPr>
          <p:cNvPr id="31" name="Picture 3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859676"/>
          </a:xfrm>
        </p:spPr>
        <p:txBody>
          <a:bodyPr/>
          <a:lstStyle/>
          <a:p>
            <a:r>
              <a:rPr lang="en-US" dirty="0" smtClean="0"/>
              <a:t>The Garden-Hose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5593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48" y="2616604"/>
            <a:ext cx="580796" cy="638482"/>
          </a:xfrm>
          <a:prstGeom prst="rect">
            <a:avLst/>
          </a:prstGeom>
        </p:spPr>
      </p:pic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141" y="2237888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965" y="1059219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3672" y="99166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859676"/>
          </a:xfrm>
        </p:spPr>
        <p:txBody>
          <a:bodyPr/>
          <a:lstStyle/>
          <a:p>
            <a:r>
              <a:rPr lang="en-US" dirty="0" smtClean="0"/>
              <a:t>The Garden-Hose Model</a:t>
            </a:r>
            <a:endParaRPr lang="en-US" dirty="0"/>
          </a:p>
        </p:txBody>
      </p:sp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74948" y="5817715"/>
            <a:ext cx="8769052" cy="104028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800"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based on their inputs, players connect </a:t>
            </a:r>
            <a:r>
              <a:rPr lang="en-US" sz="2400" b="0" dirty="0">
                <a:solidFill>
                  <a:prstClr val="black"/>
                </a:solidFill>
                <a:latin typeface="Calibri"/>
              </a:rPr>
              <a:t>pipes with pieces of hose</a:t>
            </a:r>
          </a:p>
          <a:p>
            <a:pPr fontAlgn="auto">
              <a:spcAft>
                <a:spcPts val="0"/>
              </a:spcAft>
              <a:buClr>
                <a:srgbClr val="4F81BD"/>
              </a:buClr>
            </a:pP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Alice also connects a </a:t>
            </a:r>
            <a:r>
              <a:rPr lang="en-US" sz="2400" b="0" dirty="0">
                <a:solidFill>
                  <a:prstClr val="black"/>
                </a:solidFill>
                <a:latin typeface="Calibri"/>
              </a:rPr>
              <a:t>water </a:t>
            </a: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tap</a:t>
            </a:r>
            <a:endParaRPr lang="en-US" sz="2400" b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234">
            <a:off x="2456270" y="4916479"/>
            <a:ext cx="300099" cy="448272"/>
          </a:xfrm>
          <a:prstGeom prst="rect">
            <a:avLst/>
          </a:prstGeom>
        </p:spPr>
      </p:pic>
      <p:sp>
        <p:nvSpPr>
          <p:cNvPr id="55" name="Can 54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Can 55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57" name="Can 56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Can 57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Can 58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Can 59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2" name="Curved Connector 61"/>
          <p:cNvCxnSpPr/>
          <p:nvPr/>
        </p:nvCxnSpPr>
        <p:spPr>
          <a:xfrm>
            <a:off x="1914525" y="3165475"/>
            <a:ext cx="752474" cy="5747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3" name="Curved Connector 62"/>
          <p:cNvCxnSpPr/>
          <p:nvPr/>
        </p:nvCxnSpPr>
        <p:spPr>
          <a:xfrm>
            <a:off x="1424292" y="4310223"/>
            <a:ext cx="1278469" cy="36796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4" name="Curved Connector 63"/>
          <p:cNvCxnSpPr/>
          <p:nvPr/>
        </p:nvCxnSpPr>
        <p:spPr>
          <a:xfrm rot="10800000" flipV="1">
            <a:off x="6383530" y="3222944"/>
            <a:ext cx="1769871" cy="1696877"/>
          </a:xfrm>
          <a:prstGeom prst="curvedConnector3">
            <a:avLst>
              <a:gd name="adj1" fmla="val -33296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5" name="Curved Connector 64"/>
          <p:cNvCxnSpPr/>
          <p:nvPr/>
        </p:nvCxnSpPr>
        <p:spPr>
          <a:xfrm>
            <a:off x="6381219" y="3208656"/>
            <a:ext cx="1786470" cy="12700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6" name="Curved Connector 65"/>
          <p:cNvCxnSpPr/>
          <p:nvPr/>
        </p:nvCxnSpPr>
        <p:spPr>
          <a:xfrm flipV="1">
            <a:off x="6371165" y="5529423"/>
            <a:ext cx="1274235" cy="1192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9" name="Curved Connector 68"/>
          <p:cNvCxnSpPr/>
          <p:nvPr/>
        </p:nvCxnSpPr>
        <p:spPr>
          <a:xfrm>
            <a:off x="1424292" y="4310223"/>
            <a:ext cx="1242708" cy="1219200"/>
          </a:xfrm>
          <a:prstGeom prst="curvedConnector3">
            <a:avLst>
              <a:gd name="adj1" fmla="val -29587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70" name="Curved Connector 69"/>
          <p:cNvCxnSpPr/>
          <p:nvPr/>
        </p:nvCxnSpPr>
        <p:spPr>
          <a:xfrm>
            <a:off x="6371165" y="4310223"/>
            <a:ext cx="1274235" cy="1219200"/>
          </a:xfrm>
          <a:prstGeom prst="curvedConnector3">
            <a:avLst>
              <a:gd name="adj1" fmla="val 13201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77" name="Rounded Rectangle 76"/>
          <p:cNvSpPr/>
          <p:nvPr/>
        </p:nvSpPr>
        <p:spPr bwMode="auto">
          <a:xfrm>
            <a:off x="1500186" y="304323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67" name="Curved Connector 66"/>
          <p:cNvCxnSpPr/>
          <p:nvPr/>
        </p:nvCxnSpPr>
        <p:spPr>
          <a:xfrm>
            <a:off x="1638300" y="2994025"/>
            <a:ext cx="293437" cy="173525"/>
          </a:xfrm>
          <a:prstGeom prst="curvedConnector3">
            <a:avLst>
              <a:gd name="adj1" fmla="val -518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8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51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188884" y="1594177"/>
            <a:ext cx="4958772" cy="830997"/>
            <a:chOff x="2188884" y="1594177"/>
            <a:chExt cx="4958772" cy="830997"/>
          </a:xfrm>
        </p:grpSpPr>
        <p:sp>
          <p:nvSpPr>
            <p:cNvPr id="30" name="TextBox 29"/>
            <p:cNvSpPr txBox="1"/>
            <p:nvPr/>
          </p:nvSpPr>
          <p:spPr>
            <a:xfrm>
              <a:off x="2188884" y="1594177"/>
              <a:ext cx="4958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Alice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Bob</a:t>
              </a:r>
            </a:p>
          </p:txBody>
        </p:sp>
        <p:pic>
          <p:nvPicPr>
            <p:cNvPr id="2" name="Picture 1" descr="TP_tmp.bmp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2724" y="2080537"/>
              <a:ext cx="1623211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pic>
          <p:nvPicPr>
            <p:cNvPr id="3" name="Picture 2" descr="TP_tmp.bmp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68766" y="1706048"/>
              <a:ext cx="1638670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pic>
        <p:nvPicPr>
          <p:cNvPr id="35" name="Picture 34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4709" y="4431271"/>
            <a:ext cx="2108473" cy="39782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22221" y="2362366"/>
            <a:ext cx="1719855" cy="346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4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48" y="2616604"/>
            <a:ext cx="580796" cy="638482"/>
          </a:xfrm>
          <a:prstGeom prst="rect">
            <a:avLst/>
          </a:prstGeom>
        </p:spPr>
      </p:pic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141" y="2237888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965" y="1059219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3672" y="99166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234">
            <a:off x="2456270" y="4916479"/>
            <a:ext cx="300099" cy="448272"/>
          </a:xfrm>
          <a:prstGeom prst="rect">
            <a:avLst/>
          </a:prstGeom>
        </p:spPr>
      </p:pic>
      <p:sp>
        <p:nvSpPr>
          <p:cNvPr id="55" name="Can 54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Can 55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Can 56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Can 57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Can 58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Can 59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2" name="Curved Connector 61"/>
          <p:cNvCxnSpPr/>
          <p:nvPr/>
        </p:nvCxnSpPr>
        <p:spPr>
          <a:xfrm>
            <a:off x="1914525" y="3165475"/>
            <a:ext cx="752474" cy="5747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3" name="Curved Connector 62"/>
          <p:cNvCxnSpPr/>
          <p:nvPr/>
        </p:nvCxnSpPr>
        <p:spPr>
          <a:xfrm>
            <a:off x="1424292" y="4310223"/>
            <a:ext cx="1278469" cy="36796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4" name="Curved Connector 63"/>
          <p:cNvCxnSpPr/>
          <p:nvPr/>
        </p:nvCxnSpPr>
        <p:spPr>
          <a:xfrm rot="10800000" flipV="1">
            <a:off x="6383530" y="3222944"/>
            <a:ext cx="1769871" cy="1696877"/>
          </a:xfrm>
          <a:prstGeom prst="curvedConnector3">
            <a:avLst>
              <a:gd name="adj1" fmla="val -33296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5" name="Curved Connector 64"/>
          <p:cNvCxnSpPr/>
          <p:nvPr/>
        </p:nvCxnSpPr>
        <p:spPr>
          <a:xfrm>
            <a:off x="6381219" y="3208656"/>
            <a:ext cx="1786470" cy="12700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6" name="Curved Connector 65"/>
          <p:cNvCxnSpPr/>
          <p:nvPr/>
        </p:nvCxnSpPr>
        <p:spPr>
          <a:xfrm flipV="1">
            <a:off x="6371165" y="5529423"/>
            <a:ext cx="1274235" cy="1192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9" name="Curved Connector 68"/>
          <p:cNvCxnSpPr/>
          <p:nvPr/>
        </p:nvCxnSpPr>
        <p:spPr>
          <a:xfrm>
            <a:off x="1424292" y="4310223"/>
            <a:ext cx="1242708" cy="1219200"/>
          </a:xfrm>
          <a:prstGeom prst="curvedConnector3">
            <a:avLst>
              <a:gd name="adj1" fmla="val -29587"/>
            </a:avLst>
          </a:prstGeom>
          <a:noFill/>
          <a:ln w="76200" cap="flat" cmpd="sng" algn="ctr">
            <a:solidFill>
              <a:srgbClr val="4F6228"/>
            </a:solidFill>
            <a:prstDash val="solid"/>
          </a:ln>
          <a:effectLst/>
        </p:spPr>
      </p:cxnSp>
      <p:cxnSp>
        <p:nvCxnSpPr>
          <p:cNvPr id="70" name="Curved Connector 69"/>
          <p:cNvCxnSpPr/>
          <p:nvPr/>
        </p:nvCxnSpPr>
        <p:spPr>
          <a:xfrm>
            <a:off x="6371165" y="4310223"/>
            <a:ext cx="1274235" cy="1219200"/>
          </a:xfrm>
          <a:prstGeom prst="curvedConnector3">
            <a:avLst>
              <a:gd name="adj1" fmla="val 13201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77" name="Rounded Rectangle 76"/>
          <p:cNvSpPr/>
          <p:nvPr/>
        </p:nvSpPr>
        <p:spPr bwMode="auto">
          <a:xfrm>
            <a:off x="1500186" y="304323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67" name="Curved Connector 66"/>
          <p:cNvCxnSpPr/>
          <p:nvPr/>
        </p:nvCxnSpPr>
        <p:spPr>
          <a:xfrm>
            <a:off x="1638300" y="2994025"/>
            <a:ext cx="293437" cy="173525"/>
          </a:xfrm>
          <a:prstGeom prst="curvedConnector3">
            <a:avLst>
              <a:gd name="adj1" fmla="val -518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395536" y="5704582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65000"/>
              <a:defRPr/>
            </a:pPr>
            <a:r>
              <a:rPr lang="en-US" sz="2800" b="0" dirty="0">
                <a:solidFill>
                  <a:srgbClr val="0000FF"/>
                </a:solidFill>
                <a:latin typeface="Calibri"/>
              </a:rPr>
              <a:t>Garden-Hose complexity of </a:t>
            </a: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f</a:t>
            </a:r>
            <a:r>
              <a:rPr lang="en-US" sz="2800" b="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2800" b="0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2800" b="0" dirty="0" smtClean="0">
                <a:solidFill>
                  <a:prstClr val="black"/>
                </a:solidFill>
                <a:latin typeface="Calibri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GH</a:t>
            </a:r>
            <a:r>
              <a:rPr lang="en-US" sz="2800" b="0" dirty="0">
                <a:solidFill>
                  <a:srgbClr val="0000FF"/>
                </a:solidFill>
                <a:latin typeface="Calibri"/>
              </a:rPr>
              <a:t>(f</a:t>
            </a: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)</a:t>
            </a:r>
            <a:r>
              <a:rPr lang="en-US" sz="2800" b="0" dirty="0" smtClean="0">
                <a:solidFill>
                  <a:prstClr val="black"/>
                </a:solidFill>
                <a:latin typeface="Calibri"/>
              </a:rPr>
              <a:t> := minimum number </a:t>
            </a:r>
            <a:r>
              <a:rPr lang="en-US" sz="2800" b="0" dirty="0">
                <a:solidFill>
                  <a:prstClr val="black"/>
                </a:solidFill>
                <a:latin typeface="Calibri"/>
              </a:rPr>
              <a:t>of pipes needed to compute f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52</a:t>
            </a:fld>
            <a:endParaRPr lang="en-US" dirty="0"/>
          </a:p>
        </p:txBody>
      </p:sp>
      <p:pic>
        <p:nvPicPr>
          <p:cNvPr id="41" name="Picture 4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42" name="Picture 4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4709" y="4431271"/>
            <a:ext cx="2108473" cy="39782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2188884" y="1594177"/>
            <a:ext cx="4958772" cy="830997"/>
            <a:chOff x="2188884" y="1594177"/>
            <a:chExt cx="4958772" cy="830997"/>
          </a:xfrm>
        </p:grpSpPr>
        <p:sp>
          <p:nvSpPr>
            <p:cNvPr id="32" name="TextBox 31"/>
            <p:cNvSpPr txBox="1"/>
            <p:nvPr/>
          </p:nvSpPr>
          <p:spPr>
            <a:xfrm>
              <a:off x="2188884" y="1594177"/>
              <a:ext cx="4958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Alice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Bob</a:t>
              </a:r>
            </a:p>
          </p:txBody>
        </p:sp>
        <p:pic>
          <p:nvPicPr>
            <p:cNvPr id="35" name="Picture 34" descr="TP_tmp.bmp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2724" y="2080537"/>
              <a:ext cx="1623211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  <p:pic>
          <p:nvPicPr>
            <p:cNvPr id="36" name="Picture 35" descr="TP_tmp.bmp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68766" y="1706048"/>
              <a:ext cx="1638670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=""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=""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22221" y="2362366"/>
            <a:ext cx="1719855" cy="3460432"/>
          </a:xfrm>
          <a:prstGeom prst="rect">
            <a:avLst/>
          </a:prstGeom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683568" y="116632"/>
            <a:ext cx="7772400" cy="8596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The Garden-Hose Model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49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568952" cy="928694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Demonstration: Inequality on Two Bits</a:t>
            </a:r>
            <a:endParaRPr lang="en-US" sz="4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04718"/>
            <a:ext cx="580796" cy="638482"/>
          </a:xfrm>
          <a:prstGeom prst="rect">
            <a:avLst/>
          </a:prstGeom>
        </p:spPr>
      </p:pic>
      <p:sp>
        <p:nvSpPr>
          <p:cNvPr id="13" name="Can 12"/>
          <p:cNvSpPr/>
          <p:nvPr/>
        </p:nvSpPr>
        <p:spPr>
          <a:xfrm rot="16200000">
            <a:off x="4423312" y="6895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Can 13"/>
          <p:cNvSpPr/>
          <p:nvPr/>
        </p:nvSpPr>
        <p:spPr>
          <a:xfrm rot="16200000">
            <a:off x="4406040" y="14613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Can 14"/>
          <p:cNvSpPr/>
          <p:nvPr/>
        </p:nvSpPr>
        <p:spPr>
          <a:xfrm rot="16200000">
            <a:off x="4406041" y="21373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Can 15"/>
          <p:cNvSpPr/>
          <p:nvPr/>
        </p:nvSpPr>
        <p:spPr>
          <a:xfrm rot="16200000">
            <a:off x="4411507" y="28231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Can 16"/>
          <p:cNvSpPr/>
          <p:nvPr/>
        </p:nvSpPr>
        <p:spPr>
          <a:xfrm rot="16200000">
            <a:off x="4406039" y="35089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Can 17"/>
          <p:cNvSpPr/>
          <p:nvPr/>
        </p:nvSpPr>
        <p:spPr>
          <a:xfrm rot="16200000">
            <a:off x="4406038" y="42709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872" y="958138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9928" y="108351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ounded Rectangle 41"/>
          <p:cNvSpPr/>
          <p:nvPr/>
        </p:nvSpPr>
        <p:spPr bwMode="auto">
          <a:xfrm>
            <a:off x="1557336" y="283368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38" name="Freeform 37"/>
          <p:cNvSpPr/>
          <p:nvPr/>
        </p:nvSpPr>
        <p:spPr bwMode="auto">
          <a:xfrm rot="5400000" flipH="1">
            <a:off x="1676400" y="1600200"/>
            <a:ext cx="76200" cy="1752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6553200" y="2590800"/>
            <a:ext cx="1295400" cy="15240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46" name="Picture 45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38800" y="3505200"/>
            <a:ext cx="900114" cy="271748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4585" y="1150852"/>
            <a:ext cx="1600206" cy="2667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2484" y="1145720"/>
            <a:ext cx="1657354" cy="2667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48" name="Picture 47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72111" y="2700051"/>
            <a:ext cx="914689" cy="271749"/>
          </a:xfrm>
          <a:prstGeom prst="rect">
            <a:avLst/>
          </a:prstGeom>
          <a:noFill/>
          <a:ln/>
          <a:effectLst/>
        </p:spPr>
      </p:pic>
      <p:sp>
        <p:nvSpPr>
          <p:cNvPr id="50" name="Freeform 49"/>
          <p:cNvSpPr/>
          <p:nvPr/>
        </p:nvSpPr>
        <p:spPr bwMode="auto">
          <a:xfrm>
            <a:off x="6477000" y="5419724"/>
            <a:ext cx="381000" cy="7524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53" name="Picture 52" descr="TP_tmp.bm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14998" y="5562600"/>
            <a:ext cx="900116" cy="271749"/>
          </a:xfrm>
          <a:prstGeom prst="rect">
            <a:avLst/>
          </a:prstGeom>
          <a:noFill/>
          <a:ln/>
          <a:effectLst/>
        </p:spPr>
      </p:pic>
      <p:sp>
        <p:nvSpPr>
          <p:cNvPr id="54" name="Freeform 53"/>
          <p:cNvSpPr/>
          <p:nvPr/>
        </p:nvSpPr>
        <p:spPr bwMode="auto">
          <a:xfrm>
            <a:off x="6934200" y="4724400"/>
            <a:ext cx="914400" cy="12954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56" name="Picture 55" descr="TP_tmp.bmp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72255" y="4648200"/>
            <a:ext cx="914977" cy="271834"/>
          </a:xfrm>
          <a:prstGeom prst="rect">
            <a:avLst/>
          </a:prstGeom>
          <a:noFill/>
          <a:ln/>
          <a:effectLst/>
        </p:spPr>
      </p:pic>
      <p:pic>
        <p:nvPicPr>
          <p:cNvPr id="66" name="Picture 65" descr="TP_tmp.bm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00200" y="2057400"/>
            <a:ext cx="943572" cy="271920"/>
          </a:xfrm>
          <a:prstGeom prst="rect">
            <a:avLst/>
          </a:prstGeom>
          <a:noFill/>
          <a:ln/>
          <a:effectLst/>
        </p:spPr>
      </p:pic>
      <p:sp>
        <p:nvSpPr>
          <p:cNvPr id="67" name="Freeform 66"/>
          <p:cNvSpPr/>
          <p:nvPr/>
        </p:nvSpPr>
        <p:spPr bwMode="auto">
          <a:xfrm rot="5400000" flipH="1">
            <a:off x="1676400" y="2362200"/>
            <a:ext cx="76200" cy="1752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69" name="Picture 68" descr="TP_tmp.bmp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24000" y="2776080"/>
            <a:ext cx="928991" cy="271920"/>
          </a:xfrm>
          <a:prstGeom prst="rect">
            <a:avLst/>
          </a:prstGeom>
          <a:noFill/>
          <a:ln/>
          <a:effectLst/>
        </p:spPr>
      </p:pic>
      <p:sp>
        <p:nvSpPr>
          <p:cNvPr id="71" name="Freeform 70"/>
          <p:cNvSpPr/>
          <p:nvPr/>
        </p:nvSpPr>
        <p:spPr bwMode="auto">
          <a:xfrm>
            <a:off x="6477000" y="3429000"/>
            <a:ext cx="381000" cy="609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2" name="Freeform 71"/>
          <p:cNvSpPr/>
          <p:nvPr/>
        </p:nvSpPr>
        <p:spPr bwMode="auto">
          <a:xfrm flipH="1">
            <a:off x="2133600" y="4038600"/>
            <a:ext cx="457200" cy="609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3" name="Freeform 72"/>
          <p:cNvSpPr/>
          <p:nvPr/>
        </p:nvSpPr>
        <p:spPr bwMode="auto">
          <a:xfrm flipH="1">
            <a:off x="533400" y="3962400"/>
            <a:ext cx="1752600" cy="1371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75" name="Picture 74" descr="TP_tmp.bmp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83652" y="4191000"/>
            <a:ext cx="943285" cy="271837"/>
          </a:xfrm>
          <a:prstGeom prst="rect">
            <a:avLst/>
          </a:prstGeom>
          <a:noFill/>
          <a:ln/>
          <a:effectLst/>
        </p:spPr>
      </p:pic>
      <p:pic>
        <p:nvPicPr>
          <p:cNvPr id="77" name="Picture 76" descr="TP_tmp.bmp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8287" y="5105400"/>
            <a:ext cx="928709" cy="271838"/>
          </a:xfrm>
          <a:prstGeom prst="rect">
            <a:avLst/>
          </a:prstGeom>
          <a:noFill/>
          <a:ln/>
          <a:effectLst/>
        </p:spPr>
      </p:pic>
      <p:pic>
        <p:nvPicPr>
          <p:cNvPr id="5" name="Picture 4" descr="TP_tmp.bmp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6165304"/>
            <a:ext cx="1371602" cy="3556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TP_tmp.bmp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6093296"/>
            <a:ext cx="1371604" cy="4826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12" name="Picture 11" descr="TP_tmp.bmp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6937" y="1496979"/>
            <a:ext cx="914402" cy="28575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9" name="Picture 18" descr="TP_tmp.bmp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4985" y="1556151"/>
            <a:ext cx="933453" cy="28575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=""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=""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3076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1547" y="908720"/>
            <a:ext cx="8779169" cy="567587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rgbClr val="0000FF"/>
                </a:solidFill>
                <a:latin typeface="Calibri"/>
              </a:rPr>
              <a:t>GH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( Inequality ) </a:t>
            </a:r>
            <a:r>
              <a:rPr lang="en-US" sz="3200" dirty="0" smtClean="0">
                <a:solidFill>
                  <a:srgbClr val="0000FF"/>
                </a:solidFill>
                <a:latin typeface="cmsy10"/>
                <a:ea typeface="cmsy10"/>
                <a:cs typeface="cmsy10"/>
              </a:rPr>
              <a:t>·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  </a:t>
            </a: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demonstration: 3n</a:t>
            </a: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challenge: 2n + 1 (first student to email me solution wins)</a:t>
            </a: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/>
              <a:t>world record</a:t>
            </a:r>
            <a:r>
              <a:rPr lang="en-US" sz="2600" dirty="0" smtClean="0">
                <a:cs typeface="Arial" charset="0"/>
              </a:rPr>
              <a:t>: </a:t>
            </a:r>
            <a:r>
              <a:rPr lang="en-US" sz="2600" dirty="0"/>
              <a:t>~1.359n [Chiu </a:t>
            </a:r>
            <a:r>
              <a:rPr lang="en-US" sz="2600" dirty="0" err="1"/>
              <a:t>Szegedy</a:t>
            </a:r>
            <a:r>
              <a:rPr lang="en-US" sz="2600" dirty="0"/>
              <a:t> et al 13]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GH( Inequality 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n  </a:t>
            </a:r>
            <a:r>
              <a:rPr lang="en-US" sz="2600" dirty="0"/>
              <a:t>[</a:t>
            </a:r>
            <a:r>
              <a:rPr lang="en-US" sz="2600" dirty="0" err="1"/>
              <a:t>Pietrzak</a:t>
            </a:r>
            <a:r>
              <a:rPr lang="en-US" sz="2600" dirty="0"/>
              <a:t> ‘11]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n-Bit Inequality Puzzle</a:t>
            </a:r>
            <a:endParaRPr lang="en-US" sz="440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4559" b="35147"/>
          <a:stretch/>
        </p:blipFill>
        <p:spPr>
          <a:xfrm>
            <a:off x="755576" y="2708920"/>
            <a:ext cx="7620000" cy="15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1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636912"/>
            <a:ext cx="51781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Relationship between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+mj-lt"/>
              </a:rPr>
              <a:t>E(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</a:rPr>
              <a:t>SQP</a:t>
            </a:r>
            <a:r>
              <a:rPr lang="en-US" sz="4400" baseline="-25000" dirty="0" err="1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US" sz="4400" dirty="0" smtClean="0">
                <a:solidFill>
                  <a:srgbClr val="FF0000"/>
                </a:solidFill>
                <a:latin typeface="+mj-lt"/>
              </a:rPr>
              <a:t>) </a:t>
            </a:r>
            <a:r>
              <a:rPr lang="en-US" sz="4400" dirty="0" smtClean="0">
                <a:latin typeface="+mj-lt"/>
              </a:rPr>
              <a:t>and </a:t>
            </a:r>
            <a:r>
              <a:rPr lang="en-US" sz="4400" dirty="0" smtClean="0">
                <a:solidFill>
                  <a:srgbClr val="0000FF"/>
                </a:solidFill>
                <a:latin typeface="+mj-lt"/>
              </a:rPr>
              <a:t>GH(f)</a:t>
            </a:r>
          </a:p>
        </p:txBody>
      </p:sp>
    </p:spTree>
    <p:extLst>
      <p:ext uri="{BB962C8B-B14F-4D97-AF65-F5344CB8AC3E}">
        <p14:creationId xmlns:p14="http://schemas.microsoft.com/office/powerpoint/2010/main" val="253379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4572000" y="3155370"/>
            <a:ext cx="4752528" cy="648072"/>
            <a:chOff x="4572000" y="3212976"/>
            <a:chExt cx="4752528" cy="648072"/>
          </a:xfrm>
        </p:grpSpPr>
        <p:sp>
          <p:nvSpPr>
            <p:cNvPr id="104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5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12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3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5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6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6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7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8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0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1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4572000" y="2608109"/>
            <a:ext cx="4752528" cy="648072"/>
            <a:chOff x="4572000" y="3212976"/>
            <a:chExt cx="4752528" cy="648072"/>
          </a:xfrm>
        </p:grpSpPr>
        <p:sp>
          <p:nvSpPr>
            <p:cNvPr id="16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6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6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6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6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572000" y="2060848"/>
            <a:ext cx="4752528" cy="648072"/>
            <a:chOff x="4572000" y="3212976"/>
            <a:chExt cx="4752528" cy="648072"/>
          </a:xfrm>
        </p:grpSpPr>
        <p:sp>
          <p:nvSpPr>
            <p:cNvPr id="6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8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7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4572000" y="3702631"/>
            <a:ext cx="4752528" cy="648072"/>
            <a:chOff x="4572000" y="3212976"/>
            <a:chExt cx="4752528" cy="648072"/>
          </a:xfrm>
        </p:grpSpPr>
        <p:sp>
          <p:nvSpPr>
            <p:cNvPr id="11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19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2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0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2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4572000" y="4249892"/>
            <a:ext cx="4752528" cy="648072"/>
            <a:chOff x="4572000" y="3212976"/>
            <a:chExt cx="4752528" cy="648072"/>
          </a:xfrm>
        </p:grpSpPr>
        <p:sp>
          <p:nvSpPr>
            <p:cNvPr id="132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33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4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5" name="Group 144"/>
          <p:cNvGrpSpPr/>
          <p:nvPr/>
        </p:nvGrpSpPr>
        <p:grpSpPr>
          <a:xfrm>
            <a:off x="4572000" y="4797152"/>
            <a:ext cx="4752528" cy="648072"/>
            <a:chOff x="4572000" y="3212976"/>
            <a:chExt cx="4752528" cy="648072"/>
          </a:xfrm>
        </p:grpSpPr>
        <p:sp>
          <p:nvSpPr>
            <p:cNvPr id="146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47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4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4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6" y="1984081"/>
            <a:ext cx="296234" cy="622178"/>
          </a:xfrm>
          <a:prstGeom prst="rect">
            <a:avLst/>
          </a:prstGeom>
        </p:spPr>
      </p:pic>
      <p:sp>
        <p:nvSpPr>
          <p:cNvPr id="8" name="Can 7"/>
          <p:cNvSpPr/>
          <p:nvPr/>
        </p:nvSpPr>
        <p:spPr>
          <a:xfrm rot="16200000">
            <a:off x="2008814" y="1503825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an 8"/>
          <p:cNvSpPr/>
          <p:nvPr/>
        </p:nvSpPr>
        <p:spPr>
          <a:xfrm rot="16200000">
            <a:off x="2008813" y="1956259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n 9"/>
          <p:cNvSpPr/>
          <p:nvPr/>
        </p:nvSpPr>
        <p:spPr>
          <a:xfrm rot="16200000">
            <a:off x="2008814" y="245069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n 10"/>
          <p:cNvSpPr/>
          <p:nvPr/>
        </p:nvSpPr>
        <p:spPr>
          <a:xfrm rot="16200000">
            <a:off x="2008814" y="301577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n 11"/>
          <p:cNvSpPr/>
          <p:nvPr/>
        </p:nvSpPr>
        <p:spPr>
          <a:xfrm rot="16200000">
            <a:off x="2008813" y="3609807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n 12"/>
          <p:cNvSpPr/>
          <p:nvPr/>
        </p:nvSpPr>
        <p:spPr>
          <a:xfrm rot="16200000">
            <a:off x="2008812" y="4203840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>
            <a:off x="827397" y="2510822"/>
            <a:ext cx="349791" cy="393240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>
            <a:off x="543347" y="3963577"/>
            <a:ext cx="652081" cy="3585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0800000" flipV="1">
            <a:off x="3072798" y="2904062"/>
            <a:ext cx="902720" cy="1653547"/>
          </a:xfrm>
          <a:prstGeom prst="curvedConnector3">
            <a:avLst>
              <a:gd name="adj1" fmla="val -33296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3071619" y="2890138"/>
            <a:ext cx="911186" cy="1237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3066491" y="5151644"/>
            <a:ext cx="649921" cy="11617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>
            <a:off x="749666" y="2362314"/>
            <a:ext cx="116597" cy="148508"/>
          </a:xfrm>
          <a:prstGeom prst="curvedConnector3">
            <a:avLst>
              <a:gd name="adj1" fmla="val -9375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 bwMode="auto">
          <a:xfrm>
            <a:off x="611206" y="2524745"/>
            <a:ext cx="155463" cy="262209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1" name="Curved Connector 20"/>
          <p:cNvCxnSpPr/>
          <p:nvPr/>
        </p:nvCxnSpPr>
        <p:spPr>
          <a:xfrm>
            <a:off x="543347" y="3963577"/>
            <a:ext cx="633841" cy="1188068"/>
          </a:xfrm>
          <a:prstGeom prst="curvedConnector3">
            <a:avLst>
              <a:gd name="adj1" fmla="val -29587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>
            <a:off x="3066491" y="3963577"/>
            <a:ext cx="649921" cy="1188068"/>
          </a:xfrm>
          <a:prstGeom prst="curvedConnector3">
            <a:avLst>
              <a:gd name="adj1" fmla="val 132012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667000" y="76200"/>
            <a:ext cx="4425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msy10"/>
              </a:rPr>
              <a:t>¸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9592" y="9807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Garden-Hose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52120" y="98072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Attacking Game</a:t>
            </a:r>
          </a:p>
        </p:txBody>
      </p:sp>
      <p:pic>
        <p:nvPicPr>
          <p:cNvPr id="53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2655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908720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7213" y="92067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926552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0006" y="1919194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0" name="Picture 59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05394" y="1927425"/>
            <a:ext cx="160363" cy="204178"/>
          </a:xfrm>
          <a:prstGeom prst="rect">
            <a:avLst/>
          </a:prstGeom>
          <a:noFill/>
          <a:ln/>
          <a:effectLst/>
        </p:spPr>
      </p:pic>
      <p:pic>
        <p:nvPicPr>
          <p:cNvPr id="61" name="Picture 6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93434" y="1920280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2" name="Picture 6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470034" y="1908982"/>
            <a:ext cx="160363" cy="204178"/>
          </a:xfrm>
          <a:prstGeom prst="rect">
            <a:avLst/>
          </a:prstGeom>
          <a:noFill/>
          <a:ln/>
          <a:effectLst/>
        </p:spPr>
      </p:pic>
      <p:sp>
        <p:nvSpPr>
          <p:cNvPr id="70" name="TextBox 69"/>
          <p:cNvSpPr txBox="1"/>
          <p:nvPr/>
        </p:nvSpPr>
        <p:spPr>
          <a:xfrm>
            <a:off x="4139952" y="2420888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teleport</a:t>
            </a:r>
            <a:endParaRPr lang="en-US" dirty="0" smtClean="0">
              <a:latin typeface="+mn-lt"/>
            </a:endParaRPr>
          </a:p>
        </p:txBody>
      </p:sp>
      <p:sp>
        <p:nvSpPr>
          <p:cNvPr id="71" name="Right Bracket 70"/>
          <p:cNvSpPr/>
          <p:nvPr/>
        </p:nvSpPr>
        <p:spPr bwMode="auto">
          <a:xfrm>
            <a:off x="8402406" y="2829424"/>
            <a:ext cx="76200" cy="167640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5400000">
            <a:off x="8236018" y="2996050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" name="Right Bracket 72"/>
          <p:cNvSpPr/>
          <p:nvPr/>
        </p:nvSpPr>
        <p:spPr bwMode="auto">
          <a:xfrm>
            <a:off x="8326206" y="4005064"/>
            <a:ext cx="350250" cy="111036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5400000">
            <a:off x="8452042" y="47167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4838676" y="42595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9" name="Group 97"/>
          <p:cNvGrpSpPr/>
          <p:nvPr/>
        </p:nvGrpSpPr>
        <p:grpSpPr>
          <a:xfrm>
            <a:off x="4716016" y="1700808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Oval 154"/>
            <p:cNvSpPr>
              <a:spLocks noChangeArrowheads="1"/>
            </p:cNvSpPr>
            <p:nvPr/>
          </p:nvSpPr>
          <p:spPr bwMode="auto">
            <a:xfrm>
              <a:off x="1018819" y="3771444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5" name="Text Box 21"/>
            <p:cNvSpPr txBox="1">
              <a:spLocks noChangeArrowheads="1"/>
            </p:cNvSpPr>
            <p:nvPr/>
          </p:nvSpPr>
          <p:spPr bwMode="auto">
            <a:xfrm>
              <a:off x="1110828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cxnSp>
        <p:nvCxnSpPr>
          <p:cNvPr id="173" name="Curved Connector 172"/>
          <p:cNvCxnSpPr/>
          <p:nvPr/>
        </p:nvCxnSpPr>
        <p:spPr>
          <a:xfrm rot="16200000" flipH="1">
            <a:off x="5004048" y="2276872"/>
            <a:ext cx="576064" cy="576064"/>
          </a:xfrm>
          <a:prstGeom prst="curvedConnector3">
            <a:avLst>
              <a:gd name="adj1" fmla="val 10337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Left Bracket 74"/>
          <p:cNvSpPr/>
          <p:nvPr/>
        </p:nvSpPr>
        <p:spPr bwMode="auto">
          <a:xfrm>
            <a:off x="5506806" y="3896224"/>
            <a:ext cx="152400" cy="1219200"/>
          </a:xfrm>
          <a:prstGeom prst="lef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80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 animBg="1"/>
      <p:bldP spid="71" grpId="1" animBg="1"/>
      <p:bldP spid="71" grpId="2" animBg="1"/>
      <p:bldP spid="72" grpId="0"/>
      <p:bldP spid="73" grpId="0" animBg="1"/>
      <p:bldP spid="73" grpId="1" animBg="1"/>
      <p:bldP spid="73" grpId="2" animBg="1"/>
      <p:bldP spid="74" grpId="0"/>
      <p:bldP spid="77" grpId="0"/>
      <p:bldP spid="75" grpId="0" animBg="1"/>
      <p:bldP spid="75" grpId="1" animBg="1"/>
      <p:bldP spid="75" grpId="2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4572000" y="3155370"/>
            <a:ext cx="4752528" cy="648072"/>
            <a:chOff x="4572000" y="3212976"/>
            <a:chExt cx="4752528" cy="648072"/>
          </a:xfrm>
        </p:grpSpPr>
        <p:sp>
          <p:nvSpPr>
            <p:cNvPr id="104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5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12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3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5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6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6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7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8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0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1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4572000" y="2608109"/>
            <a:ext cx="4752528" cy="648072"/>
            <a:chOff x="4572000" y="3212976"/>
            <a:chExt cx="4752528" cy="648072"/>
          </a:xfrm>
        </p:grpSpPr>
        <p:sp>
          <p:nvSpPr>
            <p:cNvPr id="16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6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6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6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6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572000" y="2060848"/>
            <a:ext cx="4752528" cy="648072"/>
            <a:chOff x="4572000" y="3212976"/>
            <a:chExt cx="4752528" cy="648072"/>
          </a:xfrm>
        </p:grpSpPr>
        <p:sp>
          <p:nvSpPr>
            <p:cNvPr id="6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8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7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4572000" y="3702631"/>
            <a:ext cx="4752528" cy="648072"/>
            <a:chOff x="4572000" y="3212976"/>
            <a:chExt cx="4752528" cy="648072"/>
          </a:xfrm>
        </p:grpSpPr>
        <p:sp>
          <p:nvSpPr>
            <p:cNvPr id="11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19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2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0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2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4572000" y="4249892"/>
            <a:ext cx="4752528" cy="648072"/>
            <a:chOff x="4572000" y="3212976"/>
            <a:chExt cx="4752528" cy="648072"/>
          </a:xfrm>
        </p:grpSpPr>
        <p:sp>
          <p:nvSpPr>
            <p:cNvPr id="132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33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4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5" name="Group 144"/>
          <p:cNvGrpSpPr/>
          <p:nvPr/>
        </p:nvGrpSpPr>
        <p:grpSpPr>
          <a:xfrm>
            <a:off x="4572000" y="4797152"/>
            <a:ext cx="4752528" cy="648072"/>
            <a:chOff x="4572000" y="3212976"/>
            <a:chExt cx="4752528" cy="648072"/>
          </a:xfrm>
        </p:grpSpPr>
        <p:sp>
          <p:nvSpPr>
            <p:cNvPr id="146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47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4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4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6" y="1984081"/>
            <a:ext cx="296234" cy="622178"/>
          </a:xfrm>
          <a:prstGeom prst="rect">
            <a:avLst/>
          </a:prstGeom>
        </p:spPr>
      </p:pic>
      <p:sp>
        <p:nvSpPr>
          <p:cNvPr id="8" name="Can 7"/>
          <p:cNvSpPr/>
          <p:nvPr/>
        </p:nvSpPr>
        <p:spPr>
          <a:xfrm rot="16200000">
            <a:off x="2008814" y="1503825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an 8"/>
          <p:cNvSpPr/>
          <p:nvPr/>
        </p:nvSpPr>
        <p:spPr>
          <a:xfrm rot="16200000">
            <a:off x="2008813" y="1956259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n 9"/>
          <p:cNvSpPr/>
          <p:nvPr/>
        </p:nvSpPr>
        <p:spPr>
          <a:xfrm rot="16200000">
            <a:off x="2008814" y="245069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n 10"/>
          <p:cNvSpPr/>
          <p:nvPr/>
        </p:nvSpPr>
        <p:spPr>
          <a:xfrm rot="16200000">
            <a:off x="2008814" y="301577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n 11"/>
          <p:cNvSpPr/>
          <p:nvPr/>
        </p:nvSpPr>
        <p:spPr>
          <a:xfrm rot="16200000">
            <a:off x="2008813" y="3609807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n 12"/>
          <p:cNvSpPr/>
          <p:nvPr/>
        </p:nvSpPr>
        <p:spPr>
          <a:xfrm rot="16200000">
            <a:off x="2008812" y="4203840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>
            <a:off x="827397" y="2510822"/>
            <a:ext cx="349791" cy="393240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>
            <a:off x="543347" y="3963577"/>
            <a:ext cx="652081" cy="3585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0800000" flipV="1">
            <a:off x="3072798" y="2904062"/>
            <a:ext cx="902720" cy="1653547"/>
          </a:xfrm>
          <a:prstGeom prst="curvedConnector3">
            <a:avLst>
              <a:gd name="adj1" fmla="val -33296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3071619" y="2890138"/>
            <a:ext cx="911186" cy="1237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3066491" y="5151644"/>
            <a:ext cx="649921" cy="11617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>
            <a:off x="749666" y="2362314"/>
            <a:ext cx="116597" cy="148508"/>
          </a:xfrm>
          <a:prstGeom prst="curvedConnector3">
            <a:avLst>
              <a:gd name="adj1" fmla="val -9375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 bwMode="auto">
          <a:xfrm>
            <a:off x="611206" y="2524745"/>
            <a:ext cx="155463" cy="262209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1" name="Curved Connector 20"/>
          <p:cNvCxnSpPr/>
          <p:nvPr/>
        </p:nvCxnSpPr>
        <p:spPr>
          <a:xfrm>
            <a:off x="543347" y="3963577"/>
            <a:ext cx="633841" cy="1188068"/>
          </a:xfrm>
          <a:prstGeom prst="curvedConnector3">
            <a:avLst>
              <a:gd name="adj1" fmla="val -29587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>
            <a:off x="3066491" y="3963577"/>
            <a:ext cx="649921" cy="1188068"/>
          </a:xfrm>
          <a:prstGeom prst="curvedConnector3">
            <a:avLst>
              <a:gd name="adj1" fmla="val 132012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667000" y="76200"/>
            <a:ext cx="4929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msy10"/>
              </a:rPr>
              <a:t>¸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9592" y="9807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Garden-Hose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52120" y="98072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Attacking Game</a:t>
            </a:r>
          </a:p>
        </p:txBody>
      </p:sp>
      <p:pic>
        <p:nvPicPr>
          <p:cNvPr id="5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2655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908720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7213" y="92067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926552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4331" y="1919194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0" name="Picture 59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05394" y="1927425"/>
            <a:ext cx="160363" cy="204178"/>
          </a:xfrm>
          <a:prstGeom prst="rect">
            <a:avLst/>
          </a:prstGeom>
          <a:noFill/>
          <a:ln/>
          <a:effectLst/>
        </p:spPr>
      </p:pic>
      <p:pic>
        <p:nvPicPr>
          <p:cNvPr id="61" name="Picture 6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93434" y="1920280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2" name="Picture 6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470034" y="1908982"/>
            <a:ext cx="160363" cy="204178"/>
          </a:xfrm>
          <a:prstGeom prst="rect">
            <a:avLst/>
          </a:prstGeom>
          <a:noFill/>
          <a:ln/>
          <a:effectLst/>
        </p:spPr>
      </p:pic>
      <p:sp>
        <p:nvSpPr>
          <p:cNvPr id="70" name="TextBox 69"/>
          <p:cNvSpPr txBox="1"/>
          <p:nvPr/>
        </p:nvSpPr>
        <p:spPr>
          <a:xfrm>
            <a:off x="4139952" y="2420888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teleport</a:t>
            </a:r>
            <a:endParaRPr lang="en-US" dirty="0" smtClean="0">
              <a:latin typeface="+mn-lt"/>
            </a:endParaRPr>
          </a:p>
        </p:txBody>
      </p:sp>
      <p:sp>
        <p:nvSpPr>
          <p:cNvPr id="71" name="Right Bracket 70"/>
          <p:cNvSpPr/>
          <p:nvPr/>
        </p:nvSpPr>
        <p:spPr bwMode="auto">
          <a:xfrm>
            <a:off x="8402406" y="2829424"/>
            <a:ext cx="76200" cy="167640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5400000">
            <a:off x="8236018" y="2996050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" name="Right Bracket 72"/>
          <p:cNvSpPr/>
          <p:nvPr/>
        </p:nvSpPr>
        <p:spPr bwMode="auto">
          <a:xfrm>
            <a:off x="8326206" y="4005064"/>
            <a:ext cx="350250" cy="111036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5400000">
            <a:off x="8452042" y="47167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5" name="Left Bracket 74"/>
          <p:cNvSpPr/>
          <p:nvPr/>
        </p:nvSpPr>
        <p:spPr bwMode="auto">
          <a:xfrm>
            <a:off x="5506806" y="3896224"/>
            <a:ext cx="152400" cy="1219200"/>
          </a:xfrm>
          <a:prstGeom prst="lef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4838676" y="42595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9" name="Group 97"/>
          <p:cNvGrpSpPr/>
          <p:nvPr/>
        </p:nvGrpSpPr>
        <p:grpSpPr>
          <a:xfrm>
            <a:off x="4716016" y="1700808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Oval 154"/>
            <p:cNvSpPr>
              <a:spLocks noChangeArrowheads="1"/>
            </p:cNvSpPr>
            <p:nvPr/>
          </p:nvSpPr>
          <p:spPr bwMode="auto">
            <a:xfrm>
              <a:off x="1018819" y="3771444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5" name="Text Box 21"/>
            <p:cNvSpPr txBox="1">
              <a:spLocks noChangeArrowheads="1"/>
            </p:cNvSpPr>
            <p:nvPr/>
          </p:nvSpPr>
          <p:spPr bwMode="auto">
            <a:xfrm>
              <a:off x="1110828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cxnSp>
        <p:nvCxnSpPr>
          <p:cNvPr id="173" name="Curved Connector 172"/>
          <p:cNvCxnSpPr/>
          <p:nvPr/>
        </p:nvCxnSpPr>
        <p:spPr>
          <a:xfrm rot="16200000" flipH="1">
            <a:off x="5004048" y="2276872"/>
            <a:ext cx="576064" cy="576064"/>
          </a:xfrm>
          <a:prstGeom prst="curvedConnector3">
            <a:avLst>
              <a:gd name="adj1" fmla="val 10337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4" name="Group 82"/>
          <p:cNvGrpSpPr/>
          <p:nvPr/>
        </p:nvGrpSpPr>
        <p:grpSpPr>
          <a:xfrm>
            <a:off x="5868144" y="5301208"/>
            <a:ext cx="3286430" cy="1459532"/>
            <a:chOff x="5879909" y="5266184"/>
            <a:chExt cx="3286430" cy="1459532"/>
          </a:xfrm>
        </p:grpSpPr>
        <p:cxnSp>
          <p:nvCxnSpPr>
            <p:cNvPr id="175" name="Straight Arrow Connector 174"/>
            <p:cNvCxnSpPr/>
            <p:nvPr/>
          </p:nvCxnSpPr>
          <p:spPr bwMode="auto">
            <a:xfrm flipH="1">
              <a:off x="5879909" y="6058272"/>
              <a:ext cx="2448272" cy="667444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76" name="TextBox 175"/>
            <p:cNvSpPr txBox="1"/>
            <p:nvPr/>
          </p:nvSpPr>
          <p:spPr>
            <a:xfrm>
              <a:off x="7361638" y="5266184"/>
              <a:ext cx="180470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y, Bob’s </a:t>
              </a:r>
              <a:br>
                <a:rPr lang="en-US" sz="2400" dirty="0" smtClean="0">
                  <a:solidFill>
                    <a:srgbClr val="FF0000"/>
                  </a:solidFill>
                  <a:latin typeface="+mn-lt"/>
                </a:rPr>
              </a:b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    </a:t>
              </a:r>
              <a:r>
                <a:rPr lang="en-US" sz="2400" dirty="0" err="1" smtClean="0">
                  <a:solidFill>
                    <a:srgbClr val="FF0000"/>
                  </a:solidFill>
                  <a:latin typeface="+mn-lt"/>
                </a:rPr>
                <a:t>telep</a:t>
              </a: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. keys</a:t>
              </a:r>
            </a:p>
          </p:txBody>
        </p:sp>
      </p:grpSp>
      <p:grpSp>
        <p:nvGrpSpPr>
          <p:cNvPr id="177" name="Group 87"/>
          <p:cNvGrpSpPr/>
          <p:nvPr/>
        </p:nvGrpSpPr>
        <p:grpSpPr>
          <a:xfrm>
            <a:off x="5220073" y="5301208"/>
            <a:ext cx="3240359" cy="1440160"/>
            <a:chOff x="5220073" y="5301208"/>
            <a:chExt cx="3240359" cy="1440160"/>
          </a:xfrm>
        </p:grpSpPr>
        <p:cxnSp>
          <p:nvCxnSpPr>
            <p:cNvPr id="178" name="Straight Arrow Connector 177"/>
            <p:cNvCxnSpPr/>
            <p:nvPr/>
          </p:nvCxnSpPr>
          <p:spPr bwMode="auto">
            <a:xfrm flipH="1" flipV="1">
              <a:off x="5940152" y="6093296"/>
              <a:ext cx="2520280" cy="648072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sp>
          <p:nvSpPr>
            <p:cNvPr id="179" name="TextBox 178"/>
            <p:cNvSpPr txBox="1"/>
            <p:nvPr/>
          </p:nvSpPr>
          <p:spPr>
            <a:xfrm>
              <a:off x="5220073" y="5301208"/>
              <a:ext cx="20882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x, Alice’s </a:t>
              </a:r>
              <a:br>
                <a:rPr lang="en-US" sz="2400" dirty="0" smtClean="0">
                  <a:solidFill>
                    <a:srgbClr val="FF0000"/>
                  </a:solidFill>
                  <a:latin typeface="+mn-lt"/>
                </a:rPr>
              </a:b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    </a:t>
              </a:r>
              <a:r>
                <a:rPr lang="en-US" sz="2400" dirty="0" err="1" smtClean="0">
                  <a:solidFill>
                    <a:srgbClr val="FF0000"/>
                  </a:solidFill>
                  <a:latin typeface="+mn-lt"/>
                </a:rPr>
                <a:t>telep</a:t>
              </a: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. keys</a:t>
              </a:r>
            </a:p>
          </p:txBody>
        </p:sp>
      </p:grpSp>
      <p:sp>
        <p:nvSpPr>
          <p:cNvPr id="180" name="TextBox 179"/>
          <p:cNvSpPr txBox="1"/>
          <p:nvPr/>
        </p:nvSpPr>
        <p:spPr>
          <a:xfrm>
            <a:off x="-36512" y="5400600"/>
            <a:ext cx="5328592" cy="1484784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800">
                <a:cs typeface="Arial" charset="0"/>
              </a:defRPr>
            </a:lvl1pPr>
          </a:lstStyle>
          <a:p>
            <a:r>
              <a:rPr lang="en-US" sz="2400" dirty="0" smtClean="0"/>
              <a:t>using </a:t>
            </a:r>
            <a:r>
              <a:rPr lang="en-US" sz="2400" dirty="0"/>
              <a:t>x &amp; </a:t>
            </a:r>
            <a:r>
              <a:rPr lang="en-US" sz="2400" dirty="0" smtClean="0"/>
              <a:t>y, </a:t>
            </a:r>
            <a:r>
              <a:rPr lang="en-US" sz="2400" dirty="0"/>
              <a:t>can follow the water/</a:t>
            </a:r>
            <a:r>
              <a:rPr lang="en-US" sz="2400" dirty="0" err="1" smtClean="0"/>
              <a:t>qubit</a:t>
            </a:r>
            <a:endParaRPr lang="en-US" sz="2400" dirty="0" smtClean="0"/>
          </a:p>
          <a:p>
            <a:r>
              <a:rPr lang="en-US" sz="2400" dirty="0"/>
              <a:t>correct water/</a:t>
            </a:r>
            <a:r>
              <a:rPr lang="en-US" sz="2400" dirty="0" err="1"/>
              <a:t>qubit</a:t>
            </a:r>
            <a:r>
              <a:rPr lang="en-US" sz="2400" dirty="0"/>
              <a:t>  using </a:t>
            </a:r>
            <a:r>
              <a:rPr lang="en-US" sz="2400" dirty="0" smtClean="0"/>
              <a:t>all measurement </a:t>
            </a:r>
            <a:r>
              <a:rPr lang="en-US" sz="2400" dirty="0"/>
              <a:t>outcomes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5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363272" cy="4519974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last slide: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GH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(f)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The two models are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not</a:t>
            </a: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equivalent</a:t>
            </a:r>
            <a:r>
              <a:rPr lang="en-US" dirty="0" smtClean="0">
                <a:cs typeface="Arial" charset="0"/>
              </a:rPr>
              <a:t>: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exists </a:t>
            </a:r>
            <a:r>
              <a:rPr lang="en-US" sz="2800" dirty="0" smtClean="0">
                <a:cs typeface="Arial" charset="0"/>
              </a:rPr>
              <a:t>f such that </a:t>
            </a:r>
            <a:r>
              <a:rPr lang="en-US" sz="2800" dirty="0">
                <a:solidFill>
                  <a:srgbClr val="0000FF"/>
                </a:solidFill>
                <a:cs typeface="Arial" charset="0"/>
              </a:rPr>
              <a:t>GH(f) = n </a:t>
            </a:r>
            <a:r>
              <a:rPr lang="en-US" sz="2800" dirty="0" smtClean="0">
                <a:cs typeface="Arial" charset="0"/>
              </a:rPr>
              <a:t>, but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(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sz="2800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) </a:t>
            </a:r>
            <a:r>
              <a:rPr lang="en-US" sz="2800" dirty="0" smtClean="0">
                <a:solidFill>
                  <a:srgbClr val="FF0000"/>
                </a:solidFill>
                <a:latin typeface="cmsy10"/>
                <a:ea typeface="cmsy10"/>
                <a:cs typeface="cmsy10"/>
              </a:rPr>
              <a:t>·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log(n)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0000FF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Quantum </a:t>
            </a:r>
            <a:r>
              <a:rPr lang="en-US" dirty="0">
                <a:cs typeface="Arial" charset="0"/>
              </a:rPr>
              <a:t>garden-hose </a:t>
            </a:r>
            <a:r>
              <a:rPr lang="en-US" dirty="0" smtClean="0">
                <a:cs typeface="Arial" charset="0"/>
              </a:rPr>
              <a:t>model: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give Alice &amp; Bob also entanglement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research question: are the models </a:t>
            </a:r>
            <a:r>
              <a:rPr lang="en-US" sz="2800" dirty="0">
                <a:cs typeface="Arial" charset="0"/>
              </a:rPr>
              <a:t>now equivalent</a:t>
            </a:r>
            <a:r>
              <a:rPr lang="en-US" sz="2800" dirty="0" smtClean="0">
                <a:cs typeface="Arial" charset="0"/>
              </a:rPr>
              <a:t>?</a:t>
            </a:r>
            <a:endParaRPr lang="en-US" sz="2800" dirty="0"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0648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alibri"/>
              </a:rPr>
              <a:t>=</a:t>
            </a:r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 </a:t>
            </a:r>
            <a:r>
              <a:rPr lang="en-US" sz="4000" dirty="0" smtClean="0">
                <a:solidFill>
                  <a:srgbClr val="000000"/>
                </a:solidFill>
                <a:latin typeface="Calibri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5573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Garden-Hose Complexity Theory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every f has GH(f) </a:t>
            </a:r>
            <a:r>
              <a:rPr lang="en-US" dirty="0" smtClean="0">
                <a:latin typeface="cmsy10"/>
                <a:ea typeface="cmsy10"/>
                <a:cs typeface="cmsy10"/>
              </a:rPr>
              <a:t>·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libri"/>
                <a:cs typeface="Arial" charset="0"/>
              </a:rPr>
              <a:t>2</a:t>
            </a:r>
            <a:r>
              <a:rPr lang="en-US" baseline="30000" dirty="0" smtClean="0">
                <a:solidFill>
                  <a:srgbClr val="FF0000"/>
                </a:solidFill>
                <a:latin typeface="Calibri"/>
                <a:cs typeface="Arial" charset="0"/>
              </a:rPr>
              <a:t>n+1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if f </a:t>
            </a:r>
            <a:r>
              <a:rPr lang="en-US" dirty="0">
                <a:cs typeface="Arial" charset="0"/>
              </a:rPr>
              <a:t>in </a:t>
            </a:r>
            <a:r>
              <a:rPr lang="en-US" dirty="0" err="1" smtClean="0">
                <a:cs typeface="Arial" charset="0"/>
              </a:rPr>
              <a:t>logspace</a:t>
            </a:r>
            <a:r>
              <a:rPr lang="en-US" dirty="0" smtClean="0">
                <a:cs typeface="Arial" charset="0"/>
              </a:rPr>
              <a:t>, </a:t>
            </a:r>
            <a:r>
              <a:rPr lang="en-US" dirty="0">
                <a:cs typeface="Arial" charset="0"/>
              </a:rPr>
              <a:t>then GH(f) </a:t>
            </a:r>
            <a:r>
              <a:rPr lang="en-US" dirty="0" smtClean="0">
                <a:latin typeface="cmsy10"/>
                <a:ea typeface="cmsy10"/>
                <a:cs typeface="cmsy10"/>
              </a:rPr>
              <a:t>·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polynomial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efficient f &amp; no efficient attack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P</a:t>
            </a:r>
            <a:r>
              <a:rPr lang="en-US" sz="2800" dirty="0" smtClean="0">
                <a:latin typeface="Symbol"/>
                <a:cs typeface="Arial" charset="0"/>
                <a:sym typeface="Symbol"/>
              </a:rPr>
              <a:t>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L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exist f with GH(f) 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exponential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(</a:t>
            </a:r>
            <a:r>
              <a:rPr lang="en-US" dirty="0" smtClean="0">
                <a:cs typeface="Arial" charset="0"/>
              </a:rPr>
              <a:t>counting argument)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for g </a:t>
            </a:r>
            <a:r>
              <a:rPr lang="en-US" dirty="0" smtClean="0">
                <a:latin typeface="cmsy10"/>
                <a:ea typeface="cmsy10"/>
                <a:cs typeface="cmsy10"/>
              </a:rPr>
              <a:t>2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{equality, IP, majority</a:t>
            </a:r>
            <a:r>
              <a:rPr lang="en-US" dirty="0" smtClean="0">
                <a:cs typeface="Arial" charset="0"/>
              </a:rPr>
              <a:t>}: </a:t>
            </a:r>
            <a:r>
              <a:rPr lang="en-US" dirty="0">
                <a:cs typeface="Arial" charset="0"/>
              </a:rPr>
              <a:t>GH(g)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n / log(n)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techniques from communication </a:t>
            </a:r>
            <a:r>
              <a:rPr lang="en-US" sz="2800" dirty="0" smtClean="0">
                <a:cs typeface="Arial" charset="0"/>
              </a:rPr>
              <a:t>complexity</a:t>
            </a:r>
            <a:endParaRPr lang="en-US" sz="2800" dirty="0">
              <a:cs typeface="Arial" charset="0"/>
            </a:endParaRPr>
          </a:p>
          <a:p>
            <a:pPr marL="40005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Many </a:t>
            </a:r>
            <a:r>
              <a:rPr lang="en-US" sz="3200" dirty="0" smtClean="0">
                <a:cs typeface="Arial" charset="0"/>
              </a:rPr>
              <a:t>open problems</a:t>
            </a:r>
            <a:r>
              <a:rPr lang="en-US" sz="3200" dirty="0" smtClean="0">
                <a:cs typeface="Arial" charset="0"/>
              </a:rPr>
              <a:t>!</a:t>
            </a:r>
          </a:p>
          <a:p>
            <a:pPr marL="40005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Since then, we have used GH tricks to build </a:t>
            </a:r>
            <a:r>
              <a:rPr lang="en-US" sz="3200" b="1" dirty="0" smtClean="0">
                <a:cs typeface="Arial" charset="0"/>
              </a:rPr>
              <a:t>Quantum Fully Homomorphic Encryption </a:t>
            </a:r>
            <a:endParaRPr lang="en-US" sz="32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6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6475330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184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Quantum Computing &amp; </a:t>
            </a:r>
            <a:r>
              <a:rPr lang="fr-CH" sz="3300" dirty="0" smtClean="0"/>
              <a:t>Teleportation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" name="Picture 2" descr="startrek-bea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005064"/>
            <a:ext cx="1724200" cy="2545248"/>
          </a:xfrm>
          <a:prstGeom prst="rect">
            <a:avLst/>
          </a:prstGeom>
          <a:noFill/>
        </p:spPr>
      </p:pic>
      <p:pic>
        <p:nvPicPr>
          <p:cNvPr id="11" name="Picture 9" descr="doll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941169"/>
            <a:ext cx="1744762" cy="1605265"/>
          </a:xfrm>
          <a:prstGeom prst="rect">
            <a:avLst/>
          </a:prstGeom>
          <a:noFill/>
        </p:spPr>
      </p:pic>
      <p:grpSp>
        <p:nvGrpSpPr>
          <p:cNvPr id="70" name="Group 69"/>
          <p:cNvGrpSpPr/>
          <p:nvPr/>
        </p:nvGrpSpPr>
        <p:grpSpPr>
          <a:xfrm>
            <a:off x="827584" y="5661248"/>
            <a:ext cx="3528392" cy="648072"/>
            <a:chOff x="2699792" y="1844824"/>
            <a:chExt cx="3528392" cy="648072"/>
          </a:xfrm>
        </p:grpSpPr>
        <p:sp>
          <p:nvSpPr>
            <p:cNvPr id="57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8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4208" y="908720"/>
            <a:ext cx="1900278" cy="253511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5616" y="1916832"/>
            <a:ext cx="1800200" cy="119795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7864" y="1700808"/>
            <a:ext cx="2485953" cy="1663329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71600" y="4293096"/>
            <a:ext cx="2594726" cy="1080120"/>
            <a:chOff x="971600" y="4077072"/>
            <a:chExt cx="2594726" cy="1080120"/>
          </a:xfrm>
        </p:grpSpPr>
        <p:grpSp>
          <p:nvGrpSpPr>
            <p:cNvPr id="24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2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2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40466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289550"/>
            <a:ext cx="1651000" cy="156845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3501008"/>
            <a:ext cx="8064896" cy="33569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No-Go Theorem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prstClr val="black"/>
                </a:solidFill>
                <a:cs typeface="Arial" charset="0"/>
              </a:rPr>
              <a:t>Impossible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unconditionally, but attack </a:t>
            </a:r>
            <a:r>
              <a:rPr lang="en-US" sz="2800" dirty="0">
                <a:solidFill>
                  <a:prstClr val="black"/>
                </a:solidFill>
                <a:cs typeface="Arial" charset="0"/>
              </a:rPr>
              <a:t>requires unrealistic amounts of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resources</a:t>
            </a: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Garden-Hose Model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model of communication complexity</a:t>
            </a:r>
            <a:endParaRPr lang="en-US" sz="3300" dirty="0" smtClean="0">
              <a:solidFill>
                <a:srgbClr val="0000FF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627784" y="3501008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105273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Position-Based Cryptography</a:t>
            </a:r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1187624" y="1628800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6084167" y="1988840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3059832" y="1916832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977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56" y="260648"/>
            <a:ext cx="7572428" cy="928694"/>
          </a:xfrm>
        </p:spPr>
        <p:txBody>
          <a:bodyPr/>
          <a:lstStyle/>
          <a:p>
            <a:r>
              <a:rPr lang="en-US" sz="4400" dirty="0" smtClean="0"/>
              <a:t>Take on the crypto challenge!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400600"/>
          </a:xfrm>
        </p:spPr>
        <p:txBody>
          <a:bodyPr>
            <a:no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rgbClr val="0000FF"/>
                </a:solidFill>
              </a:rPr>
              <a:t>GH( Inequality ) </a:t>
            </a:r>
            <a:r>
              <a:rPr lang="en-US" sz="3200" dirty="0">
                <a:cs typeface="Arial" charset="0"/>
              </a:rPr>
              <a:t>=</a:t>
            </a:r>
            <a:r>
              <a:rPr lang="en-US" sz="3200" dirty="0" smtClean="0">
                <a:cs typeface="Arial" charset="0"/>
              </a:rPr>
              <a:t> 2n </a:t>
            </a:r>
            <a:r>
              <a:rPr lang="en-US" sz="3200" dirty="0">
                <a:cs typeface="Arial" charset="0"/>
              </a:rPr>
              <a:t>+ 1 </a:t>
            </a:r>
            <a:r>
              <a:rPr lang="en-US" sz="3200" dirty="0" smtClean="0">
                <a:cs typeface="Arial" charset="0"/>
              </a:rPr>
              <a:t>pipes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the first person to </a:t>
            </a:r>
            <a:r>
              <a:rPr lang="en-US" sz="2800" dirty="0" smtClean="0">
                <a:cs typeface="Arial" charset="0"/>
              </a:rPr>
              <a:t>email me </a:t>
            </a:r>
            <a:r>
              <a:rPr lang="en-US" sz="2800" dirty="0" smtClean="0">
                <a:cs typeface="Arial" charset="0"/>
              </a:rPr>
              <a:t>(</a:t>
            </a:r>
            <a:r>
              <a:rPr lang="en-US" sz="2800" dirty="0">
                <a:cs typeface="Arial" charset="0"/>
                <a:hlinkClick r:id="rId2"/>
              </a:rPr>
              <a:t>cschaffner@</a:t>
            </a:r>
            <a:r>
              <a:rPr lang="en-US" sz="2800" dirty="0" smtClean="0">
                <a:cs typeface="Arial" charset="0"/>
                <a:hlinkClick r:id="rId2"/>
              </a:rPr>
              <a:t>uva.nl</a:t>
            </a:r>
            <a:r>
              <a:rPr lang="en-US" sz="2800" dirty="0" smtClean="0">
                <a:cs typeface="Arial" charset="0"/>
              </a:rPr>
              <a:t>) the protocol wins: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 marL="0" indent="0">
              <a:buClr>
                <a:schemeClr val="accent1"/>
              </a:buClr>
              <a:buSzPct val="65000"/>
              <a:buNone/>
            </a:pPr>
            <a:endParaRPr lang="en-US" dirty="0" smtClean="0">
              <a:cs typeface="Arial" charset="0"/>
            </a:endParaRPr>
          </a:p>
          <a:p>
            <a:pPr marL="0" indent="0">
              <a:buClr>
                <a:schemeClr val="accent1"/>
              </a:buClr>
              <a:buSzPct val="65000"/>
              <a:buNone/>
            </a:pPr>
            <a:endParaRPr lang="en-US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course </a:t>
            </a:r>
            <a:r>
              <a:rPr lang="en-US" sz="3200" dirty="0" smtClean="0">
                <a:cs typeface="Arial" charset="0"/>
              </a:rPr>
              <a:t>“Information Theory”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see you </a:t>
            </a:r>
            <a:r>
              <a:rPr lang="en-US" sz="3200" dirty="0" smtClean="0">
                <a:cs typeface="Arial" charset="0"/>
              </a:rPr>
              <a:t>tomorrow at 9:00 in C0.05 !</a:t>
            </a:r>
            <a:endParaRPr lang="en-US" sz="3200" dirty="0"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34559" b="35147"/>
          <a:stretch/>
        </p:blipFill>
        <p:spPr>
          <a:xfrm>
            <a:off x="755576" y="2708920"/>
            <a:ext cx="7620000" cy="15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0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6099">
            <a:off x="6314115" y="3400810"/>
            <a:ext cx="300099" cy="448272"/>
          </a:xfrm>
          <a:prstGeom prst="rect">
            <a:avLst/>
          </a:prstGeom>
        </p:spPr>
      </p:pic>
      <p:pic>
        <p:nvPicPr>
          <p:cNvPr id="2" name="Picture 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5000" y="764704"/>
            <a:ext cx="4955116" cy="360036"/>
          </a:xfrm>
          <a:prstGeom prst="rect">
            <a:avLst/>
          </a:prstGeom>
          <a:noFill/>
          <a:ln/>
          <a:effectLst/>
        </p:spPr>
      </p:pic>
      <p:sp>
        <p:nvSpPr>
          <p:cNvPr id="4" name="Can 3"/>
          <p:cNvSpPr/>
          <p:nvPr/>
        </p:nvSpPr>
        <p:spPr>
          <a:xfrm rot="16200000">
            <a:off x="4703004" y="50342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Can 4"/>
          <p:cNvSpPr/>
          <p:nvPr/>
        </p:nvSpPr>
        <p:spPr>
          <a:xfrm rot="16200000">
            <a:off x="4703003" y="967714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Can 5"/>
          <p:cNvSpPr/>
          <p:nvPr/>
        </p:nvSpPr>
        <p:spPr>
          <a:xfrm rot="16200000">
            <a:off x="4703003" y="1988027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Can 6"/>
          <p:cNvSpPr/>
          <p:nvPr/>
        </p:nvSpPr>
        <p:spPr>
          <a:xfrm rot="16200000">
            <a:off x="4703003" y="244454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Can 7"/>
          <p:cNvSpPr/>
          <p:nvPr/>
        </p:nvSpPr>
        <p:spPr>
          <a:xfrm rot="16200000">
            <a:off x="4779201" y="370539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Can 8"/>
          <p:cNvSpPr/>
          <p:nvPr/>
        </p:nvSpPr>
        <p:spPr>
          <a:xfrm rot="16200000">
            <a:off x="4779200" y="4162598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6330" y="1843445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00… 0</a:t>
            </a:r>
          </a:p>
        </p:txBody>
      </p:sp>
      <p:pic>
        <p:nvPicPr>
          <p:cNvPr id="15" name="Picture 14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2878466"/>
            <a:ext cx="559309" cy="76200"/>
          </a:xfrm>
          <a:prstGeom prst="rect">
            <a:avLst/>
          </a:prstGeom>
          <a:noFill/>
        </p:spPr>
      </p:pic>
      <p:pic>
        <p:nvPicPr>
          <p:cNvPr id="16" name="Picture 15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4534650"/>
            <a:ext cx="559309" cy="762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851920" y="6021288"/>
            <a:ext cx="1995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2</a:t>
            </a:r>
            <a:r>
              <a:rPr lang="en-US" sz="3600" baseline="30000" dirty="0" smtClean="0">
                <a:solidFill>
                  <a:srgbClr val="3333CC"/>
                </a:solidFill>
                <a:latin typeface="Calibri"/>
              </a:rPr>
              <a:t>n+1</a:t>
            </a: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 pipes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69873" y="513935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11… 1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96" y="2499199"/>
            <a:ext cx="580796" cy="638482"/>
          </a:xfrm>
          <a:prstGeom prst="rect">
            <a:avLst/>
          </a:prstGeom>
        </p:spPr>
      </p:pic>
      <p:cxnSp>
        <p:nvCxnSpPr>
          <p:cNvPr id="28" name="Curved Connector 27"/>
          <p:cNvCxnSpPr/>
          <p:nvPr/>
        </p:nvCxnSpPr>
        <p:spPr>
          <a:xfrm>
            <a:off x="2731296" y="3039743"/>
            <a:ext cx="685799" cy="403545"/>
          </a:xfrm>
          <a:prstGeom prst="curvedConnector3">
            <a:avLst>
              <a:gd name="adj1" fmla="val 50000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>
            <a:off x="2578896" y="2887343"/>
            <a:ext cx="228600" cy="152400"/>
          </a:xfrm>
          <a:prstGeom prst="curvedConnector3">
            <a:avLst>
              <a:gd name="adj1" fmla="val -9375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 bwMode="auto">
          <a:xfrm>
            <a:off x="2307432" y="3054031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8810" y="327660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6588224" y="198884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01496" y="1844824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 smtClean="0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 smtClean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f(00…0,y)=0</a:t>
            </a:r>
          </a:p>
        </p:txBody>
      </p:sp>
      <p:sp>
        <p:nvSpPr>
          <p:cNvPr id="38" name="Freeform 37"/>
          <p:cNvSpPr/>
          <p:nvPr/>
        </p:nvSpPr>
        <p:spPr bwMode="auto">
          <a:xfrm>
            <a:off x="6588224" y="5157192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98798" y="5013176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f(11…1,y)=0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52444" y="3284984"/>
            <a:ext cx="18774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x,y</a:t>
            </a:r>
            <a:r>
              <a:rPr lang="en-US" sz="2800" dirty="0">
                <a:solidFill>
                  <a:srgbClr val="3333CC"/>
                </a:solidFill>
                <a:latin typeface="Calibri"/>
              </a:rPr>
              <a:t>)=0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6588224" y="342900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2400" y="398722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dirty="0" err="1" smtClean="0">
                <a:latin typeface="Calibri"/>
              </a:rPr>
              <a:t>,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dirty="0" smtClean="0">
                <a:latin typeface="Calibri"/>
              </a:rPr>
              <a:t>)=1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115616" y="0"/>
            <a:ext cx="7572428" cy="92869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aseline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9pPr>
          </a:lstStyle>
          <a:p>
            <a:r>
              <a:rPr lang="en-US" sz="4000" dirty="0">
                <a:solidFill>
                  <a:srgbClr val="000000"/>
                </a:solidFill>
              </a:rPr>
              <a:t>Any f has GH(f)</a:t>
            </a:r>
            <a:r>
              <a:rPr lang="en-US" sz="4000" dirty="0">
                <a:solidFill>
                  <a:srgbClr val="000000"/>
                </a:solidFill>
                <a:latin typeface="cmsy10"/>
              </a:rPr>
              <a:t>·</a:t>
            </a:r>
            <a:r>
              <a:rPr lang="en-US" sz="4000" dirty="0">
                <a:solidFill>
                  <a:srgbClr val="000000"/>
                </a:solidFill>
              </a:rPr>
              <a:t> 2</a:t>
            </a:r>
            <a:r>
              <a:rPr lang="en-US" sz="4000" baseline="30000" dirty="0">
                <a:solidFill>
                  <a:srgbClr val="000000"/>
                </a:solidFill>
              </a:rPr>
              <a:t>n+1</a:t>
            </a:r>
          </a:p>
        </p:txBody>
      </p: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8640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88640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3528" y="126876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4208" y="1052736"/>
            <a:ext cx="14462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err="1" smtClean="0">
                <a:solidFill>
                  <a:srgbClr val="0000FF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8684" y="6084584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)=0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24328" y="608458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)=1</a:t>
            </a:r>
          </a:p>
        </p:txBody>
      </p:sp>
    </p:spTree>
    <p:extLst>
      <p:ext uri="{BB962C8B-B14F-4D97-AF65-F5344CB8AC3E}">
        <p14:creationId xmlns:p14="http://schemas.microsoft.com/office/powerpoint/2010/main" val="352261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31" grpId="0"/>
      <p:bldP spid="35" grpId="0" animBg="1"/>
      <p:bldP spid="37" grpId="0"/>
      <p:bldP spid="38" grpId="0" animBg="1"/>
      <p:bldP spid="39" grpId="0"/>
      <p:bldP spid="43" grpId="0"/>
      <p:bldP spid="45" grpId="0" animBg="1"/>
      <p:bldP spid="45" grpId="1" animBg="1"/>
      <p:bldP spid="4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4168">
            <a:off x="3146422" y="3853422"/>
            <a:ext cx="300099" cy="448272"/>
          </a:xfrm>
          <a:prstGeom prst="rect">
            <a:avLst/>
          </a:prstGeom>
        </p:spPr>
      </p:pic>
      <p:pic>
        <p:nvPicPr>
          <p:cNvPr id="2" name="Picture 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5000" y="706764"/>
            <a:ext cx="4955116" cy="360036"/>
          </a:xfrm>
          <a:prstGeom prst="rect">
            <a:avLst/>
          </a:prstGeom>
          <a:noFill/>
          <a:ln/>
          <a:effectLst/>
        </p:spPr>
      </p:pic>
      <p:sp>
        <p:nvSpPr>
          <p:cNvPr id="4" name="Can 3"/>
          <p:cNvSpPr/>
          <p:nvPr/>
        </p:nvSpPr>
        <p:spPr>
          <a:xfrm rot="16200000">
            <a:off x="4703004" y="50342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Can 4"/>
          <p:cNvSpPr/>
          <p:nvPr/>
        </p:nvSpPr>
        <p:spPr>
          <a:xfrm rot="16200000">
            <a:off x="4703003" y="967714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Can 5"/>
          <p:cNvSpPr/>
          <p:nvPr/>
        </p:nvSpPr>
        <p:spPr>
          <a:xfrm rot="16200000">
            <a:off x="4703003" y="1988027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Can 6"/>
          <p:cNvSpPr/>
          <p:nvPr/>
        </p:nvSpPr>
        <p:spPr>
          <a:xfrm rot="16200000">
            <a:off x="4703003" y="244454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Can 7"/>
          <p:cNvSpPr/>
          <p:nvPr/>
        </p:nvSpPr>
        <p:spPr>
          <a:xfrm rot="16200000">
            <a:off x="4779201" y="370539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Can 8"/>
          <p:cNvSpPr/>
          <p:nvPr/>
        </p:nvSpPr>
        <p:spPr>
          <a:xfrm rot="16200000">
            <a:off x="4779200" y="4162598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6330" y="1843445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00… 0</a:t>
            </a:r>
          </a:p>
        </p:txBody>
      </p:sp>
      <p:sp>
        <p:nvSpPr>
          <p:cNvPr id="11" name="Right Brace 10"/>
          <p:cNvSpPr/>
          <p:nvPr/>
        </p:nvSpPr>
        <p:spPr bwMode="auto">
          <a:xfrm rot="16200000">
            <a:off x="2150873" y="1310045"/>
            <a:ext cx="304800" cy="10668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1760" y="1295400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n</a:t>
            </a:r>
            <a:endParaRPr lang="en-US" sz="3200" dirty="0" smtClean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" name="Picture 14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2878466"/>
            <a:ext cx="559309" cy="76200"/>
          </a:xfrm>
          <a:prstGeom prst="rect">
            <a:avLst/>
          </a:prstGeom>
          <a:noFill/>
        </p:spPr>
      </p:pic>
      <p:pic>
        <p:nvPicPr>
          <p:cNvPr id="16" name="Picture 15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4534650"/>
            <a:ext cx="559309" cy="762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769873" y="513935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11… 1</a:t>
            </a:r>
          </a:p>
        </p:txBody>
      </p:sp>
      <p:sp>
        <p:nvSpPr>
          <p:cNvPr id="19" name="Right Brace 18"/>
          <p:cNvSpPr/>
          <p:nvPr/>
        </p:nvSpPr>
        <p:spPr bwMode="auto">
          <a:xfrm rot="16200000">
            <a:off x="2150873" y="4657328"/>
            <a:ext cx="304800" cy="10668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6153" y="458112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n</a:t>
            </a:r>
            <a:endParaRPr lang="en-US" sz="3200" dirty="0" smtClean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96" y="2499199"/>
            <a:ext cx="580796" cy="638482"/>
          </a:xfrm>
          <a:prstGeom prst="rect">
            <a:avLst/>
          </a:prstGeom>
        </p:spPr>
      </p:pic>
      <p:cxnSp>
        <p:nvCxnSpPr>
          <p:cNvPr id="28" name="Curved Connector 27"/>
          <p:cNvCxnSpPr/>
          <p:nvPr/>
        </p:nvCxnSpPr>
        <p:spPr>
          <a:xfrm>
            <a:off x="2731296" y="3039743"/>
            <a:ext cx="685799" cy="403545"/>
          </a:xfrm>
          <a:prstGeom prst="curvedConnector3">
            <a:avLst>
              <a:gd name="adj1" fmla="val 50000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>
            <a:off x="2578896" y="2887343"/>
            <a:ext cx="228600" cy="152400"/>
          </a:xfrm>
          <a:prstGeom prst="curvedConnector3">
            <a:avLst>
              <a:gd name="adj1" fmla="val -9375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 bwMode="auto">
          <a:xfrm>
            <a:off x="2307432" y="3054031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8810" y="327660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6588224" y="198884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01496" y="1844824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 smtClean="0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 smtClean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f(00…0,y)=0</a:t>
            </a:r>
          </a:p>
        </p:txBody>
      </p:sp>
      <p:sp>
        <p:nvSpPr>
          <p:cNvPr id="38" name="Freeform 37"/>
          <p:cNvSpPr/>
          <p:nvPr/>
        </p:nvSpPr>
        <p:spPr bwMode="auto">
          <a:xfrm>
            <a:off x="6588224" y="5157192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98798" y="5013176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f(11…1,y)=0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52444" y="3284984"/>
            <a:ext cx="18774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x,y</a:t>
            </a:r>
            <a:r>
              <a:rPr lang="en-US" sz="2800" dirty="0">
                <a:solidFill>
                  <a:srgbClr val="3333CC"/>
                </a:solidFill>
                <a:latin typeface="Calibri"/>
              </a:rPr>
              <a:t>)=0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6588224" y="342900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115616" y="0"/>
            <a:ext cx="7572428" cy="92869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aseline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9pPr>
          </a:lstStyle>
          <a:p>
            <a:r>
              <a:rPr lang="en-US" sz="4000" dirty="0">
                <a:solidFill>
                  <a:srgbClr val="000000"/>
                </a:solidFill>
              </a:rPr>
              <a:t>Any f has GH(f)</a:t>
            </a:r>
            <a:r>
              <a:rPr lang="en-US" sz="4000" dirty="0">
                <a:solidFill>
                  <a:srgbClr val="000000"/>
                </a:solidFill>
                <a:latin typeface="cmsy10"/>
              </a:rPr>
              <a:t>·</a:t>
            </a:r>
            <a:r>
              <a:rPr lang="en-US" sz="4000" dirty="0">
                <a:solidFill>
                  <a:srgbClr val="000000"/>
                </a:solidFill>
              </a:rPr>
              <a:t> 2</a:t>
            </a:r>
            <a:r>
              <a:rPr lang="en-US" sz="4000" baseline="30000" dirty="0">
                <a:solidFill>
                  <a:srgbClr val="000000"/>
                </a:solidFill>
              </a:rPr>
              <a:t>n+1</a:t>
            </a:r>
          </a:p>
        </p:txBody>
      </p: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8640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88640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3528" y="126876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4208" y="1052736"/>
            <a:ext cx="14462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err="1" smtClean="0">
                <a:solidFill>
                  <a:srgbClr val="0000FF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51920" y="6021288"/>
            <a:ext cx="1995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2</a:t>
            </a:r>
            <a:r>
              <a:rPr lang="en-US" sz="3600" baseline="30000" dirty="0" smtClean="0">
                <a:solidFill>
                  <a:srgbClr val="3333CC"/>
                </a:solidFill>
                <a:latin typeface="Calibri"/>
              </a:rPr>
              <a:t>n+1</a:t>
            </a: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 pipes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3803" y="3987225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dirty="0" err="1" smtClean="0">
                <a:latin typeface="Calibri"/>
              </a:rPr>
              <a:t>,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dirty="0" smtClean="0">
                <a:latin typeface="Calibri"/>
              </a:rPr>
              <a:t>)=0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98684" y="6084584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)=0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24328" y="608458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)=1</a:t>
            </a:r>
          </a:p>
        </p:txBody>
      </p:sp>
    </p:spTree>
    <p:extLst>
      <p:ext uri="{BB962C8B-B14F-4D97-AF65-F5344CB8AC3E}">
        <p14:creationId xmlns:p14="http://schemas.microsoft.com/office/powerpoint/2010/main" val="158503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Open Problems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Is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Quantum-GH(f) </a:t>
            </a:r>
            <a:r>
              <a:rPr lang="en-US" dirty="0">
                <a:cs typeface="Arial" charset="0"/>
              </a:rPr>
              <a:t>equivalent to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r>
              <a:rPr lang="en-US" dirty="0">
                <a:cs typeface="Arial" charset="0"/>
              </a:rPr>
              <a:t>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Find good </a:t>
            </a:r>
            <a:r>
              <a:rPr lang="en-US" dirty="0">
                <a:cs typeface="Arial" charset="0"/>
              </a:rPr>
              <a:t>lower bounds on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Does P</a:t>
            </a:r>
            <a:r>
              <a:rPr lang="en-US" dirty="0">
                <a:cs typeface="Arial" charset="0"/>
                <a:sym typeface="Symbol"/>
              </a:rPr>
              <a:t></a:t>
            </a:r>
            <a:r>
              <a:rPr lang="en-US" dirty="0">
                <a:cs typeface="Arial" charset="0"/>
              </a:rPr>
              <a:t>L/poly imply f in P with 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GH(f)</a:t>
            </a:r>
            <a:r>
              <a:rPr lang="en-US" dirty="0">
                <a:cs typeface="Arial" charset="0"/>
              </a:rPr>
              <a:t> &gt; poly 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Are there </a:t>
            </a:r>
            <a:r>
              <a:rPr lang="en-US" dirty="0">
                <a:cs typeface="Arial" charset="0"/>
              </a:rPr>
              <a:t>o</a:t>
            </a:r>
            <a:r>
              <a:rPr lang="en-US" dirty="0" smtClean="0">
                <a:cs typeface="Arial" charset="0"/>
              </a:rPr>
              <a:t>ther position-verification schemes?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solidFill>
                  <a:srgbClr val="FF0000"/>
                </a:solidFill>
                <a:cs typeface="Arial" charset="0"/>
              </a:rPr>
              <a:t>Parallel repetition</a:t>
            </a:r>
            <a:r>
              <a:rPr lang="en-US" dirty="0">
                <a:cs typeface="Arial" charset="0"/>
              </a:rPr>
              <a:t>, link </a:t>
            </a:r>
            <a:r>
              <a:rPr lang="en-US" dirty="0" smtClean="0">
                <a:cs typeface="Arial" charset="0"/>
              </a:rPr>
              <a:t>with Semi-Definite Programming (SDP) and </a:t>
            </a:r>
            <a:r>
              <a:rPr lang="en-US" dirty="0">
                <a:cs typeface="Arial" charset="0"/>
              </a:rPr>
              <a:t>non-locality.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solidFill>
                  <a:srgbClr val="0000FF"/>
                </a:solidFill>
                <a:cs typeface="Arial" charset="0"/>
              </a:rPr>
              <a:t>Implementation</a:t>
            </a:r>
            <a:r>
              <a:rPr lang="en-US" dirty="0">
                <a:cs typeface="Arial" charset="0"/>
              </a:rPr>
              <a:t>: </a:t>
            </a:r>
            <a:r>
              <a:rPr lang="en-US" dirty="0" smtClean="0">
                <a:cs typeface="Arial" charset="0"/>
              </a:rPr>
              <a:t>handle noise </a:t>
            </a:r>
            <a:r>
              <a:rPr lang="en-US" dirty="0">
                <a:cs typeface="Arial" charset="0"/>
              </a:rPr>
              <a:t>&amp; </a:t>
            </a:r>
            <a:r>
              <a:rPr lang="en-US" dirty="0" smtClean="0">
                <a:cs typeface="Arial" charset="0"/>
              </a:rPr>
              <a:t>limited precision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Can we achieve other position</a:t>
            </a:r>
            <a:r>
              <a:rPr lang="en-US" dirty="0">
                <a:cs typeface="Arial" charset="0"/>
              </a:rPr>
              <a:t>-based primitives?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258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are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linear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isometries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02" name="Picture 10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68759"/>
            <a:ext cx="2488311" cy="341452"/>
          </a:xfrm>
          <a:prstGeom prst="rect">
            <a:avLst/>
          </a:prstGeom>
          <a:noFill/>
          <a:ln/>
          <a:effectLst/>
        </p:spPr>
      </p:pic>
      <p:grpSp>
        <p:nvGrpSpPr>
          <p:cNvPr id="94" name="Group 93"/>
          <p:cNvGrpSpPr/>
          <p:nvPr/>
        </p:nvGrpSpPr>
        <p:grpSpPr>
          <a:xfrm>
            <a:off x="5868144" y="3497957"/>
            <a:ext cx="3171133" cy="2883372"/>
            <a:chOff x="5868144" y="3497957"/>
            <a:chExt cx="3171133" cy="2883372"/>
          </a:xfrm>
        </p:grpSpPr>
        <p:pic>
          <p:nvPicPr>
            <p:cNvPr id="75" name="Picture 74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532440" y="4938117"/>
              <a:ext cx="506837" cy="3133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3497957"/>
              <a:ext cx="506240" cy="313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69684" y="4003916"/>
              <a:ext cx="506240" cy="2863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00392" y="5946229"/>
              <a:ext cx="505644" cy="28605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176" name="Group 175"/>
            <p:cNvGrpSpPr/>
            <p:nvPr/>
          </p:nvGrpSpPr>
          <p:grpSpPr>
            <a:xfrm>
              <a:off x="5868144" y="3857997"/>
              <a:ext cx="2520280" cy="2523332"/>
              <a:chOff x="4572958" y="1485104"/>
              <a:chExt cx="3314742" cy="3318755"/>
            </a:xfrm>
          </p:grpSpPr>
          <p:sp>
            <p:nvSpPr>
              <p:cNvPr id="164" name="Oval 105"/>
              <p:cNvSpPr>
                <a:spLocks noChangeArrowheads="1"/>
              </p:cNvSpPr>
              <p:nvPr/>
            </p:nvSpPr>
            <p:spPr bwMode="auto">
              <a:xfrm>
                <a:off x="4788024" y="1700808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AutoShape 11"/>
              <p:cNvSpPr>
                <a:spLocks noChangeArrowheads="1"/>
              </p:cNvSpPr>
              <p:nvPr/>
            </p:nvSpPr>
            <p:spPr bwMode="auto">
              <a:xfrm rot="5400000">
                <a:off x="4579160" y="3067842"/>
                <a:ext cx="3311526" cy="146049"/>
              </a:xfrm>
              <a:prstGeom prst="leftRightArrow">
                <a:avLst>
                  <a:gd name="adj1" fmla="val 44194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7" name="AutoShape 11"/>
              <p:cNvSpPr>
                <a:spLocks noChangeArrowheads="1"/>
              </p:cNvSpPr>
              <p:nvPr/>
            </p:nvSpPr>
            <p:spPr bwMode="auto">
              <a:xfrm>
                <a:off x="4576175" y="3067645"/>
                <a:ext cx="3311525" cy="146049"/>
              </a:xfrm>
              <a:prstGeom prst="leftRightArrow">
                <a:avLst>
                  <a:gd name="adj1" fmla="val 4419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8" name="AutoShape 11"/>
              <p:cNvSpPr>
                <a:spLocks noChangeArrowheads="1"/>
              </p:cNvSpPr>
              <p:nvPr/>
            </p:nvSpPr>
            <p:spPr bwMode="auto">
              <a:xfrm rot="2697395">
                <a:off x="4572958" y="3075268"/>
                <a:ext cx="3311525" cy="146049"/>
              </a:xfrm>
              <a:prstGeom prst="leftRightArrow">
                <a:avLst>
                  <a:gd name="adj1" fmla="val 43129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70" name="AutoShape 11"/>
              <p:cNvSpPr>
                <a:spLocks noChangeArrowheads="1"/>
              </p:cNvSpPr>
              <p:nvPr/>
            </p:nvSpPr>
            <p:spPr bwMode="auto">
              <a:xfrm rot="18897395">
                <a:off x="4569973" y="3075071"/>
                <a:ext cx="3311526" cy="146049"/>
              </a:xfrm>
              <a:prstGeom prst="leftRightArrow">
                <a:avLst>
                  <a:gd name="adj1" fmla="val 43151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012160" y="3885421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-2700000">
              <a:off x="6662416" y="474951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104" name="Picture 10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  <p:grpSp>
        <p:nvGrpSpPr>
          <p:cNvPr id="101" name="Group 100"/>
          <p:cNvGrpSpPr/>
          <p:nvPr/>
        </p:nvGrpSpPr>
        <p:grpSpPr>
          <a:xfrm>
            <a:off x="465082" y="3429000"/>
            <a:ext cx="4420594" cy="792088"/>
            <a:chOff x="465082" y="3429000"/>
            <a:chExt cx="4420594" cy="792088"/>
          </a:xfrm>
        </p:grpSpPr>
        <p:grpSp>
          <p:nvGrpSpPr>
            <p:cNvPr id="114" name="Group 28"/>
            <p:cNvGrpSpPr/>
            <p:nvPr/>
          </p:nvGrpSpPr>
          <p:grpSpPr>
            <a:xfrm>
              <a:off x="465082" y="353500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4427984" y="3544374"/>
              <a:ext cx="457692" cy="460694"/>
              <a:chOff x="7597837" y="2707419"/>
              <a:chExt cx="457692" cy="460694"/>
            </a:xfrm>
          </p:grpSpPr>
          <p:sp>
            <p:nvSpPr>
              <p:cNvPr id="13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1064328" y="3429000"/>
              <a:ext cx="3168352" cy="792088"/>
              <a:chOff x="1017964" y="4149080"/>
              <a:chExt cx="3168352" cy="792088"/>
            </a:xfrm>
          </p:grpSpPr>
          <p:sp>
            <p:nvSpPr>
              <p:cNvPr id="187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89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94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9" name="Group 98"/>
          <p:cNvGrpSpPr/>
          <p:nvPr/>
        </p:nvGrpSpPr>
        <p:grpSpPr>
          <a:xfrm>
            <a:off x="465082" y="4184414"/>
            <a:ext cx="4420594" cy="792088"/>
            <a:chOff x="465082" y="4184414"/>
            <a:chExt cx="4420594" cy="792088"/>
          </a:xfrm>
        </p:grpSpPr>
        <p:grpSp>
          <p:nvGrpSpPr>
            <p:cNvPr id="42" name="Group 41"/>
            <p:cNvGrpSpPr/>
            <p:nvPr/>
          </p:nvGrpSpPr>
          <p:grpSpPr>
            <a:xfrm>
              <a:off x="1064328" y="4184414"/>
              <a:ext cx="3168352" cy="792088"/>
              <a:chOff x="1017964" y="4149080"/>
              <a:chExt cx="3168352" cy="792088"/>
            </a:xfrm>
          </p:grpSpPr>
          <p:sp>
            <p:nvSpPr>
              <p:cNvPr id="43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6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082" y="4290420"/>
              <a:ext cx="457692" cy="460694"/>
              <a:chOff x="7597837" y="2707419"/>
              <a:chExt cx="457692" cy="460694"/>
            </a:xfrm>
          </p:grpSpPr>
          <p:sp>
            <p:nvSpPr>
              <p:cNvPr id="4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0" name="Group 28"/>
            <p:cNvGrpSpPr/>
            <p:nvPr/>
          </p:nvGrpSpPr>
          <p:grpSpPr>
            <a:xfrm>
              <a:off x="4427984" y="4299788"/>
              <a:ext cx="457692" cy="460694"/>
              <a:chOff x="4214810" y="2000240"/>
              <a:chExt cx="457692" cy="460694"/>
            </a:xfrm>
          </p:grpSpPr>
          <p:sp>
            <p:nvSpPr>
              <p:cNvPr id="5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465082" y="5695246"/>
            <a:ext cx="4420594" cy="792088"/>
            <a:chOff x="465082" y="5695246"/>
            <a:chExt cx="4420594" cy="792088"/>
          </a:xfrm>
        </p:grpSpPr>
        <p:grpSp>
          <p:nvGrpSpPr>
            <p:cNvPr id="95" name="Group 28"/>
            <p:cNvGrpSpPr/>
            <p:nvPr/>
          </p:nvGrpSpPr>
          <p:grpSpPr>
            <a:xfrm>
              <a:off x="465082" y="5801248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064328" y="5695246"/>
              <a:ext cx="3168352" cy="792088"/>
              <a:chOff x="1017964" y="4149080"/>
              <a:chExt cx="3168352" cy="792088"/>
            </a:xfrm>
          </p:grpSpPr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7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8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" name="Group 28"/>
            <p:cNvGrpSpPr/>
            <p:nvPr/>
          </p:nvGrpSpPr>
          <p:grpSpPr>
            <a:xfrm>
              <a:off x="4427984" y="5810616"/>
              <a:ext cx="457692" cy="460694"/>
              <a:chOff x="4214810" y="2000240"/>
              <a:chExt cx="457692" cy="460694"/>
            </a:xfrm>
          </p:grpSpPr>
          <p:sp>
            <p:nvSpPr>
              <p:cNvPr id="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465082" y="4939828"/>
            <a:ext cx="4420594" cy="792088"/>
            <a:chOff x="465082" y="4939828"/>
            <a:chExt cx="4420594" cy="792088"/>
          </a:xfrm>
        </p:grpSpPr>
        <p:grpSp>
          <p:nvGrpSpPr>
            <p:cNvPr id="88" name="Group 28"/>
            <p:cNvGrpSpPr/>
            <p:nvPr/>
          </p:nvGrpSpPr>
          <p:grpSpPr>
            <a:xfrm>
              <a:off x="465082" y="5045834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064328" y="4939828"/>
              <a:ext cx="3168352" cy="792088"/>
              <a:chOff x="1017964" y="4149080"/>
              <a:chExt cx="3168352" cy="792088"/>
            </a:xfrm>
          </p:grpSpPr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3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" name="Group 28"/>
            <p:cNvGrpSpPr/>
            <p:nvPr/>
          </p:nvGrpSpPr>
          <p:grpSpPr>
            <a:xfrm>
              <a:off x="4427984" y="5055202"/>
              <a:ext cx="457692" cy="460694"/>
              <a:chOff x="4214810" y="200024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pic>
        <p:nvPicPr>
          <p:cNvPr id="75" name="Picture 7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32440" y="4938117"/>
            <a:ext cx="506837" cy="313369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97957"/>
            <a:ext cx="506240" cy="313000"/>
          </a:xfrm>
          <a:prstGeom prst="rect">
            <a:avLst/>
          </a:prstGeom>
          <a:noFill/>
          <a:ln/>
          <a:effectLst/>
        </p:spPr>
      </p:pic>
      <p:pic>
        <p:nvPicPr>
          <p:cNvPr id="110" name="Picture 10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684" y="4003916"/>
            <a:ext cx="506240" cy="286395"/>
          </a:xfrm>
          <a:prstGeom prst="rect">
            <a:avLst/>
          </a:prstGeom>
          <a:noFill/>
          <a:ln/>
          <a:effectLst/>
        </p:spPr>
      </p:pic>
      <p:pic>
        <p:nvPicPr>
          <p:cNvPr id="113" name="Picture 11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00392" y="5946229"/>
            <a:ext cx="505644" cy="286057"/>
          </a:xfrm>
          <a:prstGeom prst="rect">
            <a:avLst/>
          </a:prstGeom>
          <a:noFill/>
          <a:ln/>
          <a:effectLst/>
        </p:spPr>
      </p:pic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are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linear </a:t>
            </a:r>
            <a:r>
              <a:rPr lang="en-US" sz="2600" dirty="0" err="1" smtClean="0">
                <a:solidFill>
                  <a:srgbClr val="FF0000"/>
                </a:solidFill>
                <a:cs typeface="Arial" charset="0"/>
              </a:rPr>
              <a:t>isometries</a:t>
            </a:r>
            <a:endParaRPr lang="en-US" sz="2600" dirty="0" smtClean="0">
              <a:solidFill>
                <a:srgbClr val="FF0000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phase-flip (Pauli Z): mirroring at           axis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both (Pauli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XZ)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62" name="Picture 16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87182"/>
            <a:ext cx="1397159" cy="341618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175"/>
          <p:cNvGrpSpPr/>
          <p:nvPr/>
        </p:nvGrpSpPr>
        <p:grpSpPr>
          <a:xfrm>
            <a:off x="5868144" y="3857997"/>
            <a:ext cx="2520280" cy="2523332"/>
            <a:chOff x="4572958" y="1485104"/>
            <a:chExt cx="3314742" cy="3318755"/>
          </a:xfrm>
        </p:grpSpPr>
        <p:sp>
          <p:nvSpPr>
            <p:cNvPr id="164" name="Oval 105"/>
            <p:cNvSpPr>
              <a:spLocks noChangeArrowheads="1"/>
            </p:cNvSpPr>
            <p:nvPr/>
          </p:nvSpPr>
          <p:spPr bwMode="auto">
            <a:xfrm>
              <a:off x="4788024" y="1700808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AutoShape 11"/>
            <p:cNvSpPr>
              <a:spLocks noChangeArrowheads="1"/>
            </p:cNvSpPr>
            <p:nvPr/>
          </p:nvSpPr>
          <p:spPr bwMode="auto">
            <a:xfrm rot="5400000">
              <a:off x="4579160" y="3067842"/>
              <a:ext cx="3311526" cy="146049"/>
            </a:xfrm>
            <a:prstGeom prst="leftRightArrow">
              <a:avLst>
                <a:gd name="adj1" fmla="val 44194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AutoShape 11"/>
            <p:cNvSpPr>
              <a:spLocks noChangeArrowheads="1"/>
            </p:cNvSpPr>
            <p:nvPr/>
          </p:nvSpPr>
          <p:spPr bwMode="auto">
            <a:xfrm>
              <a:off x="4576175" y="3067645"/>
              <a:ext cx="3311525" cy="146049"/>
            </a:xfrm>
            <a:prstGeom prst="leftRightArrow">
              <a:avLst>
                <a:gd name="adj1" fmla="val 4419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AutoShape 11"/>
            <p:cNvSpPr>
              <a:spLocks noChangeArrowheads="1"/>
            </p:cNvSpPr>
            <p:nvPr/>
          </p:nvSpPr>
          <p:spPr bwMode="auto">
            <a:xfrm rot="2697395">
              <a:off x="4572958" y="3075268"/>
              <a:ext cx="3311525" cy="146049"/>
            </a:xfrm>
            <a:prstGeom prst="leftRightArrow">
              <a:avLst>
                <a:gd name="adj1" fmla="val 43129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0" name="AutoShape 11"/>
            <p:cNvSpPr>
              <a:spLocks noChangeArrowheads="1"/>
            </p:cNvSpPr>
            <p:nvPr/>
          </p:nvSpPr>
          <p:spPr bwMode="auto">
            <a:xfrm rot="18897395">
              <a:off x="4569973" y="3075071"/>
              <a:ext cx="3311526" cy="146049"/>
            </a:xfrm>
            <a:prstGeom prst="leftRightArrow">
              <a:avLst>
                <a:gd name="adj1" fmla="val 43151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 rot="2723195">
            <a:off x="6012160" y="3919377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18900000">
              <a:off x="6681056" y="478475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6336" y="5344570"/>
            <a:ext cx="3168352" cy="792088"/>
            <a:chOff x="1136336" y="5344570"/>
            <a:chExt cx="3168352" cy="792088"/>
          </a:xfrm>
        </p:grpSpPr>
        <p:sp>
          <p:nvSpPr>
            <p:cNvPr id="187" name="Rectangle 22"/>
            <p:cNvSpPr>
              <a:spLocks noChangeArrowheads="1"/>
            </p:cNvSpPr>
            <p:nvPr/>
          </p:nvSpPr>
          <p:spPr bwMode="auto">
            <a:xfrm>
              <a:off x="2216456" y="5344570"/>
              <a:ext cx="649188" cy="7192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23"/>
            <p:cNvSpPr>
              <a:spLocks noChangeShapeType="1"/>
            </p:cNvSpPr>
            <p:nvPr/>
          </p:nvSpPr>
          <p:spPr bwMode="auto">
            <a:xfrm flipH="1">
              <a:off x="1136336" y="5704610"/>
              <a:ext cx="10806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89" name="Line 24"/>
            <p:cNvSpPr>
              <a:spLocks noChangeShapeType="1"/>
            </p:cNvSpPr>
            <p:nvPr/>
          </p:nvSpPr>
          <p:spPr bwMode="auto">
            <a:xfrm flipH="1">
              <a:off x="2864528" y="5704610"/>
              <a:ext cx="1440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94" name="Content Placeholder 1"/>
            <p:cNvSpPr txBox="1">
              <a:spLocks/>
            </p:cNvSpPr>
            <p:nvPr/>
          </p:nvSpPr>
          <p:spPr>
            <a:xfrm>
              <a:off x="2288464" y="534457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Z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</p:grpSp>
      <p:pic>
        <p:nvPicPr>
          <p:cNvPr id="41" name="Picture 40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3212976"/>
            <a:ext cx="577947" cy="408443"/>
          </a:xfrm>
          <a:prstGeom prst="rect">
            <a:avLst/>
          </a:prstGeom>
          <a:noFill/>
          <a:ln/>
          <a:effectLst/>
        </p:spPr>
      </p:pic>
      <p:grpSp>
        <p:nvGrpSpPr>
          <p:cNvPr id="79" name="Group 78"/>
          <p:cNvGrpSpPr/>
          <p:nvPr/>
        </p:nvGrpSpPr>
        <p:grpSpPr>
          <a:xfrm>
            <a:off x="513908" y="6165304"/>
            <a:ext cx="4371768" cy="504056"/>
            <a:chOff x="513908" y="6165304"/>
            <a:chExt cx="4371768" cy="504056"/>
          </a:xfrm>
        </p:grpSpPr>
        <p:grpSp>
          <p:nvGrpSpPr>
            <p:cNvPr id="58" name="Group 28"/>
            <p:cNvGrpSpPr/>
            <p:nvPr/>
          </p:nvGrpSpPr>
          <p:grpSpPr>
            <a:xfrm>
              <a:off x="4427984" y="6165304"/>
              <a:ext cx="457692" cy="460694"/>
              <a:chOff x="4214810" y="2000240"/>
              <a:chExt cx="457692" cy="460694"/>
            </a:xfrm>
          </p:grpSpPr>
          <p:sp>
            <p:nvSpPr>
              <p:cNvPr id="5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" name="Group 28"/>
            <p:cNvGrpSpPr/>
            <p:nvPr/>
          </p:nvGrpSpPr>
          <p:grpSpPr>
            <a:xfrm>
              <a:off x="513908" y="6208666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513908" y="5691728"/>
            <a:ext cx="4371768" cy="473576"/>
            <a:chOff x="513908" y="5691728"/>
            <a:chExt cx="4371768" cy="473576"/>
          </a:xfrm>
        </p:grpSpPr>
        <p:grpSp>
          <p:nvGrpSpPr>
            <p:cNvPr id="3" name="Group 28"/>
            <p:cNvGrpSpPr/>
            <p:nvPr/>
          </p:nvGrpSpPr>
          <p:grpSpPr>
            <a:xfrm>
              <a:off x="513908" y="5704610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1" name="Group 28"/>
            <p:cNvGrpSpPr/>
            <p:nvPr/>
          </p:nvGrpSpPr>
          <p:grpSpPr>
            <a:xfrm>
              <a:off x="4427984" y="5691728"/>
              <a:ext cx="457692" cy="460694"/>
              <a:chOff x="4214810" y="2000240"/>
              <a:chExt cx="457692" cy="460694"/>
            </a:xfrm>
          </p:grpSpPr>
          <p:sp>
            <p:nvSpPr>
              <p:cNvPr id="6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513908" y="5186100"/>
            <a:ext cx="4371768" cy="475148"/>
            <a:chOff x="513908" y="5186100"/>
            <a:chExt cx="4371768" cy="475148"/>
          </a:xfrm>
        </p:grpSpPr>
        <p:grpSp>
          <p:nvGrpSpPr>
            <p:cNvPr id="5" name="Group 28"/>
            <p:cNvGrpSpPr/>
            <p:nvPr/>
          </p:nvGrpSpPr>
          <p:grpSpPr>
            <a:xfrm>
              <a:off x="513908" y="5200554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28"/>
            <p:cNvGrpSpPr/>
            <p:nvPr/>
          </p:nvGrpSpPr>
          <p:grpSpPr>
            <a:xfrm>
              <a:off x="4427984" y="5186100"/>
              <a:ext cx="457692" cy="460694"/>
              <a:chOff x="4214810" y="200024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513908" y="4696498"/>
            <a:ext cx="4371768" cy="460694"/>
            <a:chOff x="513908" y="4696498"/>
            <a:chExt cx="4371768" cy="460694"/>
          </a:xfrm>
        </p:grpSpPr>
        <p:grpSp>
          <p:nvGrpSpPr>
            <p:cNvPr id="52" name="Group 51"/>
            <p:cNvGrpSpPr/>
            <p:nvPr/>
          </p:nvGrpSpPr>
          <p:grpSpPr>
            <a:xfrm>
              <a:off x="513908" y="4696498"/>
              <a:ext cx="457692" cy="460694"/>
              <a:chOff x="7597837" y="2707419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427984" y="4696498"/>
              <a:ext cx="457692" cy="460694"/>
              <a:chOff x="7597837" y="2707419"/>
              <a:chExt cx="457692" cy="460694"/>
            </a:xfrm>
          </p:grpSpPr>
          <p:sp>
            <p:nvSpPr>
              <p:cNvPr id="6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7" name="Picture 7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pic>
        <p:nvPicPr>
          <p:cNvPr id="518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8304" y="1556792"/>
            <a:ext cx="1315788" cy="935877"/>
          </a:xfrm>
          <a:prstGeom prst="rect">
            <a:avLst/>
          </a:prstGeom>
          <a:noFill/>
        </p:spPr>
      </p:pic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365104"/>
            <a:ext cx="835183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inf-theoretic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security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against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unrestricted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eavesdroppers</a:t>
            </a:r>
            <a:r>
              <a:rPr lang="de-CH" sz="2400" dirty="0" smtClean="0">
                <a:cs typeface="Arial" charset="0"/>
              </a:rPr>
              <a:t>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quantum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honest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check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computation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6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475656" y="2420888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8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9" cstate="print"/>
          <a:srcRect t="19951"/>
          <a:stretch>
            <a:fillRect/>
          </a:stretch>
        </p:blipFill>
        <p:spPr bwMode="auto">
          <a:xfrm>
            <a:off x="5583386" y="2564904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uiExpand="1" animBg="1"/>
      <p:bldP spid="518152" grpId="0" uiExpand="1" animBg="1"/>
      <p:bldP spid="518171" grpId="0" uiExpand="1" animBg="1"/>
      <p:bldP spid="518185" grpId="0" uiExpand="1" animBg="1"/>
      <p:bldP spid="518186" grpId="0" uiExpand="1" animBg="1"/>
      <p:bldP spid="79" grpId="0"/>
      <p:bldP spid="80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Efficient quantum algorithm for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factoring </a:t>
            </a:r>
            <a:r>
              <a:rPr lang="en-US" sz="2600" dirty="0">
                <a:cs typeface="Arial" charset="0"/>
              </a:rPr>
              <a:t>[Shor’94]</a:t>
            </a:r>
            <a:endParaRPr lang="en-US" sz="2600" dirty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breaks </a:t>
            </a:r>
            <a:r>
              <a:rPr lang="en-US" sz="2600" dirty="0" smtClean="0">
                <a:cs typeface="Arial" charset="0"/>
              </a:rPr>
              <a:t>public-key </a:t>
            </a:r>
            <a:r>
              <a:rPr lang="en-US" sz="2600" dirty="0">
                <a:cs typeface="Arial" charset="0"/>
              </a:rPr>
              <a:t>cryptography (RSA</a:t>
            </a:r>
            <a:r>
              <a:rPr lang="en-US" sz="2600" dirty="0" smtClean="0">
                <a:cs typeface="Arial" charset="0"/>
              </a:rPr>
              <a:t>)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Fast quantum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search</a:t>
            </a:r>
            <a:r>
              <a:rPr lang="en-US" sz="2600" dirty="0" smtClean="0">
                <a:cs typeface="Arial" charset="0"/>
              </a:rPr>
              <a:t> algorithm    [Grover’96]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quadratic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speedup</a:t>
            </a:r>
            <a:r>
              <a:rPr lang="en-US" sz="2600" dirty="0">
                <a:cs typeface="Arial" charset="0"/>
              </a:rPr>
              <a:t>, widely applicable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communication complexity	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solidFill>
                  <a:srgbClr val="FF0000"/>
                </a:solidFill>
                <a:cs typeface="Arial" charset="0"/>
              </a:rPr>
              <a:t>exponential savings </a:t>
            </a:r>
            <a:r>
              <a:rPr lang="en-US" sz="2600" dirty="0">
                <a:cs typeface="Arial" charset="0"/>
              </a:rPr>
              <a:t>in communication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Cryptography [Bennett-Brassard’84,Ekert’91]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key </a:t>
            </a:r>
            <a:r>
              <a:rPr lang="en-US" sz="2600" dirty="0" smtClean="0">
                <a:cs typeface="Arial" charset="0"/>
              </a:rPr>
              <a:t>distribution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56" y="268058"/>
            <a:ext cx="7572428" cy="928694"/>
          </a:xfrm>
        </p:spPr>
        <p:txBody>
          <a:bodyPr/>
          <a:lstStyle/>
          <a:p>
            <a:r>
              <a:rPr lang="en-US" dirty="0" smtClean="0"/>
              <a:t>Early results of QIP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75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41650"/>
              </p:ext>
            </p:extLst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19125244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571065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181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80" grpId="1" build="allAtOnce"/>
      <p:bldP spid="23" grpId="0"/>
      <p:bldP spid="24" grpId="0"/>
      <p:bldP spid="25" grpId="0"/>
      <p:bldP spid="26" grpId="0" build="p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72054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71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DEFAULTDISPLAYSOURCE" val="\documentclass{article}\pagestyle{empty}&#10;\begin{document}&#10;&#10;\end{document}&#10;"/>
  <p:tag name="EMBEDFONTS" val="1"/>
  <p:tag name="FIRSTCHRIS@C02FJ266DH2T3PP7" val="44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5"/>
  <p:tag name="PICTUREFILESIZE" val="174897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5"/>
  <p:tag name="PICTUREFILESIZE" val="174897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1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3"/>
  <p:tag name="PICTUREFILESIZE" val="99923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=y_1 y_2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84"/>
  <p:tag name="PICTUREFILESIZE" val="97865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\begin{align*}&#10;x&amp;=x_1 x_2\end{align*}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87"/>
  <p:tag name="PICTUREFILESIZE" val="101407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1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4"/>
  <p:tag name="PICTUREFILESIZE" val="101572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2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3"/>
  <p:tag name="PICTUREFILESIZE" val="99923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2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4"/>
  <p:tag name="PICTUREFILESIZE" val="101572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1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6"/>
  <p:tag name="PICTUREFILESIZE" val="104615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1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5"/>
  <p:tag name="PICTUREFILESIZE" val="103093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2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6"/>
  <p:tag name="PICTUREFILESIZE" val="104615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2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5"/>
  <p:tag name="PICTUREFILESIZE" val="103093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begin{document}&#10;${\color{red} x}={\color{blue} y}$&#10;\end{document}&#10;"/>
  <p:tag name="FILENAME" val="TP_tmp"/>
  <p:tag name="FORMAT" val="bmp16m"/>
  <p:tag name="RES" val="1200"/>
  <p:tag name="BLEND" val="0"/>
  <p:tag name="TRANSPARENT" val="0"/>
  <p:tag name="TBUG" val="0"/>
  <p:tag name="ALLOWFS" val="0"/>
  <p:tag name="ORIGWIDTH" val="54"/>
  <p:tag name="PICTUREFILESIZE" val="62915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begin{document}&#10;${\color{red}x} \not={\color{blue}y}$&#10;\end{document}&#10;"/>
  <p:tag name="FILENAME" val="TP_tmp"/>
  <p:tag name="FORMAT" val="bmp16m"/>
  <p:tag name="RES" val="1200"/>
  <p:tag name="BLEND" val="0"/>
  <p:tag name="TRANSPARENT" val="0"/>
  <p:tag name="TBUG" val="0"/>
  <p:tag name="ALLOWFS" val="0"/>
  <p:tag name="ORIGWIDTH" val="54"/>
  <p:tag name="PICTUREFILESIZE" val="85595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\begin{align*}&#10;=00&#10;\end{align*}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48"/>
  <p:tag name="PICTUREFILESIZE" val="60005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=1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49"/>
  <p:tag name="PICTUREFILESIZE" val="61305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f:\{0,1\}^n \times \{0,1\}^n \longrightarrow \{0,1\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89"/>
  <p:tag name="PICTUREFILESIZE" val="505825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f:\{0,1\}^n \times \{0,1\}^n \longrightarrow \{0,1\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89"/>
  <p:tag name="PICTUREFILESIZE" val="505825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U^\dag U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3"/>
  <p:tag name="PICTUREFILESIZE" val="395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1"/>
  <p:tag name="PICTUREFILESIZE" val="293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=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49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 =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6"/>
  <p:tag name="PICTUREFILESIZE" val="16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m_x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4"/>
  <p:tag name="PICTUREFILESIZE" val="143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m_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3"/>
  <p:tag name="PICTUREFILESIZE" val="151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229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0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264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{\green \sigma'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9"/>
  <p:tag name="PICTUREFILESIZE" val="144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{\green \sigma'},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8"/>
  <p:tag name="PICTUREFILESIZE" val="183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 \in \set{0,1}^n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47"/>
  <p:tag name="PICTUREFILESIZE" val="342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 \in \set{0,1}^n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47"/>
  <p:tag name="PICTUREFILESIZE" val="343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7859</TotalTime>
  <Words>2296</Words>
  <Application>Microsoft Macintosh PowerPoint</Application>
  <PresentationFormat>On-screen Show (4:3)</PresentationFormat>
  <Paragraphs>635</Paragraphs>
  <Slides>69</Slides>
  <Notes>33</Notes>
  <HiddenSlides>9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69</vt:i4>
      </vt:variant>
    </vt:vector>
  </HeadingPairs>
  <TitlesOfParts>
    <vt:vector size="82" baseType="lpstr">
      <vt:lpstr>Calibri</vt:lpstr>
      <vt:lpstr>cmmi10</vt:lpstr>
      <vt:lpstr>cmr10</vt:lpstr>
      <vt:lpstr>cmr7</vt:lpstr>
      <vt:lpstr>cmsy10</vt:lpstr>
      <vt:lpstr>Comic Sans MS</vt:lpstr>
      <vt:lpstr>Consolas</vt:lpstr>
      <vt:lpstr>msbm10</vt:lpstr>
      <vt:lpstr>Symbol</vt:lpstr>
      <vt:lpstr>Wingdings</vt:lpstr>
      <vt:lpstr>Arial</vt:lpstr>
      <vt:lpstr>Office Theme</vt:lpstr>
      <vt:lpstr>Custom Design</vt:lpstr>
      <vt:lpstr>Quantum Cryptography</vt:lpstr>
      <vt:lpstr>1969: Man on the Moon</vt:lpstr>
      <vt:lpstr>What will you learn from this talk?</vt:lpstr>
      <vt:lpstr>Classical Cryptography</vt:lpstr>
      <vt:lpstr>Modern Cryptography</vt:lpstr>
      <vt:lpstr>Secure Encryption</vt:lpstr>
      <vt:lpstr>eXclusive OR (XOR) Function</vt:lpstr>
      <vt:lpstr>One-Time Pad Encryption</vt:lpstr>
      <vt:lpstr>Perfect Security</vt:lpstr>
      <vt:lpstr>Problems With One-Time Pad</vt:lpstr>
      <vt:lpstr>Information Theory</vt:lpstr>
      <vt:lpstr>Problems With One-Time Pad</vt:lpstr>
      <vt:lpstr>Symmetric-Key Cryptography</vt:lpstr>
      <vt:lpstr>What to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Illustration of a Superposition</vt:lpstr>
      <vt:lpstr>Illustration of a Superposition</vt:lpstr>
      <vt:lpstr>Quantum Mechanics </vt:lpstr>
      <vt:lpstr>PowerPoint Presentation</vt:lpstr>
      <vt:lpstr>Quantum is Real!</vt:lpstr>
      <vt:lpstr>Can Quantum Computers Be Built?</vt:lpstr>
      <vt:lpstr>No-Cloning Theorem</vt:lpstr>
      <vt:lpstr>Quantum Key Distribution (QKD)</vt:lpstr>
      <vt:lpstr>EPR Pairs</vt:lpstr>
      <vt:lpstr>Quantum Teleportation</vt:lpstr>
      <vt:lpstr>Quantum Computing</vt:lpstr>
      <vt:lpstr>What to Learn from this Talk?</vt:lpstr>
      <vt:lpstr>How to Convince Someone of Your Presence at a Location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Equivalent Attacking Game</vt:lpstr>
      <vt:lpstr>Position Verification: Quantum Try</vt:lpstr>
      <vt:lpstr>Attacking Game</vt:lpstr>
      <vt:lpstr>Entanglement attack</vt:lpstr>
      <vt:lpstr>Entanglement attack</vt:lpstr>
      <vt:lpstr>more complicated schemes?</vt:lpstr>
      <vt:lpstr>Most General Single-Round Scheme</vt:lpstr>
      <vt:lpstr>Distributed Q Computation in 1 Round</vt:lpstr>
      <vt:lpstr>No-Go Theorem</vt:lpstr>
      <vt:lpstr>Single-Qubit Protocol: SQPf</vt:lpstr>
      <vt:lpstr>Attacking Game for SQPf </vt:lpstr>
      <vt:lpstr>What to Learn from this Talk?</vt:lpstr>
      <vt:lpstr>The Garden-Hose Model</vt:lpstr>
      <vt:lpstr>The Garden-Hose Model</vt:lpstr>
      <vt:lpstr>PowerPoint Presentation</vt:lpstr>
      <vt:lpstr>Demonstration: Inequality on Two Bits</vt:lpstr>
      <vt:lpstr>n-Bit Inequality Puzzle</vt:lpstr>
      <vt:lpstr>PowerPoint Presentation</vt:lpstr>
      <vt:lpstr>PowerPoint Presentation</vt:lpstr>
      <vt:lpstr>PowerPoint Presentation</vt:lpstr>
      <vt:lpstr>PowerPoint Presentation</vt:lpstr>
      <vt:lpstr>Garden-Hose Complexity Theory</vt:lpstr>
      <vt:lpstr>What Have You Learned from this Talk?</vt:lpstr>
      <vt:lpstr>What Have You Learned from this Talk?</vt:lpstr>
      <vt:lpstr>Take on the crypto challenge!</vt:lpstr>
      <vt:lpstr>PowerPoint Presentation</vt:lpstr>
      <vt:lpstr>PowerPoint Presentation</vt:lpstr>
      <vt:lpstr>Open Problems</vt:lpstr>
      <vt:lpstr>Quantum Operations</vt:lpstr>
      <vt:lpstr>Quantum Operations</vt:lpstr>
      <vt:lpstr>Quantum Key Distribution (QKD)</vt:lpstr>
      <vt:lpstr>Early results of QIP</vt:lpstr>
    </vt:vector>
  </TitlesOfParts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1580</cp:revision>
  <dcterms:created xsi:type="dcterms:W3CDTF">2010-01-20T16:17:28Z</dcterms:created>
  <dcterms:modified xsi:type="dcterms:W3CDTF">2017-10-28T19:04:00Z</dcterms:modified>
</cp:coreProperties>
</file>