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5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43"/>
  </p:notesMasterIdLst>
  <p:handoutMasterIdLst>
    <p:handoutMasterId r:id="rId44"/>
  </p:handoutMasterIdLst>
  <p:sldIdLst>
    <p:sldId id="466" r:id="rId3"/>
    <p:sldId id="561" r:id="rId4"/>
    <p:sldId id="595" r:id="rId5"/>
    <p:sldId id="532" r:id="rId6"/>
    <p:sldId id="533" r:id="rId7"/>
    <p:sldId id="553" r:id="rId8"/>
    <p:sldId id="567" r:id="rId9"/>
    <p:sldId id="541" r:id="rId10"/>
    <p:sldId id="542" r:id="rId11"/>
    <p:sldId id="543" r:id="rId12"/>
    <p:sldId id="539" r:id="rId13"/>
    <p:sldId id="536" r:id="rId14"/>
    <p:sldId id="570" r:id="rId15"/>
    <p:sldId id="596" r:id="rId16"/>
    <p:sldId id="430" r:id="rId17"/>
    <p:sldId id="599" r:id="rId18"/>
    <p:sldId id="467" r:id="rId19"/>
    <p:sldId id="598" r:id="rId20"/>
    <p:sldId id="569" r:id="rId21"/>
    <p:sldId id="557" r:id="rId22"/>
    <p:sldId id="503" r:id="rId23"/>
    <p:sldId id="562" r:id="rId24"/>
    <p:sldId id="565" r:id="rId25"/>
    <p:sldId id="547" r:id="rId26"/>
    <p:sldId id="597" r:id="rId27"/>
    <p:sldId id="551" r:id="rId28"/>
    <p:sldId id="549" r:id="rId29"/>
    <p:sldId id="586" r:id="rId30"/>
    <p:sldId id="507" r:id="rId31"/>
    <p:sldId id="508" r:id="rId32"/>
    <p:sldId id="509" r:id="rId33"/>
    <p:sldId id="510" r:id="rId34"/>
    <p:sldId id="511" r:id="rId35"/>
    <p:sldId id="512" r:id="rId36"/>
    <p:sldId id="560" r:id="rId37"/>
    <p:sldId id="477" r:id="rId38"/>
    <p:sldId id="592" r:id="rId39"/>
    <p:sldId id="593" r:id="rId40"/>
    <p:sldId id="594" r:id="rId41"/>
    <p:sldId id="559" r:id="rId42"/>
  </p:sldIdLst>
  <p:sldSz cx="9144000" cy="6858000" type="screen4x3"/>
  <p:notesSz cx="7102475" cy="10234613"/>
  <p:custDataLst>
    <p:tags r:id="rId4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66FF33"/>
    <a:srgbClr val="00FF00"/>
    <a:srgbClr val="33CC33"/>
    <a:srgbClr val="CB3A13"/>
    <a:srgbClr val="B3A6FE"/>
    <a:srgbClr val="D1C8DE"/>
    <a:srgbClr val="CCC1D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9" autoAdjust="0"/>
    <p:restoredTop sz="93729" autoAdjust="0"/>
  </p:normalViewPr>
  <p:slideViewPr>
    <p:cSldViewPr>
      <p:cViewPr varScale="1">
        <p:scale>
          <a:sx n="92" d="100"/>
          <a:sy n="92" d="100"/>
        </p:scale>
        <p:origin x="-1472" y="-12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gs" Target="tags/tag1.xml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24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32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33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</a:t>
            </a:r>
            <a:r>
              <a:rPr lang="en-US" baseline="0" dirty="0" smtClean="0"/>
              <a:t> check: please raise your hand if you have NOT seen this function before.</a:t>
            </a:r>
          </a:p>
          <a:p>
            <a:r>
              <a:rPr lang="en-US" baseline="0" dirty="0" smtClean="0"/>
              <a:t>Please raise your hand if you HAVE seen this function before.</a:t>
            </a:r>
          </a:p>
          <a:p>
            <a:r>
              <a:rPr lang="en-US" baseline="0" dirty="0" smtClean="0"/>
              <a:t>Now raise your hand if you have not raised your hand yet. For the people raising their hand now: you should seriously double-check the logic “axiom of the excluded middle”, asserting that either you HAVE seen this function before, or that you have NOT.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encrypting</a:t>
            </a:r>
            <a:r>
              <a:rPr lang="en-US" baseline="0" dirty="0" smtClean="0"/>
              <a:t> internet traffic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12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13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19.06.15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hyperlink" Target="http://en.wikipedia.org/wiki/Advanced_Encryption_Standard" TargetMode="External"/><Relationship Id="rId5" Type="http://schemas.openxmlformats.org/officeDocument/2006/relationships/hyperlink" Target="http://en.wikipedia.org/wiki/Message_authentication_code" TargetMode="External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hyperlink" Target="http://en.wikipedia.org/wiki/One-time_pad" TargetMode="External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ublic-key_cryptography" TargetMode="External"/><Relationship Id="rId4" Type="http://schemas.openxmlformats.org/officeDocument/2006/relationships/hyperlink" Target="http://en.wikipedia.org/wiki/Digital_signature" TargetMode="External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17.wmf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17.wmf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0.xml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1.xml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" Type="http://schemas.openxmlformats.org/officeDocument/2006/relationships/tags" Target="../tags/tag6.xml"/><Relationship Id="rId2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png"/><Relationship Id="rId7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research.blogspot.nl/2014/09/ucsb-partners-with-google-on-hardware.html" TargetMode="External"/><Relationship Id="rId4" Type="http://schemas.openxmlformats.org/officeDocument/2006/relationships/image" Target="../media/image33.png"/><Relationship Id="rId5" Type="http://schemas.openxmlformats.org/officeDocument/2006/relationships/image" Target="../media/image31.png"/><Relationship Id="rId6" Type="http://schemas.openxmlformats.org/officeDocument/2006/relationships/image" Target="../media/image34.emf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8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4" Type="http://schemas.openxmlformats.org/officeDocument/2006/relationships/tags" Target="../tags/tag1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5.xml"/><Relationship Id="rId7" Type="http://schemas.openxmlformats.org/officeDocument/2006/relationships/image" Target="../media/image30.jpe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Relationship Id="rId11" Type="http://schemas.openxmlformats.org/officeDocument/2006/relationships/image" Target="../media/image26.png"/><Relationship Id="rId1" Type="http://schemas.openxmlformats.org/officeDocument/2006/relationships/tags" Target="../tags/tag10.xml"/><Relationship Id="rId2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38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38.png"/><Relationship Id="rId5" Type="http://schemas.openxmlformats.org/officeDocument/2006/relationships/image" Target="../media/image21.png"/><Relationship Id="rId6" Type="http://schemas.openxmlformats.org/officeDocument/2006/relationships/image" Target="../media/image17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38.png"/><Relationship Id="rId5" Type="http://schemas.openxmlformats.org/officeDocument/2006/relationships/image" Target="../media/image21.png"/><Relationship Id="rId6" Type="http://schemas.openxmlformats.org/officeDocument/2006/relationships/image" Target="../media/image17.wmf"/><Relationship Id="rId7" Type="http://schemas.openxmlformats.org/officeDocument/2006/relationships/image" Target="../media/image19.png"/><Relationship Id="rId8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39.png"/><Relationship Id="rId7" Type="http://schemas.openxmlformats.org/officeDocument/2006/relationships/image" Target="../media/image38.png"/><Relationship Id="rId8" Type="http://schemas.openxmlformats.org/officeDocument/2006/relationships/image" Target="../media/image40.png"/><Relationship Id="rId9" Type="http://schemas.openxmlformats.org/officeDocument/2006/relationships/image" Target="../media/image21.png"/><Relationship Id="rId10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hyperlink" Target="https://youtu.be/TiW-BVPCbZk?t=117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22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50.png"/><Relationship Id="rId15" Type="http://schemas.openxmlformats.org/officeDocument/2006/relationships/image" Target="../media/image51.png"/><Relationship Id="rId16" Type="http://schemas.openxmlformats.org/officeDocument/2006/relationships/image" Target="../media/image52.emf"/><Relationship Id="rId17" Type="http://schemas.openxmlformats.org/officeDocument/2006/relationships/image" Target="../media/image46.png"/><Relationship Id="rId18" Type="http://schemas.openxmlformats.org/officeDocument/2006/relationships/image" Target="../media/image47.png"/><Relationship Id="rId1" Type="http://schemas.openxmlformats.org/officeDocument/2006/relationships/tags" Target="../tags/tag14.xml"/><Relationship Id="rId2" Type="http://schemas.openxmlformats.org/officeDocument/2006/relationships/tags" Target="../tags/tag15.xml"/><Relationship Id="rId3" Type="http://schemas.openxmlformats.org/officeDocument/2006/relationships/tags" Target="../tags/tag16.xml"/><Relationship Id="rId4" Type="http://schemas.openxmlformats.org/officeDocument/2006/relationships/tags" Target="../tags/tag17.xml"/><Relationship Id="rId5" Type="http://schemas.openxmlformats.org/officeDocument/2006/relationships/tags" Target="../tags/tag18.xml"/><Relationship Id="rId6" Type="http://schemas.openxmlformats.org/officeDocument/2006/relationships/tags" Target="../tags/tag19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4.xml"/><Relationship Id="rId9" Type="http://schemas.openxmlformats.org/officeDocument/2006/relationships/image" Target="../media/image44.png"/><Relationship Id="rId10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20" Type="http://schemas.openxmlformats.org/officeDocument/2006/relationships/image" Target="../media/image54.png"/><Relationship Id="rId21" Type="http://schemas.openxmlformats.org/officeDocument/2006/relationships/image" Target="../media/image55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48.png"/><Relationship Id="rId25" Type="http://schemas.openxmlformats.org/officeDocument/2006/relationships/image" Target="../media/image49.png"/><Relationship Id="rId26" Type="http://schemas.openxmlformats.org/officeDocument/2006/relationships/image" Target="../media/image46.png"/><Relationship Id="rId27" Type="http://schemas.openxmlformats.org/officeDocument/2006/relationships/image" Target="../media/image47.png"/><Relationship Id="rId10" Type="http://schemas.openxmlformats.org/officeDocument/2006/relationships/tags" Target="../tags/tag29.xml"/><Relationship Id="rId11" Type="http://schemas.openxmlformats.org/officeDocument/2006/relationships/tags" Target="../tags/tag30.xml"/><Relationship Id="rId12" Type="http://schemas.openxmlformats.org/officeDocument/2006/relationships/tags" Target="../tags/tag31.xml"/><Relationship Id="rId13" Type="http://schemas.openxmlformats.org/officeDocument/2006/relationships/tags" Target="../tags/tag32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25.xml"/><Relationship Id="rId16" Type="http://schemas.openxmlformats.org/officeDocument/2006/relationships/image" Target="../media/image44.png"/><Relationship Id="rId17" Type="http://schemas.openxmlformats.org/officeDocument/2006/relationships/image" Target="../media/image22.png"/><Relationship Id="rId18" Type="http://schemas.openxmlformats.org/officeDocument/2006/relationships/image" Target="../media/image45.png"/><Relationship Id="rId19" Type="http://schemas.openxmlformats.org/officeDocument/2006/relationships/image" Target="../media/image53.png"/><Relationship Id="rId1" Type="http://schemas.openxmlformats.org/officeDocument/2006/relationships/tags" Target="../tags/tag20.xml"/><Relationship Id="rId2" Type="http://schemas.openxmlformats.org/officeDocument/2006/relationships/tags" Target="../tags/tag21.xml"/><Relationship Id="rId3" Type="http://schemas.openxmlformats.org/officeDocument/2006/relationships/tags" Target="../tags/tag22.xml"/><Relationship Id="rId4" Type="http://schemas.openxmlformats.org/officeDocument/2006/relationships/tags" Target="../tags/tag23.xml"/><Relationship Id="rId5" Type="http://schemas.openxmlformats.org/officeDocument/2006/relationships/tags" Target="../tags/tag24.xml"/><Relationship Id="rId6" Type="http://schemas.openxmlformats.org/officeDocument/2006/relationships/tags" Target="../tags/tag25.xml"/><Relationship Id="rId7" Type="http://schemas.openxmlformats.org/officeDocument/2006/relationships/tags" Target="../tags/tag26.xml"/><Relationship Id="rId8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20" Type="http://schemas.openxmlformats.org/officeDocument/2006/relationships/image" Target="../media/image56.png"/><Relationship Id="rId21" Type="http://schemas.openxmlformats.org/officeDocument/2006/relationships/image" Target="../media/image50.png"/><Relationship Id="rId22" Type="http://schemas.openxmlformats.org/officeDocument/2006/relationships/image" Target="../media/image57.png"/><Relationship Id="rId23" Type="http://schemas.openxmlformats.org/officeDocument/2006/relationships/image" Target="../media/image30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6.xml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4" Type="http://schemas.openxmlformats.org/officeDocument/2006/relationships/image" Target="../media/image53.png"/><Relationship Id="rId15" Type="http://schemas.openxmlformats.org/officeDocument/2006/relationships/image" Target="../media/image54.png"/><Relationship Id="rId16" Type="http://schemas.openxmlformats.org/officeDocument/2006/relationships/image" Target="../media/image55.png"/><Relationship Id="rId17" Type="http://schemas.openxmlformats.org/officeDocument/2006/relationships/image" Target="../media/image48.png"/><Relationship Id="rId18" Type="http://schemas.openxmlformats.org/officeDocument/2006/relationships/image" Target="../media/image49.png"/><Relationship Id="rId19" Type="http://schemas.openxmlformats.org/officeDocument/2006/relationships/image" Target="../media/image51.png"/><Relationship Id="rId1" Type="http://schemas.openxmlformats.org/officeDocument/2006/relationships/tags" Target="../tags/tag33.xml"/><Relationship Id="rId2" Type="http://schemas.openxmlformats.org/officeDocument/2006/relationships/tags" Target="../tags/tag34.xml"/><Relationship Id="rId3" Type="http://schemas.openxmlformats.org/officeDocument/2006/relationships/tags" Target="../tags/tag35.xml"/><Relationship Id="rId4" Type="http://schemas.openxmlformats.org/officeDocument/2006/relationships/tags" Target="../tags/tag36.xml"/><Relationship Id="rId5" Type="http://schemas.openxmlformats.org/officeDocument/2006/relationships/tags" Target="../tags/tag37.xml"/><Relationship Id="rId6" Type="http://schemas.openxmlformats.org/officeDocument/2006/relationships/tags" Target="../tags/tag38.xml"/><Relationship Id="rId7" Type="http://schemas.openxmlformats.org/officeDocument/2006/relationships/tags" Target="../tags/tag39.xml"/><Relationship Id="rId8" Type="http://schemas.openxmlformats.org/officeDocument/2006/relationships/tags" Target="../tags/tag40.xm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" Type="http://schemas.openxmlformats.org/officeDocument/2006/relationships/tags" Target="../tags/tag42.xml"/><Relationship Id="rId2" Type="http://schemas.openxmlformats.org/officeDocument/2006/relationships/tags" Target="../tags/tag43.xml"/><Relationship Id="rId3" Type="http://schemas.openxmlformats.org/officeDocument/2006/relationships/tags" Target="../tags/tag4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7.xml"/><Relationship Id="rId6" Type="http://schemas.openxmlformats.org/officeDocument/2006/relationships/image" Target="../media/image44.png"/><Relationship Id="rId7" Type="http://schemas.openxmlformats.org/officeDocument/2006/relationships/image" Target="../media/image22.png"/><Relationship Id="rId8" Type="http://schemas.openxmlformats.org/officeDocument/2006/relationships/image" Target="../media/image45.png"/><Relationship Id="rId9" Type="http://schemas.openxmlformats.org/officeDocument/2006/relationships/image" Target="../media/image58.png"/><Relationship Id="rId10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2.png"/><Relationship Id="rId12" Type="http://schemas.openxmlformats.org/officeDocument/2006/relationships/image" Target="../media/image63.png"/><Relationship Id="rId13" Type="http://schemas.openxmlformats.org/officeDocument/2006/relationships/image" Target="../media/image64.png"/><Relationship Id="rId14" Type="http://schemas.openxmlformats.org/officeDocument/2006/relationships/image" Target="../media/image30.jpeg"/><Relationship Id="rId1" Type="http://schemas.openxmlformats.org/officeDocument/2006/relationships/tags" Target="../tags/tag45.xml"/><Relationship Id="rId2" Type="http://schemas.openxmlformats.org/officeDocument/2006/relationships/tags" Target="../tags/tag46.xml"/><Relationship Id="rId3" Type="http://schemas.openxmlformats.org/officeDocument/2006/relationships/tags" Target="../tags/tag47.xml"/><Relationship Id="rId4" Type="http://schemas.openxmlformats.org/officeDocument/2006/relationships/tags" Target="../tags/tag48.xml"/><Relationship Id="rId5" Type="http://schemas.openxmlformats.org/officeDocument/2006/relationships/tags" Target="../tags/tag49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8.xml"/><Relationship Id="rId8" Type="http://schemas.openxmlformats.org/officeDocument/2006/relationships/image" Target="../media/image46.png"/><Relationship Id="rId9" Type="http://schemas.openxmlformats.org/officeDocument/2006/relationships/image" Target="../media/image61.png"/><Relationship Id="rId10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29.jpeg"/><Relationship Id="rId14" Type="http://schemas.openxmlformats.org/officeDocument/2006/relationships/image" Target="../media/image65.png"/><Relationship Id="rId1" Type="http://schemas.openxmlformats.org/officeDocument/2006/relationships/tags" Target="../tags/tag50.xml"/><Relationship Id="rId2" Type="http://schemas.openxmlformats.org/officeDocument/2006/relationships/tags" Target="../tags/tag51.xml"/><Relationship Id="rId3" Type="http://schemas.openxmlformats.org/officeDocument/2006/relationships/tags" Target="../tags/tag5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9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46.png"/><Relationship Id="rId9" Type="http://schemas.openxmlformats.org/officeDocument/2006/relationships/image" Target="../media/image61.png"/><Relationship Id="rId10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One-time_pad" TargetMode="External"/><Relationship Id="rId4" Type="http://schemas.openxmlformats.org/officeDocument/2006/relationships/hyperlink" Target="http://en.wikipedia.org/wiki/Public-key_cryptography" TargetMode="External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7.wmf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History_of_cryptography" TargetMode="External"/></Relationships>
</file>

<file path=ppt/slides/_rels/slide3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9.jpeg"/><Relationship Id="rId16" Type="http://schemas.openxmlformats.org/officeDocument/2006/relationships/image" Target="../media/image31.png"/><Relationship Id="rId17" Type="http://schemas.openxmlformats.org/officeDocument/2006/relationships/image" Target="../media/image30.jpeg"/><Relationship Id="rId1" Type="http://schemas.openxmlformats.org/officeDocument/2006/relationships/tags" Target="../tags/tag53.xml"/><Relationship Id="rId2" Type="http://schemas.openxmlformats.org/officeDocument/2006/relationships/tags" Target="../tags/tag54.xml"/><Relationship Id="rId3" Type="http://schemas.openxmlformats.org/officeDocument/2006/relationships/tags" Target="../tags/tag55.xml"/><Relationship Id="rId4" Type="http://schemas.openxmlformats.org/officeDocument/2006/relationships/tags" Target="../tags/tag56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://en.wikipedia.org/wiki/Quantum_bit" TargetMode="External"/><Relationship Id="rId7" Type="http://schemas.openxmlformats.org/officeDocument/2006/relationships/hyperlink" Target="http://en.wikipedia.org/wiki/Quantum_computer" TargetMode="External"/><Relationship Id="rId8" Type="http://schemas.openxmlformats.org/officeDocument/2006/relationships/hyperlink" Target="http://en.wikipedia.org/wiki/No-cloning_theorem" TargetMode="External"/><Relationship Id="rId9" Type="http://schemas.openxmlformats.org/officeDocument/2006/relationships/hyperlink" Target="http://en.wikipedia.org/wiki/Quantum_entanglement" TargetMode="External"/><Relationship Id="rId10" Type="http://schemas.openxmlformats.org/officeDocument/2006/relationships/hyperlink" Target="http://en.wikipedia.org/wiki/Quantum_teleportation" TargetMode="External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png"/><Relationship Id="rId12" Type="http://schemas.openxmlformats.org/officeDocument/2006/relationships/image" Target="../media/image21.png"/><Relationship Id="rId13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44.png"/><Relationship Id="rId4" Type="http://schemas.openxmlformats.org/officeDocument/2006/relationships/image" Target="../media/image22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17.wmf"/><Relationship Id="rId10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hyperlink" Target="http://simonsingh.net/books/the-code-book/" TargetMode="External"/><Relationship Id="rId5" Type="http://schemas.openxmlformats.org/officeDocument/2006/relationships/image" Target="../media/image11.png"/><Relationship Id="rId6" Type="http://schemas.openxmlformats.org/officeDocument/2006/relationships/hyperlink" Target="http://en.wikipedia.org/wiki/Scytale" TargetMode="External"/><Relationship Id="rId7" Type="http://schemas.openxmlformats.org/officeDocument/2006/relationships/hyperlink" Target="http://en.wikipedia.org/wiki/Enigma_machine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17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54868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1560" y="1916832"/>
            <a:ext cx="7924800" cy="2808312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288" y="3903670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2" y="3429000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09600" y="5486400"/>
            <a:ext cx="4898504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DESDA symposium, Nijmegen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Friday, 5 June 2015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5517232"/>
            <a:ext cx="122413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Problems With One-Time Pad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789040"/>
            <a:ext cx="770485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has to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as long as </a:t>
            </a:r>
            <a:r>
              <a:rPr lang="en-US" sz="2400" dirty="0" smtClean="0">
                <a:cs typeface="Arial" charset="0"/>
              </a:rPr>
              <a:t>the message.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The key can only be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used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once</a:t>
            </a:r>
            <a:r>
              <a:rPr lang="en-US" sz="2400" dirty="0">
                <a:cs typeface="Arial" charset="0"/>
              </a:rPr>
              <a:t>.</a:t>
            </a:r>
            <a:endParaRPr lang="en-US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In practice, other encryption schemes (such as </a:t>
            </a:r>
            <a:r>
              <a:rPr lang="en-US" sz="2400" dirty="0" smtClean="0">
                <a:cs typeface="Arial" charset="0"/>
                <a:hlinkClick r:id="rId4"/>
              </a:rPr>
              <a:t>AES</a:t>
            </a:r>
            <a:r>
              <a:rPr lang="en-US" sz="2400" dirty="0" smtClean="0">
                <a:cs typeface="Arial" charset="0"/>
              </a:rPr>
              <a:t>) are used which allow to encrypt long messages with short keys.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One-time pad does not provide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  <a:hlinkClick r:id="rId5"/>
              </a:rPr>
              <a:t>authentication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can easily flip bits in the message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7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314096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48264" y="31316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20331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Symmetric-Key Cryptography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564904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179512" y="3861048"/>
            <a:ext cx="87849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Encryption ensures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secrecy</a:t>
            </a:r>
            <a:r>
              <a:rPr lang="en-US" sz="2400" dirty="0" smtClean="0">
                <a:cs typeface="Arial" charset="0"/>
              </a:rPr>
              <a:t>: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</a:t>
            </a:r>
            <a:r>
              <a:rPr lang="en-US" sz="2400" dirty="0">
                <a:cs typeface="Arial" charset="0"/>
              </a:rPr>
              <a:t>message, e.g.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4"/>
              </a:rPr>
              <a:t>one-time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4"/>
              </a:rPr>
              <a:t>pad</a:t>
            </a:r>
            <a:endParaRPr lang="en-US" sz="2400" dirty="0" smtClean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A</a:t>
            </a:r>
            <a:r>
              <a:rPr lang="en-US" sz="2400" b="0" dirty="0" smtClean="0">
                <a:cs typeface="Arial" charset="0"/>
              </a:rPr>
              <a:t>uthentication ensures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integrity</a:t>
            </a:r>
            <a:r>
              <a:rPr lang="en-US" sz="2400" b="0" dirty="0" smtClean="0">
                <a:cs typeface="Arial" charset="0"/>
              </a:rPr>
              <a:t>: </a:t>
            </a:r>
            <a:br>
              <a:rPr lang="en-US" sz="2400" b="0" dirty="0" smtClean="0">
                <a:cs typeface="Arial" charset="0"/>
              </a:rPr>
            </a:br>
            <a:r>
              <a:rPr lang="en-US" sz="2400" b="0" dirty="0" smtClean="0">
                <a:cs typeface="Arial" charset="0"/>
              </a:rPr>
              <a:t>Eve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cannot alter </a:t>
            </a:r>
            <a:r>
              <a:rPr lang="en-US" sz="2400" b="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General problem: players have to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exchange a key</a:t>
            </a:r>
            <a:r>
              <a:rPr lang="en-US" sz="2400" dirty="0" smtClean="0">
                <a:cs typeface="Arial" charset="0"/>
              </a:rPr>
              <a:t> to start with</a:t>
            </a:r>
            <a:endParaRPr lang="en-US" sz="240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876256" y="1628800"/>
            <a:ext cx="2280773" cy="1564307"/>
            <a:chOff x="6876256" y="1628800"/>
            <a:chExt cx="2280773" cy="1564307"/>
          </a:xfrm>
        </p:grpSpPr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8" name="TextBox 77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sp>
        <p:nvSpPr>
          <p:cNvPr id="17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30495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Public-Key Cryptography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23528" y="3933056"/>
            <a:ext cx="82089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Solves the key-exchange </a:t>
            </a:r>
            <a:r>
              <a:rPr lang="en-US" sz="2400" dirty="0" smtClean="0">
                <a:cs typeface="Arial" charset="0"/>
              </a:rPr>
              <a:t>problem.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Everyone can encrypt using the </a:t>
            </a:r>
            <a:r>
              <a:rPr lang="en-US" sz="2400" dirty="0">
                <a:solidFill>
                  <a:srgbClr val="0000FF"/>
                </a:solidFill>
                <a:cs typeface="Arial" charset="0"/>
                <a:hlinkClick r:id="rId3"/>
              </a:rPr>
              <a:t>public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  <a:hlinkClick r:id="rId3"/>
              </a:rPr>
              <a:t>key</a:t>
            </a:r>
            <a:r>
              <a:rPr lang="en-US" sz="2400" dirty="0">
                <a:cs typeface="Arial" charset="0"/>
              </a:rPr>
              <a:t>.</a:t>
            </a:r>
            <a:endParaRPr lang="en-US" sz="2400" dirty="0">
              <a:solidFill>
                <a:srgbClr val="0000FF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Only</a:t>
            </a:r>
            <a:r>
              <a:rPr lang="en-US" sz="2400" b="0" dirty="0" smtClean="0">
                <a:cs typeface="Arial" charset="0"/>
              </a:rPr>
              <a:t> the </a:t>
            </a:r>
            <a:r>
              <a:rPr lang="en-US" sz="2400" dirty="0">
                <a:cs typeface="Arial" charset="0"/>
              </a:rPr>
              <a:t>holder</a:t>
            </a:r>
            <a:r>
              <a:rPr lang="en-US" sz="2400" b="0" dirty="0" smtClean="0">
                <a:cs typeface="Arial" charset="0"/>
              </a:rPr>
              <a:t> of the </a:t>
            </a:r>
            <a:r>
              <a:rPr lang="en-US" sz="2400" b="0" dirty="0" smtClean="0">
                <a:solidFill>
                  <a:srgbClr val="FF0000"/>
                </a:solidFill>
                <a:cs typeface="Arial" charset="0"/>
              </a:rPr>
              <a:t>secret key </a:t>
            </a:r>
            <a:r>
              <a:rPr lang="en-US" sz="2400" b="0" dirty="0" smtClean="0">
                <a:cs typeface="Arial" charset="0"/>
              </a:rPr>
              <a:t>can decrypt</a:t>
            </a:r>
            <a:r>
              <a:rPr lang="en-US" sz="2400" dirty="0" smtClean="0">
                <a:cs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b="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  <a:hlinkClick r:id="rId4"/>
              </a:rPr>
              <a:t>Digital </a:t>
            </a:r>
            <a:r>
              <a:rPr lang="en-US" sz="2400" dirty="0">
                <a:cs typeface="Arial" charset="0"/>
                <a:hlinkClick r:id="rId4"/>
              </a:rPr>
              <a:t>signatures</a:t>
            </a:r>
            <a:r>
              <a:rPr lang="en-US" sz="2400" dirty="0">
                <a:cs typeface="Arial" charset="0"/>
              </a:rPr>
              <a:t>: Only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secret-key </a:t>
            </a:r>
            <a:r>
              <a:rPr lang="en-US" sz="2400" dirty="0">
                <a:cs typeface="Arial" charset="0"/>
              </a:rPr>
              <a:t>holder can sign, but </a:t>
            </a:r>
            <a:r>
              <a:rPr lang="en-US" sz="2400" dirty="0" smtClean="0">
                <a:cs typeface="Arial" charset="0"/>
              </a:rPr>
              <a:t>everyone can verify signatures using the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public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-key</a:t>
            </a:r>
            <a:r>
              <a:rPr lang="en-US" sz="2400" dirty="0">
                <a:cs typeface="Arial" charset="0"/>
              </a:rPr>
              <a:t>.</a:t>
            </a:r>
            <a:endParaRPr lang="en-US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23787" cy="1731698"/>
            <a:chOff x="2987824" y="1700808"/>
            <a:chExt cx="2123787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11960" y="249289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6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612094" y="2329011"/>
            <a:ext cx="2520280" cy="1152128"/>
            <a:chOff x="6612094" y="2329011"/>
            <a:chExt cx="252028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612094" y="2996952"/>
              <a:ext cx="647700" cy="484187"/>
            </a:xfrm>
            <a:prstGeom prst="rect">
              <a:avLst/>
            </a:prstGeom>
            <a:solidFill>
              <a:srgbClr val="66FF33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612094" y="2381855"/>
              <a:ext cx="647700" cy="4841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7332174" y="2957919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Calibri"/>
                  <a:cs typeface="Arial" pitchFamily="34" charset="0"/>
                </a:rPr>
                <a:t>public key</a:t>
              </a:r>
              <a:endParaRPr lang="en-US" sz="2800" baseline="-25000" dirty="0" smtClean="0">
                <a:solidFill>
                  <a:srgbClr val="0000FF"/>
                </a:solidFill>
                <a:latin typeface="Arial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2174" y="2329011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  <a:cs typeface="Arial" pitchFamily="34" charset="0"/>
                </a:rPr>
                <a:t>secret key</a:t>
              </a:r>
              <a:endParaRPr lang="en-US" sz="2800" baseline="-25000" dirty="0" smtClean="0">
                <a:solidFill>
                  <a:srgbClr val="FF0000"/>
                </a:solidFill>
                <a:latin typeface="Arial"/>
                <a:cs typeface="Arial" pitchFamily="34" charset="0"/>
              </a:endParaRPr>
            </a:p>
          </p:txBody>
        </p:sp>
      </p:grpSp>
      <p:pic>
        <p:nvPicPr>
          <p:cNvPr id="24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499992" y="3068960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11560" y="2636912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588224" y="1340768"/>
            <a:ext cx="2280773" cy="1564307"/>
            <a:chOff x="6876256" y="1628800"/>
            <a:chExt cx="2280773" cy="1564307"/>
          </a:xfrm>
        </p:grpSpPr>
        <p:pic>
          <p:nvPicPr>
            <p:cNvPr id="32" name="Picture 40" descr="BS00996_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7991907" y="2204864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4" name="Picture 6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76256" y="1628800"/>
              <a:ext cx="1285425" cy="914208"/>
            </a:xfrm>
            <a:prstGeom prst="rect">
              <a:avLst/>
            </a:prstGeom>
            <a:noFill/>
          </p:spPr>
        </p:pic>
      </p:grpSp>
      <p:pic>
        <p:nvPicPr>
          <p:cNvPr id="35" name="Picture 39" descr="BS00996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403648" y="263691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grpSp>
        <p:nvGrpSpPr>
          <p:cNvPr id="21" name="Group 35"/>
          <p:cNvGrpSpPr/>
          <p:nvPr/>
        </p:nvGrpSpPr>
        <p:grpSpPr>
          <a:xfrm>
            <a:off x="7236296" y="591071"/>
            <a:ext cx="1368152" cy="1747356"/>
            <a:chOff x="7596336" y="984196"/>
            <a:chExt cx="1368152" cy="1747356"/>
          </a:xfrm>
        </p:grpSpPr>
        <p:pic>
          <p:nvPicPr>
            <p:cNvPr id="28" name="Picture 27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96336" y="984196"/>
              <a:ext cx="1135439" cy="1296144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596336" y="220833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cs typeface="Arial" pitchFamily="34" charset="0"/>
                </a:rPr>
                <a:t>Charlie</a:t>
              </a:r>
              <a:endParaRPr lang="en-US" sz="28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1156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3635896" y="4437112"/>
            <a:ext cx="3528392" cy="43204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55576" y="4437112"/>
            <a:ext cx="2664296" cy="432048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RSA Public-Key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23528" y="3933056"/>
            <a:ext cx="82089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Key generation: pick two large primes p and q, set N=p*q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cs typeface="Arial" charset="0"/>
              </a:rPr>
              <a:t>public key: N, e </a:t>
            </a:r>
            <a:r>
              <a:rPr lang="en-US" sz="2400" dirty="0">
                <a:latin typeface="cmsy10"/>
                <a:ea typeface="cmsy10"/>
                <a:cs typeface="cmsy10"/>
              </a:rPr>
              <a:t>2</a:t>
            </a:r>
            <a:r>
              <a:rPr lang="en-US" sz="2400" dirty="0">
                <a:cs typeface="Arial" charset="0"/>
              </a:rPr>
              <a:t> Z</a:t>
            </a:r>
            <a:r>
              <a:rPr lang="en-US" sz="2400" baseline="-25000" dirty="0">
                <a:cs typeface="Arial" charset="0"/>
              </a:rPr>
              <a:t>N</a:t>
            </a:r>
            <a:r>
              <a:rPr lang="en-US" sz="2400" baseline="15000" dirty="0">
                <a:cs typeface="Arial" charset="0"/>
              </a:rPr>
              <a:t>*</a:t>
            </a:r>
            <a:r>
              <a:rPr lang="en-US" sz="2400" dirty="0">
                <a:cs typeface="Arial" charset="0"/>
              </a:rPr>
              <a:t>  ,  secret key: d = e</a:t>
            </a:r>
            <a:r>
              <a:rPr lang="en-US" sz="2400" baseline="30000" dirty="0">
                <a:cs typeface="Arial" charset="0"/>
              </a:rPr>
              <a:t>-1</a:t>
            </a:r>
            <a:r>
              <a:rPr lang="en-US" sz="2400" dirty="0">
                <a:cs typeface="Arial" charset="0"/>
              </a:rPr>
              <a:t> mod </a:t>
            </a:r>
            <a:r>
              <a:rPr lang="en-US" sz="2400" dirty="0" err="1">
                <a:latin typeface="cmmi10"/>
                <a:ea typeface="cmmi10"/>
                <a:cs typeface="cmmi10"/>
              </a:rPr>
              <a:t>Á</a:t>
            </a:r>
            <a:r>
              <a:rPr lang="en-US" sz="2400" dirty="0">
                <a:cs typeface="Arial" charset="0"/>
              </a:rPr>
              <a:t>(N)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err="1" smtClean="0">
                <a:latin typeface="Calibri"/>
                <a:cs typeface="Arial" charset="0"/>
              </a:rPr>
              <a:t>Enc</a:t>
            </a:r>
            <a:r>
              <a:rPr lang="en-US" sz="2400" baseline="-25000" dirty="0" err="1" smtClean="0">
                <a:latin typeface="Calibri"/>
                <a:cs typeface="Arial" charset="0"/>
              </a:rPr>
              <a:t>pk</a:t>
            </a:r>
            <a:r>
              <a:rPr lang="en-US" sz="2400" dirty="0" smtClean="0">
                <a:cs typeface="Arial" charset="0"/>
              </a:rPr>
              <a:t>(m) = </a:t>
            </a:r>
            <a:r>
              <a:rPr lang="en-US" sz="2400" dirty="0" smtClean="0">
                <a:latin typeface="Calibri"/>
                <a:cs typeface="Arial" charset="0"/>
              </a:rPr>
              <a:t>m</a:t>
            </a:r>
            <a:r>
              <a:rPr lang="en-US" sz="2400" baseline="30000" dirty="0" smtClean="0">
                <a:latin typeface="Calibri"/>
                <a:cs typeface="Arial" charset="0"/>
              </a:rPr>
              <a:t>e</a:t>
            </a:r>
            <a:r>
              <a:rPr lang="en-US" sz="2400" dirty="0" smtClean="0">
                <a:cs typeface="Arial" charset="0"/>
              </a:rPr>
              <a:t> mod 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err="1" smtClean="0">
                <a:latin typeface="Calibri"/>
                <a:cs typeface="Arial" charset="0"/>
              </a:rPr>
              <a:t>Dec</a:t>
            </a:r>
            <a:r>
              <a:rPr lang="en-US" sz="2400" baseline="-25000" dirty="0" err="1" smtClean="0">
                <a:latin typeface="Calibri"/>
                <a:cs typeface="Arial" charset="0"/>
              </a:rPr>
              <a:t>sk</a:t>
            </a:r>
            <a:r>
              <a:rPr lang="en-US" sz="2400" dirty="0" smtClean="0">
                <a:cs typeface="Arial" charset="0"/>
              </a:rPr>
              <a:t>(c) = </a:t>
            </a:r>
            <a:r>
              <a:rPr lang="en-US" sz="2400" dirty="0" smtClean="0">
                <a:latin typeface="Calibri"/>
                <a:cs typeface="Arial" charset="0"/>
              </a:rPr>
              <a:t>c</a:t>
            </a:r>
            <a:r>
              <a:rPr lang="en-US" sz="2400" baseline="30000" dirty="0" smtClean="0">
                <a:latin typeface="Calibri"/>
                <a:cs typeface="Arial" charset="0"/>
              </a:rPr>
              <a:t>d</a:t>
            </a:r>
            <a:r>
              <a:rPr lang="en-US" sz="2400" dirty="0" smtClean="0">
                <a:cs typeface="Arial" charset="0"/>
              </a:rPr>
              <a:t> mod N</a:t>
            </a:r>
            <a:endParaRPr lang="en-US" sz="2400" b="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security relies on the difficulty of factoring N, because </a:t>
            </a:r>
            <a:r>
              <a:rPr lang="en-US" sz="2400" dirty="0" err="1">
                <a:latin typeface="cmmi10"/>
                <a:ea typeface="cmmi10"/>
                <a:cs typeface="cmmi10"/>
              </a:rPr>
              <a:t>Á</a:t>
            </a:r>
            <a:r>
              <a:rPr lang="en-US" sz="2400" dirty="0">
                <a:cs typeface="Arial" charset="0"/>
              </a:rPr>
              <a:t>(N</a:t>
            </a:r>
            <a:r>
              <a:rPr lang="en-US" sz="2400" dirty="0" smtClean="0">
                <a:cs typeface="Arial" charset="0"/>
              </a:rPr>
              <a:t>)=(p-1)(q-1)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b="0" dirty="0" smtClean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23787" cy="1731698"/>
            <a:chOff x="2987824" y="1700808"/>
            <a:chExt cx="2123787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11960" y="249289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triangl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612094" y="2329011"/>
            <a:ext cx="2520280" cy="1152128"/>
            <a:chOff x="6612094" y="2329011"/>
            <a:chExt cx="252028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6612094" y="2996952"/>
              <a:ext cx="647700" cy="484187"/>
            </a:xfrm>
            <a:prstGeom prst="rect">
              <a:avLst/>
            </a:prstGeom>
            <a:solidFill>
              <a:srgbClr val="66FF33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6612094" y="2381855"/>
              <a:ext cx="647700" cy="4841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7332174" y="2957919"/>
              <a:ext cx="1800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00FF"/>
                  </a:solidFill>
                  <a:latin typeface="Calibri"/>
                  <a:cs typeface="Arial" pitchFamily="34" charset="0"/>
                </a:rPr>
                <a:t>public key</a:t>
              </a:r>
              <a:endParaRPr lang="en-US" sz="2800" baseline="-25000" dirty="0" smtClean="0">
                <a:solidFill>
                  <a:srgbClr val="0000FF"/>
                </a:solidFill>
                <a:latin typeface="Arial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32174" y="2329011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/>
                  <a:cs typeface="Arial" pitchFamily="34" charset="0"/>
                </a:rPr>
                <a:t>secret key</a:t>
              </a:r>
              <a:endParaRPr lang="en-US" sz="2800" baseline="-25000" dirty="0" smtClean="0">
                <a:solidFill>
                  <a:srgbClr val="FF0000"/>
                </a:solidFill>
                <a:latin typeface="Arial"/>
                <a:cs typeface="Arial" pitchFamily="34" charset="0"/>
              </a:endParaRPr>
            </a:p>
          </p:txBody>
        </p:sp>
      </p:grpSp>
      <p:pic>
        <p:nvPicPr>
          <p:cNvPr id="24" name="Picture 39" descr="BS0099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499992" y="3068960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39" descr="BS00996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11560" y="2636912"/>
            <a:ext cx="647700" cy="484187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</p:pic>
      <p:sp>
        <p:nvSpPr>
          <p:cNvPr id="30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Group 35"/>
          <p:cNvGrpSpPr/>
          <p:nvPr/>
        </p:nvGrpSpPr>
        <p:grpSpPr>
          <a:xfrm>
            <a:off x="7236296" y="591071"/>
            <a:ext cx="1368152" cy="1747356"/>
            <a:chOff x="7596336" y="984196"/>
            <a:chExt cx="1368152" cy="1747356"/>
          </a:xfrm>
        </p:grpSpPr>
        <p:pic>
          <p:nvPicPr>
            <p:cNvPr id="28" name="Picture 27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96336" y="984196"/>
              <a:ext cx="1135439" cy="1296144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7596336" y="220833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cs typeface="Arial" pitchFamily="34" charset="0"/>
                </a:rPr>
                <a:t>Charlie</a:t>
              </a:r>
              <a:endParaRPr lang="en-US" sz="2800" dirty="0"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67295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" grpId="0" animBg="1"/>
      <p:bldP spid="80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  <a:endParaRPr lang="en-US" sz="3300" dirty="0" smtClean="0">
              <a:cs typeface="Arial" charset="0"/>
            </a:endParaRP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Mechanics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>
                <a:cs typeface="Arial" charset="0"/>
              </a:rPr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4680520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46058467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Quantum Mechanics (of Photons)</a:t>
            </a:r>
            <a:endParaRPr lang="en-US" sz="4000" dirty="0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1"/>
          <a:srcRect r="52644" b="36212"/>
          <a:stretch/>
        </p:blipFill>
        <p:spPr>
          <a:xfrm>
            <a:off x="1835696" y="2780928"/>
            <a:ext cx="5472608" cy="378160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9716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041425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3953941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183753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25152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25152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2183754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3953941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17837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18037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17837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18037" y="1095400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4106" y="1052736"/>
            <a:ext cx="378989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070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4" name="Picture 2" descr="C:\Users\buhrman\Documents\c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6632"/>
            <a:ext cx="276701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/>
          <a:srcRect l="14066" t="19770" r="13287" b="12626"/>
          <a:stretch/>
        </p:blipFill>
        <p:spPr>
          <a:xfrm>
            <a:off x="5652120" y="548680"/>
            <a:ext cx="3096344" cy="1988191"/>
          </a:xfrm>
          <a:prstGeom prst="rect">
            <a:avLst/>
          </a:prstGeom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980728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980728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Possible to build in theory, no fundamental theoretical obstacles have been found yet.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Canadian company “D-Wave” claims to have build one. Did they? 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2014: Martinis group “</a:t>
            </a:r>
            <a:r>
              <a:rPr lang="en-US" sz="2600" dirty="0" smtClean="0">
                <a:cs typeface="Arial" charset="0"/>
                <a:hlinkClick r:id="rId3"/>
              </a:rPr>
              <a:t>acquired</a:t>
            </a:r>
            <a:r>
              <a:rPr lang="en-US" sz="2600" dirty="0" smtClean="0">
                <a:cs typeface="Arial" charset="0"/>
              </a:rPr>
              <a:t>” by Google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2014: 1.35 Mio € investment in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QuTech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centre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in Delft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Can We Build Quantum Computers?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060848"/>
            <a:ext cx="2268252" cy="15121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" cstate="print"/>
          <a:srcRect l="-8679" t="-1545" r="-1535" b="-1498"/>
          <a:stretch/>
        </p:blipFill>
        <p:spPr>
          <a:xfrm>
            <a:off x="2339752" y="2564904"/>
            <a:ext cx="2520280" cy="1625886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024" y="1916832"/>
            <a:ext cx="1584176" cy="18432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2021" y="5661248"/>
            <a:ext cx="1546523" cy="11247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16216" y="1628800"/>
            <a:ext cx="3168351" cy="2577440"/>
            <a:chOff x="6516216" y="1628800"/>
            <a:chExt cx="3168351" cy="2577440"/>
          </a:xfrm>
        </p:grpSpPr>
        <p:sp>
          <p:nvSpPr>
            <p:cNvPr id="8" name="Content Placeholder 1"/>
            <p:cNvSpPr txBox="1">
              <a:spLocks/>
            </p:cNvSpPr>
            <p:nvPr/>
          </p:nvSpPr>
          <p:spPr bwMode="auto">
            <a:xfrm>
              <a:off x="6516216" y="3414152"/>
              <a:ext cx="3168351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Martinis group (UCSB)</a:t>
              </a:r>
              <a:r>
                <a:rPr lang="en-US" sz="2000" dirty="0">
                  <a:latin typeface="Calibri" pitchFamily="34" charset="0"/>
                  <a:cs typeface="Calibri" pitchFamily="34" charset="0"/>
                </a:rPr>
                <a:t/>
              </a:r>
              <a:br>
                <a:rPr lang="en-US" sz="2000" dirty="0">
                  <a:latin typeface="Calibri" pitchFamily="34" charset="0"/>
                  <a:cs typeface="Calibri" pitchFamily="34" charset="0"/>
                </a:rPr>
              </a:br>
              <a:r>
                <a:rPr lang="en-US" sz="2000" b="0" dirty="0" smtClean="0">
                  <a:latin typeface="Calibri" pitchFamily="34" charset="0"/>
                  <a:cs typeface="Calibri" pitchFamily="34" charset="0"/>
                </a:rPr>
                <a:t>9 </a:t>
              </a:r>
              <a:r>
                <a:rPr lang="en-US" sz="2000" b="0" dirty="0" err="1" smtClean="0">
                  <a:latin typeface="Calibri" pitchFamily="34" charset="0"/>
                  <a:cs typeface="Calibri" pitchFamily="34" charset="0"/>
                </a:rPr>
                <a:t>qubits</a:t>
              </a:r>
              <a:endParaRPr lang="en-US" sz="2000" b="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88224" y="1628800"/>
              <a:ext cx="2376264" cy="18862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213809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44624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Demonstration of Quantum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 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264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797152"/>
            <a:ext cx="856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endParaRPr lang="de-CH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encryption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authentication</a:t>
            </a:r>
            <a:r>
              <a:rPr lang="de-CH" sz="2400" dirty="0" smtClean="0">
                <a:cs typeface="Arial" charset="0"/>
              </a:rPr>
              <a:t> etc.).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6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844825"/>
            <a:ext cx="7625531" cy="33123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4077097"/>
            <a:ext cx="5832648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25144"/>
            <a:ext cx="2635588" cy="2016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5564733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179512" y="2564904"/>
            <a:ext cx="8429684" cy="388843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the </a:t>
            </a:r>
            <a:r>
              <a:rPr lang="en-US" sz="2600" dirty="0" smtClean="0">
                <a:cs typeface="Arial" charset="0"/>
              </a:rPr>
              <a:t>military 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country 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8129" t="26312" b="16701"/>
          <a:stretch/>
        </p:blipFill>
        <p:spPr>
          <a:xfrm>
            <a:off x="6372200" y="4725144"/>
            <a:ext cx="2582691" cy="17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33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nos.nl</a:t>
            </a:r>
            <a:r>
              <a:rPr lang="en-US" dirty="0"/>
              <a:t>/op3/</a:t>
            </a:r>
            <a:r>
              <a:rPr lang="en-US" dirty="0" err="1"/>
              <a:t>artikel</a:t>
            </a:r>
            <a:r>
              <a:rPr lang="en-US" dirty="0"/>
              <a:t>/692138-gamer-krijgt-swatteam-in-zn-nek-swatting.html</a:t>
            </a:r>
          </a:p>
        </p:txBody>
      </p:sp>
      <p:pic>
        <p:nvPicPr>
          <p:cNvPr id="3" name="Picture 2" descr="Screen Shot 2015-03-09 at 16.35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8063540" cy="51845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11560" y="6165304"/>
            <a:ext cx="3758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err="1">
                <a:hlinkClick r:id="rId4"/>
              </a:rPr>
              <a:t>youtu.be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TiW-BVPCbZk?t</a:t>
            </a:r>
            <a:r>
              <a:rPr lang="en-US" dirty="0">
                <a:hlinkClick r:id="rId4"/>
              </a:rPr>
              <a:t>=117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3123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30963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assumptions:	</a:t>
            </a:r>
            <a:r>
              <a:rPr lang="en-US" sz="1600" dirty="0" smtClean="0">
                <a:solidFill>
                  <a:srgbClr val="0070C0"/>
                </a:solidFill>
                <a:cs typeface="Arial" charset="0"/>
                <a:sym typeface="Wingdings"/>
              </a:rPr>
              <a:t></a:t>
            </a:r>
            <a:r>
              <a:rPr lang="en-US" sz="2800" dirty="0" smtClean="0">
                <a:cs typeface="Arial" charset="0"/>
                <a:sym typeface="Wingdings"/>
              </a:rPr>
              <a:t> 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at speed of light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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3086100" lvl="6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4608537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Classical Cryptography</a:t>
            </a:r>
          </a:p>
          <a:p>
            <a:pPr lvl="0">
              <a:lnSpc>
                <a:spcPct val="130000"/>
              </a:lnSpc>
              <a:defRPr/>
            </a:pPr>
            <a:r>
              <a:rPr lang="en-US" dirty="0"/>
              <a:t>Quantum Mechanics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5832648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876" y="4581128"/>
            <a:ext cx="2635588" cy="20162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9591586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[Brands </a:t>
            </a:r>
            <a:r>
              <a:rPr lang="en-US" sz="2800" dirty="0" err="1" smtClean="0">
                <a:cs typeface="Arial" charset="0"/>
              </a:rPr>
              <a:t>Chaum</a:t>
            </a:r>
            <a:r>
              <a:rPr lang="en-US" sz="2800" dirty="0" smtClean="0">
                <a:cs typeface="Arial" charset="0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39552" y="6093296"/>
            <a:ext cx="8352928" cy="60344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/>
              <a:t>position</a:t>
            </a:r>
            <a:r>
              <a:rPr lang="de-CH" sz="3200" dirty="0" smtClean="0"/>
              <a:t> </a:t>
            </a:r>
            <a:r>
              <a:rPr lang="de-CH" sz="3200" dirty="0" err="1" smtClean="0"/>
              <a:t>verification</a:t>
            </a:r>
            <a:r>
              <a:rPr lang="de-CH" sz="3200" dirty="0" smtClean="0"/>
              <a:t> </a:t>
            </a:r>
            <a:r>
              <a:rPr lang="de-CH" sz="3200" dirty="0" err="1" smtClean="0"/>
              <a:t>is</a:t>
            </a:r>
            <a:r>
              <a:rPr lang="de-CH" sz="3200" dirty="0" smtClean="0"/>
              <a:t> </a:t>
            </a:r>
            <a:r>
              <a:rPr lang="de-CH" sz="3200" dirty="0" err="1" smtClean="0"/>
              <a:t>classically</a:t>
            </a:r>
            <a:r>
              <a:rPr lang="de-CH" sz="3200" dirty="0" smtClean="0"/>
              <a:t> </a:t>
            </a:r>
            <a:r>
              <a:rPr lang="de-CH" sz="3200" dirty="0" err="1" smtClean="0"/>
              <a:t>impossible</a:t>
            </a:r>
            <a:r>
              <a:rPr lang="de-CH" sz="3200" dirty="0" smtClean="0"/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[Kent Munro </a:t>
            </a:r>
            <a:r>
              <a:rPr lang="de-CH" sz="2000" noProof="0" dirty="0" err="1" smtClean="0">
                <a:cs typeface="Arial" charset="0"/>
              </a:rPr>
              <a:t>Spiller</a:t>
            </a:r>
            <a:r>
              <a:rPr lang="de-CH" sz="2000" noProof="0" dirty="0" smtClean="0">
                <a:cs typeface="Arial" charset="0"/>
              </a:rPr>
              <a:t> 03/10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5256584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non-cloning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>
            <a:normAutofit lnSpcReduction="10000"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Any position-verification protocol </a:t>
            </a: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can be broken </a:t>
            </a:r>
            <a:r>
              <a:rPr lang="en-US" sz="3200" dirty="0" smtClean="0">
                <a:cs typeface="Arial" charset="0"/>
              </a:rPr>
              <a:t>using an exponential number of entangled </a:t>
            </a:r>
            <a:r>
              <a:rPr lang="en-US" sz="3200" dirty="0" err="1" smtClean="0">
                <a:cs typeface="Arial" charset="0"/>
              </a:rPr>
              <a:t>qubits</a:t>
            </a:r>
            <a:r>
              <a:rPr lang="en-US" sz="3200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solidFill>
                  <a:srgbClr val="FF0000"/>
                </a:solidFill>
                <a:cs typeface="Arial" charset="0"/>
              </a:rPr>
              <a:t>Question:</a:t>
            </a:r>
            <a:r>
              <a:rPr lang="en-US" sz="3200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3200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3200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4221088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662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</a:rPr>
              <a:t>[</a:t>
            </a:r>
            <a:r>
              <a:rPr lang="nl-NL" dirty="0" err="1">
                <a:cs typeface="Arial" charset="0"/>
              </a:rPr>
              <a:t>Buhrman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Chandran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Fehr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Gelles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Goyal</a:t>
            </a:r>
            <a:r>
              <a:rPr lang="nl-NL" dirty="0">
                <a:cs typeface="Arial" charset="0"/>
              </a:rPr>
              <a:t>, </a:t>
            </a:r>
            <a:r>
              <a:rPr lang="nl-NL" dirty="0" err="1">
                <a:cs typeface="Arial" charset="0"/>
              </a:rPr>
              <a:t>Ostrovsky</a:t>
            </a:r>
            <a:r>
              <a:rPr lang="nl-NL" dirty="0">
                <a:cs typeface="Arial" charset="0"/>
              </a:rPr>
              <a:t>, Schaffner 2010</a:t>
            </a:r>
            <a:r>
              <a:rPr lang="en-US" dirty="0" smtClean="0">
                <a:cs typeface="Arial" charset="0"/>
              </a:rPr>
              <a:t>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980728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Classical Cryptography</a:t>
            </a: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</a:rPr>
              <a:t>Long </a:t>
            </a: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2"/>
              </a:rPr>
              <a:t>history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3"/>
              </a:rPr>
              <a:t>One-time pad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4"/>
              </a:rPr>
              <a:t>Public-key cryptography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272" y="764704"/>
            <a:ext cx="1368152" cy="182521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06868">
            <a:off x="4359261" y="1442848"/>
            <a:ext cx="2406434" cy="137533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2008" y="2708920"/>
            <a:ext cx="9180512" cy="2376264"/>
            <a:chOff x="72008" y="2708920"/>
            <a:chExt cx="9180512" cy="2376264"/>
          </a:xfrm>
        </p:grpSpPr>
        <p:pic>
          <p:nvPicPr>
            <p:cNvPr id="48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83568" y="414908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703875" y="4293096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Box 49"/>
            <p:cNvSpPr txBox="1"/>
            <p:nvPr/>
          </p:nvSpPr>
          <p:spPr>
            <a:xfrm>
              <a:off x="72008" y="3068960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Alice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063915" y="3789040"/>
              <a:ext cx="11651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Bob</a:t>
              </a:r>
              <a:endParaRPr lang="en-US" sz="2800" b="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2" name="Picture 51" descr="AliceBlue.eps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flipH="1">
              <a:off x="899592" y="3068960"/>
              <a:ext cx="1059740" cy="1080120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3059832" y="3284984"/>
              <a:ext cx="2195795" cy="1731698"/>
              <a:chOff x="2987824" y="1700808"/>
              <a:chExt cx="2195795" cy="1731698"/>
            </a:xfrm>
          </p:grpSpPr>
          <p:sp>
            <p:nvSpPr>
              <p:cNvPr id="54" name="Line 27"/>
              <p:cNvSpPr>
                <a:spLocks noChangeShapeType="1"/>
              </p:cNvSpPr>
              <p:nvPr/>
            </p:nvSpPr>
            <p:spPr bwMode="auto">
              <a:xfrm flipV="1">
                <a:off x="3851920" y="1700808"/>
                <a:ext cx="216023" cy="648072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  <a:headEnd type="triangl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83968" y="2852936"/>
                <a:ext cx="899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0" dirty="0" smtClean="0">
                    <a:latin typeface="Arial" pitchFamily="34" charset="0"/>
                    <a:cs typeface="Arial" pitchFamily="34" charset="0"/>
                  </a:rPr>
                  <a:t>Eve</a:t>
                </a:r>
              </a:p>
            </p:txBody>
          </p:sp>
          <p:pic>
            <p:nvPicPr>
              <p:cNvPr id="56" name="Picture 55" descr="QueenOfHearts.png"/>
              <p:cNvPicPr>
                <a:picLocks noChangeAspect="1"/>
              </p:cNvPicPr>
              <p:nvPr/>
            </p:nvPicPr>
            <p:blipFill>
              <a:blip r:embed="rId9" cstate="print"/>
              <a:srcRect l="6597" r="7636"/>
              <a:stretch>
                <a:fillRect/>
              </a:stretch>
            </p:blipFill>
            <p:spPr>
              <a:xfrm>
                <a:off x="2987824" y="2348880"/>
                <a:ext cx="1280649" cy="1083626"/>
              </a:xfrm>
              <a:prstGeom prst="rect">
                <a:avLst/>
              </a:prstGeom>
            </p:spPr>
          </p:pic>
        </p:grpSp>
        <p:sp>
          <p:nvSpPr>
            <p:cNvPr id="71" name="Line 7"/>
            <p:cNvSpPr>
              <a:spLocks noChangeShapeType="1"/>
            </p:cNvSpPr>
            <p:nvPr/>
          </p:nvSpPr>
          <p:spPr bwMode="auto">
            <a:xfrm>
              <a:off x="3202558" y="3212976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72" name="Picture 71" descr="MC900441455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3140968"/>
              <a:ext cx="864096" cy="864096"/>
            </a:xfrm>
            <a:prstGeom prst="rect">
              <a:avLst/>
            </a:prstGeom>
          </p:spPr>
        </p:pic>
        <p:pic>
          <p:nvPicPr>
            <p:cNvPr id="73" name="Picture 6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48264" y="3212976"/>
              <a:ext cx="1285425" cy="914208"/>
            </a:xfrm>
            <a:prstGeom prst="rect">
              <a:avLst/>
            </a:prstGeom>
            <a:noFill/>
          </p:spPr>
        </p:pic>
        <p:sp>
          <p:nvSpPr>
            <p:cNvPr id="74" name="TextBox 73"/>
            <p:cNvSpPr txBox="1"/>
            <p:nvPr/>
          </p:nvSpPr>
          <p:spPr>
            <a:xfrm>
              <a:off x="395536" y="2708920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m = </a:t>
              </a:r>
              <a:r>
                <a:rPr lang="en-US" b="0" dirty="0" smtClean="0">
                  <a:solidFill>
                    <a:srgbClr val="0000FF"/>
                  </a:solidFill>
                  <a:latin typeface="Consolas"/>
                  <a:cs typeface="Consolas"/>
                </a:rPr>
                <a:t>0000 1111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1520" y="4715852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20272" y="4715852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203848" y="2708920"/>
              <a:ext cx="2808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c</a:t>
              </a:r>
              <a:r>
                <a:rPr lang="en-US" b="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= </a:t>
              </a:r>
              <a:r>
                <a:rPr lang="en-US" b="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0" dirty="0" smtClean="0">
                  <a:latin typeface="cmsy10"/>
                  <a:ea typeface="cmsy10"/>
                  <a:cs typeface="cmsy10"/>
                </a:rPr>
                <a:t>©</a:t>
              </a:r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 k = </a:t>
              </a:r>
              <a:r>
                <a:rPr lang="en-US" dirty="0">
                  <a:solidFill>
                    <a:srgbClr val="FF0000"/>
                  </a:solidFill>
                  <a:latin typeface="Consolas"/>
                  <a:cs typeface="Consolas"/>
                </a:rPr>
                <a:t>0101 0100</a:t>
              </a:r>
            </a:p>
          </p:txBody>
        </p:sp>
        <p:sp>
          <p:nvSpPr>
            <p:cNvPr id="79" name="AutoShape 109"/>
            <p:cNvSpPr>
              <a:spLocks noChangeArrowheads="1"/>
            </p:cNvSpPr>
            <p:nvPr/>
          </p:nvSpPr>
          <p:spPr bwMode="auto">
            <a:xfrm>
              <a:off x="4427984" y="3933056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8805319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764704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err="1" smtClean="0">
                <a:solidFill>
                  <a:prstClr val="black"/>
                </a:solidFill>
                <a:cs typeface="Arial" charset="0"/>
                <a:hlinkClick r:id="rId6"/>
              </a:rPr>
              <a:t>Qubits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7"/>
              </a:rPr>
              <a:t>Quantum Computer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8"/>
              </a:rPr>
              <a:t>No-cloning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9"/>
              </a:rPr>
              <a:t>Entanglement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10"/>
              </a:rPr>
              <a:t>Quantum Teleportation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364088" y="1124744"/>
            <a:ext cx="2594726" cy="1080120"/>
            <a:chOff x="971600" y="4077072"/>
            <a:chExt cx="2594726" cy="1080120"/>
          </a:xfrm>
        </p:grpSpPr>
        <p:grpSp>
          <p:nvGrpSpPr>
            <p:cNvPr id="28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6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5" name="Picture 2" descr="startrek-beam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76256" y="3830187"/>
            <a:ext cx="1940224" cy="2864141"/>
          </a:xfrm>
          <a:prstGeom prst="rect">
            <a:avLst/>
          </a:prstGeom>
          <a:noFill/>
        </p:spPr>
      </p:pic>
      <p:grpSp>
        <p:nvGrpSpPr>
          <p:cNvPr id="57" name="Group 56"/>
          <p:cNvGrpSpPr/>
          <p:nvPr/>
        </p:nvGrpSpPr>
        <p:grpSpPr>
          <a:xfrm>
            <a:off x="3059832" y="4725144"/>
            <a:ext cx="3528392" cy="648072"/>
            <a:chOff x="2699792" y="1844824"/>
            <a:chExt cx="3528392" cy="648072"/>
          </a:xfrm>
        </p:grpSpPr>
        <p:sp>
          <p:nvSpPr>
            <p:cNvPr id="58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9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0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16" cstate="print"/>
          <a:srcRect l="-8679" t="-1545" r="-1535" b="-1498"/>
          <a:stretch/>
        </p:blipFill>
        <p:spPr>
          <a:xfrm>
            <a:off x="5940152" y="2348880"/>
            <a:ext cx="2009148" cy="12961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915816" y="3284984"/>
            <a:ext cx="3096344" cy="1368152"/>
            <a:chOff x="2915816" y="3284984"/>
            <a:chExt cx="3096344" cy="1368152"/>
          </a:xfrm>
        </p:grpSpPr>
        <p:pic>
          <p:nvPicPr>
            <p:cNvPr id="46" name="Picture 9" descr="dolly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78" name="Picture 9" descr="dolly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7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8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1681452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5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Classical Cryptography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636912"/>
            <a:ext cx="2592288" cy="3458309"/>
          </a:xfrm>
          <a:prstGeom prst="rect">
            <a:avLst/>
          </a:prstGeom>
        </p:spPr>
      </p:pic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785206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3000 years of fascinating history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U</a:t>
            </a:r>
            <a:r>
              <a:rPr lang="en-US" sz="2600" dirty="0" smtClean="0">
                <a:cs typeface="Arial" charset="0"/>
              </a:rPr>
              <a:t>ntil </a:t>
            </a:r>
            <a:r>
              <a:rPr lang="en-US" sz="2600" dirty="0">
                <a:cs typeface="Arial" charset="0"/>
              </a:rPr>
              <a:t>1970: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private communication </a:t>
            </a:r>
            <a:r>
              <a:rPr lang="en-US" sz="2600" dirty="0" smtClean="0">
                <a:cs typeface="Arial" charset="0"/>
              </a:rPr>
              <a:t>was the only goal</a:t>
            </a:r>
            <a:endParaRPr lang="en-US" sz="26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187356"/>
            <a:ext cx="3684443" cy="2105740"/>
          </a:xfrm>
          <a:prstGeom prst="rect">
            <a:avLst/>
          </a:prstGeom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348880"/>
            <a:ext cx="2736304" cy="41775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4371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err="1" smtClean="0">
                <a:latin typeface="Arial" pitchFamily="34" charset="0"/>
                <a:cs typeface="Arial" pitchFamily="34" charset="0"/>
                <a:hlinkClick r:id="rId6"/>
              </a:rPr>
              <a:t>Scytale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61653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  <a:hlinkClick r:id="rId7"/>
              </a:rPr>
              <a:t>Enigma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9276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162880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3717032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3140968"/>
            <a:ext cx="1925712" cy="224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31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Modern Cryptography</a:t>
            </a:r>
            <a:endParaRPr lang="en-US" sz="4000" dirty="0"/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1440160"/>
          </a:xfrm>
        </p:spPr>
        <p:txBody>
          <a:bodyPr/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everywhere</a:t>
            </a:r>
            <a:r>
              <a:rPr lang="en-US" sz="2600" dirty="0" smtClean="0">
                <a:cs typeface="Arial" charset="0"/>
              </a:rPr>
              <a:t>!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is concerned with all settings where people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do not trust </a:t>
            </a:r>
            <a:r>
              <a:rPr lang="en-US" sz="2600" dirty="0" smtClean="0">
                <a:cs typeface="Arial" charset="0"/>
              </a:rPr>
              <a:t>each other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72" y="3284984"/>
            <a:ext cx="2959100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4" y="2852936"/>
            <a:ext cx="4680520" cy="38781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04" y="3717032"/>
            <a:ext cx="3492500" cy="2324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2636912"/>
            <a:ext cx="3048000" cy="20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2080" y="4437112"/>
            <a:ext cx="3492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561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Secure Encryption</a:t>
            </a:r>
            <a:endParaRPr lang="en-US" sz="4000" dirty="0"/>
          </a:p>
        </p:txBody>
      </p:sp>
      <p:sp>
        <p:nvSpPr>
          <p:cNvPr id="14" name="AutoShape 109"/>
          <p:cNvSpPr>
            <a:spLocks noChangeArrowheads="1"/>
          </p:cNvSpPr>
          <p:nvPr/>
        </p:nvSpPr>
        <p:spPr bwMode="auto">
          <a:xfrm>
            <a:off x="4355976" y="234888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pic>
        <p:nvPicPr>
          <p:cNvPr id="15" name="Picture 39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16" name="Picture 40" descr="BS0099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631867" y="2708920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395536" y="4005064"/>
            <a:ext cx="6840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secret key </a:t>
            </a:r>
            <a:r>
              <a:rPr lang="en-US" sz="2400" dirty="0">
                <a:cs typeface="Arial" charset="0"/>
              </a:rPr>
              <a:t>k</a:t>
            </a:r>
          </a:p>
        </p:txBody>
      </p:sp>
      <p:pic>
        <p:nvPicPr>
          <p:cNvPr id="20" name="Picture 19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987824" y="1700808"/>
            <a:ext cx="2195795" cy="1747356"/>
            <a:chOff x="2987824" y="1700808"/>
            <a:chExt cx="2195795" cy="1747356"/>
          </a:xfrm>
        </p:grpSpPr>
        <p:sp>
          <p:nvSpPr>
            <p:cNvPr id="22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83968" y="2924944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25" name="Picture 24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130550" y="1556792"/>
            <a:ext cx="2881313" cy="864096"/>
            <a:chOff x="3130550" y="1556792"/>
            <a:chExt cx="2881313" cy="86409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prstDash val="solid"/>
              <a:round/>
              <a:headEnd type="none"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pic>
          <p:nvPicPr>
            <p:cNvPr id="27" name="Picture 26" descr="MC900441455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1556792"/>
              <a:ext cx="864096" cy="864096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467544" y="32129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43835" y="321297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5536" y="10527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</a:t>
            </a:r>
            <a:r>
              <a:rPr lang="en-US" dirty="0">
                <a:latin typeface="Consolas"/>
                <a:cs typeface="Consolas"/>
              </a:rPr>
              <a:t>0000 1111</a:t>
            </a:r>
          </a:p>
        </p:txBody>
      </p:sp>
      <p:pic>
        <p:nvPicPr>
          <p:cNvPr id="31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395536" y="10434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m = “I love you”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96923763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build="p" bldLvl="2"/>
      <p:bldP spid="28" grpId="0"/>
      <p:bldP spid="29" grpId="0"/>
      <p:bldP spid="30" grpId="0"/>
      <p:bldP spid="32" grpId="0"/>
      <p:bldP spid="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r>
              <a:rPr lang="fr-CH" dirty="0" smtClean="0"/>
              <a:t>eXclusive OR (XOR) Function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355094"/>
              </p:ext>
            </p:extLst>
          </p:nvPr>
        </p:nvGraphicFramePr>
        <p:xfrm>
          <a:off x="1979712" y="1196752"/>
          <a:ext cx="4464496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4651"/>
                <a:gridCol w="1358760"/>
                <a:gridCol w="1941085"/>
              </a:tblGrid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x </a:t>
                      </a:r>
                      <a:r>
                        <a:rPr lang="en-US" sz="4000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sz="4000" dirty="0" smtClean="0"/>
                        <a:t> </a:t>
                      </a:r>
                      <a:r>
                        <a:rPr lang="en-US" sz="4000" baseline="0" dirty="0" smtClean="0"/>
                        <a:t>y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</a:tr>
              <a:tr h="7632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1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0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Rectangle 298"/>
          <p:cNvSpPr>
            <a:spLocks noChangeArrowheads="1"/>
          </p:cNvSpPr>
          <p:nvPr/>
        </p:nvSpPr>
        <p:spPr bwMode="auto">
          <a:xfrm>
            <a:off x="539552" y="5157192"/>
            <a:ext cx="684076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Some properties: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x 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0 = x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latin typeface="cmsy10"/>
                <a:ea typeface="cmsy10"/>
                <a:cs typeface="cmsy10"/>
              </a:rPr>
              <a:t>8</a:t>
            </a:r>
            <a:r>
              <a:rPr lang="en-US" sz="2800" dirty="0">
                <a:cs typeface="Arial" charset="0"/>
              </a:rPr>
              <a:t> x : x </a:t>
            </a:r>
            <a:r>
              <a:rPr lang="en-US" sz="2800" dirty="0">
                <a:latin typeface="cmsy10"/>
                <a:ea typeface="cmsy10"/>
                <a:cs typeface="cmsy10"/>
              </a:rPr>
              <a:t>©</a:t>
            </a:r>
            <a:r>
              <a:rPr lang="en-US" sz="2800" dirty="0">
                <a:cs typeface="Arial" charset="0"/>
              </a:rPr>
              <a:t> x = 0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cs typeface="Arial" charset="0"/>
            </a:endParaRPr>
          </a:p>
        </p:txBody>
      </p:sp>
      <p:sp>
        <p:nvSpPr>
          <p:cNvPr id="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98"/>
          <p:cNvSpPr>
            <a:spLocks noChangeArrowheads="1"/>
          </p:cNvSpPr>
          <p:nvPr/>
        </p:nvSpPr>
        <p:spPr bwMode="auto">
          <a:xfrm>
            <a:off x="3203848" y="5904656"/>
            <a:ext cx="417646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)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8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x,y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smtClean="0">
                <a:cs typeface="Arial" charset="0"/>
              </a:rPr>
              <a:t>: x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</a:t>
            </a:r>
            <a:r>
              <a:rPr lang="en-US" sz="2800" dirty="0" smtClean="0">
                <a:latin typeface="cmsy10"/>
                <a:ea typeface="cmsy10"/>
                <a:cs typeface="cmsy10"/>
              </a:rPr>
              <a:t>©</a:t>
            </a:r>
            <a:r>
              <a:rPr lang="en-US" sz="2800" dirty="0" smtClean="0">
                <a:cs typeface="Arial" charset="0"/>
              </a:rPr>
              <a:t> y = x</a:t>
            </a:r>
          </a:p>
        </p:txBody>
      </p:sp>
    </p:spTree>
    <p:extLst>
      <p:ext uri="{BB962C8B-B14F-4D97-AF65-F5344CB8AC3E}">
        <p14:creationId xmlns:p14="http://schemas.microsoft.com/office/powerpoint/2010/main" val="57694466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bldLvl="2"/>
      <p:bldP spid="6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One-Time Pad Encryption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0" y="148478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2204864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645024"/>
            <a:ext cx="684076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Goal: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Eve </a:t>
            </a:r>
            <a:r>
              <a:rPr lang="en-US" sz="2400" dirty="0">
                <a:solidFill>
                  <a:srgbClr val="FF0000"/>
                </a:solidFill>
                <a:cs typeface="Arial" charset="0"/>
              </a:rPr>
              <a:t>does not learn </a:t>
            </a:r>
            <a:r>
              <a:rPr lang="en-US" sz="2400" dirty="0" smtClean="0">
                <a:cs typeface="Arial" charset="0"/>
              </a:rPr>
              <a:t>the message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Setting: Alice and Bob share a key k</a:t>
            </a: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Recipe: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 smtClean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4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cs typeface="Arial" charset="0"/>
              </a:rPr>
              <a:t>Is it secure?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700808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4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628800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56792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628800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676742"/>
              </p:ext>
            </p:extLst>
          </p:nvPr>
        </p:nvGraphicFramePr>
        <p:xfrm>
          <a:off x="6516216" y="3717032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99592" y="53732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8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96" y="572396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35896" y="573325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	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1111</a:t>
            </a:r>
          </a:p>
          <a:p>
            <a:pPr>
              <a:tabLst>
                <a:tab pos="628650" algn="l"/>
              </a:tabLst>
            </a:pP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	=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 </a:t>
            </a:r>
            <a:r>
              <a:rPr lang="en-US" dirty="0" smtClean="0">
                <a:latin typeface="cmsy10"/>
                <a:ea typeface="cmsy10"/>
                <a:cs typeface="cmsy10"/>
              </a:rPr>
              <a:t>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cmsy10"/>
                <a:ea typeface="cmsy10"/>
                <a:cs typeface="cmsy10"/>
              </a:rPr>
              <a:t>©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 =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944" y="50131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67944" y="5373216"/>
            <a:ext cx="32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8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131840" y="112474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0000FF"/>
                </a:solidFill>
                <a:latin typeface="Consolas"/>
                <a:cs typeface="Consolas"/>
              </a:rPr>
              <a:t>0000 1111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9512" y="2348880"/>
            <a:ext cx="9001000" cy="1152128"/>
            <a:chOff x="179512" y="2348880"/>
            <a:chExt cx="9001000" cy="1152128"/>
          </a:xfrm>
        </p:grpSpPr>
        <p:pic>
          <p:nvPicPr>
            <p:cNvPr id="518183" name="Picture 39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611560" y="2564904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518184" name="Picture 40" descr="BS00996_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7631867" y="2708920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Box 29"/>
            <p:cNvSpPr txBox="1"/>
            <p:nvPr/>
          </p:nvSpPr>
          <p:spPr>
            <a:xfrm>
              <a:off x="179512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8264" y="3131676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>
                  <a:latin typeface="Consolas"/>
                  <a:cs typeface="Consolas"/>
                </a:rPr>
                <a:t>0101 1011</a:t>
              </a:r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auto">
            <a:xfrm>
              <a:off x="4355976" y="2348880"/>
              <a:ext cx="1368152" cy="648072"/>
            </a:xfrm>
            <a:prstGeom prst="cloudCallout">
              <a:avLst>
                <a:gd name="adj1" fmla="val -68259"/>
                <a:gd name="adj2" fmla="val 35277"/>
              </a:avLst>
            </a:prstGeom>
            <a:solidFill>
              <a:srgbClr val="A8EAE8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r>
                <a:rPr lang="en-US" sz="2400" dirty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sz="2400" dirty="0">
                  <a:latin typeface="Consolas"/>
                  <a:cs typeface="Consolas"/>
                </a:rPr>
                <a:t>?</a:t>
              </a:r>
            </a:p>
          </p:txBody>
        </p:sp>
      </p:grpSp>
      <p:sp>
        <p:nvSpPr>
          <p:cNvPr id="3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68672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uiExpand="1" build="p" bldLvl="2"/>
      <p:bldP spid="80" grpId="1" uiExpand="1" build="allAtOnce"/>
      <p:bldP spid="23" grpId="0"/>
      <p:bldP spid="24" grpId="0"/>
      <p:bldP spid="25" grpId="0"/>
      <p:bldP spid="26" grpId="0" uiExpand="1" build="p"/>
      <p:bldP spid="27" grpId="0"/>
      <p:bldP spid="28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24996"/>
            <a:ext cx="8229600" cy="792798"/>
          </a:xfrm>
        </p:spPr>
        <p:txBody>
          <a:bodyPr>
            <a:noAutofit/>
          </a:bodyPr>
          <a:lstStyle/>
          <a:p>
            <a:pPr algn="l"/>
            <a:r>
              <a:rPr lang="fr-CH" dirty="0" smtClean="0"/>
              <a:t>Perfect Security</a:t>
            </a:r>
            <a:endParaRPr lang="en-US" dirty="0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1560" y="2276872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1867" y="242088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7" name="TextBox 76"/>
          <p:cNvSpPr txBox="1"/>
          <p:nvPr/>
        </p:nvSpPr>
        <p:spPr>
          <a:xfrm>
            <a:off x="0" y="119675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91907" y="191683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5536" y="3356992"/>
            <a:ext cx="684076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Given that 	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c </a:t>
            </a:r>
            <a:r>
              <a:rPr lang="en-US" sz="2000" dirty="0"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  <a:r>
              <a:rPr lang="en-US" sz="2000" dirty="0" smtClean="0">
                <a:cs typeface="Arial" charset="0"/>
              </a:rPr>
              <a:t>,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 charset="0"/>
              </a:rPr>
              <a:t>is it possible 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0000 0000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 </a:t>
            </a:r>
            <a:r>
              <a:rPr lang="en-US" sz="2000" dirty="0" smtClean="0">
                <a:cs typeface="Arial"/>
              </a:rPr>
              <a:t>?</a:t>
            </a:r>
            <a:endParaRPr lang="en-US" sz="2000" dirty="0">
              <a:cs typeface="Arial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0101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0100</a:t>
            </a:r>
            <a:r>
              <a:rPr lang="en-US" sz="2000" dirty="0" smtClean="0">
                <a:cs typeface="Arial" charset="0"/>
              </a:rPr>
              <a:t>. 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 charset="0"/>
              </a:rPr>
              <a:t>is it possible </a:t>
            </a:r>
            <a:r>
              <a:rPr lang="en-US" sz="2000" dirty="0" smtClean="0">
                <a:cs typeface="Arial" charset="0"/>
              </a:rPr>
              <a:t>that	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m 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1111 1111 </a:t>
            </a:r>
            <a:r>
              <a:rPr lang="en-US" sz="2000" dirty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>
                <a:cs typeface="Arial"/>
              </a:rPr>
              <a:t>Yes, if </a:t>
            </a:r>
            <a:r>
              <a:rPr lang="en-US" sz="2000" dirty="0" smtClean="0">
                <a:cs typeface="Arial"/>
              </a:rPr>
              <a:t>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101</a:t>
            </a:r>
            <a:r>
              <a:rPr lang="en-US" sz="2000" dirty="0">
                <a:solidFill>
                  <a:srgbClr val="000000"/>
                </a:solidFill>
                <a:latin typeface="Consolas"/>
                <a:cs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 1011</a:t>
            </a:r>
            <a:r>
              <a:rPr lang="en-US" sz="2000" dirty="0" smtClean="0">
                <a:cs typeface="Arial" charset="0"/>
              </a:rPr>
              <a:t>. </a:t>
            </a:r>
            <a:endParaRPr lang="en-US" sz="2000" dirty="0"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it is possible that	</a:t>
            </a:r>
            <a:r>
              <a:rPr lang="en-US" sz="2000" dirty="0">
                <a:solidFill>
                  <a:srgbClr val="0000FF"/>
                </a:solidFill>
                <a:latin typeface="Consolas"/>
                <a:cs typeface="Consolas"/>
              </a:rPr>
              <a:t>m =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cs typeface="Consolas"/>
              </a:rPr>
              <a:t>0101 0101 </a:t>
            </a:r>
            <a:r>
              <a:rPr lang="en-US" sz="2000" dirty="0" smtClean="0">
                <a:cs typeface="Arial"/>
              </a:rPr>
              <a:t>?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Arial"/>
              </a:rPr>
              <a:t>Yes, if 	</a:t>
            </a:r>
            <a:r>
              <a:rPr lang="en-US" sz="2000" dirty="0">
                <a:latin typeface="Consolas"/>
                <a:cs typeface="Consolas"/>
              </a:rPr>
              <a:t>k = </a:t>
            </a:r>
            <a:r>
              <a:rPr lang="en-US" sz="2000" dirty="0" smtClean="0">
                <a:solidFill>
                  <a:srgbClr val="000000"/>
                </a:solidFill>
                <a:latin typeface="Consolas"/>
                <a:cs typeface="Consolas"/>
              </a:rPr>
              <a:t>0000 0001</a:t>
            </a:r>
            <a:endParaRPr lang="en-US" sz="2000" dirty="0">
              <a:cs typeface="Arial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In fact, every m is possible.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>
                <a:tab pos="3140075" algn="l"/>
              </a:tabLst>
            </a:pPr>
            <a:r>
              <a:rPr lang="en-US" sz="2000" dirty="0" smtClean="0">
                <a:cs typeface="Consolas"/>
              </a:rPr>
              <a:t>Hence, the one-time pad is </a:t>
            </a:r>
            <a:r>
              <a:rPr lang="en-US" sz="2000" dirty="0" smtClean="0">
                <a:solidFill>
                  <a:srgbClr val="FF0000"/>
                </a:solidFill>
                <a:cs typeface="Consolas"/>
              </a:rPr>
              <a:t>perfectly secure</a:t>
            </a:r>
            <a:r>
              <a:rPr lang="en-US" sz="2000" dirty="0" smtClean="0">
                <a:cs typeface="Consolas"/>
              </a:rPr>
              <a:t>!</a:t>
            </a: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196752"/>
            <a:ext cx="1059740" cy="108012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987824" y="1412776"/>
            <a:ext cx="2195795" cy="1731698"/>
            <a:chOff x="2987824" y="1700808"/>
            <a:chExt cx="2195795" cy="1731698"/>
          </a:xfrm>
        </p:grpSpPr>
        <p:sp>
          <p:nvSpPr>
            <p:cNvPr id="518171" name="Line 27"/>
            <p:cNvSpPr>
              <a:spLocks noChangeShapeType="1"/>
            </p:cNvSpPr>
            <p:nvPr/>
          </p:nvSpPr>
          <p:spPr bwMode="auto">
            <a:xfrm flipV="1">
              <a:off x="3851920" y="1700808"/>
              <a:ext cx="216023" cy="648072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83968" y="2852936"/>
              <a:ext cx="8996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0" dirty="0" smtClean="0">
                  <a:latin typeface="Arial" pitchFamily="34" charset="0"/>
                  <a:cs typeface="Arial" pitchFamily="34" charset="0"/>
                </a:rPr>
                <a:t>Eve</a:t>
              </a:r>
            </a:p>
          </p:txBody>
        </p:sp>
        <p:pic>
          <p:nvPicPr>
            <p:cNvPr id="38" name="Picture 37" descr="QueenOfHearts.png"/>
            <p:cNvPicPr>
              <a:picLocks noChangeAspect="1"/>
            </p:cNvPicPr>
            <p:nvPr/>
          </p:nvPicPr>
          <p:blipFill>
            <a:blip r:embed="rId5" cstate="print"/>
            <a:srcRect l="6597" r="7636"/>
            <a:stretch>
              <a:fillRect/>
            </a:stretch>
          </p:blipFill>
          <p:spPr>
            <a:xfrm>
              <a:off x="2987824" y="2348880"/>
              <a:ext cx="1280649" cy="1083626"/>
            </a:xfrm>
            <a:prstGeom prst="rect">
              <a:avLst/>
            </a:prstGeom>
          </p:spPr>
        </p:pic>
      </p:grpSp>
      <p:sp>
        <p:nvSpPr>
          <p:cNvPr id="518151" name="Line 7"/>
          <p:cNvSpPr>
            <a:spLocks noChangeShapeType="1"/>
          </p:cNvSpPr>
          <p:nvPr/>
        </p:nvSpPr>
        <p:spPr bwMode="auto">
          <a:xfrm>
            <a:off x="3130550" y="1340768"/>
            <a:ext cx="2881313" cy="0"/>
          </a:xfrm>
          <a:prstGeom prst="line">
            <a:avLst/>
          </a:prstGeom>
          <a:noFill/>
          <a:ln w="76200">
            <a:solidFill>
              <a:srgbClr val="000000"/>
            </a:solidFill>
            <a:prstDash val="solid"/>
            <a:round/>
            <a:headEnd type="none"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2" name="Picture 1" descr="MC90044145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864096" cy="864096"/>
          </a:xfrm>
          <a:prstGeom prst="rect">
            <a:avLst/>
          </a:prstGeom>
        </p:spPr>
      </p:pic>
      <p:pic>
        <p:nvPicPr>
          <p:cNvPr id="22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340768"/>
            <a:ext cx="1285425" cy="914208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4338"/>
              </p:ext>
            </p:extLst>
          </p:nvPr>
        </p:nvGraphicFramePr>
        <p:xfrm>
          <a:off x="6804248" y="3645024"/>
          <a:ext cx="165618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504056"/>
                <a:gridCol w="720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 </a:t>
                      </a:r>
                      <a:r>
                        <a:rPr lang="en-US" baseline="0" dirty="0" smtClean="0">
                          <a:latin typeface="cmsy10"/>
                          <a:ea typeface="cmsy10"/>
                          <a:cs typeface="cmsy10"/>
                        </a:rPr>
                        <a:t>©</a:t>
                      </a:r>
                      <a:r>
                        <a:rPr lang="en-US" dirty="0" smtClean="0"/>
                        <a:t> </a:t>
                      </a:r>
                      <a:r>
                        <a:rPr lang="en-US" baseline="0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23528" y="8367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 = </a:t>
            </a:r>
            <a:r>
              <a:rPr lang="en-US" b="0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560" y="278092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68344" y="2915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 smtClean="0">
                <a:latin typeface="Consolas"/>
                <a:cs typeface="Consolas"/>
              </a:rPr>
              <a:t>?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31840" y="8367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b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>
                <a:solidFill>
                  <a:srgbClr val="FF0000"/>
                </a:solidFill>
                <a:latin typeface="Consolas"/>
                <a:cs typeface="Consolas"/>
              </a:rPr>
              <a:t>0101 0100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72200" y="8367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latin typeface="cmsy10"/>
                <a:ea typeface="cmsy10"/>
                <a:cs typeface="cmsy10"/>
              </a:rPr>
              <a:t>©</a:t>
            </a:r>
            <a:r>
              <a:rPr lang="en-US" b="0" dirty="0" smtClean="0">
                <a:latin typeface="Arial" pitchFamily="34" charset="0"/>
                <a:cs typeface="Arial" pitchFamily="34" charset="0"/>
              </a:rPr>
              <a:t> k = </a:t>
            </a:r>
            <a:r>
              <a:rPr lang="en-US" dirty="0" smtClean="0">
                <a:solidFill>
                  <a:srgbClr val="0000FF"/>
                </a:solidFill>
                <a:latin typeface="Consolas"/>
                <a:cs typeface="Consolas"/>
              </a:rPr>
              <a:t>?</a:t>
            </a:r>
            <a:endParaRPr lang="en-US" dirty="0">
              <a:solidFill>
                <a:srgbClr val="0000FF"/>
              </a:solidFill>
              <a:latin typeface="Consolas"/>
              <a:cs typeface="Consolas"/>
            </a:endParaRPr>
          </a:p>
        </p:txBody>
      </p:sp>
      <p:sp>
        <p:nvSpPr>
          <p:cNvPr id="34" name="AutoShape 109"/>
          <p:cNvSpPr>
            <a:spLocks noChangeArrowheads="1"/>
          </p:cNvSpPr>
          <p:nvPr/>
        </p:nvSpPr>
        <p:spPr bwMode="auto">
          <a:xfrm>
            <a:off x="4355976" y="2060848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23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69974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 bldLvl="2"/>
      <p:bldP spid="29" grpId="0"/>
      <p:bldP spid="30" grpId="0"/>
      <p:bldP spid="31" grpId="0"/>
      <p:bldP spid="33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14398</TotalTime>
  <Words>1623</Words>
  <Application>Microsoft Macintosh PowerPoint</Application>
  <PresentationFormat>On-screen Show (4:3)</PresentationFormat>
  <Paragraphs>412</Paragraphs>
  <Slides>40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Office Theme</vt:lpstr>
      <vt:lpstr>Custom Design</vt:lpstr>
      <vt:lpstr>Quantum Cryptography</vt:lpstr>
      <vt:lpstr>1969: Man on the Moon</vt:lpstr>
      <vt:lpstr>What will you learn from this Talk?</vt:lpstr>
      <vt:lpstr>Classical Cryptography</vt:lpstr>
      <vt:lpstr>Modern Cryptography</vt:lpstr>
      <vt:lpstr>Secure Encryption</vt:lpstr>
      <vt:lpstr>eXclusive OR (XOR) Function</vt:lpstr>
      <vt:lpstr>One-Time Pad Encryption</vt:lpstr>
      <vt:lpstr>Perfect Security</vt:lpstr>
      <vt:lpstr>Problems With One-Time Pad</vt:lpstr>
      <vt:lpstr>Symmetric-Key Cryptography</vt:lpstr>
      <vt:lpstr>Public-Key Cryptography</vt:lpstr>
      <vt:lpstr>RSA Public-Key Encryption</vt:lpstr>
      <vt:lpstr>What will you Learn from this Talk?</vt:lpstr>
      <vt:lpstr>Quantum Mechanics (of Photons)</vt:lpstr>
      <vt:lpstr>Quantum Mechanics </vt:lpstr>
      <vt:lpstr>PowerPoint Presentation</vt:lpstr>
      <vt:lpstr>Can We Build Quantum Computers?</vt:lpstr>
      <vt:lpstr>Demonstration of Quantum Technology</vt:lpstr>
      <vt:lpstr>No-Cloning Theorem</vt:lpstr>
      <vt:lpstr>Quantum Key Distribution (QKD)</vt:lpstr>
      <vt:lpstr>Quantum Key Distribution (QKD)</vt:lpstr>
      <vt:lpstr>Quantum Key Distribution (QKD)</vt:lpstr>
      <vt:lpstr>Quantum Key Distribution (QKD)</vt:lpstr>
      <vt:lpstr>What will you Learn from this Talk?</vt:lpstr>
      <vt:lpstr>Position-Based Cryptography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Teleportation Attack</vt:lpstr>
      <vt:lpstr>No-Go Theorem</vt:lpstr>
      <vt:lpstr>What Have You Learned from this Talk?</vt:lpstr>
      <vt:lpstr>What Have You Learned from this Talk?</vt:lpstr>
      <vt:lpstr>What Have You Learned from this Talk?</vt:lpstr>
      <vt:lpstr>Thank you for your attention!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1781</cp:revision>
  <dcterms:created xsi:type="dcterms:W3CDTF">2010-01-20T16:17:28Z</dcterms:created>
  <dcterms:modified xsi:type="dcterms:W3CDTF">2015-06-19T08:55:46Z</dcterms:modified>
</cp:coreProperties>
</file>