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0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24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25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26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27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28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29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43"/>
  </p:notesMasterIdLst>
  <p:handoutMasterIdLst>
    <p:handoutMasterId r:id="rId44"/>
  </p:handoutMasterIdLst>
  <p:sldIdLst>
    <p:sldId id="466" r:id="rId3"/>
    <p:sldId id="561" r:id="rId4"/>
    <p:sldId id="595" r:id="rId5"/>
    <p:sldId id="532" r:id="rId6"/>
    <p:sldId id="533" r:id="rId7"/>
    <p:sldId id="553" r:id="rId8"/>
    <p:sldId id="567" r:id="rId9"/>
    <p:sldId id="541" r:id="rId10"/>
    <p:sldId id="542" r:id="rId11"/>
    <p:sldId id="543" r:id="rId12"/>
    <p:sldId id="539" r:id="rId13"/>
    <p:sldId id="536" r:id="rId14"/>
    <p:sldId id="570" r:id="rId15"/>
    <p:sldId id="596" r:id="rId16"/>
    <p:sldId id="430" r:id="rId17"/>
    <p:sldId id="599" r:id="rId18"/>
    <p:sldId id="467" r:id="rId19"/>
    <p:sldId id="598" r:id="rId20"/>
    <p:sldId id="569" r:id="rId21"/>
    <p:sldId id="557" r:id="rId22"/>
    <p:sldId id="503" r:id="rId23"/>
    <p:sldId id="562" r:id="rId24"/>
    <p:sldId id="565" r:id="rId25"/>
    <p:sldId id="547" r:id="rId26"/>
    <p:sldId id="597" r:id="rId27"/>
    <p:sldId id="551" r:id="rId28"/>
    <p:sldId id="549" r:id="rId29"/>
    <p:sldId id="586" r:id="rId30"/>
    <p:sldId id="507" r:id="rId31"/>
    <p:sldId id="508" r:id="rId32"/>
    <p:sldId id="509" r:id="rId33"/>
    <p:sldId id="510" r:id="rId34"/>
    <p:sldId id="511" r:id="rId35"/>
    <p:sldId id="512" r:id="rId36"/>
    <p:sldId id="560" r:id="rId37"/>
    <p:sldId id="477" r:id="rId38"/>
    <p:sldId id="592" r:id="rId39"/>
    <p:sldId id="593" r:id="rId40"/>
    <p:sldId id="594" r:id="rId41"/>
    <p:sldId id="559" r:id="rId42"/>
  </p:sldIdLst>
  <p:sldSz cx="9144000" cy="6858000" type="screen4x3"/>
  <p:notesSz cx="7102475" cy="10234613"/>
  <p:custDataLst>
    <p:tags r:id="rId46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66FF33"/>
    <a:srgbClr val="00FF00"/>
    <a:srgbClr val="33CC33"/>
    <a:srgbClr val="CB3A13"/>
    <a:srgbClr val="B3A6FE"/>
    <a:srgbClr val="D1C8DE"/>
    <a:srgbClr val="CCC1DA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9" autoAdjust="0"/>
    <p:restoredTop sz="93729" autoAdjust="0"/>
  </p:normalViewPr>
  <p:slideViewPr>
    <p:cSldViewPr>
      <p:cViewPr varScale="1">
        <p:scale>
          <a:sx n="92" d="100"/>
          <a:sy n="92" d="100"/>
        </p:scale>
        <p:origin x="-1472" y="-120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8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gs" Target="tags/tag1.xml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notesMaster" Target="notesMasters/notesMaster1.xml"/><Relationship Id="rId44" Type="http://schemas.openxmlformats.org/officeDocument/2006/relationships/handoutMaster" Target="handoutMasters/handoutMaster1.xml"/><Relationship Id="rId45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739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3" y="1"/>
            <a:ext cx="3077739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5253BB7A-AB84-447A-8A52-A6E534AB0A3F}" type="datetimeFigureOut">
              <a:rPr lang="de-DE" smtClean="0"/>
              <a:pPr/>
              <a:t>19.06.15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7739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3" y="9721107"/>
            <a:ext cx="3077739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96F97FC2-EACC-4989-A7F1-799486D7DADB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33957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739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1"/>
            <a:ext cx="3077739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90C0CCFA-FE42-460C-A8EB-CC5209EDF7AA}" type="datetimeFigureOut">
              <a:rPr lang="de-DE" smtClean="0"/>
              <a:pPr/>
              <a:t>19.06.15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861441"/>
            <a:ext cx="5681980" cy="4605576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7739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9721107"/>
            <a:ext cx="3077739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7122273A-84D1-44AD-B2F4-5DC40384FCDA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8568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1969, man has first</a:t>
            </a:r>
            <a:r>
              <a:rPr lang="en-US" baseline="0" dirty="0" smtClean="0"/>
              <a:t> set foot on the moon, as you can see here on this picture sent around the world by NASA...</a:t>
            </a:r>
          </a:p>
          <a:p>
            <a:r>
              <a:rPr lang="en-US" baseline="0" dirty="0" smtClean="0"/>
              <a:t>Or not? Maybe it was all just a “great moon-landing hoax”, as speculated on various conspiracy-theory websites on the internet?</a:t>
            </a:r>
          </a:p>
          <a:p>
            <a:r>
              <a:rPr lang="en-US" baseline="0" dirty="0" smtClean="0"/>
              <a:t>One fascinating cryptographic question I want to study in my project is: “How can you prove that you are at a specific location?” </a:t>
            </a:r>
          </a:p>
          <a:p>
            <a:r>
              <a:rPr lang="en-US" baseline="0" dirty="0" smtClean="0"/>
              <a:t>More about it later…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3D567F-5167-4967-A8E5-D421B42FC65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2187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95253C-43CE-4FA5-8D1D-B63F9AFD4066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B955F2-2634-44A8-A66D-EF2C534540B4}" type="slidenum">
              <a:rPr lang="en-US" smtClean="0"/>
              <a:pPr>
                <a:defRPr/>
              </a:pPr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E2B841-A70B-46F6-B82F-64EF9DA064F0}" type="slidenum">
              <a:rPr lang="en-US"/>
              <a:pPr/>
              <a:t>21</a:t>
            </a:fld>
            <a:endParaRPr lang="en-US"/>
          </a:p>
        </p:txBody>
      </p:sp>
      <p:sp>
        <p:nvSpPr>
          <p:cNvPr id="51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E2B841-A70B-46F6-B82F-64EF9DA064F0}" type="slidenum">
              <a:rPr lang="en-US"/>
              <a:pPr/>
              <a:t>22</a:t>
            </a:fld>
            <a:endParaRPr lang="en-US"/>
          </a:p>
        </p:txBody>
      </p:sp>
      <p:sp>
        <p:nvSpPr>
          <p:cNvPr id="51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E2B841-A70B-46F6-B82F-64EF9DA064F0}" type="slidenum">
              <a:rPr lang="en-US"/>
              <a:pPr/>
              <a:t>23</a:t>
            </a:fld>
            <a:endParaRPr lang="en-US"/>
          </a:p>
        </p:txBody>
      </p:sp>
      <p:sp>
        <p:nvSpPr>
          <p:cNvPr id="51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E2B841-A70B-46F6-B82F-64EF9DA064F0}" type="slidenum">
              <a:rPr lang="en-US"/>
              <a:pPr/>
              <a:t>24</a:t>
            </a:fld>
            <a:endParaRPr lang="en-US"/>
          </a:p>
        </p:txBody>
      </p:sp>
      <p:sp>
        <p:nvSpPr>
          <p:cNvPr id="51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only</a:t>
            </a:r>
            <a:r>
              <a:rPr lang="en-US" baseline="0" dirty="0" smtClean="0"/>
              <a:t> scattered relations to logic, I’m afraid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2273A-84D1-44AD-B2F4-5DC40384FCDA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61315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A5CC7-24D6-4E48-B980-3D2F16041E12}" type="slidenum">
              <a:rPr lang="en-US"/>
              <a:pPr/>
              <a:t>26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90661" fontAlgn="base">
              <a:spcBef>
                <a:spcPct val="30000"/>
              </a:spcBef>
              <a:spcAft>
                <a:spcPct val="0"/>
              </a:spcAft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A5CC7-24D6-4E48-B980-3D2F16041E12}" type="slidenum">
              <a:rPr lang="en-US"/>
              <a:pPr/>
              <a:t>27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90661" fontAlgn="base">
              <a:spcBef>
                <a:spcPct val="30000"/>
              </a:spcBef>
              <a:spcAft>
                <a:spcPct val="0"/>
              </a:spcAft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A5CC7-24D6-4E48-B980-3D2F16041E12}" type="slidenum">
              <a:rPr lang="en-US"/>
              <a:pPr/>
              <a:t>28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90661" fontAlgn="base">
              <a:spcBef>
                <a:spcPct val="30000"/>
              </a:spcBef>
              <a:spcAft>
                <a:spcPct val="0"/>
              </a:spcAft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A5CC7-24D6-4E48-B980-3D2F16041E12}" type="slidenum">
              <a:rPr lang="en-US"/>
              <a:pPr/>
              <a:t>29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90661" fontAlgn="base">
              <a:spcBef>
                <a:spcPct val="30000"/>
              </a:spcBef>
              <a:spcAft>
                <a:spcPct val="0"/>
              </a:spcAft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A5CC7-24D6-4E48-B980-3D2F16041E12}" type="slidenum">
              <a:rPr lang="en-US"/>
              <a:pPr/>
              <a:t>30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90661" fontAlgn="base">
              <a:spcBef>
                <a:spcPct val="30000"/>
              </a:spcBef>
              <a:spcAft>
                <a:spcPct val="0"/>
              </a:spcAft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A5CC7-24D6-4E48-B980-3D2F16041E12}" type="slidenum">
              <a:rPr lang="en-US"/>
              <a:pPr/>
              <a:t>31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90661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classical impossibility proof by </a:t>
            </a:r>
            <a:r>
              <a:rPr lang="de-CH" sz="1200" dirty="0" smtClean="0">
                <a:solidFill>
                  <a:prstClr val="black"/>
                </a:solidFill>
                <a:cs typeface="Arial" charset="0"/>
              </a:rPr>
              <a:t>[</a:t>
            </a:r>
            <a:r>
              <a:rPr lang="en-US" sz="1200" dirty="0" err="1" smtClean="0">
                <a:solidFill>
                  <a:prstClr val="black"/>
                </a:solidFill>
                <a:cs typeface="Arial" charset="0"/>
              </a:rPr>
              <a:t>Chandran</a:t>
            </a:r>
            <a:r>
              <a:rPr lang="en-US" sz="1200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cs typeface="Arial" charset="0"/>
              </a:rPr>
              <a:t>Goyal</a:t>
            </a:r>
            <a:r>
              <a:rPr lang="en-US" sz="1200" dirty="0" smtClean="0">
                <a:solidFill>
                  <a:prstClr val="black"/>
                </a:solidFill>
                <a:cs typeface="Arial" charset="0"/>
              </a:rPr>
              <a:t> Moriarty </a:t>
            </a:r>
            <a:r>
              <a:rPr lang="en-US" sz="1200" dirty="0" err="1" smtClean="0">
                <a:solidFill>
                  <a:prstClr val="black"/>
                </a:solidFill>
                <a:cs typeface="Arial" charset="0"/>
              </a:rPr>
              <a:t>Ostrovsky</a:t>
            </a:r>
            <a:r>
              <a:rPr lang="en-US" sz="1200" dirty="0" smtClean="0">
                <a:solidFill>
                  <a:prstClr val="black"/>
                </a:solidFill>
                <a:cs typeface="Arial" charset="0"/>
              </a:rPr>
              <a:t>:  CRYPTO </a:t>
            </a:r>
            <a:r>
              <a:rPr lang="fr-FR" sz="1200" dirty="0" smtClean="0">
                <a:solidFill>
                  <a:prstClr val="black"/>
                </a:solidFill>
                <a:cs typeface="Arial" charset="0"/>
              </a:rPr>
              <a:t>’</a:t>
            </a:r>
            <a:r>
              <a:rPr lang="en-US" sz="1200" dirty="0" smtClean="0">
                <a:solidFill>
                  <a:prstClr val="black"/>
                </a:solidFill>
                <a:cs typeface="Arial" charset="0"/>
              </a:rPr>
              <a:t>09]</a:t>
            </a:r>
          </a:p>
          <a:p>
            <a:pPr defTabSz="990661" fontAlgn="base">
              <a:spcBef>
                <a:spcPct val="30000"/>
              </a:spcBef>
              <a:spcAft>
                <a:spcPct val="0"/>
              </a:spcAft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A5CC7-24D6-4E48-B980-3D2F16041E12}" type="slidenum">
              <a:rPr lang="en-US"/>
              <a:pPr/>
              <a:t>32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90661" fontAlgn="base">
              <a:spcBef>
                <a:spcPct val="30000"/>
              </a:spcBef>
              <a:spcAft>
                <a:spcPct val="0"/>
              </a:spcAft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A5CC7-24D6-4E48-B980-3D2F16041E12}" type="slidenum">
              <a:rPr lang="en-US"/>
              <a:pPr/>
              <a:t>33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90661" fontAlgn="base">
              <a:spcBef>
                <a:spcPct val="30000"/>
              </a:spcBef>
              <a:spcAft>
                <a:spcPct val="0"/>
              </a:spcAft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A5CC7-24D6-4E48-B980-3D2F16041E12}" type="slidenum">
              <a:rPr lang="en-US"/>
              <a:pPr/>
              <a:t>34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90661" fontAlgn="base">
              <a:spcBef>
                <a:spcPct val="30000"/>
              </a:spcBef>
              <a:spcAft>
                <a:spcPct val="0"/>
              </a:spcAft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A5CC7-24D6-4E48-B980-3D2F16041E12}" type="slidenum">
              <a:rPr lang="en-US"/>
              <a:pPr/>
              <a:t>35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90661" fontAlgn="base">
              <a:spcBef>
                <a:spcPct val="30000"/>
              </a:spcBef>
              <a:spcAft>
                <a:spcPct val="0"/>
              </a:spcAft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E2B841-A70B-46F6-B82F-64EF9DA064F0}" type="slidenum">
              <a:rPr lang="en-US"/>
              <a:pPr/>
              <a:t>7</a:t>
            </a:fld>
            <a:endParaRPr lang="en-US"/>
          </a:p>
        </p:txBody>
      </p:sp>
      <p:sp>
        <p:nvSpPr>
          <p:cNvPr id="51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quick</a:t>
            </a:r>
            <a:r>
              <a:rPr lang="en-US" baseline="0" dirty="0" smtClean="0"/>
              <a:t> check: please raise your hand if you have NOT seen this function before.</a:t>
            </a:r>
          </a:p>
          <a:p>
            <a:r>
              <a:rPr lang="en-US" baseline="0" dirty="0" smtClean="0"/>
              <a:t>Please raise your hand if you HAVE seen this function before.</a:t>
            </a:r>
          </a:p>
          <a:p>
            <a:r>
              <a:rPr lang="en-US" baseline="0" dirty="0" smtClean="0"/>
              <a:t>Now raise your hand if you have not raised your hand yet. For the people raising their hand now: you should seriously double-check the logic “axiom of the excluded middle”, asserting that either you HAVE seen this function before, or that you have NOT.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E2B841-A70B-46F6-B82F-64EF9DA064F0}" type="slidenum">
              <a:rPr lang="en-US"/>
              <a:pPr/>
              <a:t>8</a:t>
            </a:fld>
            <a:endParaRPr lang="en-US"/>
          </a:p>
        </p:txBody>
      </p:sp>
      <p:sp>
        <p:nvSpPr>
          <p:cNvPr id="51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E2B841-A70B-46F6-B82F-64EF9DA064F0}" type="slidenum">
              <a:rPr lang="en-US"/>
              <a:pPr/>
              <a:t>9</a:t>
            </a:fld>
            <a:endParaRPr lang="en-US"/>
          </a:p>
        </p:txBody>
      </p:sp>
      <p:sp>
        <p:nvSpPr>
          <p:cNvPr id="51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E2B841-A70B-46F6-B82F-64EF9DA064F0}" type="slidenum">
              <a:rPr lang="en-US"/>
              <a:pPr/>
              <a:t>10</a:t>
            </a:fld>
            <a:endParaRPr lang="en-US"/>
          </a:p>
        </p:txBody>
      </p:sp>
      <p:sp>
        <p:nvSpPr>
          <p:cNvPr id="51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encrypting</a:t>
            </a:r>
            <a:r>
              <a:rPr lang="en-US" baseline="0" dirty="0" smtClean="0"/>
              <a:t> internet traffic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E2B841-A70B-46F6-B82F-64EF9DA064F0}" type="slidenum">
              <a:rPr lang="en-US"/>
              <a:pPr/>
              <a:t>11</a:t>
            </a:fld>
            <a:endParaRPr lang="en-US"/>
          </a:p>
        </p:txBody>
      </p:sp>
      <p:sp>
        <p:nvSpPr>
          <p:cNvPr id="51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E2B841-A70B-46F6-B82F-64EF9DA064F0}" type="slidenum">
              <a:rPr lang="en-US"/>
              <a:pPr/>
              <a:t>12</a:t>
            </a:fld>
            <a:endParaRPr lang="en-US"/>
          </a:p>
        </p:txBody>
      </p:sp>
      <p:sp>
        <p:nvSpPr>
          <p:cNvPr id="51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E2B841-A70B-46F6-B82F-64EF9DA064F0}" type="slidenum">
              <a:rPr lang="en-US"/>
              <a:pPr/>
              <a:t>13</a:t>
            </a:fld>
            <a:endParaRPr lang="en-US"/>
          </a:p>
        </p:txBody>
      </p:sp>
      <p:sp>
        <p:nvSpPr>
          <p:cNvPr id="51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Relationship Id="rId3" Type="http://schemas.openxmlformats.org/officeDocument/2006/relationships/image" Target="../media/image2.gi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285728"/>
            <a:ext cx="857256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B856-4A37-4E2C-BC39-5564AF927A60}" type="datetimeFigureOut">
              <a:rPr lang="de-DE" smtClean="0"/>
              <a:pPr/>
              <a:t>19.06.15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0724-1185-4103-A81E-027261205387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43108" y="2500306"/>
            <a:ext cx="6400800" cy="7143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Clicks to edit Master subtitle style</a:t>
            </a:r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B856-4A37-4E2C-BC39-5564AF927A60}" type="datetimeFigureOut">
              <a:rPr lang="de-DE" smtClean="0"/>
              <a:pPr/>
              <a:t>19.06.15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0724-1185-4103-A81E-027261205387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B856-4A37-4E2C-BC39-5564AF927A60}" type="datetimeFigureOut">
              <a:rPr lang="de-DE" smtClean="0"/>
              <a:pPr/>
              <a:t>19.06.15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0724-1185-4103-A81E-027261205387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E5AA-39C7-4B8A-8B6C-7C5389F208B5}" type="datetimeFigureOut">
              <a:rPr lang="de-DE" smtClean="0"/>
              <a:pPr/>
              <a:t>19.06.15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2F85-A740-4FB9-83EB-9D841574D9C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E5AA-39C7-4B8A-8B6C-7C5389F208B5}" type="datetimeFigureOut">
              <a:rPr lang="de-DE" smtClean="0"/>
              <a:pPr/>
              <a:t>19.06.15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2F85-A740-4FB9-83EB-9D841574D9C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E5AA-39C7-4B8A-8B6C-7C5389F208B5}" type="datetimeFigureOut">
              <a:rPr lang="de-DE" smtClean="0"/>
              <a:pPr/>
              <a:t>19.06.15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2F85-A740-4FB9-83EB-9D841574D9C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E5AA-39C7-4B8A-8B6C-7C5389F208B5}" type="datetimeFigureOut">
              <a:rPr lang="de-DE" smtClean="0"/>
              <a:pPr/>
              <a:t>19.06.15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2F85-A740-4FB9-83EB-9D841574D9C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E5AA-39C7-4B8A-8B6C-7C5389F208B5}" type="datetimeFigureOut">
              <a:rPr lang="de-DE" smtClean="0"/>
              <a:pPr/>
              <a:t>19.06.15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2F85-A740-4FB9-83EB-9D841574D9C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E5AA-39C7-4B8A-8B6C-7C5389F208B5}" type="datetimeFigureOut">
              <a:rPr lang="de-DE" smtClean="0"/>
              <a:pPr/>
              <a:t>19.06.15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2F85-A740-4FB9-83EB-9D841574D9C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E5AA-39C7-4B8A-8B6C-7C5389F208B5}" type="datetimeFigureOut">
              <a:rPr lang="de-DE" smtClean="0"/>
              <a:pPr/>
              <a:t>19.06.15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2F85-A740-4FB9-83EB-9D841574D9C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929222"/>
          </a:xfrm>
          <a:prstGeom prst="rect">
            <a:avLst/>
          </a:prstGeom>
        </p:spPr>
        <p:txBody>
          <a:bodyPr/>
          <a:lstStyle>
            <a:lvl1pPr>
              <a:buClr>
                <a:srgbClr val="70AD1A"/>
              </a:buClr>
              <a:buSzPct val="100000"/>
              <a:buFont typeface="Wingdings" charset="2"/>
              <a:buChar char="Ø"/>
              <a:defRPr sz="2800">
                <a:latin typeface="+mn-lt"/>
              </a:defRPr>
            </a:lvl1pPr>
            <a:lvl2pPr>
              <a:buClr>
                <a:srgbClr val="F8A30E"/>
              </a:buClr>
              <a:buFont typeface="Wingdings" charset="2"/>
              <a:buChar char="Ø"/>
              <a:defRPr sz="2400">
                <a:latin typeface="+mn-lt"/>
              </a:defRPr>
            </a:lvl2pPr>
            <a:lvl3pPr>
              <a:buClr>
                <a:srgbClr val="F8A30E"/>
              </a:buClr>
              <a:buFont typeface="Wingdings" charset="2"/>
              <a:buChar char="Ø"/>
              <a:defRPr sz="2000">
                <a:latin typeface="+mn-lt"/>
              </a:defRPr>
            </a:lvl3pPr>
            <a:lvl4pPr>
              <a:buClr>
                <a:srgbClr val="F8A30E"/>
              </a:buClr>
              <a:buFont typeface="Wingdings" charset="2"/>
              <a:buChar char="Ø"/>
              <a:defRPr sz="1800">
                <a:latin typeface="+mn-lt"/>
              </a:defRPr>
            </a:lvl4pPr>
            <a:lvl5pPr>
              <a:buClr>
                <a:srgbClr val="F8A30E"/>
              </a:buClr>
              <a:buFont typeface="Wingdings" charset="2"/>
              <a:buChar char="Ø"/>
              <a:defRPr sz="16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B856-4A37-4E2C-BC39-5564AF927A60}" type="datetimeFigureOut">
              <a:rPr lang="de-DE" smtClean="0"/>
              <a:pPr/>
              <a:t>19.06.15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0724-1185-4103-A81E-027261205387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5956" y="142852"/>
            <a:ext cx="7572428" cy="928694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9" name="Slide Number Placeholder 15"/>
          <p:cNvSpPr txBox="1">
            <a:spLocks/>
          </p:cNvSpPr>
          <p:nvPr userDrawn="1"/>
        </p:nvSpPr>
        <p:spPr>
          <a:xfrm>
            <a:off x="0" y="761236"/>
            <a:ext cx="533400" cy="2444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BB5E19-F10A-4C2F-BF6F-11C513378A2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E5AA-39C7-4B8A-8B6C-7C5389F208B5}" type="datetimeFigureOut">
              <a:rPr lang="de-DE" smtClean="0"/>
              <a:pPr/>
              <a:t>19.06.15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2F85-A740-4FB9-83EB-9D841574D9C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E5AA-39C7-4B8A-8B6C-7C5389F208B5}" type="datetimeFigureOut">
              <a:rPr lang="de-DE" smtClean="0"/>
              <a:pPr/>
              <a:t>19.06.15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2F85-A740-4FB9-83EB-9D841574D9C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E5AA-39C7-4B8A-8B6C-7C5389F208B5}" type="datetimeFigureOut">
              <a:rPr lang="de-DE" smtClean="0"/>
              <a:pPr/>
              <a:t>19.06.15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2F85-A740-4FB9-83EB-9D841574D9C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E5AA-39C7-4B8A-8B6C-7C5389F208B5}" type="datetimeFigureOut">
              <a:rPr lang="de-DE" smtClean="0"/>
              <a:pPr/>
              <a:t>19.06.15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2F85-A740-4FB9-83EB-9D841574D9C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B856-4A37-4E2C-BC39-5564AF927A60}" type="datetimeFigureOut">
              <a:rPr lang="de-DE" smtClean="0"/>
              <a:pPr/>
              <a:t>19.06.15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0724-1185-4103-A81E-027261205387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596" y="1571612"/>
            <a:ext cx="4038600" cy="4525963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2"/>
              </a:buBlip>
              <a:defRPr sz="2400">
                <a:latin typeface="Comic Sans MS" pitchFamily="66" charset="0"/>
              </a:defRPr>
            </a:lvl1pPr>
            <a:lvl2pPr>
              <a:buFontTx/>
              <a:buBlip>
                <a:blip r:embed="rId3"/>
              </a:buBlip>
              <a:defRPr sz="2000">
                <a:latin typeface="Comic Sans MS" pitchFamily="66" charset="0"/>
              </a:defRPr>
            </a:lvl2pPr>
            <a:lvl3pPr>
              <a:defRPr sz="1800">
                <a:latin typeface="Comic Sans MS" pitchFamily="66" charset="0"/>
              </a:defRPr>
            </a:lvl3pPr>
            <a:lvl4pPr>
              <a:defRPr sz="1600">
                <a:latin typeface="Comic Sans MS" pitchFamily="66" charset="0"/>
              </a:defRPr>
            </a:lvl4pPr>
            <a:lvl5pPr>
              <a:defRPr sz="1400">
                <a:latin typeface="Comic Sans MS" pitchFamily="66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B856-4A37-4E2C-BC39-5564AF927A60}" type="datetimeFigureOut">
              <a:rPr lang="de-DE" smtClean="0"/>
              <a:pPr/>
              <a:t>19.06.15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0724-1185-4103-A81E-027261205387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4876" y="1571612"/>
            <a:ext cx="4038600" cy="4525963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2"/>
              </a:buBlip>
              <a:defRPr sz="2400">
                <a:latin typeface="Comic Sans MS" pitchFamily="66" charset="0"/>
              </a:defRPr>
            </a:lvl1pPr>
            <a:lvl2pPr>
              <a:buFontTx/>
              <a:buBlip>
                <a:blip r:embed="rId3"/>
              </a:buBlip>
              <a:defRPr sz="2000">
                <a:latin typeface="Comic Sans MS" pitchFamily="66" charset="0"/>
              </a:defRPr>
            </a:lvl2pPr>
            <a:lvl3pPr>
              <a:defRPr sz="1800">
                <a:latin typeface="Comic Sans MS" pitchFamily="66" charset="0"/>
              </a:defRPr>
            </a:lvl3pPr>
            <a:lvl4pPr>
              <a:defRPr sz="1600">
                <a:latin typeface="Comic Sans MS" pitchFamily="66" charset="0"/>
              </a:defRPr>
            </a:lvl4pPr>
            <a:lvl5pPr>
              <a:defRPr sz="1400">
                <a:latin typeface="Comic Sans MS" pitchFamily="66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95536" y="142852"/>
            <a:ext cx="7572428" cy="928694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Comic Sans MS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B856-4A37-4E2C-BC39-5564AF927A60}" type="datetimeFigureOut">
              <a:rPr lang="de-DE" smtClean="0"/>
              <a:pPr/>
              <a:t>19.06.15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0724-1185-4103-A81E-027261205387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B856-4A37-4E2C-BC39-5564AF927A60}" type="datetimeFigureOut">
              <a:rPr lang="de-DE" smtClean="0"/>
              <a:pPr/>
              <a:t>19.06.15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0724-1185-4103-A81E-027261205387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23528" y="142852"/>
            <a:ext cx="7572428" cy="928694"/>
          </a:xfrm>
          <a:prstGeom prst="rect">
            <a:avLst/>
          </a:prstGeom>
        </p:spPr>
        <p:txBody>
          <a:bodyPr/>
          <a:lstStyle>
            <a:lvl1pPr algn="l">
              <a:def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B856-4A37-4E2C-BC39-5564AF927A60}" type="datetimeFigureOut">
              <a:rPr lang="de-DE" smtClean="0"/>
              <a:pPr/>
              <a:t>19.06.15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0724-1185-4103-A81E-027261205387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B856-4A37-4E2C-BC39-5564AF927A60}" type="datetimeFigureOut">
              <a:rPr lang="de-DE" smtClean="0"/>
              <a:pPr/>
              <a:t>19.06.15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0724-1185-4103-A81E-027261205387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B856-4A37-4E2C-BC39-5564AF927A60}" type="datetimeFigureOut">
              <a:rPr lang="de-DE" smtClean="0"/>
              <a:pPr/>
              <a:t>19.06.15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0724-1185-4103-A81E-027261205387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1B856-4A37-4E2C-BC39-5564AF927A60}" type="datetimeFigureOut">
              <a:rPr lang="de-DE" smtClean="0"/>
              <a:pPr/>
              <a:t>19.06.15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00724-1185-4103-A81E-027261205387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0E5AA-39C7-4B8A-8B6C-7C5389F208B5}" type="datetimeFigureOut">
              <a:rPr lang="de-DE" smtClean="0"/>
              <a:pPr/>
              <a:t>19.06.15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B2F85-A740-4FB9-83EB-9D841574D9C0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4" Type="http://schemas.openxmlformats.org/officeDocument/2006/relationships/hyperlink" Target="http://en.wikipedia.org/wiki/Advanced_Encryption_Standard" TargetMode="External"/><Relationship Id="rId5" Type="http://schemas.openxmlformats.org/officeDocument/2006/relationships/hyperlink" Target="http://en.wikipedia.org/wiki/Message_authentication_code" TargetMode="External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4" Type="http://schemas.openxmlformats.org/officeDocument/2006/relationships/hyperlink" Target="http://en.wikipedia.org/wiki/One-time_pad" TargetMode="External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Public-key_cryptography" TargetMode="External"/><Relationship Id="rId4" Type="http://schemas.openxmlformats.org/officeDocument/2006/relationships/hyperlink" Target="http://en.wikipedia.org/wiki/Digital_signature" TargetMode="External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17.wmf"/><Relationship Id="rId9" Type="http://schemas.openxmlformats.org/officeDocument/2006/relationships/image" Target="../media/image21.png"/><Relationship Id="rId10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17.wmf"/><Relationship Id="rId7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4" Type="http://schemas.openxmlformats.org/officeDocument/2006/relationships/tags" Target="../tags/tag5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10.xml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9" Type="http://schemas.openxmlformats.org/officeDocument/2006/relationships/image" Target="../media/image25.png"/><Relationship Id="rId10" Type="http://schemas.openxmlformats.org/officeDocument/2006/relationships/image" Target="../media/image26.png"/><Relationship Id="rId11" Type="http://schemas.openxmlformats.org/officeDocument/2006/relationships/image" Target="../media/image27.png"/><Relationship Id="rId1" Type="http://schemas.openxmlformats.org/officeDocument/2006/relationships/tags" Target="../tags/tag2.xml"/><Relationship Id="rId2" Type="http://schemas.openxmlformats.org/officeDocument/2006/relationships/tags" Target="../tags/tag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4" Type="http://schemas.openxmlformats.org/officeDocument/2006/relationships/tags" Target="../tags/tag9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11.xml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9" Type="http://schemas.openxmlformats.org/officeDocument/2006/relationships/image" Target="../media/image25.png"/><Relationship Id="rId10" Type="http://schemas.openxmlformats.org/officeDocument/2006/relationships/image" Target="../media/image26.png"/><Relationship Id="rId11" Type="http://schemas.openxmlformats.org/officeDocument/2006/relationships/image" Target="../media/image27.png"/><Relationship Id="rId1" Type="http://schemas.openxmlformats.org/officeDocument/2006/relationships/tags" Target="../tags/tag6.xml"/><Relationship Id="rId2" Type="http://schemas.openxmlformats.org/officeDocument/2006/relationships/tags" Target="../tags/tag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jpeg"/><Relationship Id="rId5" Type="http://schemas.openxmlformats.org/officeDocument/2006/relationships/image" Target="../media/image30.jpeg"/><Relationship Id="rId6" Type="http://schemas.openxmlformats.org/officeDocument/2006/relationships/image" Target="../media/image31.png"/><Relationship Id="rId7" Type="http://schemas.openxmlformats.org/officeDocument/2006/relationships/image" Target="../media/image32.gi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googleresearch.blogspot.nl/2014/09/ucsb-partners-with-google-on-hardware.html" TargetMode="External"/><Relationship Id="rId4" Type="http://schemas.openxmlformats.org/officeDocument/2006/relationships/image" Target="../media/image33.png"/><Relationship Id="rId5" Type="http://schemas.openxmlformats.org/officeDocument/2006/relationships/image" Target="../media/image31.png"/><Relationship Id="rId6" Type="http://schemas.openxmlformats.org/officeDocument/2006/relationships/image" Target="../media/image34.emf"/><Relationship Id="rId7" Type="http://schemas.openxmlformats.org/officeDocument/2006/relationships/image" Target="../media/image35.png"/><Relationship Id="rId8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hyperlink" Target="http://www.nasa.gov/" TargetMode="External"/><Relationship Id="rId5" Type="http://schemas.openxmlformats.org/officeDocument/2006/relationships/image" Target="../media/image8.jpeg"/><Relationship Id="rId6" Type="http://schemas.openxmlformats.org/officeDocument/2006/relationships/hyperlink" Target="http://www.unmuseum.org/moonhoax.htm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15.xml"/><Relationship Id="rId7" Type="http://schemas.openxmlformats.org/officeDocument/2006/relationships/image" Target="../media/image30.jpeg"/><Relationship Id="rId8" Type="http://schemas.openxmlformats.org/officeDocument/2006/relationships/image" Target="../media/image23.png"/><Relationship Id="rId9" Type="http://schemas.openxmlformats.org/officeDocument/2006/relationships/image" Target="../media/image24.png"/><Relationship Id="rId10" Type="http://schemas.openxmlformats.org/officeDocument/2006/relationships/image" Target="../media/image25.png"/><Relationship Id="rId11" Type="http://schemas.openxmlformats.org/officeDocument/2006/relationships/image" Target="../media/image26.png"/><Relationship Id="rId1" Type="http://schemas.openxmlformats.org/officeDocument/2006/relationships/tags" Target="../tags/tag10.xml"/><Relationship Id="rId2" Type="http://schemas.openxmlformats.org/officeDocument/2006/relationships/tags" Target="../tags/tag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38.png"/><Relationship Id="rId7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38.png"/><Relationship Id="rId5" Type="http://schemas.openxmlformats.org/officeDocument/2006/relationships/image" Target="../media/image21.png"/><Relationship Id="rId6" Type="http://schemas.openxmlformats.org/officeDocument/2006/relationships/image" Target="../media/image17.w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38.png"/><Relationship Id="rId5" Type="http://schemas.openxmlformats.org/officeDocument/2006/relationships/image" Target="../media/image21.png"/><Relationship Id="rId6" Type="http://schemas.openxmlformats.org/officeDocument/2006/relationships/image" Target="../media/image17.wmf"/><Relationship Id="rId7" Type="http://schemas.openxmlformats.org/officeDocument/2006/relationships/image" Target="../media/image19.png"/><Relationship Id="rId8" Type="http://schemas.openxmlformats.org/officeDocument/2006/relationships/image" Target="../media/image30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39.png"/><Relationship Id="rId7" Type="http://schemas.openxmlformats.org/officeDocument/2006/relationships/image" Target="../media/image38.png"/><Relationship Id="rId8" Type="http://schemas.openxmlformats.org/officeDocument/2006/relationships/image" Target="../media/image40.png"/><Relationship Id="rId9" Type="http://schemas.openxmlformats.org/officeDocument/2006/relationships/image" Target="../media/image21.png"/><Relationship Id="rId10" Type="http://schemas.openxmlformats.org/officeDocument/2006/relationships/image" Target="../media/image4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17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hyperlink" Target="https://youtu.be/TiW-BVPCbZk?t=117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22.png"/><Relationship Id="rId5" Type="http://schemas.openxmlformats.org/officeDocument/2006/relationships/image" Target="../media/image45.png"/><Relationship Id="rId6" Type="http://schemas.openxmlformats.org/officeDocument/2006/relationships/image" Target="../media/image46.png"/><Relationship Id="rId7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5.png"/><Relationship Id="rId12" Type="http://schemas.openxmlformats.org/officeDocument/2006/relationships/image" Target="../media/image48.png"/><Relationship Id="rId13" Type="http://schemas.openxmlformats.org/officeDocument/2006/relationships/image" Target="../media/image49.png"/><Relationship Id="rId14" Type="http://schemas.openxmlformats.org/officeDocument/2006/relationships/image" Target="../media/image50.png"/><Relationship Id="rId15" Type="http://schemas.openxmlformats.org/officeDocument/2006/relationships/image" Target="../media/image51.png"/><Relationship Id="rId16" Type="http://schemas.openxmlformats.org/officeDocument/2006/relationships/image" Target="../media/image52.emf"/><Relationship Id="rId17" Type="http://schemas.openxmlformats.org/officeDocument/2006/relationships/image" Target="../media/image46.png"/><Relationship Id="rId18" Type="http://schemas.openxmlformats.org/officeDocument/2006/relationships/image" Target="../media/image47.png"/><Relationship Id="rId1" Type="http://schemas.openxmlformats.org/officeDocument/2006/relationships/tags" Target="../tags/tag14.xml"/><Relationship Id="rId2" Type="http://schemas.openxmlformats.org/officeDocument/2006/relationships/tags" Target="../tags/tag15.xml"/><Relationship Id="rId3" Type="http://schemas.openxmlformats.org/officeDocument/2006/relationships/tags" Target="../tags/tag16.xml"/><Relationship Id="rId4" Type="http://schemas.openxmlformats.org/officeDocument/2006/relationships/tags" Target="../tags/tag17.xml"/><Relationship Id="rId5" Type="http://schemas.openxmlformats.org/officeDocument/2006/relationships/tags" Target="../tags/tag18.xml"/><Relationship Id="rId6" Type="http://schemas.openxmlformats.org/officeDocument/2006/relationships/tags" Target="../tags/tag19.xml"/><Relationship Id="rId7" Type="http://schemas.openxmlformats.org/officeDocument/2006/relationships/slideLayout" Target="../slideLayouts/slideLayout2.xml"/><Relationship Id="rId8" Type="http://schemas.openxmlformats.org/officeDocument/2006/relationships/notesSlide" Target="../notesSlides/notesSlide24.xml"/><Relationship Id="rId9" Type="http://schemas.openxmlformats.org/officeDocument/2006/relationships/image" Target="../media/image44.png"/><Relationship Id="rId10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9" Type="http://schemas.openxmlformats.org/officeDocument/2006/relationships/tags" Target="../tags/tag28.xml"/><Relationship Id="rId20" Type="http://schemas.openxmlformats.org/officeDocument/2006/relationships/image" Target="../media/image54.png"/><Relationship Id="rId21" Type="http://schemas.openxmlformats.org/officeDocument/2006/relationships/image" Target="../media/image55.png"/><Relationship Id="rId22" Type="http://schemas.openxmlformats.org/officeDocument/2006/relationships/image" Target="../media/image50.png"/><Relationship Id="rId23" Type="http://schemas.openxmlformats.org/officeDocument/2006/relationships/image" Target="../media/image51.png"/><Relationship Id="rId24" Type="http://schemas.openxmlformats.org/officeDocument/2006/relationships/image" Target="../media/image48.png"/><Relationship Id="rId25" Type="http://schemas.openxmlformats.org/officeDocument/2006/relationships/image" Target="../media/image49.png"/><Relationship Id="rId26" Type="http://schemas.openxmlformats.org/officeDocument/2006/relationships/image" Target="../media/image46.png"/><Relationship Id="rId27" Type="http://schemas.openxmlformats.org/officeDocument/2006/relationships/image" Target="../media/image47.png"/><Relationship Id="rId10" Type="http://schemas.openxmlformats.org/officeDocument/2006/relationships/tags" Target="../tags/tag29.xml"/><Relationship Id="rId11" Type="http://schemas.openxmlformats.org/officeDocument/2006/relationships/tags" Target="../tags/tag30.xml"/><Relationship Id="rId12" Type="http://schemas.openxmlformats.org/officeDocument/2006/relationships/tags" Target="../tags/tag31.xml"/><Relationship Id="rId13" Type="http://schemas.openxmlformats.org/officeDocument/2006/relationships/tags" Target="../tags/tag32.xml"/><Relationship Id="rId14" Type="http://schemas.openxmlformats.org/officeDocument/2006/relationships/slideLayout" Target="../slideLayouts/slideLayout2.xml"/><Relationship Id="rId15" Type="http://schemas.openxmlformats.org/officeDocument/2006/relationships/notesSlide" Target="../notesSlides/notesSlide25.xml"/><Relationship Id="rId16" Type="http://schemas.openxmlformats.org/officeDocument/2006/relationships/image" Target="../media/image44.png"/><Relationship Id="rId17" Type="http://schemas.openxmlformats.org/officeDocument/2006/relationships/image" Target="../media/image22.png"/><Relationship Id="rId18" Type="http://schemas.openxmlformats.org/officeDocument/2006/relationships/image" Target="../media/image45.png"/><Relationship Id="rId19" Type="http://schemas.openxmlformats.org/officeDocument/2006/relationships/image" Target="../media/image53.png"/><Relationship Id="rId1" Type="http://schemas.openxmlformats.org/officeDocument/2006/relationships/tags" Target="../tags/tag20.xml"/><Relationship Id="rId2" Type="http://schemas.openxmlformats.org/officeDocument/2006/relationships/tags" Target="../tags/tag21.xml"/><Relationship Id="rId3" Type="http://schemas.openxmlformats.org/officeDocument/2006/relationships/tags" Target="../tags/tag22.xml"/><Relationship Id="rId4" Type="http://schemas.openxmlformats.org/officeDocument/2006/relationships/tags" Target="../tags/tag23.xml"/><Relationship Id="rId5" Type="http://schemas.openxmlformats.org/officeDocument/2006/relationships/tags" Target="../tags/tag24.xml"/><Relationship Id="rId6" Type="http://schemas.openxmlformats.org/officeDocument/2006/relationships/tags" Target="../tags/tag25.xml"/><Relationship Id="rId7" Type="http://schemas.openxmlformats.org/officeDocument/2006/relationships/tags" Target="../tags/tag26.xml"/><Relationship Id="rId8" Type="http://schemas.openxmlformats.org/officeDocument/2006/relationships/tags" Target="../tags/tag27.xml"/></Relationships>
</file>

<file path=ppt/slides/_rels/slide32.xml.rels><?xml version="1.0" encoding="UTF-8" standalone="yes"?>
<Relationships xmlns="http://schemas.openxmlformats.org/package/2006/relationships"><Relationship Id="rId9" Type="http://schemas.openxmlformats.org/officeDocument/2006/relationships/tags" Target="../tags/tag41.xml"/><Relationship Id="rId20" Type="http://schemas.openxmlformats.org/officeDocument/2006/relationships/image" Target="../media/image56.png"/><Relationship Id="rId21" Type="http://schemas.openxmlformats.org/officeDocument/2006/relationships/image" Target="../media/image50.png"/><Relationship Id="rId22" Type="http://schemas.openxmlformats.org/officeDocument/2006/relationships/image" Target="../media/image57.png"/><Relationship Id="rId23" Type="http://schemas.openxmlformats.org/officeDocument/2006/relationships/image" Target="../media/image30.jpeg"/><Relationship Id="rId10" Type="http://schemas.openxmlformats.org/officeDocument/2006/relationships/slideLayout" Target="../slideLayouts/slideLayout2.xml"/><Relationship Id="rId11" Type="http://schemas.openxmlformats.org/officeDocument/2006/relationships/notesSlide" Target="../notesSlides/notesSlide26.xml"/><Relationship Id="rId12" Type="http://schemas.openxmlformats.org/officeDocument/2006/relationships/image" Target="../media/image46.png"/><Relationship Id="rId13" Type="http://schemas.openxmlformats.org/officeDocument/2006/relationships/image" Target="../media/image47.png"/><Relationship Id="rId14" Type="http://schemas.openxmlformats.org/officeDocument/2006/relationships/image" Target="../media/image53.png"/><Relationship Id="rId15" Type="http://schemas.openxmlformats.org/officeDocument/2006/relationships/image" Target="../media/image54.png"/><Relationship Id="rId16" Type="http://schemas.openxmlformats.org/officeDocument/2006/relationships/image" Target="../media/image55.png"/><Relationship Id="rId17" Type="http://schemas.openxmlformats.org/officeDocument/2006/relationships/image" Target="../media/image48.png"/><Relationship Id="rId18" Type="http://schemas.openxmlformats.org/officeDocument/2006/relationships/image" Target="../media/image49.png"/><Relationship Id="rId19" Type="http://schemas.openxmlformats.org/officeDocument/2006/relationships/image" Target="../media/image51.png"/><Relationship Id="rId1" Type="http://schemas.openxmlformats.org/officeDocument/2006/relationships/tags" Target="../tags/tag3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Relationship Id="rId5" Type="http://schemas.openxmlformats.org/officeDocument/2006/relationships/tags" Target="../tags/tag37.xml"/><Relationship Id="rId6" Type="http://schemas.openxmlformats.org/officeDocument/2006/relationships/tags" Target="../tags/tag38.xml"/><Relationship Id="rId7" Type="http://schemas.openxmlformats.org/officeDocument/2006/relationships/tags" Target="../tags/tag39.xml"/><Relationship Id="rId8" Type="http://schemas.openxmlformats.org/officeDocument/2006/relationships/tags" Target="../tags/tag40.xml"/></Relationships>
</file>

<file path=ppt/slides/_rels/slide3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0.png"/><Relationship Id="rId12" Type="http://schemas.openxmlformats.org/officeDocument/2006/relationships/image" Target="../media/image46.png"/><Relationship Id="rId13" Type="http://schemas.openxmlformats.org/officeDocument/2006/relationships/image" Target="../media/image47.png"/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27.xml"/><Relationship Id="rId6" Type="http://schemas.openxmlformats.org/officeDocument/2006/relationships/image" Target="../media/image44.png"/><Relationship Id="rId7" Type="http://schemas.openxmlformats.org/officeDocument/2006/relationships/image" Target="../media/image22.png"/><Relationship Id="rId8" Type="http://schemas.openxmlformats.org/officeDocument/2006/relationships/image" Target="../media/image45.png"/><Relationship Id="rId9" Type="http://schemas.openxmlformats.org/officeDocument/2006/relationships/image" Target="../media/image58.png"/><Relationship Id="rId10" Type="http://schemas.openxmlformats.org/officeDocument/2006/relationships/image" Target="../media/image59.png"/></Relationships>
</file>

<file path=ppt/slides/_rels/slide3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2.png"/><Relationship Id="rId12" Type="http://schemas.openxmlformats.org/officeDocument/2006/relationships/image" Target="../media/image63.png"/><Relationship Id="rId13" Type="http://schemas.openxmlformats.org/officeDocument/2006/relationships/image" Target="../media/image64.png"/><Relationship Id="rId14" Type="http://schemas.openxmlformats.org/officeDocument/2006/relationships/image" Target="../media/image30.jpeg"/><Relationship Id="rId1" Type="http://schemas.openxmlformats.org/officeDocument/2006/relationships/tags" Target="../tags/tag45.xml"/><Relationship Id="rId2" Type="http://schemas.openxmlformats.org/officeDocument/2006/relationships/tags" Target="../tags/tag46.xml"/><Relationship Id="rId3" Type="http://schemas.openxmlformats.org/officeDocument/2006/relationships/tags" Target="../tags/tag47.xml"/><Relationship Id="rId4" Type="http://schemas.openxmlformats.org/officeDocument/2006/relationships/tags" Target="../tags/tag48.xml"/><Relationship Id="rId5" Type="http://schemas.openxmlformats.org/officeDocument/2006/relationships/tags" Target="../tags/tag49.xml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28.xml"/><Relationship Id="rId8" Type="http://schemas.openxmlformats.org/officeDocument/2006/relationships/image" Target="../media/image46.png"/><Relationship Id="rId9" Type="http://schemas.openxmlformats.org/officeDocument/2006/relationships/image" Target="../media/image61.png"/><Relationship Id="rId10" Type="http://schemas.openxmlformats.org/officeDocument/2006/relationships/image" Target="../media/image47.png"/></Relationships>
</file>

<file path=ppt/slides/_rels/slide3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3.png"/><Relationship Id="rId12" Type="http://schemas.openxmlformats.org/officeDocument/2006/relationships/image" Target="../media/image64.png"/><Relationship Id="rId13" Type="http://schemas.openxmlformats.org/officeDocument/2006/relationships/image" Target="../media/image29.jpeg"/><Relationship Id="rId14" Type="http://schemas.openxmlformats.org/officeDocument/2006/relationships/image" Target="../media/image65.png"/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tags" Target="../tags/tag52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29.xml"/><Relationship Id="rId6" Type="http://schemas.openxmlformats.org/officeDocument/2006/relationships/hyperlink" Target="http://en.wikipedia.org/wiki/Quantum_entanglement" TargetMode="External"/><Relationship Id="rId7" Type="http://schemas.openxmlformats.org/officeDocument/2006/relationships/hyperlink" Target="http://en.wikipedia.org/wiki/Quantum_teleportation" TargetMode="External"/><Relationship Id="rId8" Type="http://schemas.openxmlformats.org/officeDocument/2006/relationships/image" Target="../media/image46.png"/><Relationship Id="rId9" Type="http://schemas.openxmlformats.org/officeDocument/2006/relationships/image" Target="../media/image61.png"/><Relationship Id="rId10" Type="http://schemas.openxmlformats.org/officeDocument/2006/relationships/image" Target="../media/image4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One-time_pad" TargetMode="External"/><Relationship Id="rId4" Type="http://schemas.openxmlformats.org/officeDocument/2006/relationships/hyperlink" Target="http://en.wikipedia.org/wiki/Public-key_cryptography" TargetMode="External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7.wmf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0" Type="http://schemas.openxmlformats.org/officeDocument/2006/relationships/image" Target="../media/image20.PNG"/><Relationship Id="rId11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n.wikipedia.org/wiki/History_of_cryptography" TargetMode="External"/></Relationships>
</file>

<file path=ppt/slides/_rels/slide3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3.png"/><Relationship Id="rId12" Type="http://schemas.openxmlformats.org/officeDocument/2006/relationships/image" Target="../media/image24.png"/><Relationship Id="rId13" Type="http://schemas.openxmlformats.org/officeDocument/2006/relationships/image" Target="../media/image25.png"/><Relationship Id="rId14" Type="http://schemas.openxmlformats.org/officeDocument/2006/relationships/image" Target="../media/image26.png"/><Relationship Id="rId15" Type="http://schemas.openxmlformats.org/officeDocument/2006/relationships/image" Target="../media/image29.jpeg"/><Relationship Id="rId16" Type="http://schemas.openxmlformats.org/officeDocument/2006/relationships/image" Target="../media/image31.png"/><Relationship Id="rId17" Type="http://schemas.openxmlformats.org/officeDocument/2006/relationships/image" Target="../media/image30.jpeg"/><Relationship Id="rId1" Type="http://schemas.openxmlformats.org/officeDocument/2006/relationships/tags" Target="../tags/tag53.xml"/><Relationship Id="rId2" Type="http://schemas.openxmlformats.org/officeDocument/2006/relationships/tags" Target="../tags/tag54.xml"/><Relationship Id="rId3" Type="http://schemas.openxmlformats.org/officeDocument/2006/relationships/tags" Target="../tags/tag55.xml"/><Relationship Id="rId4" Type="http://schemas.openxmlformats.org/officeDocument/2006/relationships/tags" Target="../tags/tag56.xml"/><Relationship Id="rId5" Type="http://schemas.openxmlformats.org/officeDocument/2006/relationships/slideLayout" Target="../slideLayouts/slideLayout2.xml"/><Relationship Id="rId6" Type="http://schemas.openxmlformats.org/officeDocument/2006/relationships/hyperlink" Target="http://en.wikipedia.org/wiki/Quantum_bit" TargetMode="External"/><Relationship Id="rId7" Type="http://schemas.openxmlformats.org/officeDocument/2006/relationships/hyperlink" Target="http://en.wikipedia.org/wiki/Quantum_computer" TargetMode="External"/><Relationship Id="rId8" Type="http://schemas.openxmlformats.org/officeDocument/2006/relationships/hyperlink" Target="http://en.wikipedia.org/wiki/No-cloning_theorem" TargetMode="External"/><Relationship Id="rId9" Type="http://schemas.openxmlformats.org/officeDocument/2006/relationships/hyperlink" Target="http://en.wikipedia.org/wiki/Quantum_entanglement" TargetMode="External"/><Relationship Id="rId10" Type="http://schemas.openxmlformats.org/officeDocument/2006/relationships/hyperlink" Target="http://en.wikipedia.org/wiki/Quantum_teleportation" TargetMode="External"/></Relationships>
</file>

<file path=ppt/slides/_rels/slide3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9.png"/><Relationship Id="rId12" Type="http://schemas.openxmlformats.org/officeDocument/2006/relationships/image" Target="../media/image21.png"/><Relationship Id="rId13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homepages.cwi.nl/~schaffne/positionbasedqcrypto.php" TargetMode="External"/><Relationship Id="rId3" Type="http://schemas.openxmlformats.org/officeDocument/2006/relationships/image" Target="../media/image44.png"/><Relationship Id="rId4" Type="http://schemas.openxmlformats.org/officeDocument/2006/relationships/image" Target="../media/image22.png"/><Relationship Id="rId5" Type="http://schemas.openxmlformats.org/officeDocument/2006/relationships/image" Target="../media/image45.png"/><Relationship Id="rId6" Type="http://schemas.openxmlformats.org/officeDocument/2006/relationships/image" Target="../media/image46.png"/><Relationship Id="rId7" Type="http://schemas.openxmlformats.org/officeDocument/2006/relationships/image" Target="../media/image47.png"/><Relationship Id="rId8" Type="http://schemas.openxmlformats.org/officeDocument/2006/relationships/hyperlink" Target="http://en.wikipedia.org/wiki/QKD" TargetMode="External"/><Relationship Id="rId9" Type="http://schemas.openxmlformats.org/officeDocument/2006/relationships/image" Target="../media/image17.wmf"/><Relationship Id="rId10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hyperlink" Target="http://simonsingh.net/books/the-code-book/" TargetMode="External"/><Relationship Id="rId5" Type="http://schemas.openxmlformats.org/officeDocument/2006/relationships/image" Target="../media/image11.png"/><Relationship Id="rId6" Type="http://schemas.openxmlformats.org/officeDocument/2006/relationships/hyperlink" Target="http://en.wikipedia.org/wiki/Scytale" TargetMode="External"/><Relationship Id="rId7" Type="http://schemas.openxmlformats.org/officeDocument/2006/relationships/hyperlink" Target="http://en.wikipedia.org/wiki/Enigma_machine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17.w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571472" y="548680"/>
            <a:ext cx="8143932" cy="1152128"/>
          </a:xfrm>
        </p:spPr>
        <p:txBody>
          <a:bodyPr/>
          <a:lstStyle/>
          <a:p>
            <a:r>
              <a:rPr lang="en-US" sz="4800" dirty="0" smtClean="0">
                <a:solidFill>
                  <a:schemeClr val="tx1"/>
                </a:solidFill>
                <a:latin typeface="+mj-lt"/>
              </a:rPr>
              <a:t>Quantum Cryptography</a:t>
            </a:r>
            <a:endParaRPr lang="en-US" sz="40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8" name="Picture 43" descr="nwo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5373216"/>
            <a:ext cx="1650868" cy="1270393"/>
          </a:xfrm>
          <a:prstGeom prst="rect">
            <a:avLst/>
          </a:prstGeom>
          <a:noFill/>
        </p:spPr>
      </p:pic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611560" y="1916832"/>
            <a:ext cx="7924800" cy="2808312"/>
          </a:xfrm>
        </p:spPr>
        <p:txBody>
          <a:bodyPr>
            <a:normAutofit fontScale="92500" lnSpcReduction="10000"/>
          </a:bodyPr>
          <a:lstStyle/>
          <a:p>
            <a:r>
              <a:rPr lang="en-US" sz="3500" dirty="0" smtClean="0">
                <a:solidFill>
                  <a:schemeClr val="tx2"/>
                </a:solidFill>
              </a:rPr>
              <a:t>Christian Schaffner</a:t>
            </a:r>
          </a:p>
          <a:p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Institute for Logic, Language and Computation (ILLC)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University of Amsterdam</a:t>
            </a:r>
          </a:p>
          <a:p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Centrum </a:t>
            </a:r>
            <a:r>
              <a:rPr lang="en-US" dirty="0" err="1" smtClean="0">
                <a:solidFill>
                  <a:schemeClr val="tx2"/>
                </a:solidFill>
              </a:rPr>
              <a:t>Wiskunde</a:t>
            </a:r>
            <a:r>
              <a:rPr lang="en-US" dirty="0" smtClean="0">
                <a:solidFill>
                  <a:schemeClr val="tx2"/>
                </a:solidFill>
              </a:rPr>
              <a:t> &amp; </a:t>
            </a:r>
            <a:r>
              <a:rPr lang="en-US" dirty="0" err="1" smtClean="0">
                <a:solidFill>
                  <a:schemeClr val="tx2"/>
                </a:solidFill>
              </a:rPr>
              <a:t>Informatica</a:t>
            </a:r>
            <a:endParaRPr lang="en-US" dirty="0" smtClean="0">
              <a:solidFill>
                <a:schemeClr val="tx2"/>
              </a:solidFill>
            </a:endParaRPr>
          </a:p>
          <a:p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3288" y="3903670"/>
            <a:ext cx="1981200" cy="89348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652" y="3429000"/>
            <a:ext cx="1131996" cy="1224136"/>
          </a:xfrm>
          <a:prstGeom prst="rect">
            <a:avLst/>
          </a:prstGeom>
        </p:spPr>
      </p:pic>
      <p:sp>
        <p:nvSpPr>
          <p:cNvPr id="16" name="Subtitle 2"/>
          <p:cNvSpPr txBox="1">
            <a:spLocks/>
          </p:cNvSpPr>
          <p:nvPr/>
        </p:nvSpPr>
        <p:spPr>
          <a:xfrm>
            <a:off x="609600" y="5486400"/>
            <a:ext cx="4898504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600" i="1" dirty="0" smtClean="0">
                <a:solidFill>
                  <a:schemeClr val="tx2"/>
                </a:solidFill>
              </a:rPr>
              <a:t>DESDA symposium, Nijmegen</a:t>
            </a:r>
          </a:p>
          <a:p>
            <a:pPr algn="l"/>
            <a:r>
              <a:rPr lang="en-US" sz="2600" i="1" dirty="0" smtClean="0">
                <a:solidFill>
                  <a:schemeClr val="tx2"/>
                </a:solidFill>
              </a:rPr>
              <a:t>Friday, 5 June 2015</a:t>
            </a:r>
            <a:endParaRPr lang="en-US" sz="2600" i="1" dirty="0">
              <a:solidFill>
                <a:schemeClr val="tx2"/>
              </a:solidFill>
            </a:endParaRPr>
          </a:p>
          <a:p>
            <a:pPr algn="l"/>
            <a:endParaRPr lang="en-US" sz="2600" dirty="0" smtClean="0">
              <a:solidFill>
                <a:schemeClr val="tx2"/>
              </a:solidFill>
            </a:endParaRPr>
          </a:p>
          <a:p>
            <a:pPr algn="l"/>
            <a:endParaRPr lang="en-US" dirty="0" smtClean="0">
              <a:solidFill>
                <a:schemeClr val="tx2"/>
              </a:solidFill>
            </a:endParaRPr>
          </a:p>
          <a:p>
            <a:pPr algn="l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6016" y="5517232"/>
            <a:ext cx="1224136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075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68313" y="188640"/>
            <a:ext cx="8229600" cy="720725"/>
          </a:xfrm>
        </p:spPr>
        <p:txBody>
          <a:bodyPr>
            <a:noAutofit/>
          </a:bodyPr>
          <a:lstStyle/>
          <a:p>
            <a:pPr algn="l"/>
            <a:r>
              <a:rPr lang="fr-CH" dirty="0" smtClean="0"/>
              <a:t>Problems With One-Time Pad</a:t>
            </a:r>
            <a:endParaRPr lang="en-US" dirty="0"/>
          </a:p>
        </p:txBody>
      </p:sp>
      <p:pic>
        <p:nvPicPr>
          <p:cNvPr id="518183" name="Picture 39" descr="BS00996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11560" y="2564904"/>
            <a:ext cx="647700" cy="4841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pic>
        <p:nvPicPr>
          <p:cNvPr id="518184" name="Picture 40" descr="BS00996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631867" y="2708920"/>
            <a:ext cx="647700" cy="4841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sp>
        <p:nvSpPr>
          <p:cNvPr id="77" name="TextBox 76"/>
          <p:cNvSpPr txBox="1"/>
          <p:nvPr/>
        </p:nvSpPr>
        <p:spPr>
          <a:xfrm>
            <a:off x="0" y="1484784"/>
            <a:ext cx="1165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latin typeface="Arial" pitchFamily="34" charset="0"/>
                <a:cs typeface="Arial" pitchFamily="34" charset="0"/>
              </a:rPr>
              <a:t>Alice</a:t>
            </a:r>
            <a:endParaRPr lang="en-US" sz="28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991907" y="2204864"/>
            <a:ext cx="1165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latin typeface="Arial" pitchFamily="34" charset="0"/>
                <a:cs typeface="Arial" pitchFamily="34" charset="0"/>
              </a:rPr>
              <a:t>Bob</a:t>
            </a:r>
            <a:endParaRPr lang="en-US" sz="28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Rectangle 298"/>
          <p:cNvSpPr>
            <a:spLocks noChangeArrowheads="1"/>
          </p:cNvSpPr>
          <p:nvPr/>
        </p:nvSpPr>
        <p:spPr bwMode="auto">
          <a:xfrm>
            <a:off x="395536" y="3789040"/>
            <a:ext cx="7704856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 smtClean="0">
                <a:cs typeface="Arial" charset="0"/>
              </a:rPr>
              <a:t>The key has to be </a:t>
            </a:r>
            <a:r>
              <a:rPr lang="en-US" sz="2400" dirty="0" smtClean="0">
                <a:solidFill>
                  <a:srgbClr val="FF0000"/>
                </a:solidFill>
                <a:cs typeface="Arial" charset="0"/>
              </a:rPr>
              <a:t>as long as </a:t>
            </a:r>
            <a:r>
              <a:rPr lang="en-US" sz="2400" dirty="0" smtClean="0">
                <a:cs typeface="Arial" charset="0"/>
              </a:rPr>
              <a:t>the message.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 smtClean="0">
                <a:cs typeface="Arial" charset="0"/>
              </a:rPr>
              <a:t>The key can only be </a:t>
            </a:r>
            <a:r>
              <a:rPr lang="en-US" sz="2400" dirty="0" smtClean="0">
                <a:solidFill>
                  <a:srgbClr val="FF0000"/>
                </a:solidFill>
                <a:cs typeface="Arial" charset="0"/>
              </a:rPr>
              <a:t>used</a:t>
            </a:r>
            <a:r>
              <a:rPr lang="en-US" sz="2400" dirty="0" smtClean="0">
                <a:cs typeface="Arial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cs typeface="Arial" charset="0"/>
              </a:rPr>
              <a:t>once</a:t>
            </a:r>
            <a:r>
              <a:rPr lang="en-US" sz="2400" dirty="0">
                <a:cs typeface="Arial" charset="0"/>
              </a:rPr>
              <a:t>.</a:t>
            </a:r>
            <a:endParaRPr lang="en-US" sz="2400" dirty="0" smtClean="0">
              <a:solidFill>
                <a:srgbClr val="FF0000"/>
              </a:solidFill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 smtClean="0">
                <a:cs typeface="Arial" charset="0"/>
              </a:rPr>
              <a:t>In practice, other encryption schemes (such as </a:t>
            </a:r>
            <a:r>
              <a:rPr lang="en-US" sz="2400" dirty="0" smtClean="0">
                <a:cs typeface="Arial" charset="0"/>
                <a:hlinkClick r:id="rId4"/>
              </a:rPr>
              <a:t>AES</a:t>
            </a:r>
            <a:r>
              <a:rPr lang="en-US" sz="2400" dirty="0" smtClean="0">
                <a:cs typeface="Arial" charset="0"/>
              </a:rPr>
              <a:t>) are used which allow to encrypt long messages with short keys.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 smtClean="0">
                <a:cs typeface="Arial" charset="0"/>
              </a:rPr>
              <a:t>One-time pad does not provide </a:t>
            </a:r>
            <a:r>
              <a:rPr lang="en-US" sz="2400" dirty="0" smtClean="0">
                <a:solidFill>
                  <a:srgbClr val="FF0000"/>
                </a:solidFill>
                <a:cs typeface="Arial" charset="0"/>
                <a:hlinkClick r:id="rId5"/>
              </a:rPr>
              <a:t>authentication</a:t>
            </a:r>
            <a:r>
              <a:rPr lang="en-US" sz="2400" dirty="0" smtClean="0">
                <a:cs typeface="Arial" charset="0"/>
              </a:rPr>
              <a:t>: </a:t>
            </a:r>
            <a:br>
              <a:rPr lang="en-US" sz="2400" dirty="0" smtClean="0">
                <a:cs typeface="Arial" charset="0"/>
              </a:rPr>
            </a:br>
            <a:r>
              <a:rPr lang="en-US" sz="2400" dirty="0" smtClean="0">
                <a:cs typeface="Arial" charset="0"/>
              </a:rPr>
              <a:t>Eve can easily flip bits in the message</a:t>
            </a:r>
          </a:p>
        </p:txBody>
      </p:sp>
      <p:pic>
        <p:nvPicPr>
          <p:cNvPr id="36" name="Picture 35" descr="AliceBlue.eps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827584" y="1484784"/>
            <a:ext cx="1059740" cy="108012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987824" y="1700808"/>
            <a:ext cx="2195795" cy="1731698"/>
            <a:chOff x="2987824" y="1700808"/>
            <a:chExt cx="2195795" cy="1731698"/>
          </a:xfrm>
        </p:grpSpPr>
        <p:sp>
          <p:nvSpPr>
            <p:cNvPr id="518171" name="Line 27"/>
            <p:cNvSpPr>
              <a:spLocks noChangeShapeType="1"/>
            </p:cNvSpPr>
            <p:nvPr/>
          </p:nvSpPr>
          <p:spPr bwMode="auto">
            <a:xfrm flipV="1">
              <a:off x="3851920" y="1700808"/>
              <a:ext cx="216023" cy="648072"/>
            </a:xfrm>
            <a:prstGeom prst="line">
              <a:avLst/>
            </a:prstGeom>
            <a:noFill/>
            <a:ln w="57150" cap="rnd">
              <a:solidFill>
                <a:srgbClr val="FF0000"/>
              </a:solidFill>
              <a:prstDash val="sysDot"/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283968" y="2852936"/>
              <a:ext cx="8996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0" dirty="0" smtClean="0">
                  <a:latin typeface="Arial" pitchFamily="34" charset="0"/>
                  <a:cs typeface="Arial" pitchFamily="34" charset="0"/>
                </a:rPr>
                <a:t>Eve</a:t>
              </a:r>
            </a:p>
          </p:txBody>
        </p:sp>
        <p:pic>
          <p:nvPicPr>
            <p:cNvPr id="38" name="Picture 37" descr="QueenOfHearts.png"/>
            <p:cNvPicPr>
              <a:picLocks noChangeAspect="1"/>
            </p:cNvPicPr>
            <p:nvPr/>
          </p:nvPicPr>
          <p:blipFill>
            <a:blip r:embed="rId7" cstate="print"/>
            <a:srcRect l="6597" r="7636"/>
            <a:stretch>
              <a:fillRect/>
            </a:stretch>
          </p:blipFill>
          <p:spPr>
            <a:xfrm>
              <a:off x="2987824" y="2348880"/>
              <a:ext cx="1280649" cy="1083626"/>
            </a:xfrm>
            <a:prstGeom prst="rect">
              <a:avLst/>
            </a:prstGeom>
          </p:spPr>
        </p:pic>
      </p:grpSp>
      <p:sp>
        <p:nvSpPr>
          <p:cNvPr id="518151" name="Line 7"/>
          <p:cNvSpPr>
            <a:spLocks noChangeShapeType="1"/>
          </p:cNvSpPr>
          <p:nvPr/>
        </p:nvSpPr>
        <p:spPr bwMode="auto">
          <a:xfrm>
            <a:off x="3130550" y="1628800"/>
            <a:ext cx="2881313" cy="0"/>
          </a:xfrm>
          <a:prstGeom prst="line">
            <a:avLst/>
          </a:prstGeom>
          <a:noFill/>
          <a:ln w="76200">
            <a:solidFill>
              <a:srgbClr val="000000"/>
            </a:solidFill>
            <a:prstDash val="solid"/>
            <a:round/>
            <a:headEnd type="none"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pic>
        <p:nvPicPr>
          <p:cNvPr id="2" name="Picture 1" descr="MC900441455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556792"/>
            <a:ext cx="864096" cy="864096"/>
          </a:xfrm>
          <a:prstGeom prst="rect">
            <a:avLst/>
          </a:prstGeom>
        </p:spPr>
      </p:pic>
      <p:pic>
        <p:nvPicPr>
          <p:cNvPr id="22" name="Picture 6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76256" y="1628800"/>
            <a:ext cx="1285425" cy="914208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323528" y="112474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 = </a:t>
            </a:r>
            <a:r>
              <a:rPr lang="en-US" b="0" dirty="0" smtClean="0">
                <a:solidFill>
                  <a:srgbClr val="0000FF"/>
                </a:solidFill>
                <a:latin typeface="Consolas"/>
                <a:cs typeface="Consolas"/>
              </a:rPr>
              <a:t>0000 1111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95536" y="314096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Arial" pitchFamily="34" charset="0"/>
                <a:cs typeface="Arial" pitchFamily="34" charset="0"/>
              </a:rPr>
              <a:t>k = </a:t>
            </a:r>
            <a:r>
              <a:rPr lang="en-US" dirty="0">
                <a:latin typeface="Consolas"/>
                <a:cs typeface="Consolas"/>
              </a:rPr>
              <a:t>0101 1011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948264" y="313167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Arial" pitchFamily="34" charset="0"/>
                <a:cs typeface="Arial" pitchFamily="34" charset="0"/>
              </a:rPr>
              <a:t>k = </a:t>
            </a:r>
            <a:r>
              <a:rPr lang="en-US" dirty="0">
                <a:latin typeface="Consolas"/>
                <a:cs typeface="Consolas"/>
              </a:rPr>
              <a:t>0101 1011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131840" y="112474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en-US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0" dirty="0" smtClean="0">
                <a:latin typeface="cmsy10"/>
                <a:ea typeface="cmsy10"/>
                <a:cs typeface="cmsy10"/>
              </a:rPr>
              <a:t>©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 k = </a:t>
            </a:r>
            <a:r>
              <a:rPr lang="en-US" dirty="0">
                <a:solidFill>
                  <a:srgbClr val="FF0000"/>
                </a:solidFill>
                <a:latin typeface="Consolas"/>
                <a:cs typeface="Consolas"/>
              </a:rPr>
              <a:t>0101 0100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372200" y="1124744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en-US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0" dirty="0" smtClean="0">
                <a:latin typeface="cmsy10"/>
                <a:ea typeface="cmsy10"/>
                <a:cs typeface="cmsy10"/>
              </a:rPr>
              <a:t>©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 k = </a:t>
            </a:r>
            <a:r>
              <a:rPr lang="en-US" dirty="0">
                <a:solidFill>
                  <a:srgbClr val="0000FF"/>
                </a:solidFill>
                <a:latin typeface="Consolas"/>
                <a:cs typeface="Consolas"/>
              </a:rPr>
              <a:t>0000 1111</a:t>
            </a:r>
          </a:p>
        </p:txBody>
      </p:sp>
      <p:sp>
        <p:nvSpPr>
          <p:cNvPr id="34" name="AutoShape 109"/>
          <p:cNvSpPr>
            <a:spLocks noChangeArrowheads="1"/>
          </p:cNvSpPr>
          <p:nvPr/>
        </p:nvSpPr>
        <p:spPr bwMode="auto">
          <a:xfrm>
            <a:off x="4355976" y="2348880"/>
            <a:ext cx="1368152" cy="648072"/>
          </a:xfrm>
          <a:prstGeom prst="cloudCallout">
            <a:avLst>
              <a:gd name="adj1" fmla="val -68259"/>
              <a:gd name="adj2" fmla="val 35277"/>
            </a:avLst>
          </a:prstGeom>
          <a:solidFill>
            <a:srgbClr val="A8EAE8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k = </a:t>
            </a:r>
            <a:r>
              <a:rPr lang="en-US" sz="2400" dirty="0">
                <a:latin typeface="Consolas"/>
                <a:cs typeface="Consolas"/>
              </a:rPr>
              <a:t>?</a:t>
            </a:r>
          </a:p>
        </p:txBody>
      </p:sp>
      <p:sp>
        <p:nvSpPr>
          <p:cNvPr id="23" name="Slide Number Placeholder 15"/>
          <p:cNvSpPr txBox="1">
            <a:spLocks/>
          </p:cNvSpPr>
          <p:nvPr/>
        </p:nvSpPr>
        <p:spPr>
          <a:xfrm>
            <a:off x="0" y="761236"/>
            <a:ext cx="533400" cy="2444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BB5E19-F10A-4C2F-BF6F-11C513378A2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20331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68313" y="188640"/>
            <a:ext cx="8229600" cy="720725"/>
          </a:xfrm>
        </p:spPr>
        <p:txBody>
          <a:bodyPr>
            <a:noAutofit/>
          </a:bodyPr>
          <a:lstStyle/>
          <a:p>
            <a:pPr algn="l"/>
            <a:r>
              <a:rPr lang="fr-CH" dirty="0" smtClean="0"/>
              <a:t>Symmetric-Key Cryptography</a:t>
            </a:r>
            <a:endParaRPr lang="en-US" dirty="0"/>
          </a:p>
        </p:txBody>
      </p:sp>
      <p:pic>
        <p:nvPicPr>
          <p:cNvPr id="518183" name="Picture 39" descr="BS00996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11560" y="2564904"/>
            <a:ext cx="647700" cy="4841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sp>
        <p:nvSpPr>
          <p:cNvPr id="77" name="TextBox 76"/>
          <p:cNvSpPr txBox="1"/>
          <p:nvPr/>
        </p:nvSpPr>
        <p:spPr>
          <a:xfrm>
            <a:off x="0" y="1484784"/>
            <a:ext cx="1165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latin typeface="Arial" pitchFamily="34" charset="0"/>
                <a:cs typeface="Arial" pitchFamily="34" charset="0"/>
              </a:rPr>
              <a:t>Alice</a:t>
            </a:r>
            <a:endParaRPr lang="en-US" sz="28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Rectangle 298"/>
          <p:cNvSpPr>
            <a:spLocks noChangeArrowheads="1"/>
          </p:cNvSpPr>
          <p:nvPr/>
        </p:nvSpPr>
        <p:spPr bwMode="auto">
          <a:xfrm>
            <a:off x="179512" y="3861048"/>
            <a:ext cx="878497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 smtClean="0">
                <a:cs typeface="Arial" charset="0"/>
              </a:rPr>
              <a:t>Encryption ensures </a:t>
            </a:r>
            <a:r>
              <a:rPr lang="en-US" sz="2400" dirty="0" smtClean="0">
                <a:solidFill>
                  <a:srgbClr val="FF0000"/>
                </a:solidFill>
                <a:cs typeface="Arial" charset="0"/>
              </a:rPr>
              <a:t>secrecy</a:t>
            </a:r>
            <a:r>
              <a:rPr lang="en-US" sz="2400" dirty="0" smtClean="0">
                <a:cs typeface="Arial" charset="0"/>
              </a:rPr>
              <a:t>: </a:t>
            </a:r>
            <a:br>
              <a:rPr lang="en-US" sz="2400" dirty="0" smtClean="0">
                <a:cs typeface="Arial" charset="0"/>
              </a:rPr>
            </a:br>
            <a:r>
              <a:rPr lang="en-US" sz="2400" dirty="0" smtClean="0">
                <a:cs typeface="Arial" charset="0"/>
              </a:rPr>
              <a:t>Eve </a:t>
            </a:r>
            <a:r>
              <a:rPr lang="en-US" sz="2400" dirty="0" smtClean="0">
                <a:solidFill>
                  <a:srgbClr val="FF0000"/>
                </a:solidFill>
                <a:cs typeface="Arial" charset="0"/>
              </a:rPr>
              <a:t>does not learn </a:t>
            </a:r>
            <a:r>
              <a:rPr lang="en-US" sz="2400" dirty="0" smtClean="0">
                <a:cs typeface="Arial" charset="0"/>
              </a:rPr>
              <a:t>the </a:t>
            </a:r>
            <a:r>
              <a:rPr lang="en-US" sz="2400" dirty="0">
                <a:cs typeface="Arial" charset="0"/>
              </a:rPr>
              <a:t>message, e.g. </a:t>
            </a:r>
            <a:r>
              <a:rPr lang="en-US" sz="2400" dirty="0">
                <a:solidFill>
                  <a:srgbClr val="0000FF"/>
                </a:solidFill>
                <a:cs typeface="Arial" charset="0"/>
                <a:hlinkClick r:id="rId4"/>
              </a:rPr>
              <a:t>one-time </a:t>
            </a:r>
            <a:r>
              <a:rPr lang="en-US" sz="2400" dirty="0" smtClean="0">
                <a:solidFill>
                  <a:srgbClr val="0000FF"/>
                </a:solidFill>
                <a:cs typeface="Arial" charset="0"/>
                <a:hlinkClick r:id="rId4"/>
              </a:rPr>
              <a:t>pad</a:t>
            </a:r>
            <a:endParaRPr lang="en-US" sz="2400" dirty="0" smtClean="0">
              <a:solidFill>
                <a:srgbClr val="0000FF"/>
              </a:solidFill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 smtClean="0">
                <a:cs typeface="Arial" charset="0"/>
              </a:rPr>
              <a:t>A</a:t>
            </a:r>
            <a:r>
              <a:rPr lang="en-US" sz="2400" b="0" dirty="0" smtClean="0">
                <a:cs typeface="Arial" charset="0"/>
              </a:rPr>
              <a:t>uthentication ensures </a:t>
            </a:r>
            <a:r>
              <a:rPr lang="en-US" sz="2400" b="0" dirty="0" smtClean="0">
                <a:solidFill>
                  <a:srgbClr val="FF0000"/>
                </a:solidFill>
                <a:cs typeface="Arial" charset="0"/>
              </a:rPr>
              <a:t>integrity</a:t>
            </a:r>
            <a:r>
              <a:rPr lang="en-US" sz="2400" b="0" dirty="0" smtClean="0">
                <a:cs typeface="Arial" charset="0"/>
              </a:rPr>
              <a:t>: </a:t>
            </a:r>
            <a:br>
              <a:rPr lang="en-US" sz="2400" b="0" dirty="0" smtClean="0">
                <a:cs typeface="Arial" charset="0"/>
              </a:rPr>
            </a:br>
            <a:r>
              <a:rPr lang="en-US" sz="2400" b="0" dirty="0" smtClean="0">
                <a:cs typeface="Arial" charset="0"/>
              </a:rPr>
              <a:t>Eve </a:t>
            </a:r>
            <a:r>
              <a:rPr lang="en-US" sz="2400" b="0" dirty="0" smtClean="0">
                <a:solidFill>
                  <a:srgbClr val="FF0000"/>
                </a:solidFill>
                <a:cs typeface="Arial" charset="0"/>
              </a:rPr>
              <a:t>cannot alter </a:t>
            </a:r>
            <a:r>
              <a:rPr lang="en-US" sz="2400" b="0" dirty="0" smtClean="0">
                <a:cs typeface="Arial" charset="0"/>
              </a:rPr>
              <a:t>the message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 smtClean="0">
                <a:cs typeface="Arial" charset="0"/>
              </a:rPr>
              <a:t>General problem: players have to </a:t>
            </a:r>
            <a:r>
              <a:rPr lang="en-US" sz="2400" dirty="0" smtClean="0">
                <a:solidFill>
                  <a:srgbClr val="0000FF"/>
                </a:solidFill>
                <a:cs typeface="Arial" charset="0"/>
              </a:rPr>
              <a:t>exchange a key</a:t>
            </a:r>
            <a:r>
              <a:rPr lang="en-US" sz="2400" dirty="0" smtClean="0">
                <a:cs typeface="Arial" charset="0"/>
              </a:rPr>
              <a:t> to start with</a:t>
            </a:r>
            <a:endParaRPr lang="en-US" sz="2400" dirty="0">
              <a:cs typeface="Arial" charset="0"/>
            </a:endParaRPr>
          </a:p>
        </p:txBody>
      </p:sp>
      <p:pic>
        <p:nvPicPr>
          <p:cNvPr id="36" name="Picture 35" descr="AliceBlue.eps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827584" y="1484784"/>
            <a:ext cx="1059740" cy="108012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987824" y="1700808"/>
            <a:ext cx="2195795" cy="1731698"/>
            <a:chOff x="2987824" y="1700808"/>
            <a:chExt cx="2195795" cy="1731698"/>
          </a:xfrm>
        </p:grpSpPr>
        <p:sp>
          <p:nvSpPr>
            <p:cNvPr id="518171" name="Line 27"/>
            <p:cNvSpPr>
              <a:spLocks noChangeShapeType="1"/>
            </p:cNvSpPr>
            <p:nvPr/>
          </p:nvSpPr>
          <p:spPr bwMode="auto">
            <a:xfrm flipV="1">
              <a:off x="3851920" y="1700808"/>
              <a:ext cx="216023" cy="648072"/>
            </a:xfrm>
            <a:prstGeom prst="line">
              <a:avLst/>
            </a:prstGeom>
            <a:noFill/>
            <a:ln w="57150" cap="rnd">
              <a:solidFill>
                <a:srgbClr val="FF0000"/>
              </a:solidFill>
              <a:prstDash val="sysDot"/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283968" y="2852936"/>
              <a:ext cx="8996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0" dirty="0" smtClean="0">
                  <a:latin typeface="Arial" pitchFamily="34" charset="0"/>
                  <a:cs typeface="Arial" pitchFamily="34" charset="0"/>
                </a:rPr>
                <a:t>Eve</a:t>
              </a:r>
            </a:p>
          </p:txBody>
        </p:sp>
        <p:pic>
          <p:nvPicPr>
            <p:cNvPr id="38" name="Picture 37" descr="QueenOfHearts.png"/>
            <p:cNvPicPr>
              <a:picLocks noChangeAspect="1"/>
            </p:cNvPicPr>
            <p:nvPr/>
          </p:nvPicPr>
          <p:blipFill>
            <a:blip r:embed="rId6" cstate="print"/>
            <a:srcRect l="6597" r="7636"/>
            <a:stretch>
              <a:fillRect/>
            </a:stretch>
          </p:blipFill>
          <p:spPr>
            <a:xfrm>
              <a:off x="2987824" y="2348880"/>
              <a:ext cx="1280649" cy="1083626"/>
            </a:xfrm>
            <a:prstGeom prst="rect">
              <a:avLst/>
            </a:prstGeom>
          </p:spPr>
        </p:pic>
      </p:grpSp>
      <p:sp>
        <p:nvSpPr>
          <p:cNvPr id="518151" name="Line 7"/>
          <p:cNvSpPr>
            <a:spLocks noChangeShapeType="1"/>
          </p:cNvSpPr>
          <p:nvPr/>
        </p:nvSpPr>
        <p:spPr bwMode="auto">
          <a:xfrm>
            <a:off x="3130550" y="1628800"/>
            <a:ext cx="2881313" cy="0"/>
          </a:xfrm>
          <a:prstGeom prst="line">
            <a:avLst/>
          </a:prstGeom>
          <a:noFill/>
          <a:ln w="76200">
            <a:solidFill>
              <a:srgbClr val="000000"/>
            </a:solidFill>
            <a:prstDash val="solid"/>
            <a:round/>
            <a:headEnd type="triangle"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pic>
        <p:nvPicPr>
          <p:cNvPr id="2" name="Picture 1" descr="MC900441455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556792"/>
            <a:ext cx="864096" cy="864096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6876256" y="1628800"/>
            <a:ext cx="2280773" cy="1564307"/>
            <a:chOff x="6876256" y="1628800"/>
            <a:chExt cx="2280773" cy="1564307"/>
          </a:xfrm>
        </p:grpSpPr>
        <p:pic>
          <p:nvPicPr>
            <p:cNvPr id="518184" name="Picture 40" descr="BS00996_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7631867" y="2708920"/>
              <a:ext cx="647700" cy="484187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78" name="TextBox 77"/>
            <p:cNvSpPr txBox="1"/>
            <p:nvPr/>
          </p:nvSpPr>
          <p:spPr>
            <a:xfrm>
              <a:off x="7991907" y="2204864"/>
              <a:ext cx="11651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0" dirty="0" smtClean="0">
                  <a:latin typeface="Arial" pitchFamily="34" charset="0"/>
                  <a:cs typeface="Arial" pitchFamily="34" charset="0"/>
                </a:rPr>
                <a:t>Bob</a:t>
              </a:r>
              <a:endParaRPr lang="en-US" sz="2800" b="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2" name="Picture 6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876256" y="1628800"/>
              <a:ext cx="1285425" cy="914208"/>
            </a:xfrm>
            <a:prstGeom prst="rect">
              <a:avLst/>
            </a:prstGeom>
            <a:noFill/>
          </p:spPr>
        </p:pic>
      </p:grpSp>
      <p:sp>
        <p:nvSpPr>
          <p:cNvPr id="17" name="Slide Number Placeholder 15"/>
          <p:cNvSpPr txBox="1">
            <a:spLocks/>
          </p:cNvSpPr>
          <p:nvPr/>
        </p:nvSpPr>
        <p:spPr>
          <a:xfrm>
            <a:off x="0" y="761236"/>
            <a:ext cx="533400" cy="2444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BB5E19-F10A-4C2F-BF6F-11C513378A2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730495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68313" y="188640"/>
            <a:ext cx="8229600" cy="720725"/>
          </a:xfrm>
        </p:spPr>
        <p:txBody>
          <a:bodyPr>
            <a:noAutofit/>
          </a:bodyPr>
          <a:lstStyle/>
          <a:p>
            <a:pPr algn="l"/>
            <a:r>
              <a:rPr lang="fr-CH" dirty="0" smtClean="0"/>
              <a:t>Public-Key Cryptography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0" y="1484784"/>
            <a:ext cx="1165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latin typeface="Arial" pitchFamily="34" charset="0"/>
                <a:cs typeface="Arial" pitchFamily="34" charset="0"/>
              </a:rPr>
              <a:t>Alice</a:t>
            </a:r>
            <a:endParaRPr lang="en-US" sz="28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Rectangle 298"/>
          <p:cNvSpPr>
            <a:spLocks noChangeArrowheads="1"/>
          </p:cNvSpPr>
          <p:nvPr/>
        </p:nvSpPr>
        <p:spPr bwMode="auto">
          <a:xfrm>
            <a:off x="323528" y="3933056"/>
            <a:ext cx="820891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>
                <a:cs typeface="Arial" charset="0"/>
              </a:rPr>
              <a:t>Solves the key-exchange </a:t>
            </a:r>
            <a:r>
              <a:rPr lang="en-US" sz="2400" dirty="0" smtClean="0">
                <a:cs typeface="Arial" charset="0"/>
              </a:rPr>
              <a:t>problem.</a:t>
            </a:r>
            <a:endParaRPr lang="en-US" sz="2400" dirty="0"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>
                <a:cs typeface="Arial" charset="0"/>
              </a:rPr>
              <a:t>Everyone can encrypt using the </a:t>
            </a:r>
            <a:r>
              <a:rPr lang="en-US" sz="2400" dirty="0">
                <a:solidFill>
                  <a:srgbClr val="0000FF"/>
                </a:solidFill>
                <a:cs typeface="Arial" charset="0"/>
                <a:hlinkClick r:id="rId3"/>
              </a:rPr>
              <a:t>public </a:t>
            </a:r>
            <a:r>
              <a:rPr lang="en-US" sz="2400" dirty="0" smtClean="0">
                <a:solidFill>
                  <a:srgbClr val="0000FF"/>
                </a:solidFill>
                <a:cs typeface="Arial" charset="0"/>
                <a:hlinkClick r:id="rId3"/>
              </a:rPr>
              <a:t>key</a:t>
            </a:r>
            <a:r>
              <a:rPr lang="en-US" sz="2400" dirty="0">
                <a:cs typeface="Arial" charset="0"/>
              </a:rPr>
              <a:t>.</a:t>
            </a:r>
            <a:endParaRPr lang="en-US" sz="2400" dirty="0">
              <a:solidFill>
                <a:srgbClr val="0000FF"/>
              </a:solidFill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>
                <a:cs typeface="Arial" charset="0"/>
              </a:rPr>
              <a:t>Only</a:t>
            </a:r>
            <a:r>
              <a:rPr lang="en-US" sz="2400" b="0" dirty="0" smtClean="0">
                <a:cs typeface="Arial" charset="0"/>
              </a:rPr>
              <a:t> the </a:t>
            </a:r>
            <a:r>
              <a:rPr lang="en-US" sz="2400" dirty="0">
                <a:cs typeface="Arial" charset="0"/>
              </a:rPr>
              <a:t>holder</a:t>
            </a:r>
            <a:r>
              <a:rPr lang="en-US" sz="2400" b="0" dirty="0" smtClean="0">
                <a:cs typeface="Arial" charset="0"/>
              </a:rPr>
              <a:t> of the </a:t>
            </a:r>
            <a:r>
              <a:rPr lang="en-US" sz="2400" b="0" dirty="0" smtClean="0">
                <a:solidFill>
                  <a:srgbClr val="FF0000"/>
                </a:solidFill>
                <a:cs typeface="Arial" charset="0"/>
              </a:rPr>
              <a:t>secret key </a:t>
            </a:r>
            <a:r>
              <a:rPr lang="en-US" sz="2400" b="0" dirty="0" smtClean="0">
                <a:cs typeface="Arial" charset="0"/>
              </a:rPr>
              <a:t>can decrypt</a:t>
            </a:r>
            <a:r>
              <a:rPr lang="en-US" sz="2400" dirty="0" smtClean="0">
                <a:cs typeface="Arial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sz="2400" b="0" dirty="0" smtClean="0"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 smtClean="0">
                <a:cs typeface="Arial" charset="0"/>
                <a:hlinkClick r:id="rId4"/>
              </a:rPr>
              <a:t>Digital </a:t>
            </a:r>
            <a:r>
              <a:rPr lang="en-US" sz="2400" dirty="0">
                <a:cs typeface="Arial" charset="0"/>
                <a:hlinkClick r:id="rId4"/>
              </a:rPr>
              <a:t>signatures</a:t>
            </a:r>
            <a:r>
              <a:rPr lang="en-US" sz="2400" dirty="0">
                <a:cs typeface="Arial" charset="0"/>
              </a:rPr>
              <a:t>: Only </a:t>
            </a:r>
            <a:r>
              <a:rPr lang="en-US" sz="2400" dirty="0">
                <a:solidFill>
                  <a:srgbClr val="FF0000"/>
                </a:solidFill>
                <a:cs typeface="Arial" charset="0"/>
              </a:rPr>
              <a:t>secret-key </a:t>
            </a:r>
            <a:r>
              <a:rPr lang="en-US" sz="2400" dirty="0">
                <a:cs typeface="Arial" charset="0"/>
              </a:rPr>
              <a:t>holder can sign, but </a:t>
            </a:r>
            <a:r>
              <a:rPr lang="en-US" sz="2400" dirty="0" smtClean="0">
                <a:cs typeface="Arial" charset="0"/>
              </a:rPr>
              <a:t>everyone can verify signatures using the </a:t>
            </a:r>
            <a:r>
              <a:rPr lang="en-US" sz="2400" dirty="0" smtClean="0">
                <a:solidFill>
                  <a:srgbClr val="0000FF"/>
                </a:solidFill>
                <a:cs typeface="Arial" charset="0"/>
              </a:rPr>
              <a:t>public</a:t>
            </a:r>
            <a:r>
              <a:rPr lang="en-US" sz="2400" dirty="0">
                <a:solidFill>
                  <a:srgbClr val="0000FF"/>
                </a:solidFill>
                <a:cs typeface="Arial" charset="0"/>
              </a:rPr>
              <a:t>-key</a:t>
            </a:r>
            <a:r>
              <a:rPr lang="en-US" sz="2400" dirty="0">
                <a:cs typeface="Arial" charset="0"/>
              </a:rPr>
              <a:t>.</a:t>
            </a:r>
            <a:endParaRPr lang="en-US" sz="2400" b="0" dirty="0">
              <a:cs typeface="Arial" charset="0"/>
            </a:endParaRPr>
          </a:p>
        </p:txBody>
      </p:sp>
      <p:pic>
        <p:nvPicPr>
          <p:cNvPr id="36" name="Picture 35" descr="AliceBlue.eps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827584" y="1484784"/>
            <a:ext cx="1059740" cy="108012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987824" y="1700808"/>
            <a:ext cx="2123787" cy="1731698"/>
            <a:chOff x="2987824" y="1700808"/>
            <a:chExt cx="2123787" cy="1731698"/>
          </a:xfrm>
        </p:grpSpPr>
        <p:sp>
          <p:nvSpPr>
            <p:cNvPr id="518171" name="Line 27"/>
            <p:cNvSpPr>
              <a:spLocks noChangeShapeType="1"/>
            </p:cNvSpPr>
            <p:nvPr/>
          </p:nvSpPr>
          <p:spPr bwMode="auto">
            <a:xfrm flipV="1">
              <a:off x="3851920" y="1700808"/>
              <a:ext cx="216023" cy="648072"/>
            </a:xfrm>
            <a:prstGeom prst="line">
              <a:avLst/>
            </a:prstGeom>
            <a:noFill/>
            <a:ln w="57150" cap="rnd">
              <a:solidFill>
                <a:srgbClr val="FF0000"/>
              </a:solidFill>
              <a:prstDash val="sysDot"/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211960" y="2492896"/>
              <a:ext cx="8996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0" dirty="0" smtClean="0">
                  <a:latin typeface="Arial" pitchFamily="34" charset="0"/>
                  <a:cs typeface="Arial" pitchFamily="34" charset="0"/>
                </a:rPr>
                <a:t>Eve</a:t>
              </a:r>
            </a:p>
          </p:txBody>
        </p:sp>
        <p:pic>
          <p:nvPicPr>
            <p:cNvPr id="38" name="Picture 37" descr="QueenOfHearts.png"/>
            <p:cNvPicPr>
              <a:picLocks noChangeAspect="1"/>
            </p:cNvPicPr>
            <p:nvPr/>
          </p:nvPicPr>
          <p:blipFill>
            <a:blip r:embed="rId6" cstate="print"/>
            <a:srcRect l="6597" r="7636"/>
            <a:stretch>
              <a:fillRect/>
            </a:stretch>
          </p:blipFill>
          <p:spPr>
            <a:xfrm>
              <a:off x="2987824" y="2348880"/>
              <a:ext cx="1280649" cy="1083626"/>
            </a:xfrm>
            <a:prstGeom prst="rect">
              <a:avLst/>
            </a:prstGeom>
          </p:spPr>
        </p:pic>
      </p:grpSp>
      <p:sp>
        <p:nvSpPr>
          <p:cNvPr id="518151" name="Line 7"/>
          <p:cNvSpPr>
            <a:spLocks noChangeShapeType="1"/>
          </p:cNvSpPr>
          <p:nvPr/>
        </p:nvSpPr>
        <p:spPr bwMode="auto">
          <a:xfrm>
            <a:off x="3130550" y="1628800"/>
            <a:ext cx="2881313" cy="0"/>
          </a:xfrm>
          <a:prstGeom prst="line">
            <a:avLst/>
          </a:prstGeom>
          <a:noFill/>
          <a:ln w="76200">
            <a:solidFill>
              <a:srgbClr val="000000"/>
            </a:solidFill>
            <a:prstDash val="solid"/>
            <a:round/>
            <a:headEnd type="triangle"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pic>
        <p:nvPicPr>
          <p:cNvPr id="2" name="Picture 1" descr="MC900441455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556792"/>
            <a:ext cx="864096" cy="864096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6612094" y="2329011"/>
            <a:ext cx="2520280" cy="1152128"/>
            <a:chOff x="6612094" y="2329011"/>
            <a:chExt cx="2520280" cy="1152128"/>
          </a:xfrm>
        </p:grpSpPr>
        <p:pic>
          <p:nvPicPr>
            <p:cNvPr id="518183" name="Picture 39" descr="BS00996_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flipH="1">
              <a:off x="6612094" y="2996952"/>
              <a:ext cx="647700" cy="484187"/>
            </a:xfrm>
            <a:prstGeom prst="rect">
              <a:avLst/>
            </a:prstGeom>
            <a:solidFill>
              <a:srgbClr val="66FF33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518184" name="Picture 40" descr="BS00996_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flipH="1">
              <a:off x="6612094" y="2381855"/>
              <a:ext cx="647700" cy="484187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22" name="TextBox 21"/>
            <p:cNvSpPr txBox="1"/>
            <p:nvPr/>
          </p:nvSpPr>
          <p:spPr>
            <a:xfrm>
              <a:off x="7332174" y="2957919"/>
              <a:ext cx="1800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00FF"/>
                  </a:solidFill>
                  <a:latin typeface="Calibri"/>
                  <a:cs typeface="Arial" pitchFamily="34" charset="0"/>
                </a:rPr>
                <a:t>public key</a:t>
              </a:r>
              <a:endParaRPr lang="en-US" sz="2800" baseline="-25000" dirty="0" smtClean="0">
                <a:solidFill>
                  <a:srgbClr val="0000FF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332174" y="2329011"/>
              <a:ext cx="16561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  <a:latin typeface="Calibri"/>
                  <a:cs typeface="Arial" pitchFamily="34" charset="0"/>
                </a:rPr>
                <a:t>secret key</a:t>
              </a:r>
              <a:endParaRPr lang="en-US" sz="2800" baseline="-25000" dirty="0" smtClean="0">
                <a:solidFill>
                  <a:srgbClr val="FF0000"/>
                </a:solidFill>
                <a:latin typeface="Arial"/>
                <a:cs typeface="Arial" pitchFamily="34" charset="0"/>
              </a:endParaRPr>
            </a:p>
          </p:txBody>
        </p:sp>
      </p:grpSp>
      <p:pic>
        <p:nvPicPr>
          <p:cNvPr id="24" name="Picture 39" descr="BS00996_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4499992" y="3068960"/>
            <a:ext cx="647700" cy="484187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</p:pic>
      <p:pic>
        <p:nvPicPr>
          <p:cNvPr id="25" name="Picture 39" descr="BS00996_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611560" y="2636912"/>
            <a:ext cx="647700" cy="484187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</p:pic>
      <p:sp>
        <p:nvSpPr>
          <p:cNvPr id="30" name="Slide Number Placeholder 15"/>
          <p:cNvSpPr txBox="1">
            <a:spLocks/>
          </p:cNvSpPr>
          <p:nvPr/>
        </p:nvSpPr>
        <p:spPr>
          <a:xfrm>
            <a:off x="0" y="761236"/>
            <a:ext cx="533400" cy="2444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BB5E19-F10A-4C2F-BF6F-11C513378A2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6588224" y="1340768"/>
            <a:ext cx="2280773" cy="1564307"/>
            <a:chOff x="6876256" y="1628800"/>
            <a:chExt cx="2280773" cy="1564307"/>
          </a:xfrm>
        </p:grpSpPr>
        <p:pic>
          <p:nvPicPr>
            <p:cNvPr id="32" name="Picture 40" descr="BS00996_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flipH="1">
              <a:off x="7631867" y="2708920"/>
              <a:ext cx="647700" cy="484187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33" name="TextBox 32"/>
            <p:cNvSpPr txBox="1"/>
            <p:nvPr/>
          </p:nvSpPr>
          <p:spPr>
            <a:xfrm>
              <a:off x="7991907" y="2204864"/>
              <a:ext cx="11651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0" dirty="0" smtClean="0">
                  <a:latin typeface="Arial" pitchFamily="34" charset="0"/>
                  <a:cs typeface="Arial" pitchFamily="34" charset="0"/>
                </a:rPr>
                <a:t>Bob</a:t>
              </a:r>
              <a:endParaRPr lang="en-US" sz="2800" b="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4" name="Picture 6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876256" y="1628800"/>
              <a:ext cx="1285425" cy="914208"/>
            </a:xfrm>
            <a:prstGeom prst="rect">
              <a:avLst/>
            </a:prstGeom>
            <a:noFill/>
          </p:spPr>
        </p:pic>
      </p:grpSp>
      <p:pic>
        <p:nvPicPr>
          <p:cNvPr id="35" name="Picture 39" descr="BS00996_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1403648" y="2636912"/>
            <a:ext cx="647700" cy="4841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grpSp>
        <p:nvGrpSpPr>
          <p:cNvPr id="21" name="Group 35"/>
          <p:cNvGrpSpPr/>
          <p:nvPr/>
        </p:nvGrpSpPr>
        <p:grpSpPr>
          <a:xfrm>
            <a:off x="7236296" y="591071"/>
            <a:ext cx="1368152" cy="1747356"/>
            <a:chOff x="7596336" y="984196"/>
            <a:chExt cx="1368152" cy="1747356"/>
          </a:xfrm>
        </p:grpSpPr>
        <p:pic>
          <p:nvPicPr>
            <p:cNvPr id="28" name="Picture 27" descr="AliceBlue.eps"/>
            <p:cNvPicPr>
              <a:picLocks noChangeAspect="1"/>
            </p:cNvPicPr>
            <p:nvPr/>
          </p:nvPicPr>
          <p:blipFill>
            <a:blip r:embed="rId10" cstate="print"/>
            <a:srcRect b="22520"/>
            <a:stretch>
              <a:fillRect/>
            </a:stretch>
          </p:blipFill>
          <p:spPr>
            <a:xfrm flipH="1">
              <a:off x="7596336" y="984196"/>
              <a:ext cx="1135439" cy="1296144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7596336" y="2208332"/>
              <a:ext cx="13681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cs typeface="Arial" pitchFamily="34" charset="0"/>
                </a:rPr>
                <a:t>Charlie</a:t>
              </a:r>
              <a:endParaRPr lang="en-US" sz="2800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11156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3635896" y="4437112"/>
            <a:ext cx="3528392" cy="43204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55576" y="4437112"/>
            <a:ext cx="2664296" cy="432048"/>
          </a:xfrm>
          <a:prstGeom prst="rect">
            <a:avLst/>
          </a:prstGeom>
          <a:solidFill>
            <a:srgbClr val="66FF3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814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68313" y="188640"/>
            <a:ext cx="8229600" cy="720725"/>
          </a:xfrm>
        </p:spPr>
        <p:txBody>
          <a:bodyPr>
            <a:noAutofit/>
          </a:bodyPr>
          <a:lstStyle/>
          <a:p>
            <a:pPr algn="l"/>
            <a:r>
              <a:rPr lang="fr-CH" dirty="0" smtClean="0"/>
              <a:t>RSA Public-Key Encryption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0" y="1484784"/>
            <a:ext cx="1165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latin typeface="Arial" pitchFamily="34" charset="0"/>
                <a:cs typeface="Arial" pitchFamily="34" charset="0"/>
              </a:rPr>
              <a:t>Alice</a:t>
            </a:r>
            <a:endParaRPr lang="en-US" sz="28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Rectangle 298"/>
          <p:cNvSpPr>
            <a:spLocks noChangeArrowheads="1"/>
          </p:cNvSpPr>
          <p:nvPr/>
        </p:nvSpPr>
        <p:spPr bwMode="auto">
          <a:xfrm>
            <a:off x="323528" y="3933056"/>
            <a:ext cx="820891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 smtClean="0">
                <a:cs typeface="Arial" charset="0"/>
              </a:rPr>
              <a:t>Key generation: pick two large primes p and q, set N=p*q</a:t>
            </a:r>
            <a:endParaRPr lang="en-US" sz="2400" dirty="0"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>
                <a:cs typeface="Arial" charset="0"/>
              </a:rPr>
              <a:t>public key: N, e </a:t>
            </a:r>
            <a:r>
              <a:rPr lang="en-US" sz="2400" dirty="0">
                <a:latin typeface="cmsy10"/>
                <a:ea typeface="cmsy10"/>
                <a:cs typeface="cmsy10"/>
              </a:rPr>
              <a:t>2</a:t>
            </a:r>
            <a:r>
              <a:rPr lang="en-US" sz="2400" dirty="0">
                <a:cs typeface="Arial" charset="0"/>
              </a:rPr>
              <a:t> Z</a:t>
            </a:r>
            <a:r>
              <a:rPr lang="en-US" sz="2400" baseline="-25000" dirty="0">
                <a:cs typeface="Arial" charset="0"/>
              </a:rPr>
              <a:t>N</a:t>
            </a:r>
            <a:r>
              <a:rPr lang="en-US" sz="2400" baseline="15000" dirty="0">
                <a:cs typeface="Arial" charset="0"/>
              </a:rPr>
              <a:t>*</a:t>
            </a:r>
            <a:r>
              <a:rPr lang="en-US" sz="2400" dirty="0">
                <a:cs typeface="Arial" charset="0"/>
              </a:rPr>
              <a:t>  ,  secret key: d = e</a:t>
            </a:r>
            <a:r>
              <a:rPr lang="en-US" sz="2400" baseline="30000" dirty="0">
                <a:cs typeface="Arial" charset="0"/>
              </a:rPr>
              <a:t>-1</a:t>
            </a:r>
            <a:r>
              <a:rPr lang="en-US" sz="2400" dirty="0">
                <a:cs typeface="Arial" charset="0"/>
              </a:rPr>
              <a:t> mod </a:t>
            </a:r>
            <a:r>
              <a:rPr lang="en-US" sz="2400" dirty="0" err="1">
                <a:latin typeface="cmmi10"/>
                <a:ea typeface="cmmi10"/>
                <a:cs typeface="cmmi10"/>
              </a:rPr>
              <a:t>Á</a:t>
            </a:r>
            <a:r>
              <a:rPr lang="en-US" sz="2400" dirty="0">
                <a:cs typeface="Arial" charset="0"/>
              </a:rPr>
              <a:t>(N)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 err="1" smtClean="0">
                <a:latin typeface="Calibri"/>
                <a:cs typeface="Arial" charset="0"/>
              </a:rPr>
              <a:t>Enc</a:t>
            </a:r>
            <a:r>
              <a:rPr lang="en-US" sz="2400" baseline="-25000" dirty="0" err="1" smtClean="0">
                <a:latin typeface="Calibri"/>
                <a:cs typeface="Arial" charset="0"/>
              </a:rPr>
              <a:t>pk</a:t>
            </a:r>
            <a:r>
              <a:rPr lang="en-US" sz="2400" dirty="0" smtClean="0">
                <a:cs typeface="Arial" charset="0"/>
              </a:rPr>
              <a:t>(m) = </a:t>
            </a:r>
            <a:r>
              <a:rPr lang="en-US" sz="2400" dirty="0" smtClean="0">
                <a:latin typeface="Calibri"/>
                <a:cs typeface="Arial" charset="0"/>
              </a:rPr>
              <a:t>m</a:t>
            </a:r>
            <a:r>
              <a:rPr lang="en-US" sz="2400" baseline="30000" dirty="0" smtClean="0">
                <a:latin typeface="Calibri"/>
                <a:cs typeface="Arial" charset="0"/>
              </a:rPr>
              <a:t>e</a:t>
            </a:r>
            <a:r>
              <a:rPr lang="en-US" sz="2400" dirty="0" smtClean="0">
                <a:cs typeface="Arial" charset="0"/>
              </a:rPr>
              <a:t> mod N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 err="1" smtClean="0">
                <a:latin typeface="Calibri"/>
                <a:cs typeface="Arial" charset="0"/>
              </a:rPr>
              <a:t>Dec</a:t>
            </a:r>
            <a:r>
              <a:rPr lang="en-US" sz="2400" baseline="-25000" dirty="0" err="1" smtClean="0">
                <a:latin typeface="Calibri"/>
                <a:cs typeface="Arial" charset="0"/>
              </a:rPr>
              <a:t>sk</a:t>
            </a:r>
            <a:r>
              <a:rPr lang="en-US" sz="2400" dirty="0" smtClean="0">
                <a:cs typeface="Arial" charset="0"/>
              </a:rPr>
              <a:t>(c) = </a:t>
            </a:r>
            <a:r>
              <a:rPr lang="en-US" sz="2400" dirty="0" smtClean="0">
                <a:latin typeface="Calibri"/>
                <a:cs typeface="Arial" charset="0"/>
              </a:rPr>
              <a:t>c</a:t>
            </a:r>
            <a:r>
              <a:rPr lang="en-US" sz="2400" baseline="30000" dirty="0" smtClean="0">
                <a:latin typeface="Calibri"/>
                <a:cs typeface="Arial" charset="0"/>
              </a:rPr>
              <a:t>d</a:t>
            </a:r>
            <a:r>
              <a:rPr lang="en-US" sz="2400" dirty="0" smtClean="0">
                <a:cs typeface="Arial" charset="0"/>
              </a:rPr>
              <a:t> mod N</a:t>
            </a:r>
            <a:endParaRPr lang="en-US" sz="2400" b="0" dirty="0" smtClean="0"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 smtClean="0">
                <a:cs typeface="Arial" charset="0"/>
              </a:rPr>
              <a:t>security relies on the difficulty of factoring N, because </a:t>
            </a:r>
            <a:r>
              <a:rPr lang="en-US" sz="2400" dirty="0" err="1">
                <a:latin typeface="cmmi10"/>
                <a:ea typeface="cmmi10"/>
                <a:cs typeface="cmmi10"/>
              </a:rPr>
              <a:t>Á</a:t>
            </a:r>
            <a:r>
              <a:rPr lang="en-US" sz="2400" dirty="0">
                <a:cs typeface="Arial" charset="0"/>
              </a:rPr>
              <a:t>(N</a:t>
            </a:r>
            <a:r>
              <a:rPr lang="en-US" sz="2400" dirty="0" smtClean="0">
                <a:cs typeface="Arial" charset="0"/>
              </a:rPr>
              <a:t>)=(p-1)(q-1) 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sz="2400" b="0" dirty="0" smtClean="0">
              <a:cs typeface="Arial" charset="0"/>
            </a:endParaRPr>
          </a:p>
        </p:txBody>
      </p:sp>
      <p:pic>
        <p:nvPicPr>
          <p:cNvPr id="36" name="Picture 35" descr="AliceBlue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827584" y="1484784"/>
            <a:ext cx="1059740" cy="108012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987824" y="1700808"/>
            <a:ext cx="2123787" cy="1731698"/>
            <a:chOff x="2987824" y="1700808"/>
            <a:chExt cx="2123787" cy="1731698"/>
          </a:xfrm>
        </p:grpSpPr>
        <p:sp>
          <p:nvSpPr>
            <p:cNvPr id="518171" name="Line 27"/>
            <p:cNvSpPr>
              <a:spLocks noChangeShapeType="1"/>
            </p:cNvSpPr>
            <p:nvPr/>
          </p:nvSpPr>
          <p:spPr bwMode="auto">
            <a:xfrm flipV="1">
              <a:off x="3851920" y="1700808"/>
              <a:ext cx="216023" cy="648072"/>
            </a:xfrm>
            <a:prstGeom prst="line">
              <a:avLst/>
            </a:prstGeom>
            <a:noFill/>
            <a:ln w="57150" cap="rnd">
              <a:solidFill>
                <a:srgbClr val="FF0000"/>
              </a:solidFill>
              <a:prstDash val="sysDot"/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211960" y="2492896"/>
              <a:ext cx="8996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0" dirty="0" smtClean="0">
                  <a:latin typeface="Arial" pitchFamily="34" charset="0"/>
                  <a:cs typeface="Arial" pitchFamily="34" charset="0"/>
                </a:rPr>
                <a:t>Eve</a:t>
              </a:r>
            </a:p>
          </p:txBody>
        </p:sp>
        <p:pic>
          <p:nvPicPr>
            <p:cNvPr id="38" name="Picture 37" descr="QueenOfHearts.png"/>
            <p:cNvPicPr>
              <a:picLocks noChangeAspect="1"/>
            </p:cNvPicPr>
            <p:nvPr/>
          </p:nvPicPr>
          <p:blipFill>
            <a:blip r:embed="rId4" cstate="print"/>
            <a:srcRect l="6597" r="7636"/>
            <a:stretch>
              <a:fillRect/>
            </a:stretch>
          </p:blipFill>
          <p:spPr>
            <a:xfrm>
              <a:off x="2987824" y="2348880"/>
              <a:ext cx="1280649" cy="1083626"/>
            </a:xfrm>
            <a:prstGeom prst="rect">
              <a:avLst/>
            </a:prstGeom>
          </p:spPr>
        </p:pic>
      </p:grpSp>
      <p:sp>
        <p:nvSpPr>
          <p:cNvPr id="518151" name="Line 7"/>
          <p:cNvSpPr>
            <a:spLocks noChangeShapeType="1"/>
          </p:cNvSpPr>
          <p:nvPr/>
        </p:nvSpPr>
        <p:spPr bwMode="auto">
          <a:xfrm>
            <a:off x="3130550" y="1628800"/>
            <a:ext cx="2881313" cy="0"/>
          </a:xfrm>
          <a:prstGeom prst="line">
            <a:avLst/>
          </a:prstGeom>
          <a:noFill/>
          <a:ln w="76200">
            <a:solidFill>
              <a:srgbClr val="000000"/>
            </a:solidFill>
            <a:prstDash val="solid"/>
            <a:round/>
            <a:headEnd type="triangle"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pic>
        <p:nvPicPr>
          <p:cNvPr id="2" name="Picture 1" descr="MC90044145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556792"/>
            <a:ext cx="864096" cy="864096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6612094" y="2329011"/>
            <a:ext cx="2520280" cy="1152128"/>
            <a:chOff x="6612094" y="2329011"/>
            <a:chExt cx="2520280" cy="1152128"/>
          </a:xfrm>
        </p:grpSpPr>
        <p:pic>
          <p:nvPicPr>
            <p:cNvPr id="518183" name="Picture 39" descr="BS00996_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6612094" y="2996952"/>
              <a:ext cx="647700" cy="484187"/>
            </a:xfrm>
            <a:prstGeom prst="rect">
              <a:avLst/>
            </a:prstGeom>
            <a:solidFill>
              <a:srgbClr val="66FF33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518184" name="Picture 40" descr="BS00996_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6612094" y="2381855"/>
              <a:ext cx="647700" cy="484187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22" name="TextBox 21"/>
            <p:cNvSpPr txBox="1"/>
            <p:nvPr/>
          </p:nvSpPr>
          <p:spPr>
            <a:xfrm>
              <a:off x="7332174" y="2957919"/>
              <a:ext cx="1800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00FF"/>
                  </a:solidFill>
                  <a:latin typeface="Calibri"/>
                  <a:cs typeface="Arial" pitchFamily="34" charset="0"/>
                </a:rPr>
                <a:t>public key</a:t>
              </a:r>
              <a:endParaRPr lang="en-US" sz="2800" baseline="-25000" dirty="0" smtClean="0">
                <a:solidFill>
                  <a:srgbClr val="0000FF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332174" y="2329011"/>
              <a:ext cx="16561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  <a:latin typeface="Calibri"/>
                  <a:cs typeface="Arial" pitchFamily="34" charset="0"/>
                </a:rPr>
                <a:t>secret key</a:t>
              </a:r>
              <a:endParaRPr lang="en-US" sz="2800" baseline="-25000" dirty="0" smtClean="0">
                <a:solidFill>
                  <a:srgbClr val="FF0000"/>
                </a:solidFill>
                <a:latin typeface="Arial"/>
                <a:cs typeface="Arial" pitchFamily="34" charset="0"/>
              </a:endParaRPr>
            </a:p>
          </p:txBody>
        </p:sp>
      </p:grpSp>
      <p:pic>
        <p:nvPicPr>
          <p:cNvPr id="24" name="Picture 39" descr="BS00996_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4499992" y="3068960"/>
            <a:ext cx="647700" cy="484187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</p:pic>
      <p:pic>
        <p:nvPicPr>
          <p:cNvPr id="25" name="Picture 39" descr="BS00996_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611560" y="2636912"/>
            <a:ext cx="647700" cy="484187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</p:pic>
      <p:sp>
        <p:nvSpPr>
          <p:cNvPr id="30" name="Slide Number Placeholder 15"/>
          <p:cNvSpPr txBox="1">
            <a:spLocks/>
          </p:cNvSpPr>
          <p:nvPr/>
        </p:nvSpPr>
        <p:spPr>
          <a:xfrm>
            <a:off x="0" y="761236"/>
            <a:ext cx="533400" cy="2444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BB5E19-F10A-4C2F-BF6F-11C513378A2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1" name="Group 35"/>
          <p:cNvGrpSpPr/>
          <p:nvPr/>
        </p:nvGrpSpPr>
        <p:grpSpPr>
          <a:xfrm>
            <a:off x="7236296" y="591071"/>
            <a:ext cx="1368152" cy="1747356"/>
            <a:chOff x="7596336" y="984196"/>
            <a:chExt cx="1368152" cy="1747356"/>
          </a:xfrm>
        </p:grpSpPr>
        <p:pic>
          <p:nvPicPr>
            <p:cNvPr id="28" name="Picture 27" descr="AliceBlue.eps"/>
            <p:cNvPicPr>
              <a:picLocks noChangeAspect="1"/>
            </p:cNvPicPr>
            <p:nvPr/>
          </p:nvPicPr>
          <p:blipFill>
            <a:blip r:embed="rId7" cstate="print"/>
            <a:srcRect b="22520"/>
            <a:stretch>
              <a:fillRect/>
            </a:stretch>
          </p:blipFill>
          <p:spPr>
            <a:xfrm flipH="1">
              <a:off x="7596336" y="984196"/>
              <a:ext cx="1135439" cy="1296144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7596336" y="2208332"/>
              <a:ext cx="13681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cs typeface="Arial" pitchFamily="34" charset="0"/>
                </a:rPr>
                <a:t>Charlie</a:t>
              </a:r>
              <a:endParaRPr lang="en-US" sz="2800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167295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5" grpId="0" animBg="1"/>
      <p:bldP spid="80" grpId="0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7584" y="620688"/>
            <a:ext cx="7572428" cy="928694"/>
          </a:xfrm>
        </p:spPr>
        <p:txBody>
          <a:bodyPr/>
          <a:lstStyle/>
          <a:p>
            <a:r>
              <a:rPr lang="en-US" sz="4000" dirty="0"/>
              <a:t>What </a:t>
            </a:r>
            <a:r>
              <a:rPr lang="en-US" sz="4000" dirty="0" smtClean="0"/>
              <a:t>will you Learn from </a:t>
            </a:r>
            <a:r>
              <a:rPr lang="en-US" sz="4000" dirty="0"/>
              <a:t>this Talk?</a:t>
            </a:r>
            <a:endParaRPr lang="de-DE" sz="40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050924" y="1628775"/>
            <a:ext cx="7625531" cy="460853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>
              <a:spcBef>
                <a:spcPct val="50000"/>
              </a:spcBef>
              <a:buClr>
                <a:srgbClr val="FF0000"/>
              </a:buClr>
              <a:buSzPct val="150000"/>
              <a:buFont typeface="Wingdings" pitchFamily="2" charset="2"/>
              <a:buChar char=""/>
              <a:defRPr/>
            </a:pPr>
            <a:r>
              <a:rPr lang="fr-CH" sz="3300" dirty="0" smtClean="0"/>
              <a:t>Classical Cryptography</a:t>
            </a:r>
            <a:endParaRPr lang="en-US" sz="3300" dirty="0" smtClean="0">
              <a:cs typeface="Arial" charset="0"/>
            </a:endParaRPr>
          </a:p>
          <a:p>
            <a:pPr marL="342900" lvl="0" indent="-342900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3300" dirty="0" smtClean="0">
                <a:cs typeface="Arial" charset="0"/>
              </a:rPr>
              <a:t>Quantum </a:t>
            </a:r>
            <a:r>
              <a:rPr lang="en-US" sz="3300" dirty="0">
                <a:cs typeface="Arial" charset="0"/>
              </a:rPr>
              <a:t>Mechanics</a:t>
            </a:r>
          </a:p>
          <a:p>
            <a:pPr marL="342900" lvl="0" indent="-342900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3300" dirty="0">
                <a:cs typeface="Arial" charset="0"/>
              </a:rPr>
              <a:t>Quantum Key Distribution</a:t>
            </a:r>
          </a:p>
          <a:p>
            <a:pPr marL="342900" lvl="0" indent="-342900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3300" dirty="0" smtClean="0">
                <a:cs typeface="Arial" charset="0"/>
              </a:rPr>
              <a:t>Position</a:t>
            </a:r>
            <a:r>
              <a:rPr lang="en-US" sz="3300" dirty="0">
                <a:cs typeface="Arial" charset="0"/>
              </a:rPr>
              <a:t>-Based </a:t>
            </a:r>
            <a:r>
              <a:rPr lang="en-US" sz="3300" dirty="0" smtClean="0">
                <a:cs typeface="Arial" charset="0"/>
              </a:rPr>
              <a:t>Cryptography</a:t>
            </a:r>
            <a:endParaRPr lang="en-US" sz="3300" dirty="0">
              <a:cs typeface="Arial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71600" y="2276872"/>
            <a:ext cx="4680520" cy="864096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4925" y="620688"/>
            <a:ext cx="360611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46058467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009" name="Rectangle 17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713787" cy="647700"/>
          </a:xfrm>
        </p:spPr>
        <p:txBody>
          <a:bodyPr>
            <a:noAutofit/>
          </a:bodyPr>
          <a:lstStyle/>
          <a:p>
            <a:r>
              <a:rPr lang="en-US" sz="4000" dirty="0" smtClean="0"/>
              <a:t>Quantum Mechanics (of Photons)</a:t>
            </a:r>
            <a:endParaRPr lang="en-US" sz="4000" dirty="0"/>
          </a:p>
        </p:txBody>
      </p:sp>
      <p:sp>
        <p:nvSpPr>
          <p:cNvPr id="341022" name="Text Box 30"/>
          <p:cNvSpPr txBox="1">
            <a:spLocks noChangeArrowheads="1"/>
          </p:cNvSpPr>
          <p:nvPr/>
        </p:nvSpPr>
        <p:spPr bwMode="auto">
          <a:xfrm>
            <a:off x="1905000" y="1052736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latin typeface="cmr10" pitchFamily="34" charset="0"/>
                <a:cs typeface="Arial" charset="0"/>
              </a:rPr>
              <a:t>+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smtClean="0">
                <a:cs typeface="Arial" charset="0"/>
              </a:rPr>
              <a:t> </a:t>
            </a:r>
            <a:r>
              <a:rPr lang="en-US" sz="2400" b="0" dirty="0" smtClean="0">
                <a:cs typeface="Arial" charset="0"/>
              </a:rPr>
              <a:t>basis</a:t>
            </a:r>
            <a:endParaRPr lang="de-CH" sz="2400" b="0" dirty="0">
              <a:cs typeface="Arial" charset="0"/>
            </a:endParaRPr>
          </a:p>
        </p:txBody>
      </p:sp>
      <p:sp>
        <p:nvSpPr>
          <p:cNvPr id="341028" name="Text Box 36"/>
          <p:cNvSpPr txBox="1">
            <a:spLocks noChangeArrowheads="1"/>
          </p:cNvSpPr>
          <p:nvPr/>
        </p:nvSpPr>
        <p:spPr bwMode="auto">
          <a:xfrm>
            <a:off x="1905000" y="2060575"/>
            <a:ext cx="1730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latin typeface="cmsy10" pitchFamily="34" charset="0"/>
                <a:cs typeface="Arial" charset="0"/>
              </a:rPr>
              <a:t>£ </a:t>
            </a:r>
            <a:r>
              <a:rPr lang="en-US" sz="2400" b="0" dirty="0">
                <a:cs typeface="Arial" charset="0"/>
              </a:rPr>
              <a:t>basis</a:t>
            </a:r>
            <a:endParaRPr lang="de-CH" sz="2400" b="0" dirty="0">
              <a:cs typeface="Arial" charset="0"/>
            </a:endParaRPr>
          </a:p>
        </p:txBody>
      </p:sp>
      <p:grpSp>
        <p:nvGrpSpPr>
          <p:cNvPr id="92" name="Group 28"/>
          <p:cNvGrpSpPr/>
          <p:nvPr/>
        </p:nvGrpSpPr>
        <p:grpSpPr>
          <a:xfrm>
            <a:off x="6300192" y="908760"/>
            <a:ext cx="720000" cy="720000"/>
            <a:chOff x="4214810" y="2000240"/>
            <a:chExt cx="457692" cy="460694"/>
          </a:xfrm>
        </p:grpSpPr>
        <p:sp>
          <p:nvSpPr>
            <p:cNvPr id="93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94" name="Line 5"/>
            <p:cNvSpPr>
              <a:spLocks noChangeShapeType="1"/>
            </p:cNvSpPr>
            <p:nvPr/>
          </p:nvSpPr>
          <p:spPr bwMode="auto">
            <a:xfrm rot="108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3851919" y="908760"/>
            <a:ext cx="720000" cy="720000"/>
            <a:chOff x="7597837" y="2707419"/>
            <a:chExt cx="457692" cy="460694"/>
          </a:xfrm>
        </p:grpSpPr>
        <p:sp>
          <p:nvSpPr>
            <p:cNvPr id="96" name="Oval 2"/>
            <p:cNvSpPr>
              <a:spLocks noChangeArrowheads="1"/>
            </p:cNvSpPr>
            <p:nvPr/>
          </p:nvSpPr>
          <p:spPr bwMode="auto">
            <a:xfrm>
              <a:off x="7597837" y="2707419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97" name="Line 5"/>
            <p:cNvSpPr>
              <a:spLocks noChangeShapeType="1"/>
            </p:cNvSpPr>
            <p:nvPr/>
          </p:nvSpPr>
          <p:spPr bwMode="auto">
            <a:xfrm rot="5400000">
              <a:off x="7827188" y="2754097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98" name="Group 90"/>
          <p:cNvGrpSpPr/>
          <p:nvPr/>
        </p:nvGrpSpPr>
        <p:grpSpPr>
          <a:xfrm>
            <a:off x="971600" y="908720"/>
            <a:ext cx="720080" cy="720080"/>
            <a:chOff x="6948264" y="2780928"/>
            <a:chExt cx="457692" cy="460694"/>
          </a:xfrm>
        </p:grpSpPr>
        <p:sp>
          <p:nvSpPr>
            <p:cNvPr id="99" name="Oval 2"/>
            <p:cNvSpPr>
              <a:spLocks noChangeArrowheads="1"/>
            </p:cNvSpPr>
            <p:nvPr/>
          </p:nvSpPr>
          <p:spPr bwMode="auto">
            <a:xfrm>
              <a:off x="6948264" y="2780928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100" name="Group 63"/>
            <p:cNvGrpSpPr/>
            <p:nvPr/>
          </p:nvGrpSpPr>
          <p:grpSpPr>
            <a:xfrm>
              <a:off x="6991697" y="2814836"/>
              <a:ext cx="360040" cy="367338"/>
              <a:chOff x="-986264" y="2827606"/>
              <a:chExt cx="360040" cy="367338"/>
            </a:xfrm>
          </p:grpSpPr>
          <p:sp>
            <p:nvSpPr>
              <p:cNvPr id="101" name="Line 5"/>
              <p:cNvSpPr>
                <a:spLocks noChangeShapeType="1"/>
              </p:cNvSpPr>
              <p:nvPr/>
            </p:nvSpPr>
            <p:spPr bwMode="auto">
              <a:xfrm rot="10800000">
                <a:off x="-815273" y="2827606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02" name="Line 5"/>
              <p:cNvSpPr>
                <a:spLocks noChangeShapeType="1"/>
              </p:cNvSpPr>
              <p:nvPr/>
            </p:nvSpPr>
            <p:spPr bwMode="auto">
              <a:xfrm rot="10800000">
                <a:off x="-986264" y="3003776"/>
                <a:ext cx="360040" cy="729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103" name="Group 102"/>
          <p:cNvGrpSpPr/>
          <p:nvPr/>
        </p:nvGrpSpPr>
        <p:grpSpPr>
          <a:xfrm>
            <a:off x="971600" y="1916832"/>
            <a:ext cx="720000" cy="720000"/>
            <a:chOff x="4427984" y="692696"/>
            <a:chExt cx="457692" cy="460694"/>
          </a:xfrm>
        </p:grpSpPr>
        <p:sp>
          <p:nvSpPr>
            <p:cNvPr id="104" name="Oval 2"/>
            <p:cNvSpPr>
              <a:spLocks noChangeArrowheads="1"/>
            </p:cNvSpPr>
            <p:nvPr/>
          </p:nvSpPr>
          <p:spPr bwMode="auto">
            <a:xfrm>
              <a:off x="4427984" y="692696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05" name="Line 5"/>
            <p:cNvSpPr>
              <a:spLocks noChangeShapeType="1"/>
            </p:cNvSpPr>
            <p:nvPr/>
          </p:nvSpPr>
          <p:spPr bwMode="auto">
            <a:xfrm rot="2700000">
              <a:off x="4470434" y="919757"/>
              <a:ext cx="360040" cy="729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  <p:sp>
          <p:nvSpPr>
            <p:cNvPr id="106" name="Line 5"/>
            <p:cNvSpPr>
              <a:spLocks noChangeShapeType="1"/>
            </p:cNvSpPr>
            <p:nvPr/>
          </p:nvSpPr>
          <p:spPr bwMode="auto">
            <a:xfrm rot="8100000">
              <a:off x="4470435" y="919756"/>
              <a:ext cx="360040" cy="729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07" name="Group 28"/>
          <p:cNvGrpSpPr/>
          <p:nvPr/>
        </p:nvGrpSpPr>
        <p:grpSpPr>
          <a:xfrm>
            <a:off x="3851920" y="1916832"/>
            <a:ext cx="720000" cy="720000"/>
            <a:chOff x="4214810" y="2000240"/>
            <a:chExt cx="457692" cy="460694"/>
          </a:xfrm>
        </p:grpSpPr>
        <p:sp>
          <p:nvSpPr>
            <p:cNvPr id="108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09" name="Line 5"/>
            <p:cNvSpPr>
              <a:spLocks noChangeShapeType="1"/>
            </p:cNvSpPr>
            <p:nvPr/>
          </p:nvSpPr>
          <p:spPr bwMode="auto">
            <a:xfrm rot="27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10" name="Group 28"/>
          <p:cNvGrpSpPr/>
          <p:nvPr/>
        </p:nvGrpSpPr>
        <p:grpSpPr>
          <a:xfrm>
            <a:off x="6300192" y="1916832"/>
            <a:ext cx="720000" cy="720000"/>
            <a:chOff x="4214810" y="2000240"/>
            <a:chExt cx="457692" cy="460694"/>
          </a:xfrm>
        </p:grpSpPr>
        <p:sp>
          <p:nvSpPr>
            <p:cNvPr id="111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12" name="Line 5"/>
            <p:cNvSpPr>
              <a:spLocks noChangeShapeType="1"/>
            </p:cNvSpPr>
            <p:nvPr/>
          </p:nvSpPr>
          <p:spPr bwMode="auto">
            <a:xfrm rot="81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pic>
        <p:nvPicPr>
          <p:cNvPr id="143" name="Picture 142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932040" y="2060848"/>
            <a:ext cx="690067" cy="446227"/>
          </a:xfrm>
          <a:prstGeom prst="rect">
            <a:avLst/>
          </a:prstGeom>
          <a:noFill/>
          <a:ln/>
          <a:effectLst/>
        </p:spPr>
      </p:pic>
      <p:pic>
        <p:nvPicPr>
          <p:cNvPr id="144" name="Picture 143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345631" y="2076843"/>
            <a:ext cx="690067" cy="446227"/>
          </a:xfrm>
          <a:prstGeom prst="rect">
            <a:avLst/>
          </a:prstGeom>
          <a:noFill/>
          <a:ln/>
          <a:effectLst/>
        </p:spPr>
      </p:pic>
      <p:pic>
        <p:nvPicPr>
          <p:cNvPr id="145" name="Picture 144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932040" y="1124744"/>
            <a:ext cx="690067" cy="487680"/>
          </a:xfrm>
          <a:prstGeom prst="rect">
            <a:avLst/>
          </a:prstGeom>
          <a:noFill/>
          <a:ln/>
          <a:effectLst/>
        </p:spPr>
      </p:pic>
      <p:pic>
        <p:nvPicPr>
          <p:cNvPr id="146" name="Picture 145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345631" y="1095400"/>
            <a:ext cx="690067" cy="487680"/>
          </a:xfrm>
          <a:prstGeom prst="rect">
            <a:avLst/>
          </a:prstGeom>
          <a:noFill/>
          <a:ln/>
          <a:effectLst/>
        </p:spPr>
      </p:pic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11"/>
          <a:srcRect r="52644" b="36212"/>
          <a:stretch/>
        </p:blipFill>
        <p:spPr>
          <a:xfrm>
            <a:off x="1835696" y="2780928"/>
            <a:ext cx="5472608" cy="378160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554413" y="3595688"/>
            <a:ext cx="865187" cy="792162"/>
            <a:chOff x="2148" y="2341"/>
            <a:chExt cx="545" cy="499"/>
          </a:xfrm>
        </p:grpSpPr>
        <p:sp>
          <p:nvSpPr>
            <p:cNvPr id="341003" name="Oval 11"/>
            <p:cNvSpPr>
              <a:spLocks noChangeArrowheads="1"/>
            </p:cNvSpPr>
            <p:nvPr/>
          </p:nvSpPr>
          <p:spPr bwMode="auto">
            <a:xfrm>
              <a:off x="2239" y="2432"/>
              <a:ext cx="363" cy="363"/>
            </a:xfrm>
            <a:prstGeom prst="ellipse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 useBgFill="1">
          <p:nvSpPr>
            <p:cNvPr id="341004" name="Rectangle 12"/>
            <p:cNvSpPr>
              <a:spLocks noChangeArrowheads="1"/>
            </p:cNvSpPr>
            <p:nvPr/>
          </p:nvSpPr>
          <p:spPr bwMode="auto">
            <a:xfrm>
              <a:off x="2148" y="2568"/>
              <a:ext cx="545" cy="272"/>
            </a:xfrm>
            <a:prstGeom prst="rect">
              <a:avLst/>
            </a:prstGeom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4000" b="1">
                <a:cs typeface="Arial" charset="0"/>
              </a:endParaRPr>
            </a:p>
          </p:txBody>
        </p:sp>
        <p:sp>
          <p:nvSpPr>
            <p:cNvPr id="341005" name="Line 13"/>
            <p:cNvSpPr>
              <a:spLocks noChangeShapeType="1"/>
            </p:cNvSpPr>
            <p:nvPr/>
          </p:nvSpPr>
          <p:spPr bwMode="auto">
            <a:xfrm flipV="1">
              <a:off x="2420" y="2341"/>
              <a:ext cx="136" cy="1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sp>
        <p:nvSpPr>
          <p:cNvPr id="341009" name="Rectangle 17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713787" cy="647700"/>
          </a:xfrm>
        </p:spPr>
        <p:txBody>
          <a:bodyPr>
            <a:noAutofit/>
          </a:bodyPr>
          <a:lstStyle/>
          <a:p>
            <a:r>
              <a:rPr lang="en-US" sz="4000" dirty="0"/>
              <a:t>Quantum </a:t>
            </a:r>
            <a:r>
              <a:rPr lang="en-US" sz="4000" dirty="0" smtClean="0"/>
              <a:t>Mechanics </a:t>
            </a:r>
            <a:endParaRPr lang="en-US" sz="4000" dirty="0"/>
          </a:p>
        </p:txBody>
      </p:sp>
      <p:sp>
        <p:nvSpPr>
          <p:cNvPr id="341010" name="Text Box 18"/>
          <p:cNvSpPr txBox="1">
            <a:spLocks noChangeArrowheads="1"/>
          </p:cNvSpPr>
          <p:nvPr/>
        </p:nvSpPr>
        <p:spPr bwMode="auto">
          <a:xfrm>
            <a:off x="3636963" y="3021013"/>
            <a:ext cx="3816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0" dirty="0">
                <a:cs typeface="Arial" charset="0"/>
              </a:rPr>
              <a:t>with prob. 1 yields 1</a:t>
            </a:r>
            <a:endParaRPr lang="de-CH" sz="2400" b="0" dirty="0">
              <a:cs typeface="Arial" charset="0"/>
            </a:endParaRPr>
          </a:p>
        </p:txBody>
      </p:sp>
      <p:sp>
        <p:nvSpPr>
          <p:cNvPr id="341013" name="Text Box 21"/>
          <p:cNvSpPr txBox="1">
            <a:spLocks noChangeArrowheads="1"/>
          </p:cNvSpPr>
          <p:nvPr/>
        </p:nvSpPr>
        <p:spPr bwMode="auto">
          <a:xfrm>
            <a:off x="539750" y="2924175"/>
            <a:ext cx="3816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cs typeface="Arial" charset="0"/>
              </a:rPr>
              <a:t>Measurements:</a:t>
            </a:r>
            <a:endParaRPr lang="de-CH" sz="2400" dirty="0">
              <a:cs typeface="Arial" charset="0"/>
            </a:endParaRPr>
          </a:p>
        </p:txBody>
      </p:sp>
      <p:sp>
        <p:nvSpPr>
          <p:cNvPr id="341014" name="Rectangle 22"/>
          <p:cNvSpPr>
            <a:spLocks noChangeArrowheads="1"/>
          </p:cNvSpPr>
          <p:nvPr/>
        </p:nvSpPr>
        <p:spPr bwMode="auto">
          <a:xfrm>
            <a:off x="3563938" y="3524250"/>
            <a:ext cx="865187" cy="1008063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1015" name="Line 23"/>
          <p:cNvSpPr>
            <a:spLocks noChangeShapeType="1"/>
          </p:cNvSpPr>
          <p:nvPr/>
        </p:nvSpPr>
        <p:spPr bwMode="auto">
          <a:xfrm flipH="1">
            <a:off x="1763713" y="4029075"/>
            <a:ext cx="18002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 anchorCtr="1"/>
          <a:lstStyle/>
          <a:p>
            <a:endParaRPr lang="en-US"/>
          </a:p>
        </p:txBody>
      </p:sp>
      <p:sp>
        <p:nvSpPr>
          <p:cNvPr id="341016" name="Line 24"/>
          <p:cNvSpPr>
            <a:spLocks noChangeShapeType="1"/>
          </p:cNvSpPr>
          <p:nvPr/>
        </p:nvSpPr>
        <p:spPr bwMode="auto">
          <a:xfrm flipH="1">
            <a:off x="4429125" y="4029075"/>
            <a:ext cx="22320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 anchorCtr="1"/>
          <a:lstStyle/>
          <a:p>
            <a:endParaRPr lang="en-US"/>
          </a:p>
        </p:txBody>
      </p:sp>
      <p:sp>
        <p:nvSpPr>
          <p:cNvPr id="341022" name="Text Box 30"/>
          <p:cNvSpPr txBox="1">
            <a:spLocks noChangeArrowheads="1"/>
          </p:cNvSpPr>
          <p:nvPr/>
        </p:nvSpPr>
        <p:spPr bwMode="auto">
          <a:xfrm>
            <a:off x="971600" y="1052736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latin typeface="cmr10" pitchFamily="34" charset="0"/>
                <a:cs typeface="Arial" charset="0"/>
              </a:rPr>
              <a:t>+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smtClean="0">
                <a:cs typeface="Arial" charset="0"/>
              </a:rPr>
              <a:t> </a:t>
            </a:r>
            <a:r>
              <a:rPr lang="en-US" sz="2400" b="0" dirty="0" smtClean="0">
                <a:cs typeface="Arial" charset="0"/>
              </a:rPr>
              <a:t>basis</a:t>
            </a:r>
            <a:endParaRPr lang="de-CH" sz="2400" b="0" dirty="0">
              <a:cs typeface="Arial" charset="0"/>
            </a:endParaRPr>
          </a:p>
        </p:txBody>
      </p:sp>
      <p:sp>
        <p:nvSpPr>
          <p:cNvPr id="341028" name="Text Box 36"/>
          <p:cNvSpPr txBox="1">
            <a:spLocks noChangeArrowheads="1"/>
          </p:cNvSpPr>
          <p:nvPr/>
        </p:nvSpPr>
        <p:spPr bwMode="auto">
          <a:xfrm>
            <a:off x="1041425" y="2060575"/>
            <a:ext cx="1730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latin typeface="cmsy10" pitchFamily="34" charset="0"/>
                <a:cs typeface="Arial" charset="0"/>
              </a:rPr>
              <a:t>£ </a:t>
            </a:r>
            <a:r>
              <a:rPr lang="en-US" sz="2400" b="0" dirty="0">
                <a:cs typeface="Arial" charset="0"/>
              </a:rPr>
              <a:t>basis</a:t>
            </a:r>
            <a:endParaRPr lang="de-CH" sz="2400" b="0" dirty="0">
              <a:cs typeface="Arial" charset="0"/>
            </a:endParaRPr>
          </a:p>
        </p:txBody>
      </p:sp>
      <p:grpSp>
        <p:nvGrpSpPr>
          <p:cNvPr id="15" name="Group 139"/>
          <p:cNvGrpSpPr>
            <a:grpSpLocks/>
          </p:cNvGrpSpPr>
          <p:nvPr/>
        </p:nvGrpSpPr>
        <p:grpSpPr bwMode="auto">
          <a:xfrm>
            <a:off x="3562350" y="5099052"/>
            <a:ext cx="865188" cy="792163"/>
            <a:chOff x="2154" y="1933"/>
            <a:chExt cx="545" cy="499"/>
          </a:xfrm>
        </p:grpSpPr>
        <p:sp>
          <p:nvSpPr>
            <p:cNvPr id="341132" name="Oval 140"/>
            <p:cNvSpPr>
              <a:spLocks noChangeArrowheads="1"/>
            </p:cNvSpPr>
            <p:nvPr/>
          </p:nvSpPr>
          <p:spPr bwMode="auto">
            <a:xfrm>
              <a:off x="2245" y="2024"/>
              <a:ext cx="363" cy="363"/>
            </a:xfrm>
            <a:prstGeom prst="ellipse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 useBgFill="1">
          <p:nvSpPr>
            <p:cNvPr id="341133" name="Rectangle 141"/>
            <p:cNvSpPr>
              <a:spLocks noChangeArrowheads="1"/>
            </p:cNvSpPr>
            <p:nvPr/>
          </p:nvSpPr>
          <p:spPr bwMode="auto">
            <a:xfrm>
              <a:off x="2154" y="2160"/>
              <a:ext cx="545" cy="272"/>
            </a:xfrm>
            <a:prstGeom prst="rect">
              <a:avLst/>
            </a:prstGeom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4000" b="1">
                <a:latin typeface="cmsy10" pitchFamily="34" charset="0"/>
                <a:cs typeface="Arial" charset="0"/>
              </a:endParaRPr>
            </a:p>
          </p:txBody>
        </p:sp>
        <p:sp>
          <p:nvSpPr>
            <p:cNvPr id="341134" name="Line 142"/>
            <p:cNvSpPr>
              <a:spLocks noChangeShapeType="1"/>
            </p:cNvSpPr>
            <p:nvPr/>
          </p:nvSpPr>
          <p:spPr bwMode="auto">
            <a:xfrm flipV="1">
              <a:off x="2426" y="1933"/>
              <a:ext cx="136" cy="1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sp>
        <p:nvSpPr>
          <p:cNvPr id="341139" name="Line 147"/>
          <p:cNvSpPr>
            <a:spLocks noChangeShapeType="1"/>
          </p:cNvSpPr>
          <p:nvPr/>
        </p:nvSpPr>
        <p:spPr bwMode="auto">
          <a:xfrm rot="10800000">
            <a:off x="1408113" y="5157788"/>
            <a:ext cx="0" cy="574675"/>
          </a:xfrm>
          <a:prstGeom prst="line">
            <a:avLst/>
          </a:prstGeom>
          <a:noFill/>
          <a:ln w="44450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</p:spPr>
        <p:txBody>
          <a:bodyPr anchor="ctr" anchorCtr="1"/>
          <a:lstStyle/>
          <a:p>
            <a:endParaRPr lang="en-US"/>
          </a:p>
        </p:txBody>
      </p:sp>
      <p:sp>
        <p:nvSpPr>
          <p:cNvPr id="341140" name="Text Box 148"/>
          <p:cNvSpPr txBox="1">
            <a:spLocks noChangeArrowheads="1"/>
          </p:cNvSpPr>
          <p:nvPr/>
        </p:nvSpPr>
        <p:spPr bwMode="auto">
          <a:xfrm>
            <a:off x="5075238" y="4941888"/>
            <a:ext cx="3600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0" dirty="0">
                <a:cs typeface="Arial" charset="0"/>
              </a:rPr>
              <a:t>with prob. ½ yields 0</a:t>
            </a:r>
          </a:p>
        </p:txBody>
      </p:sp>
      <p:sp>
        <p:nvSpPr>
          <p:cNvPr id="341141" name="Rectangle 149"/>
          <p:cNvSpPr>
            <a:spLocks noChangeArrowheads="1"/>
          </p:cNvSpPr>
          <p:nvPr/>
        </p:nvSpPr>
        <p:spPr bwMode="auto">
          <a:xfrm>
            <a:off x="3562350" y="5011738"/>
            <a:ext cx="865188" cy="10080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1142" name="Line 150"/>
          <p:cNvSpPr>
            <a:spLocks noChangeShapeType="1"/>
          </p:cNvSpPr>
          <p:nvPr/>
        </p:nvSpPr>
        <p:spPr bwMode="auto">
          <a:xfrm flipH="1">
            <a:off x="1762125" y="5516563"/>
            <a:ext cx="18002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 anchorCtr="1"/>
          <a:lstStyle/>
          <a:p>
            <a:endParaRPr lang="en-US"/>
          </a:p>
        </p:txBody>
      </p:sp>
      <p:sp>
        <p:nvSpPr>
          <p:cNvPr id="341143" name="Line 151"/>
          <p:cNvSpPr>
            <a:spLocks noChangeShapeType="1"/>
          </p:cNvSpPr>
          <p:nvPr/>
        </p:nvSpPr>
        <p:spPr bwMode="auto">
          <a:xfrm flipH="1">
            <a:off x="4427538" y="5516563"/>
            <a:ext cx="5746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 anchorCtr="1"/>
          <a:lstStyle/>
          <a:p>
            <a:endParaRPr lang="en-US"/>
          </a:p>
        </p:txBody>
      </p:sp>
      <p:sp>
        <p:nvSpPr>
          <p:cNvPr id="341144" name="Text Box 152"/>
          <p:cNvSpPr txBox="1">
            <a:spLocks noChangeArrowheads="1"/>
          </p:cNvSpPr>
          <p:nvPr/>
        </p:nvSpPr>
        <p:spPr bwMode="auto">
          <a:xfrm>
            <a:off x="5075238" y="5661025"/>
            <a:ext cx="3600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0" dirty="0">
                <a:cs typeface="Arial" charset="0"/>
              </a:rPr>
              <a:t>with prob. ½ yields 1</a:t>
            </a:r>
          </a:p>
        </p:txBody>
      </p:sp>
      <p:sp>
        <p:nvSpPr>
          <p:cNvPr id="90" name="Text Box 103"/>
          <p:cNvSpPr txBox="1">
            <a:spLocks noChangeArrowheads="1"/>
          </p:cNvSpPr>
          <p:nvPr/>
        </p:nvSpPr>
        <p:spPr bwMode="auto">
          <a:xfrm>
            <a:off x="4401765" y="4129548"/>
            <a:ext cx="6274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0" dirty="0" smtClean="0">
                <a:cs typeface="Arial" charset="0"/>
              </a:rPr>
              <a:t>0/1</a:t>
            </a:r>
            <a:endParaRPr lang="de-CH" sz="2400" b="0" dirty="0">
              <a:cs typeface="Arial" charset="0"/>
            </a:endParaRPr>
          </a:p>
        </p:txBody>
      </p:sp>
      <p:sp>
        <p:nvSpPr>
          <p:cNvPr id="91" name="Text Box 103"/>
          <p:cNvSpPr txBox="1">
            <a:spLocks noChangeArrowheads="1"/>
          </p:cNvSpPr>
          <p:nvPr/>
        </p:nvSpPr>
        <p:spPr bwMode="auto">
          <a:xfrm>
            <a:off x="4416513" y="5678133"/>
            <a:ext cx="6274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0" dirty="0" smtClean="0">
                <a:cs typeface="Arial" charset="0"/>
              </a:rPr>
              <a:t>0/1</a:t>
            </a:r>
            <a:endParaRPr lang="de-CH" sz="2400" b="0" dirty="0">
              <a:cs typeface="Arial" charset="0"/>
            </a:endParaRPr>
          </a:p>
        </p:txBody>
      </p:sp>
      <p:grpSp>
        <p:nvGrpSpPr>
          <p:cNvPr id="92" name="Group 28"/>
          <p:cNvGrpSpPr/>
          <p:nvPr/>
        </p:nvGrpSpPr>
        <p:grpSpPr>
          <a:xfrm>
            <a:off x="3953941" y="908760"/>
            <a:ext cx="720000" cy="720000"/>
            <a:chOff x="4214810" y="2000240"/>
            <a:chExt cx="457692" cy="460694"/>
          </a:xfrm>
        </p:grpSpPr>
        <p:sp>
          <p:nvSpPr>
            <p:cNvPr id="93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94" name="Line 5"/>
            <p:cNvSpPr>
              <a:spLocks noChangeShapeType="1"/>
            </p:cNvSpPr>
            <p:nvPr/>
          </p:nvSpPr>
          <p:spPr bwMode="auto">
            <a:xfrm rot="108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2183753" y="908760"/>
            <a:ext cx="720000" cy="720000"/>
            <a:chOff x="7597837" y="2707419"/>
            <a:chExt cx="457692" cy="460694"/>
          </a:xfrm>
        </p:grpSpPr>
        <p:sp>
          <p:nvSpPr>
            <p:cNvPr id="96" name="Oval 2"/>
            <p:cNvSpPr>
              <a:spLocks noChangeArrowheads="1"/>
            </p:cNvSpPr>
            <p:nvPr/>
          </p:nvSpPr>
          <p:spPr bwMode="auto">
            <a:xfrm>
              <a:off x="7597837" y="2707419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97" name="Line 5"/>
            <p:cNvSpPr>
              <a:spLocks noChangeShapeType="1"/>
            </p:cNvSpPr>
            <p:nvPr/>
          </p:nvSpPr>
          <p:spPr bwMode="auto">
            <a:xfrm rot="5400000">
              <a:off x="7827188" y="2754097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98" name="Group 90"/>
          <p:cNvGrpSpPr/>
          <p:nvPr/>
        </p:nvGrpSpPr>
        <p:grpSpPr>
          <a:xfrm>
            <a:off x="251520" y="908720"/>
            <a:ext cx="720080" cy="720080"/>
            <a:chOff x="6948264" y="2780928"/>
            <a:chExt cx="457692" cy="460694"/>
          </a:xfrm>
        </p:grpSpPr>
        <p:sp>
          <p:nvSpPr>
            <p:cNvPr id="99" name="Oval 2"/>
            <p:cNvSpPr>
              <a:spLocks noChangeArrowheads="1"/>
            </p:cNvSpPr>
            <p:nvPr/>
          </p:nvSpPr>
          <p:spPr bwMode="auto">
            <a:xfrm>
              <a:off x="6948264" y="2780928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100" name="Group 63"/>
            <p:cNvGrpSpPr/>
            <p:nvPr/>
          </p:nvGrpSpPr>
          <p:grpSpPr>
            <a:xfrm>
              <a:off x="6991697" y="2814836"/>
              <a:ext cx="360040" cy="367338"/>
              <a:chOff x="-986264" y="2827606"/>
              <a:chExt cx="360040" cy="367338"/>
            </a:xfrm>
          </p:grpSpPr>
          <p:sp>
            <p:nvSpPr>
              <p:cNvPr id="101" name="Line 5"/>
              <p:cNvSpPr>
                <a:spLocks noChangeShapeType="1"/>
              </p:cNvSpPr>
              <p:nvPr/>
            </p:nvSpPr>
            <p:spPr bwMode="auto">
              <a:xfrm rot="10800000">
                <a:off x="-815273" y="2827606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02" name="Line 5"/>
              <p:cNvSpPr>
                <a:spLocks noChangeShapeType="1"/>
              </p:cNvSpPr>
              <p:nvPr/>
            </p:nvSpPr>
            <p:spPr bwMode="auto">
              <a:xfrm rot="10800000">
                <a:off x="-986264" y="3003776"/>
                <a:ext cx="360040" cy="729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103" name="Group 102"/>
          <p:cNvGrpSpPr/>
          <p:nvPr/>
        </p:nvGrpSpPr>
        <p:grpSpPr>
          <a:xfrm>
            <a:off x="251520" y="1916832"/>
            <a:ext cx="720000" cy="720000"/>
            <a:chOff x="4427984" y="692696"/>
            <a:chExt cx="457692" cy="460694"/>
          </a:xfrm>
        </p:grpSpPr>
        <p:sp>
          <p:nvSpPr>
            <p:cNvPr id="104" name="Oval 2"/>
            <p:cNvSpPr>
              <a:spLocks noChangeArrowheads="1"/>
            </p:cNvSpPr>
            <p:nvPr/>
          </p:nvSpPr>
          <p:spPr bwMode="auto">
            <a:xfrm>
              <a:off x="4427984" y="692696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05" name="Line 5"/>
            <p:cNvSpPr>
              <a:spLocks noChangeShapeType="1"/>
            </p:cNvSpPr>
            <p:nvPr/>
          </p:nvSpPr>
          <p:spPr bwMode="auto">
            <a:xfrm rot="2700000">
              <a:off x="4470434" y="919757"/>
              <a:ext cx="360040" cy="729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  <p:sp>
          <p:nvSpPr>
            <p:cNvPr id="106" name="Line 5"/>
            <p:cNvSpPr>
              <a:spLocks noChangeShapeType="1"/>
            </p:cNvSpPr>
            <p:nvPr/>
          </p:nvSpPr>
          <p:spPr bwMode="auto">
            <a:xfrm rot="8100000">
              <a:off x="4470435" y="919756"/>
              <a:ext cx="360040" cy="729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07" name="Group 28"/>
          <p:cNvGrpSpPr/>
          <p:nvPr/>
        </p:nvGrpSpPr>
        <p:grpSpPr>
          <a:xfrm>
            <a:off x="2183754" y="1916832"/>
            <a:ext cx="720000" cy="720000"/>
            <a:chOff x="4214810" y="2000240"/>
            <a:chExt cx="457692" cy="460694"/>
          </a:xfrm>
        </p:grpSpPr>
        <p:sp>
          <p:nvSpPr>
            <p:cNvPr id="108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09" name="Line 5"/>
            <p:cNvSpPr>
              <a:spLocks noChangeShapeType="1"/>
            </p:cNvSpPr>
            <p:nvPr/>
          </p:nvSpPr>
          <p:spPr bwMode="auto">
            <a:xfrm rot="27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10" name="Group 28"/>
          <p:cNvGrpSpPr/>
          <p:nvPr/>
        </p:nvGrpSpPr>
        <p:grpSpPr>
          <a:xfrm>
            <a:off x="3953941" y="1916832"/>
            <a:ext cx="720000" cy="720000"/>
            <a:chOff x="4214810" y="2000240"/>
            <a:chExt cx="457692" cy="460694"/>
          </a:xfrm>
        </p:grpSpPr>
        <p:sp>
          <p:nvSpPr>
            <p:cNvPr id="111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12" name="Line 5"/>
            <p:cNvSpPr>
              <a:spLocks noChangeShapeType="1"/>
            </p:cNvSpPr>
            <p:nvPr/>
          </p:nvSpPr>
          <p:spPr bwMode="auto">
            <a:xfrm rot="81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16" name="Group 28"/>
          <p:cNvGrpSpPr/>
          <p:nvPr/>
        </p:nvGrpSpPr>
        <p:grpSpPr>
          <a:xfrm>
            <a:off x="899672" y="3645024"/>
            <a:ext cx="720000" cy="720000"/>
            <a:chOff x="4214810" y="2000240"/>
            <a:chExt cx="457692" cy="460694"/>
          </a:xfrm>
        </p:grpSpPr>
        <p:sp>
          <p:nvSpPr>
            <p:cNvPr id="117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18" name="Line 5"/>
            <p:cNvSpPr>
              <a:spLocks noChangeShapeType="1"/>
            </p:cNvSpPr>
            <p:nvPr/>
          </p:nvSpPr>
          <p:spPr bwMode="auto">
            <a:xfrm rot="108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19" name="Group 28"/>
          <p:cNvGrpSpPr/>
          <p:nvPr/>
        </p:nvGrpSpPr>
        <p:grpSpPr>
          <a:xfrm>
            <a:off x="6804248" y="3717032"/>
            <a:ext cx="720000" cy="720000"/>
            <a:chOff x="4214810" y="2000240"/>
            <a:chExt cx="457692" cy="460694"/>
          </a:xfrm>
        </p:grpSpPr>
        <p:sp>
          <p:nvSpPr>
            <p:cNvPr id="120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21" name="Line 5"/>
            <p:cNvSpPr>
              <a:spLocks noChangeShapeType="1"/>
            </p:cNvSpPr>
            <p:nvPr/>
          </p:nvSpPr>
          <p:spPr bwMode="auto">
            <a:xfrm rot="108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22" name="Group 90"/>
          <p:cNvGrpSpPr/>
          <p:nvPr/>
        </p:nvGrpSpPr>
        <p:grpSpPr>
          <a:xfrm>
            <a:off x="3753624" y="3974640"/>
            <a:ext cx="504000" cy="504000"/>
            <a:chOff x="6948264" y="2780928"/>
            <a:chExt cx="457692" cy="460694"/>
          </a:xfrm>
        </p:grpSpPr>
        <p:sp>
          <p:nvSpPr>
            <p:cNvPr id="123" name="Oval 2"/>
            <p:cNvSpPr>
              <a:spLocks noChangeArrowheads="1"/>
            </p:cNvSpPr>
            <p:nvPr/>
          </p:nvSpPr>
          <p:spPr bwMode="auto">
            <a:xfrm>
              <a:off x="6948264" y="2780928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124" name="Group 63"/>
            <p:cNvGrpSpPr/>
            <p:nvPr/>
          </p:nvGrpSpPr>
          <p:grpSpPr>
            <a:xfrm>
              <a:off x="6991697" y="2814836"/>
              <a:ext cx="360040" cy="367338"/>
              <a:chOff x="-986264" y="2827606"/>
              <a:chExt cx="360040" cy="367338"/>
            </a:xfrm>
          </p:grpSpPr>
          <p:sp>
            <p:nvSpPr>
              <p:cNvPr id="125" name="Line 5"/>
              <p:cNvSpPr>
                <a:spLocks noChangeShapeType="1"/>
              </p:cNvSpPr>
              <p:nvPr/>
            </p:nvSpPr>
            <p:spPr bwMode="auto">
              <a:xfrm rot="10800000">
                <a:off x="-815273" y="2827606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26" name="Line 5"/>
              <p:cNvSpPr>
                <a:spLocks noChangeShapeType="1"/>
              </p:cNvSpPr>
              <p:nvPr/>
            </p:nvSpPr>
            <p:spPr bwMode="auto">
              <a:xfrm rot="10800000">
                <a:off x="-986264" y="3003776"/>
                <a:ext cx="360040" cy="729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127" name="Group 28"/>
          <p:cNvGrpSpPr/>
          <p:nvPr/>
        </p:nvGrpSpPr>
        <p:grpSpPr>
          <a:xfrm>
            <a:off x="899592" y="5157192"/>
            <a:ext cx="720000" cy="720000"/>
            <a:chOff x="4214810" y="2000240"/>
            <a:chExt cx="457692" cy="460694"/>
          </a:xfrm>
        </p:grpSpPr>
        <p:sp>
          <p:nvSpPr>
            <p:cNvPr id="128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29" name="Line 5"/>
            <p:cNvSpPr>
              <a:spLocks noChangeShapeType="1"/>
            </p:cNvSpPr>
            <p:nvPr/>
          </p:nvSpPr>
          <p:spPr bwMode="auto">
            <a:xfrm rot="108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3757108" y="5460464"/>
            <a:ext cx="504000" cy="504000"/>
            <a:chOff x="4427984" y="692696"/>
            <a:chExt cx="457692" cy="460694"/>
          </a:xfrm>
        </p:grpSpPr>
        <p:sp>
          <p:nvSpPr>
            <p:cNvPr id="131" name="Oval 2"/>
            <p:cNvSpPr>
              <a:spLocks noChangeArrowheads="1"/>
            </p:cNvSpPr>
            <p:nvPr/>
          </p:nvSpPr>
          <p:spPr bwMode="auto">
            <a:xfrm>
              <a:off x="4427984" y="692696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32" name="Line 5"/>
            <p:cNvSpPr>
              <a:spLocks noChangeShapeType="1"/>
            </p:cNvSpPr>
            <p:nvPr/>
          </p:nvSpPr>
          <p:spPr bwMode="auto">
            <a:xfrm rot="2700000">
              <a:off x="4470434" y="919757"/>
              <a:ext cx="360040" cy="729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  <p:sp>
          <p:nvSpPr>
            <p:cNvPr id="133" name="Line 5"/>
            <p:cNvSpPr>
              <a:spLocks noChangeShapeType="1"/>
            </p:cNvSpPr>
            <p:nvPr/>
          </p:nvSpPr>
          <p:spPr bwMode="auto">
            <a:xfrm rot="8100000">
              <a:off x="4470435" y="919756"/>
              <a:ext cx="360040" cy="729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34" name="Group 28"/>
          <p:cNvGrpSpPr/>
          <p:nvPr/>
        </p:nvGrpSpPr>
        <p:grpSpPr>
          <a:xfrm>
            <a:off x="8028384" y="4725144"/>
            <a:ext cx="720000" cy="720000"/>
            <a:chOff x="4214810" y="2000240"/>
            <a:chExt cx="457692" cy="460694"/>
          </a:xfrm>
        </p:grpSpPr>
        <p:sp>
          <p:nvSpPr>
            <p:cNvPr id="135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36" name="Line 5"/>
            <p:cNvSpPr>
              <a:spLocks noChangeShapeType="1"/>
            </p:cNvSpPr>
            <p:nvPr/>
          </p:nvSpPr>
          <p:spPr bwMode="auto">
            <a:xfrm rot="27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37" name="Group 28"/>
          <p:cNvGrpSpPr/>
          <p:nvPr/>
        </p:nvGrpSpPr>
        <p:grpSpPr>
          <a:xfrm>
            <a:off x="8028384" y="5661248"/>
            <a:ext cx="720000" cy="720000"/>
            <a:chOff x="4214810" y="2000240"/>
            <a:chExt cx="457692" cy="460694"/>
          </a:xfrm>
        </p:grpSpPr>
        <p:sp>
          <p:nvSpPr>
            <p:cNvPr id="138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39" name="Line 5"/>
            <p:cNvSpPr>
              <a:spLocks noChangeShapeType="1"/>
            </p:cNvSpPr>
            <p:nvPr/>
          </p:nvSpPr>
          <p:spPr bwMode="auto">
            <a:xfrm rot="81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pic>
        <p:nvPicPr>
          <p:cNvPr id="143" name="Picture 142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017837" y="2060848"/>
            <a:ext cx="690067" cy="446227"/>
          </a:xfrm>
          <a:prstGeom prst="rect">
            <a:avLst/>
          </a:prstGeom>
          <a:noFill/>
          <a:ln/>
          <a:effectLst/>
        </p:spPr>
      </p:pic>
      <p:pic>
        <p:nvPicPr>
          <p:cNvPr id="144" name="Picture 143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818037" y="2076843"/>
            <a:ext cx="690067" cy="446227"/>
          </a:xfrm>
          <a:prstGeom prst="rect">
            <a:avLst/>
          </a:prstGeom>
          <a:noFill/>
          <a:ln/>
          <a:effectLst/>
        </p:spPr>
      </p:pic>
      <p:pic>
        <p:nvPicPr>
          <p:cNvPr id="145" name="Picture 144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017837" y="1124744"/>
            <a:ext cx="690067" cy="487680"/>
          </a:xfrm>
          <a:prstGeom prst="rect">
            <a:avLst/>
          </a:prstGeom>
          <a:noFill/>
          <a:ln/>
          <a:effectLst/>
        </p:spPr>
      </p:pic>
      <p:pic>
        <p:nvPicPr>
          <p:cNvPr id="146" name="Picture 145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818037" y="1095400"/>
            <a:ext cx="690067" cy="487680"/>
          </a:xfrm>
          <a:prstGeom prst="rect">
            <a:avLst/>
          </a:prstGeom>
          <a:noFill/>
          <a:ln/>
          <a:effectLst/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54106" y="1052736"/>
            <a:ext cx="3789894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10702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1010" grpId="0"/>
      <p:bldP spid="341013" grpId="0"/>
      <p:bldP spid="341014" grpId="0" animBg="1"/>
      <p:bldP spid="341015" grpId="0" animBg="1"/>
      <p:bldP spid="341016" grpId="0" animBg="1"/>
      <p:bldP spid="341140" grpId="0"/>
      <p:bldP spid="341141" grpId="0" animBg="1"/>
      <p:bldP spid="341142" grpId="0" animBg="1"/>
      <p:bldP spid="341143" grpId="0" animBg="1"/>
      <p:bldP spid="341144" grpId="0"/>
      <p:bldP spid="90" grpId="0"/>
      <p:bldP spid="9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426816" y="2865130"/>
            <a:ext cx="7889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+mj-lt"/>
                <a:cs typeface="Arial" charset="0"/>
              </a:rPr>
              <a:t>Wonderland of  Quantum Mechanics</a:t>
            </a:r>
            <a:endParaRPr lang="en-US" sz="4000" dirty="0">
              <a:latin typeface="+mj-lt"/>
              <a:cs typeface="Arial" charset="0"/>
            </a:endParaRPr>
          </a:p>
        </p:txBody>
      </p:sp>
      <p:pic>
        <p:nvPicPr>
          <p:cNvPr id="4" name="Picture 2" descr="C:\Users\buhrman\Documents\ca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16632"/>
            <a:ext cx="2767012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startrek-bea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3645024"/>
            <a:ext cx="2016224" cy="2976331"/>
          </a:xfrm>
          <a:prstGeom prst="rect">
            <a:avLst/>
          </a:prstGeom>
          <a:noFill/>
        </p:spPr>
      </p:pic>
      <p:pic>
        <p:nvPicPr>
          <p:cNvPr id="6" name="Picture 9" descr="doll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789040"/>
            <a:ext cx="1878371" cy="1728191"/>
          </a:xfrm>
          <a:prstGeom prst="rect">
            <a:avLst/>
          </a:prstGeom>
          <a:noFill/>
        </p:spPr>
      </p:pic>
      <p:grpSp>
        <p:nvGrpSpPr>
          <p:cNvPr id="3" name="Group 2"/>
          <p:cNvGrpSpPr/>
          <p:nvPr/>
        </p:nvGrpSpPr>
        <p:grpSpPr>
          <a:xfrm>
            <a:off x="2627784" y="5589240"/>
            <a:ext cx="3744416" cy="1008062"/>
            <a:chOff x="395536" y="4509120"/>
            <a:chExt cx="3744416" cy="1008062"/>
          </a:xfrm>
        </p:grpSpPr>
        <p:sp>
          <p:nvSpPr>
            <p:cNvPr id="7" name="Oval 54"/>
            <p:cNvSpPr>
              <a:spLocks noChangeArrowheads="1"/>
            </p:cNvSpPr>
            <p:nvPr/>
          </p:nvSpPr>
          <p:spPr bwMode="auto">
            <a:xfrm rot="16200000">
              <a:off x="1763713" y="3140943"/>
              <a:ext cx="1008062" cy="3744416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8" name="Oval 56"/>
            <p:cNvSpPr>
              <a:spLocks noChangeArrowheads="1"/>
            </p:cNvSpPr>
            <p:nvPr/>
          </p:nvSpPr>
          <p:spPr bwMode="auto">
            <a:xfrm rot="16200000">
              <a:off x="1285825" y="4652789"/>
              <a:ext cx="719138" cy="720725"/>
            </a:xfrm>
            <a:prstGeom prst="ellipse">
              <a:avLst/>
            </a:prstGeom>
            <a:solidFill>
              <a:srgbClr val="66FF33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CH">
                <a:solidFill>
                  <a:schemeClr val="lt1"/>
                </a:solidFill>
              </a:endParaRPr>
            </a:p>
          </p:txBody>
        </p:sp>
        <p:sp>
          <p:nvSpPr>
            <p:cNvPr id="9" name="Line 57"/>
            <p:cNvSpPr>
              <a:spLocks noChangeShapeType="1"/>
            </p:cNvSpPr>
            <p:nvPr/>
          </p:nvSpPr>
          <p:spPr bwMode="auto">
            <a:xfrm rot="5400000">
              <a:off x="1645394" y="4725020"/>
              <a:ext cx="0" cy="574675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10" name="Line 58"/>
            <p:cNvSpPr>
              <a:spLocks noChangeShapeType="1"/>
            </p:cNvSpPr>
            <p:nvPr/>
          </p:nvSpPr>
          <p:spPr bwMode="auto">
            <a:xfrm rot="10800000">
              <a:off x="1645394" y="4725020"/>
              <a:ext cx="0" cy="576262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11" name="Line 59"/>
            <p:cNvSpPr>
              <a:spLocks noChangeShapeType="1"/>
            </p:cNvSpPr>
            <p:nvPr/>
          </p:nvSpPr>
          <p:spPr bwMode="auto">
            <a:xfrm rot="8100000">
              <a:off x="1643806" y="4726607"/>
              <a:ext cx="1588" cy="574675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12" name="Line 60"/>
            <p:cNvSpPr>
              <a:spLocks noChangeShapeType="1"/>
            </p:cNvSpPr>
            <p:nvPr/>
          </p:nvSpPr>
          <p:spPr bwMode="auto">
            <a:xfrm rot="13500000">
              <a:off x="1645394" y="4728195"/>
              <a:ext cx="1588" cy="576263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13" name="Oval 92"/>
            <p:cNvSpPr>
              <a:spLocks noChangeArrowheads="1"/>
            </p:cNvSpPr>
            <p:nvPr/>
          </p:nvSpPr>
          <p:spPr bwMode="auto">
            <a:xfrm rot="16200000">
              <a:off x="2556296" y="4652789"/>
              <a:ext cx="719138" cy="720725"/>
            </a:xfrm>
            <a:prstGeom prst="ellipse">
              <a:avLst/>
            </a:prstGeom>
            <a:solidFill>
              <a:srgbClr val="66FF33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CH">
                <a:solidFill>
                  <a:schemeClr val="lt1"/>
                </a:solidFill>
              </a:endParaRPr>
            </a:p>
          </p:txBody>
        </p:sp>
        <p:sp>
          <p:nvSpPr>
            <p:cNvPr id="14" name="Line 93"/>
            <p:cNvSpPr>
              <a:spLocks noChangeShapeType="1"/>
            </p:cNvSpPr>
            <p:nvPr/>
          </p:nvSpPr>
          <p:spPr bwMode="auto">
            <a:xfrm rot="5400000">
              <a:off x="2915865" y="4725020"/>
              <a:ext cx="0" cy="574675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15" name="Line 94"/>
            <p:cNvSpPr>
              <a:spLocks noChangeShapeType="1"/>
            </p:cNvSpPr>
            <p:nvPr/>
          </p:nvSpPr>
          <p:spPr bwMode="auto">
            <a:xfrm rot="10800000">
              <a:off x="2915865" y="4725020"/>
              <a:ext cx="0" cy="576262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16" name="Line 95"/>
            <p:cNvSpPr>
              <a:spLocks noChangeShapeType="1"/>
            </p:cNvSpPr>
            <p:nvPr/>
          </p:nvSpPr>
          <p:spPr bwMode="auto">
            <a:xfrm rot="8100000">
              <a:off x="2914277" y="4726607"/>
              <a:ext cx="1588" cy="574675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17" name="Line 96"/>
            <p:cNvSpPr>
              <a:spLocks noChangeShapeType="1"/>
            </p:cNvSpPr>
            <p:nvPr/>
          </p:nvSpPr>
          <p:spPr bwMode="auto">
            <a:xfrm rot="13500000">
              <a:off x="2915865" y="4728195"/>
              <a:ext cx="1588" cy="576263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</p:grpSp>
      <p:pic>
        <p:nvPicPr>
          <p:cNvPr id="20" name="Picture 9" descr="doll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3789040"/>
            <a:ext cx="1878371" cy="1728191"/>
          </a:xfrm>
          <a:prstGeom prst="rect">
            <a:avLst/>
          </a:prstGeom>
          <a:noFill/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 cstate="print"/>
          <a:srcRect l="14066" t="19770" r="13287" b="12626"/>
          <a:stretch/>
        </p:blipFill>
        <p:spPr>
          <a:xfrm>
            <a:off x="5652120" y="548680"/>
            <a:ext cx="3096344" cy="1988191"/>
          </a:xfrm>
          <a:prstGeom prst="rect">
            <a:avLst/>
          </a:prstGeom>
        </p:spPr>
      </p:pic>
      <p:pic>
        <p:nvPicPr>
          <p:cNvPr id="21" name="Picture 15" descr="ZeroOneLarge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3888" y="980728"/>
            <a:ext cx="10287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3066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Content Placeholder 1"/>
          <p:cNvSpPr txBox="1">
            <a:spLocks/>
          </p:cNvSpPr>
          <p:nvPr/>
        </p:nvSpPr>
        <p:spPr>
          <a:xfrm>
            <a:off x="395536" y="980728"/>
            <a:ext cx="8429684" cy="5184576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 smtClean="0">
                <a:solidFill>
                  <a:srgbClr val="0000FF"/>
                </a:solidFill>
                <a:cs typeface="Arial" charset="0"/>
              </a:rPr>
              <a:t>Possible to build in theory, no fundamental theoretical obstacles have been found yet.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600" dirty="0">
              <a:cs typeface="Arial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600" dirty="0" smtClean="0">
              <a:cs typeface="Arial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600" dirty="0">
              <a:cs typeface="Arial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600" dirty="0" smtClean="0">
              <a:cs typeface="Arial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600" dirty="0" smtClean="0">
              <a:cs typeface="Arial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 smtClean="0">
                <a:cs typeface="Arial" charset="0"/>
              </a:rPr>
              <a:t>Canadian company “D-Wave” claims to have build one. Did they? 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 smtClean="0">
                <a:cs typeface="Arial" charset="0"/>
              </a:rPr>
              <a:t>2014: Martinis group “</a:t>
            </a:r>
            <a:r>
              <a:rPr lang="en-US" sz="2600" dirty="0" smtClean="0">
                <a:cs typeface="Arial" charset="0"/>
                <a:hlinkClick r:id="rId3"/>
              </a:rPr>
              <a:t>acquired</a:t>
            </a:r>
            <a:r>
              <a:rPr lang="en-US" sz="2600" dirty="0" smtClean="0">
                <a:cs typeface="Arial" charset="0"/>
              </a:rPr>
              <a:t>” by Google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2014: 1.35 Mio € investment in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QuTech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centre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in Delft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341009" name="Rectangle 17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713787" cy="647700"/>
          </a:xfrm>
        </p:spPr>
        <p:txBody>
          <a:bodyPr>
            <a:noAutofit/>
          </a:bodyPr>
          <a:lstStyle/>
          <a:p>
            <a:r>
              <a:rPr lang="en-US" sz="4000" dirty="0" smtClean="0"/>
              <a:t>Can We Build Quantum Computers?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2060848"/>
            <a:ext cx="2268252" cy="1512168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 rotWithShape="1">
          <a:blip r:embed="rId5" cstate="print"/>
          <a:srcRect l="-8679" t="-1545" r="-1535" b="-1498"/>
          <a:stretch/>
        </p:blipFill>
        <p:spPr>
          <a:xfrm>
            <a:off x="2339752" y="2564904"/>
            <a:ext cx="2520280" cy="1625886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8024" y="1916832"/>
            <a:ext cx="1584176" cy="184327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22021" y="5661248"/>
            <a:ext cx="1546523" cy="1124744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6516216" y="1628800"/>
            <a:ext cx="3168351" cy="2577440"/>
            <a:chOff x="6516216" y="1628800"/>
            <a:chExt cx="3168351" cy="2577440"/>
          </a:xfrm>
        </p:grpSpPr>
        <p:sp>
          <p:nvSpPr>
            <p:cNvPr id="8" name="Content Placeholder 1"/>
            <p:cNvSpPr txBox="1">
              <a:spLocks/>
            </p:cNvSpPr>
            <p:nvPr/>
          </p:nvSpPr>
          <p:spPr bwMode="auto">
            <a:xfrm>
              <a:off x="6516216" y="3414152"/>
              <a:ext cx="3168351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accent1"/>
                </a:buClr>
                <a:buSzPct val="65000"/>
              </a:pPr>
              <a:r>
                <a:rPr lang="en-US" sz="2000" b="0" dirty="0" smtClean="0">
                  <a:latin typeface="Calibri" pitchFamily="34" charset="0"/>
                  <a:cs typeface="Calibri" pitchFamily="34" charset="0"/>
                </a:rPr>
                <a:t>Martinis group (UCSB)</a:t>
              </a:r>
              <a:r>
                <a:rPr lang="en-US" sz="2000" dirty="0">
                  <a:latin typeface="Calibri" pitchFamily="34" charset="0"/>
                  <a:cs typeface="Calibri" pitchFamily="34" charset="0"/>
                </a:rPr>
                <a:t/>
              </a:r>
              <a:br>
                <a:rPr lang="en-US" sz="2000" dirty="0">
                  <a:latin typeface="Calibri" pitchFamily="34" charset="0"/>
                  <a:cs typeface="Calibri" pitchFamily="34" charset="0"/>
                </a:rPr>
              </a:br>
              <a:r>
                <a:rPr lang="en-US" sz="2000" b="0" dirty="0" smtClean="0">
                  <a:latin typeface="Calibri" pitchFamily="34" charset="0"/>
                  <a:cs typeface="Calibri" pitchFamily="34" charset="0"/>
                </a:rPr>
                <a:t>9 </a:t>
              </a:r>
              <a:r>
                <a:rPr lang="en-US" sz="2000" b="0" dirty="0" err="1" smtClean="0">
                  <a:latin typeface="Calibri" pitchFamily="34" charset="0"/>
                  <a:cs typeface="Calibri" pitchFamily="34" charset="0"/>
                </a:rPr>
                <a:t>qubits</a:t>
              </a:r>
              <a:endParaRPr lang="en-US" sz="2000" b="0" dirty="0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588224" y="1628800"/>
              <a:ext cx="2376264" cy="18862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7213809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612775" y="44624"/>
            <a:ext cx="8153400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/>
              <a:t>Demonstration of Quantum Technology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FD70C35E-AD68-4018-BD60-7E91F9986D2E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7" name="Rectangle 298"/>
          <p:cNvSpPr>
            <a:spLocks noChangeArrowheads="1"/>
          </p:cNvSpPr>
          <p:nvPr/>
        </p:nvSpPr>
        <p:spPr bwMode="auto">
          <a:xfrm>
            <a:off x="510116" y="1044223"/>
            <a:ext cx="8083550" cy="663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800" b="0" dirty="0" smtClean="0">
                <a:latin typeface="Calibri" pitchFamily="34" charset="0"/>
                <a:cs typeface="Calibri" pitchFamily="34" charset="0"/>
              </a:rPr>
              <a:t>generation of random numbers</a:t>
            </a:r>
            <a:endParaRPr lang="en-US" sz="2800" b="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l="275" r="275"/>
          <a:stretch>
            <a:fillRect/>
          </a:stretch>
        </p:blipFill>
        <p:spPr>
          <a:xfrm>
            <a:off x="1327637" y="1588911"/>
            <a:ext cx="6758412" cy="3716867"/>
          </a:xfrm>
          <a:ln>
            <a:solidFill>
              <a:schemeClr val="tx1"/>
            </a:solidFill>
          </a:ln>
        </p:spPr>
      </p:pic>
      <p:grpSp>
        <p:nvGrpSpPr>
          <p:cNvPr id="27" name="Group 101"/>
          <p:cNvGrpSpPr>
            <a:grpSpLocks/>
          </p:cNvGrpSpPr>
          <p:nvPr/>
        </p:nvGrpSpPr>
        <p:grpSpPr bwMode="auto">
          <a:xfrm>
            <a:off x="2957686" y="2229556"/>
            <a:ext cx="1190981" cy="728134"/>
            <a:chOff x="2935329" y="1229896"/>
            <a:chExt cx="941575" cy="599209"/>
          </a:xfrm>
        </p:grpSpPr>
        <p:sp>
          <p:nvSpPr>
            <p:cNvPr id="28" name="Line 7"/>
            <p:cNvSpPr>
              <a:spLocks noChangeShapeType="1"/>
            </p:cNvSpPr>
            <p:nvPr/>
          </p:nvSpPr>
          <p:spPr bwMode="auto">
            <a:xfrm>
              <a:off x="2935329" y="1829105"/>
              <a:ext cx="941575" cy="0"/>
            </a:xfrm>
            <a:prstGeom prst="line">
              <a:avLst/>
            </a:prstGeom>
            <a:noFill/>
            <a:ln w="57150" cmpd="sng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</p:spPr>
          <p:txBody>
            <a:bodyPr lIns="0" tIns="0" rIns="0" bIns="0" anchor="ctr"/>
            <a:lstStyle/>
            <a:p>
              <a:endParaRPr lang="de-CH"/>
            </a:p>
          </p:txBody>
        </p:sp>
        <p:grpSp>
          <p:nvGrpSpPr>
            <p:cNvPr id="30" name="Group 28"/>
            <p:cNvGrpSpPr>
              <a:grpSpLocks/>
            </p:cNvGrpSpPr>
            <p:nvPr/>
          </p:nvGrpSpPr>
          <p:grpSpPr bwMode="auto">
            <a:xfrm>
              <a:off x="3143670" y="1229896"/>
              <a:ext cx="457692" cy="460694"/>
              <a:chOff x="4493712" y="2000240"/>
              <a:chExt cx="457692" cy="460694"/>
            </a:xfrm>
          </p:grpSpPr>
          <p:sp>
            <p:nvSpPr>
              <p:cNvPr id="37" name="Oval 2"/>
              <p:cNvSpPr>
                <a:spLocks noChangeArrowheads="1"/>
              </p:cNvSpPr>
              <p:nvPr/>
            </p:nvSpPr>
            <p:spPr bwMode="auto">
              <a:xfrm>
                <a:off x="4493712" y="2000240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38" name="Line 5"/>
              <p:cNvSpPr>
                <a:spLocks noChangeShapeType="1"/>
              </p:cNvSpPr>
              <p:nvPr/>
            </p:nvSpPr>
            <p:spPr bwMode="auto">
              <a:xfrm rot="10800000">
                <a:off x="4723063" y="2046918"/>
                <a:ext cx="0" cy="367338"/>
              </a:xfrm>
              <a:prstGeom prst="line">
                <a:avLst/>
              </a:prstGeom>
              <a:noFill/>
              <a:ln w="57150" cmpd="sng">
                <a:solidFill>
                  <a:srgbClr val="000000"/>
                </a:solidFill>
                <a:round/>
                <a:headEnd type="triangle" w="med" len="sm"/>
                <a:tailEnd type="triangle" w="med" len="sm"/>
              </a:ln>
            </p:spPr>
            <p:txBody>
              <a:bodyPr anchor="ctr" anchorCtr="1"/>
              <a:lstStyle/>
              <a:p>
                <a:endParaRPr lang="de-CH"/>
              </a:p>
            </p:txBody>
          </p:sp>
        </p:grpSp>
      </p:grpSp>
      <p:sp>
        <p:nvSpPr>
          <p:cNvPr id="39" name="Rectangle 298"/>
          <p:cNvSpPr>
            <a:spLocks noChangeArrowheads="1"/>
          </p:cNvSpPr>
          <p:nvPr/>
        </p:nvSpPr>
        <p:spPr bwMode="auto">
          <a:xfrm>
            <a:off x="3993444" y="5260622"/>
            <a:ext cx="4540956" cy="496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(diagram from </a:t>
            </a:r>
            <a:r>
              <a:rPr lang="en-US" sz="2000" b="0" dirty="0" err="1" smtClean="0">
                <a:latin typeface="Calibri" pitchFamily="34" charset="0"/>
                <a:cs typeface="Calibri" pitchFamily="34" charset="0"/>
              </a:rPr>
              <a:t>idQuantique</a:t>
            </a: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 white paper)</a:t>
            </a:r>
            <a:endParaRPr lang="en-US" sz="20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ctangle 298"/>
          <p:cNvSpPr>
            <a:spLocks noChangeArrowheads="1"/>
          </p:cNvSpPr>
          <p:nvPr/>
        </p:nvSpPr>
        <p:spPr bwMode="auto">
          <a:xfrm>
            <a:off x="614800" y="5657891"/>
            <a:ext cx="7241853" cy="1055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800" b="0" dirty="0" smtClean="0">
                <a:latin typeface="Calibri" pitchFamily="34" charset="0"/>
                <a:cs typeface="Calibri" pitchFamily="34" charset="0"/>
              </a:rPr>
              <a:t>no </a:t>
            </a:r>
            <a:r>
              <a:rPr lang="en-US" sz="2800" b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quantum</a:t>
            </a:r>
            <a:r>
              <a:rPr lang="en-US" sz="28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computation</a:t>
            </a:r>
            <a:r>
              <a:rPr lang="en-US" sz="2800" b="0" dirty="0" smtClean="0">
                <a:latin typeface="Calibri" pitchFamily="34" charset="0"/>
                <a:cs typeface="Calibri" pitchFamily="34" charset="0"/>
              </a:rPr>
              <a:t>, only </a:t>
            </a:r>
            <a:br>
              <a:rPr lang="en-US" sz="2800" b="0" dirty="0" smtClean="0">
                <a:latin typeface="Calibri" pitchFamily="34" charset="0"/>
                <a:cs typeface="Calibri" pitchFamily="34" charset="0"/>
              </a:rPr>
            </a:br>
            <a:r>
              <a:rPr lang="en-US" sz="2800" b="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quantum communication </a:t>
            </a:r>
            <a:r>
              <a:rPr lang="en-US" sz="2800" b="0" dirty="0" smtClean="0">
                <a:latin typeface="Calibri" pitchFamily="34" charset="0"/>
                <a:cs typeface="Calibri" pitchFamily="34" charset="0"/>
              </a:rPr>
              <a:t>required</a:t>
            </a:r>
            <a:endParaRPr lang="en-US" sz="28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48667" y="3598333"/>
            <a:ext cx="522111" cy="3668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486400" y="2353733"/>
            <a:ext cx="522111" cy="3668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298"/>
          <p:cNvSpPr>
            <a:spLocks noChangeArrowheads="1"/>
          </p:cNvSpPr>
          <p:nvPr/>
        </p:nvSpPr>
        <p:spPr bwMode="auto">
          <a:xfrm>
            <a:off x="3936294" y="4625622"/>
            <a:ext cx="692150" cy="426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50%</a:t>
            </a:r>
            <a:endParaRPr lang="en-US" sz="20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Rectangle 298"/>
          <p:cNvSpPr>
            <a:spLocks noChangeArrowheads="1"/>
          </p:cNvSpPr>
          <p:nvPr/>
        </p:nvSpPr>
        <p:spPr bwMode="auto">
          <a:xfrm>
            <a:off x="6826249" y="2153356"/>
            <a:ext cx="692150" cy="426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50%</a:t>
            </a:r>
            <a:endParaRPr lang="en-US" sz="2000" b="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22640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1969: Man on the Moon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92449" y="2594898"/>
            <a:ext cx="3675587" cy="2876147"/>
          </a:xfrm>
          <a:prstGeom prst="rect">
            <a:avLst/>
          </a:prstGeom>
        </p:spPr>
      </p:pic>
      <p:sp>
        <p:nvSpPr>
          <p:cNvPr id="14" name="Rectangle 13">
            <a:hlinkClick r:id="rId4"/>
          </p:cNvPr>
          <p:cNvSpPr/>
          <p:nvPr/>
        </p:nvSpPr>
        <p:spPr>
          <a:xfrm>
            <a:off x="5564285" y="5123193"/>
            <a:ext cx="7068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</a:rPr>
              <a:t>NASA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9" name="Picture 2" descr="http://www.unmuseum.org/moonhoax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2674" y="1081841"/>
            <a:ext cx="6100861" cy="4667158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202727" y="1987232"/>
            <a:ext cx="53700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The Great Moon</a:t>
            </a:r>
            <a:r>
              <a:rPr lang="en-US" sz="2800" kern="0" dirty="0">
                <a:solidFill>
                  <a:sysClr val="window" lastClr="FFFFFF"/>
                </a:solidFill>
              </a:rPr>
              <a:t>-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Landing Hoax?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sp>
        <p:nvSpPr>
          <p:cNvPr id="15" name="Rectangle 298"/>
          <p:cNvSpPr>
            <a:spLocks noChangeArrowheads="1"/>
          </p:cNvSpPr>
          <p:nvPr/>
        </p:nvSpPr>
        <p:spPr bwMode="auto">
          <a:xfrm>
            <a:off x="302879" y="6001404"/>
            <a:ext cx="8335252" cy="711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800" b="0" dirty="0" err="1" smtClean="0">
                <a:latin typeface="Calibri" pitchFamily="34" charset="0"/>
                <a:cs typeface="Calibri" pitchFamily="34" charset="0"/>
              </a:rPr>
              <a:t>How</a:t>
            </a:r>
            <a:r>
              <a:rPr lang="de-CH" sz="28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CH" sz="2800" b="0" dirty="0" err="1" smtClean="0">
                <a:latin typeface="Calibri" pitchFamily="34" charset="0"/>
                <a:cs typeface="Calibri" pitchFamily="34" charset="0"/>
              </a:rPr>
              <a:t>can</a:t>
            </a:r>
            <a:r>
              <a:rPr lang="de-CH" sz="28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CH" sz="2800" b="0" dirty="0" err="1" smtClean="0">
                <a:latin typeface="Calibri" pitchFamily="34" charset="0"/>
                <a:cs typeface="Calibri" pitchFamily="34" charset="0"/>
              </a:rPr>
              <a:t>you</a:t>
            </a:r>
            <a:r>
              <a:rPr lang="de-CH" sz="28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CH" sz="2800" b="0" dirty="0" err="1" smtClean="0">
                <a:latin typeface="Calibri" pitchFamily="34" charset="0"/>
                <a:cs typeface="Calibri" pitchFamily="34" charset="0"/>
              </a:rPr>
              <a:t>prove</a:t>
            </a:r>
            <a:r>
              <a:rPr lang="de-CH" sz="28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CH" sz="2800" b="0" dirty="0" err="1" smtClean="0">
                <a:latin typeface="Calibri" pitchFamily="34" charset="0"/>
                <a:cs typeface="Calibri" pitchFamily="34" charset="0"/>
              </a:rPr>
              <a:t>that</a:t>
            </a:r>
            <a:r>
              <a:rPr lang="de-CH" sz="28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CH" sz="2800" b="0" dirty="0" err="1" smtClean="0">
                <a:latin typeface="Calibri" pitchFamily="34" charset="0"/>
                <a:cs typeface="Calibri" pitchFamily="34" charset="0"/>
              </a:rPr>
              <a:t>you</a:t>
            </a:r>
            <a:r>
              <a:rPr lang="de-CH" sz="28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CH" sz="2800" b="0" dirty="0" err="1" smtClean="0">
                <a:latin typeface="Calibri" pitchFamily="34" charset="0"/>
                <a:cs typeface="Calibri" pitchFamily="34" charset="0"/>
              </a:rPr>
              <a:t>are</a:t>
            </a:r>
            <a:r>
              <a:rPr lang="de-CH" sz="28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CH" sz="2800" b="0" dirty="0" err="1" smtClean="0">
                <a:latin typeface="Calibri" pitchFamily="34" charset="0"/>
                <a:cs typeface="Calibri" pitchFamily="34" charset="0"/>
              </a:rPr>
              <a:t>at</a:t>
            </a:r>
            <a:r>
              <a:rPr lang="de-CH" sz="2800" b="0" dirty="0" smtClean="0">
                <a:latin typeface="Calibri" pitchFamily="34" charset="0"/>
                <a:cs typeface="Calibri" pitchFamily="34" charset="0"/>
              </a:rPr>
              <a:t> a </a:t>
            </a:r>
            <a:r>
              <a:rPr lang="de-CH" sz="2800" b="0" dirty="0" err="1" smtClean="0">
                <a:latin typeface="Calibri" pitchFamily="34" charset="0"/>
                <a:cs typeface="Calibri" pitchFamily="34" charset="0"/>
              </a:rPr>
              <a:t>specific</a:t>
            </a:r>
            <a:r>
              <a:rPr lang="de-CH" sz="28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CH" sz="2800" b="0" dirty="0" err="1" smtClean="0">
                <a:latin typeface="Calibri" pitchFamily="34" charset="0"/>
                <a:cs typeface="Calibri" pitchFamily="34" charset="0"/>
              </a:rPr>
              <a:t>location</a:t>
            </a:r>
            <a:r>
              <a:rPr lang="de-CH" sz="2800" b="0" dirty="0" smtClean="0">
                <a:latin typeface="Calibri" pitchFamily="34" charset="0"/>
                <a:cs typeface="Calibri" pitchFamily="34" charset="0"/>
              </a:rPr>
              <a:t>?</a:t>
            </a:r>
            <a:endParaRPr lang="de-CH" sz="28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54874" y="5676769"/>
            <a:ext cx="43237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hlinkClick r:id="rId6"/>
              </a:rPr>
              <a:t>http://www.unmuseum.org/moonhoax.htm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031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 build="p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366797" y="3864069"/>
            <a:ext cx="4092947" cy="1460099"/>
            <a:chOff x="2366797" y="3864069"/>
            <a:chExt cx="4092947" cy="1460099"/>
          </a:xfrm>
        </p:grpSpPr>
        <p:grpSp>
          <p:nvGrpSpPr>
            <p:cNvPr id="16" name="Group 75"/>
            <p:cNvGrpSpPr/>
            <p:nvPr/>
          </p:nvGrpSpPr>
          <p:grpSpPr>
            <a:xfrm>
              <a:off x="2366797" y="3864069"/>
              <a:ext cx="4092947" cy="1460099"/>
              <a:chOff x="2366797" y="3864069"/>
              <a:chExt cx="4092947" cy="1460099"/>
            </a:xfrm>
          </p:grpSpPr>
          <p:sp>
            <p:nvSpPr>
              <p:cNvPr id="341142" name="Line 150"/>
              <p:cNvSpPr>
                <a:spLocks noChangeShapeType="1"/>
              </p:cNvSpPr>
              <p:nvPr/>
            </p:nvSpPr>
            <p:spPr bwMode="auto">
              <a:xfrm flipH="1">
                <a:off x="2366797" y="4557242"/>
                <a:ext cx="877836" cy="66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91" name="Rectangle 22"/>
              <p:cNvSpPr>
                <a:spLocks noChangeArrowheads="1"/>
              </p:cNvSpPr>
              <p:nvPr/>
            </p:nvSpPr>
            <p:spPr bwMode="auto">
              <a:xfrm>
                <a:off x="3254214" y="3864069"/>
                <a:ext cx="2305928" cy="1460099"/>
              </a:xfrm>
              <a:prstGeom prst="rect">
                <a:avLst/>
              </a:prstGeom>
              <a:noFill/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" name="Line 150"/>
              <p:cNvSpPr>
                <a:spLocks noChangeShapeType="1"/>
              </p:cNvSpPr>
              <p:nvPr/>
            </p:nvSpPr>
            <p:spPr bwMode="auto">
              <a:xfrm flipH="1">
                <a:off x="5581908" y="4925951"/>
                <a:ext cx="877836" cy="66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106" name="Line 150"/>
              <p:cNvSpPr>
                <a:spLocks noChangeShapeType="1"/>
              </p:cNvSpPr>
              <p:nvPr/>
            </p:nvSpPr>
            <p:spPr bwMode="auto">
              <a:xfrm flipH="1">
                <a:off x="5567159" y="4114790"/>
                <a:ext cx="877836" cy="66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  <p:pic>
          <p:nvPicPr>
            <p:cNvPr id="67" name="Picture 9" descr="dolly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779912" y="3970435"/>
              <a:ext cx="1368152" cy="1258765"/>
            </a:xfrm>
            <a:prstGeom prst="rect">
              <a:avLst/>
            </a:prstGeom>
            <a:noFill/>
          </p:spPr>
        </p:pic>
      </p:grpSp>
      <p:sp>
        <p:nvSpPr>
          <p:cNvPr id="341009" name="Rectangle 17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713787" cy="647700"/>
          </a:xfrm>
        </p:spPr>
        <p:txBody>
          <a:bodyPr>
            <a:noAutofit/>
          </a:bodyPr>
          <a:lstStyle/>
          <a:p>
            <a:r>
              <a:rPr lang="en-US" sz="4000" dirty="0" smtClean="0"/>
              <a:t>No-Cloning Theorem</a:t>
            </a:r>
            <a:endParaRPr lang="en-US" sz="4000" dirty="0"/>
          </a:p>
        </p:txBody>
      </p:sp>
      <p:sp>
        <p:nvSpPr>
          <p:cNvPr id="341139" name="Line 147"/>
          <p:cNvSpPr>
            <a:spLocks noChangeShapeType="1"/>
          </p:cNvSpPr>
          <p:nvPr/>
        </p:nvSpPr>
        <p:spPr bwMode="auto">
          <a:xfrm rot="10800000">
            <a:off x="1408113" y="5157788"/>
            <a:ext cx="0" cy="574675"/>
          </a:xfrm>
          <a:prstGeom prst="line">
            <a:avLst/>
          </a:prstGeom>
          <a:noFill/>
          <a:ln w="44450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</p:spPr>
        <p:txBody>
          <a:bodyPr anchor="ctr" anchorCtr="1"/>
          <a:lstStyle/>
          <a:p>
            <a:endParaRPr lang="en-US"/>
          </a:p>
        </p:txBody>
      </p:sp>
      <p:grpSp>
        <p:nvGrpSpPr>
          <p:cNvPr id="13" name="Group 97"/>
          <p:cNvGrpSpPr/>
          <p:nvPr/>
        </p:nvGrpSpPr>
        <p:grpSpPr>
          <a:xfrm>
            <a:off x="1476007" y="4154891"/>
            <a:ext cx="719137" cy="720725"/>
            <a:chOff x="1018819" y="3771443"/>
            <a:chExt cx="719137" cy="7207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41146" name="Oval 154"/>
            <p:cNvSpPr>
              <a:spLocks noChangeArrowheads="1"/>
            </p:cNvSpPr>
            <p:nvPr/>
          </p:nvSpPr>
          <p:spPr bwMode="auto">
            <a:xfrm>
              <a:off x="1018819" y="3771443"/>
              <a:ext cx="719137" cy="720725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90" name="Text Box 21"/>
            <p:cNvSpPr txBox="1">
              <a:spLocks noChangeArrowheads="1"/>
            </p:cNvSpPr>
            <p:nvPr/>
          </p:nvSpPr>
          <p:spPr bwMode="auto">
            <a:xfrm>
              <a:off x="1173932" y="3838580"/>
              <a:ext cx="404146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200" b="0" dirty="0" smtClean="0">
                  <a:cs typeface="Arial" charset="0"/>
                </a:rPr>
                <a:t>?</a:t>
              </a:r>
              <a:endParaRPr lang="de-CH" sz="3200" b="0" dirty="0">
                <a:cs typeface="Arial" charset="0"/>
              </a:endParaRPr>
            </a:p>
          </p:txBody>
        </p:sp>
      </p:grpSp>
      <p:grpSp>
        <p:nvGrpSpPr>
          <p:cNvPr id="14" name="Group 98"/>
          <p:cNvGrpSpPr/>
          <p:nvPr/>
        </p:nvGrpSpPr>
        <p:grpSpPr>
          <a:xfrm>
            <a:off x="6593658" y="3697691"/>
            <a:ext cx="719137" cy="720725"/>
            <a:chOff x="1018819" y="3771443"/>
            <a:chExt cx="719137" cy="7207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0" name="Oval 154"/>
            <p:cNvSpPr>
              <a:spLocks noChangeArrowheads="1"/>
            </p:cNvSpPr>
            <p:nvPr/>
          </p:nvSpPr>
          <p:spPr bwMode="auto">
            <a:xfrm>
              <a:off x="1018819" y="3771443"/>
              <a:ext cx="719137" cy="720725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101" name="Text Box 21"/>
            <p:cNvSpPr txBox="1">
              <a:spLocks noChangeArrowheads="1"/>
            </p:cNvSpPr>
            <p:nvPr/>
          </p:nvSpPr>
          <p:spPr bwMode="auto">
            <a:xfrm>
              <a:off x="1173932" y="3838580"/>
              <a:ext cx="404146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200" b="0" dirty="0" smtClean="0">
                  <a:cs typeface="Arial" charset="0"/>
                </a:rPr>
                <a:t>?</a:t>
              </a:r>
              <a:endParaRPr lang="de-CH" sz="3200" b="0" dirty="0">
                <a:cs typeface="Arial" charset="0"/>
              </a:endParaRPr>
            </a:p>
          </p:txBody>
        </p:sp>
      </p:grpSp>
      <p:grpSp>
        <p:nvGrpSpPr>
          <p:cNvPr id="15" name="Group 101"/>
          <p:cNvGrpSpPr/>
          <p:nvPr/>
        </p:nvGrpSpPr>
        <p:grpSpPr>
          <a:xfrm>
            <a:off x="6623155" y="4553097"/>
            <a:ext cx="719137" cy="720725"/>
            <a:chOff x="1018819" y="3771443"/>
            <a:chExt cx="719137" cy="7207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3" name="Oval 154"/>
            <p:cNvSpPr>
              <a:spLocks noChangeArrowheads="1"/>
            </p:cNvSpPr>
            <p:nvPr/>
          </p:nvSpPr>
          <p:spPr bwMode="auto">
            <a:xfrm>
              <a:off x="1018819" y="3771443"/>
              <a:ext cx="719137" cy="720725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104" name="Text Box 21"/>
            <p:cNvSpPr txBox="1">
              <a:spLocks noChangeArrowheads="1"/>
            </p:cNvSpPr>
            <p:nvPr/>
          </p:nvSpPr>
          <p:spPr bwMode="auto">
            <a:xfrm>
              <a:off x="1173932" y="3838580"/>
              <a:ext cx="404146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200" b="0" dirty="0" smtClean="0">
                  <a:cs typeface="Arial" charset="0"/>
                </a:rPr>
                <a:t>?</a:t>
              </a:r>
              <a:endParaRPr lang="de-CH" sz="3200" b="0" dirty="0">
                <a:cs typeface="Arial" charset="0"/>
              </a:endParaRPr>
            </a:p>
          </p:txBody>
        </p:sp>
      </p:grpSp>
      <p:grpSp>
        <p:nvGrpSpPr>
          <p:cNvPr id="17" name="Group 74"/>
          <p:cNvGrpSpPr/>
          <p:nvPr/>
        </p:nvGrpSpPr>
        <p:grpSpPr>
          <a:xfrm>
            <a:off x="2771801" y="3429000"/>
            <a:ext cx="5184576" cy="2232248"/>
            <a:chOff x="2809127" y="3501009"/>
            <a:chExt cx="3326202" cy="2232248"/>
          </a:xfrm>
        </p:grpSpPr>
        <p:sp>
          <p:nvSpPr>
            <p:cNvPr id="92" name="Line 150"/>
            <p:cNvSpPr>
              <a:spLocks noChangeShapeType="1"/>
            </p:cNvSpPr>
            <p:nvPr/>
          </p:nvSpPr>
          <p:spPr bwMode="auto">
            <a:xfrm flipH="1">
              <a:off x="2875934" y="3554362"/>
              <a:ext cx="3259394" cy="2153264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  <p:sp>
          <p:nvSpPr>
            <p:cNvPr id="105" name="Line 150"/>
            <p:cNvSpPr>
              <a:spLocks noChangeShapeType="1"/>
            </p:cNvSpPr>
            <p:nvPr/>
          </p:nvSpPr>
          <p:spPr bwMode="auto">
            <a:xfrm>
              <a:off x="2809127" y="3501009"/>
              <a:ext cx="3326202" cy="223224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grpSp>
        <p:nvGrpSpPr>
          <p:cNvPr id="80" name="Group 28"/>
          <p:cNvGrpSpPr/>
          <p:nvPr/>
        </p:nvGrpSpPr>
        <p:grpSpPr>
          <a:xfrm>
            <a:off x="2699792" y="1052736"/>
            <a:ext cx="720000" cy="720000"/>
            <a:chOff x="4214810" y="2000240"/>
            <a:chExt cx="457692" cy="460694"/>
          </a:xfrm>
        </p:grpSpPr>
        <p:sp>
          <p:nvSpPr>
            <p:cNvPr id="81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82" name="Line 5"/>
            <p:cNvSpPr>
              <a:spLocks noChangeShapeType="1"/>
            </p:cNvSpPr>
            <p:nvPr/>
          </p:nvSpPr>
          <p:spPr bwMode="auto">
            <a:xfrm rot="108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539552" y="980728"/>
            <a:ext cx="720000" cy="720000"/>
            <a:chOff x="7597837" y="2707419"/>
            <a:chExt cx="457692" cy="460694"/>
          </a:xfrm>
        </p:grpSpPr>
        <p:sp>
          <p:nvSpPr>
            <p:cNvPr id="114" name="Oval 2"/>
            <p:cNvSpPr>
              <a:spLocks noChangeArrowheads="1"/>
            </p:cNvSpPr>
            <p:nvPr/>
          </p:nvSpPr>
          <p:spPr bwMode="auto">
            <a:xfrm>
              <a:off x="7597837" y="2707419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15" name="Line 5"/>
            <p:cNvSpPr>
              <a:spLocks noChangeShapeType="1"/>
            </p:cNvSpPr>
            <p:nvPr/>
          </p:nvSpPr>
          <p:spPr bwMode="auto">
            <a:xfrm rot="5400000">
              <a:off x="7827188" y="2754097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16" name="Group 28"/>
          <p:cNvGrpSpPr/>
          <p:nvPr/>
        </p:nvGrpSpPr>
        <p:grpSpPr>
          <a:xfrm>
            <a:off x="539553" y="1988800"/>
            <a:ext cx="720000" cy="720000"/>
            <a:chOff x="4214810" y="2000240"/>
            <a:chExt cx="457692" cy="460694"/>
          </a:xfrm>
        </p:grpSpPr>
        <p:sp>
          <p:nvSpPr>
            <p:cNvPr id="117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18" name="Line 5"/>
            <p:cNvSpPr>
              <a:spLocks noChangeShapeType="1"/>
            </p:cNvSpPr>
            <p:nvPr/>
          </p:nvSpPr>
          <p:spPr bwMode="auto">
            <a:xfrm rot="27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19" name="Group 28"/>
          <p:cNvGrpSpPr/>
          <p:nvPr/>
        </p:nvGrpSpPr>
        <p:grpSpPr>
          <a:xfrm>
            <a:off x="2699792" y="1988840"/>
            <a:ext cx="720000" cy="720000"/>
            <a:chOff x="4214810" y="2000240"/>
            <a:chExt cx="457692" cy="460694"/>
          </a:xfrm>
        </p:grpSpPr>
        <p:sp>
          <p:nvSpPr>
            <p:cNvPr id="120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21" name="Line 5"/>
            <p:cNvSpPr>
              <a:spLocks noChangeShapeType="1"/>
            </p:cNvSpPr>
            <p:nvPr/>
          </p:nvSpPr>
          <p:spPr bwMode="auto">
            <a:xfrm rot="81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22" name="Group 10"/>
          <p:cNvGrpSpPr>
            <a:grpSpLocks/>
          </p:cNvGrpSpPr>
          <p:nvPr/>
        </p:nvGrpSpPr>
        <p:grpSpPr bwMode="auto">
          <a:xfrm>
            <a:off x="5651028" y="2060278"/>
            <a:ext cx="865187" cy="792162"/>
            <a:chOff x="2148" y="2341"/>
            <a:chExt cx="545" cy="499"/>
          </a:xfrm>
        </p:grpSpPr>
        <p:sp>
          <p:nvSpPr>
            <p:cNvPr id="123" name="Oval 11"/>
            <p:cNvSpPr>
              <a:spLocks noChangeArrowheads="1"/>
            </p:cNvSpPr>
            <p:nvPr/>
          </p:nvSpPr>
          <p:spPr bwMode="auto">
            <a:xfrm>
              <a:off x="2239" y="2432"/>
              <a:ext cx="363" cy="363"/>
            </a:xfrm>
            <a:prstGeom prst="ellipse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 useBgFill="1">
          <p:nvSpPr>
            <p:cNvPr id="124" name="Rectangle 12"/>
            <p:cNvSpPr>
              <a:spLocks noChangeArrowheads="1"/>
            </p:cNvSpPr>
            <p:nvPr/>
          </p:nvSpPr>
          <p:spPr bwMode="auto">
            <a:xfrm>
              <a:off x="2148" y="2568"/>
              <a:ext cx="545" cy="272"/>
            </a:xfrm>
            <a:prstGeom prst="rect">
              <a:avLst/>
            </a:prstGeom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4000" b="1">
                <a:cs typeface="Arial" charset="0"/>
              </a:endParaRPr>
            </a:p>
          </p:txBody>
        </p:sp>
        <p:sp>
          <p:nvSpPr>
            <p:cNvPr id="125" name="Line 13"/>
            <p:cNvSpPr>
              <a:spLocks noChangeShapeType="1"/>
            </p:cNvSpPr>
            <p:nvPr/>
          </p:nvSpPr>
          <p:spPr bwMode="auto">
            <a:xfrm flipV="1">
              <a:off x="2420" y="2341"/>
              <a:ext cx="136" cy="1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sp>
        <p:nvSpPr>
          <p:cNvPr id="126" name="Rectangle 22"/>
          <p:cNvSpPr>
            <a:spLocks noChangeArrowheads="1"/>
          </p:cNvSpPr>
          <p:nvPr/>
        </p:nvSpPr>
        <p:spPr bwMode="auto">
          <a:xfrm>
            <a:off x="5660553" y="1988840"/>
            <a:ext cx="865187" cy="1008063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7" name="Group 139"/>
          <p:cNvGrpSpPr>
            <a:grpSpLocks/>
          </p:cNvGrpSpPr>
          <p:nvPr/>
        </p:nvGrpSpPr>
        <p:grpSpPr bwMode="auto">
          <a:xfrm>
            <a:off x="6947172" y="2075584"/>
            <a:ext cx="865188" cy="792163"/>
            <a:chOff x="2154" y="1933"/>
            <a:chExt cx="545" cy="499"/>
          </a:xfrm>
        </p:grpSpPr>
        <p:sp>
          <p:nvSpPr>
            <p:cNvPr id="128" name="Oval 140"/>
            <p:cNvSpPr>
              <a:spLocks noChangeArrowheads="1"/>
            </p:cNvSpPr>
            <p:nvPr/>
          </p:nvSpPr>
          <p:spPr bwMode="auto">
            <a:xfrm>
              <a:off x="2245" y="2024"/>
              <a:ext cx="363" cy="363"/>
            </a:xfrm>
            <a:prstGeom prst="ellipse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 useBgFill="1">
          <p:nvSpPr>
            <p:cNvPr id="129" name="Rectangle 141"/>
            <p:cNvSpPr>
              <a:spLocks noChangeArrowheads="1"/>
            </p:cNvSpPr>
            <p:nvPr/>
          </p:nvSpPr>
          <p:spPr bwMode="auto">
            <a:xfrm>
              <a:off x="2154" y="2160"/>
              <a:ext cx="545" cy="272"/>
            </a:xfrm>
            <a:prstGeom prst="rect">
              <a:avLst/>
            </a:prstGeom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4000" b="1">
                <a:latin typeface="cmsy10" pitchFamily="34" charset="0"/>
                <a:cs typeface="Arial" charset="0"/>
              </a:endParaRPr>
            </a:p>
          </p:txBody>
        </p:sp>
        <p:sp>
          <p:nvSpPr>
            <p:cNvPr id="130" name="Line 142"/>
            <p:cNvSpPr>
              <a:spLocks noChangeShapeType="1"/>
            </p:cNvSpPr>
            <p:nvPr/>
          </p:nvSpPr>
          <p:spPr bwMode="auto">
            <a:xfrm flipV="1">
              <a:off x="2426" y="1933"/>
              <a:ext cx="136" cy="1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sp>
        <p:nvSpPr>
          <p:cNvPr id="131" name="Rectangle 149"/>
          <p:cNvSpPr>
            <a:spLocks noChangeArrowheads="1"/>
          </p:cNvSpPr>
          <p:nvPr/>
        </p:nvSpPr>
        <p:spPr bwMode="auto">
          <a:xfrm>
            <a:off x="6947172" y="1988270"/>
            <a:ext cx="865188" cy="10080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2" name="Group 90"/>
          <p:cNvGrpSpPr/>
          <p:nvPr/>
        </p:nvGrpSpPr>
        <p:grpSpPr>
          <a:xfrm>
            <a:off x="5850239" y="2439230"/>
            <a:ext cx="504000" cy="504000"/>
            <a:chOff x="6948264" y="2780928"/>
            <a:chExt cx="457692" cy="460694"/>
          </a:xfrm>
        </p:grpSpPr>
        <p:sp>
          <p:nvSpPr>
            <p:cNvPr id="133" name="Oval 2"/>
            <p:cNvSpPr>
              <a:spLocks noChangeArrowheads="1"/>
            </p:cNvSpPr>
            <p:nvPr/>
          </p:nvSpPr>
          <p:spPr bwMode="auto">
            <a:xfrm>
              <a:off x="6948264" y="2780928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134" name="Group 63"/>
            <p:cNvGrpSpPr/>
            <p:nvPr/>
          </p:nvGrpSpPr>
          <p:grpSpPr>
            <a:xfrm>
              <a:off x="6991697" y="2814836"/>
              <a:ext cx="360040" cy="367338"/>
              <a:chOff x="-986264" y="2827606"/>
              <a:chExt cx="360040" cy="367338"/>
            </a:xfrm>
          </p:grpSpPr>
          <p:sp>
            <p:nvSpPr>
              <p:cNvPr id="135" name="Line 5"/>
              <p:cNvSpPr>
                <a:spLocks noChangeShapeType="1"/>
              </p:cNvSpPr>
              <p:nvPr/>
            </p:nvSpPr>
            <p:spPr bwMode="auto">
              <a:xfrm rot="10800000">
                <a:off x="-815273" y="2827606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36" name="Line 5"/>
              <p:cNvSpPr>
                <a:spLocks noChangeShapeType="1"/>
              </p:cNvSpPr>
              <p:nvPr/>
            </p:nvSpPr>
            <p:spPr bwMode="auto">
              <a:xfrm rot="10800000">
                <a:off x="-986264" y="3003776"/>
                <a:ext cx="360040" cy="729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137" name="Group 136"/>
          <p:cNvGrpSpPr/>
          <p:nvPr/>
        </p:nvGrpSpPr>
        <p:grpSpPr>
          <a:xfrm>
            <a:off x="7141930" y="2436996"/>
            <a:ext cx="504000" cy="504000"/>
            <a:chOff x="4427984" y="692696"/>
            <a:chExt cx="457692" cy="460694"/>
          </a:xfrm>
        </p:grpSpPr>
        <p:sp>
          <p:nvSpPr>
            <p:cNvPr id="138" name="Oval 2"/>
            <p:cNvSpPr>
              <a:spLocks noChangeArrowheads="1"/>
            </p:cNvSpPr>
            <p:nvPr/>
          </p:nvSpPr>
          <p:spPr bwMode="auto">
            <a:xfrm>
              <a:off x="4427984" y="692696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39" name="Line 5"/>
            <p:cNvSpPr>
              <a:spLocks noChangeShapeType="1"/>
            </p:cNvSpPr>
            <p:nvPr/>
          </p:nvSpPr>
          <p:spPr bwMode="auto">
            <a:xfrm rot="2700000">
              <a:off x="4470434" y="919757"/>
              <a:ext cx="360040" cy="729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  <p:sp>
          <p:nvSpPr>
            <p:cNvPr id="140" name="Line 5"/>
            <p:cNvSpPr>
              <a:spLocks noChangeShapeType="1"/>
            </p:cNvSpPr>
            <p:nvPr/>
          </p:nvSpPr>
          <p:spPr bwMode="auto">
            <a:xfrm rot="8100000">
              <a:off x="4470435" y="919756"/>
              <a:ext cx="360040" cy="729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pic>
        <p:nvPicPr>
          <p:cNvPr id="141" name="Picture 140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475656" y="2132856"/>
            <a:ext cx="690067" cy="446227"/>
          </a:xfrm>
          <a:prstGeom prst="rect">
            <a:avLst/>
          </a:prstGeom>
          <a:noFill/>
          <a:ln/>
          <a:effectLst/>
        </p:spPr>
      </p:pic>
      <p:pic>
        <p:nvPicPr>
          <p:cNvPr id="142" name="Picture 141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707904" y="2148851"/>
            <a:ext cx="690067" cy="446227"/>
          </a:xfrm>
          <a:prstGeom prst="rect">
            <a:avLst/>
          </a:prstGeom>
          <a:noFill/>
          <a:ln/>
          <a:effectLst/>
        </p:spPr>
      </p:pic>
      <p:pic>
        <p:nvPicPr>
          <p:cNvPr id="143" name="Picture 142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475656" y="1196752"/>
            <a:ext cx="690067" cy="487680"/>
          </a:xfrm>
          <a:prstGeom prst="rect">
            <a:avLst/>
          </a:prstGeom>
          <a:noFill/>
          <a:ln/>
          <a:effectLst/>
        </p:spPr>
      </p:pic>
      <p:pic>
        <p:nvPicPr>
          <p:cNvPr id="144" name="Picture 143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707904" y="1167408"/>
            <a:ext cx="690067" cy="487680"/>
          </a:xfrm>
          <a:prstGeom prst="rect">
            <a:avLst/>
          </a:prstGeom>
          <a:noFill/>
          <a:ln/>
          <a:effectLst/>
        </p:spPr>
      </p:pic>
      <p:sp>
        <p:nvSpPr>
          <p:cNvPr id="59" name="Content Placeholder 1"/>
          <p:cNvSpPr txBox="1">
            <a:spLocks/>
          </p:cNvSpPr>
          <p:nvPr/>
        </p:nvSpPr>
        <p:spPr>
          <a:xfrm>
            <a:off x="4932040" y="1124744"/>
            <a:ext cx="2880320" cy="648072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en-US" sz="2400" dirty="0">
                <a:cs typeface="Arial" charset="0"/>
              </a:rPr>
              <a:t>Q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uantum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operations: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64" name="Rectangle 22"/>
          <p:cNvSpPr>
            <a:spLocks noChangeArrowheads="1"/>
          </p:cNvSpPr>
          <p:nvPr/>
        </p:nvSpPr>
        <p:spPr bwMode="auto">
          <a:xfrm>
            <a:off x="7884368" y="980728"/>
            <a:ext cx="649188" cy="7192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Content Placeholder 1"/>
          <p:cNvSpPr txBox="1">
            <a:spLocks/>
          </p:cNvSpPr>
          <p:nvPr/>
        </p:nvSpPr>
        <p:spPr>
          <a:xfrm>
            <a:off x="7956376" y="923838"/>
            <a:ext cx="648072" cy="792088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U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66" name="Text Box 21"/>
          <p:cNvSpPr txBox="1">
            <a:spLocks noChangeArrowheads="1"/>
          </p:cNvSpPr>
          <p:nvPr/>
        </p:nvSpPr>
        <p:spPr bwMode="auto">
          <a:xfrm>
            <a:off x="683568" y="5877272"/>
            <a:ext cx="65527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dirty="0" smtClean="0">
                <a:cs typeface="Arial" charset="0"/>
              </a:rPr>
              <a:t>Proof: copying is a </a:t>
            </a:r>
            <a:r>
              <a:rPr lang="en-US" sz="2800" dirty="0" smtClean="0">
                <a:solidFill>
                  <a:srgbClr val="0000FF"/>
                </a:solidFill>
                <a:cs typeface="Arial" charset="0"/>
              </a:rPr>
              <a:t>non-linear operation</a:t>
            </a:r>
            <a:endParaRPr lang="de-CH" sz="2800" dirty="0">
              <a:solidFill>
                <a:srgbClr val="0000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13759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C -0.08577 0.07523 -0.17153 0.15069 -0.1941 0.22662 C -0.21667 0.30254 -0.14479 0.41759 -0.1349 0.45555 " pathEditMode="relative" ptsTypes="aaA">
                                      <p:cBhvr>
                                        <p:cTn id="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48148E-6 C 0.09149 0.09283 0.18316 0.18588 0.2 0.26296 C 0.21667 0.34051 0.15885 0.40232 0.10087 0.46435 " pathEditMode="relative" ptsTypes="aaA">
                                      <p:cBhvr>
                                        <p:cTn id="10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81481E-6 C -0.06128 0.07453 -0.12239 0.1493 -0.14496 0.20208 C -0.16753 0.25486 -0.15139 0.28564 -0.13507 0.31666 " pathEditMode="relative" ptsTypes="aaA">
                                      <p:cBhvr>
                                        <p:cTn id="12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59259E-6 C 0.06476 0.06852 0.12951 0.13704 0.14653 0.18982 C 0.16354 0.2426 0.13299 0.27963 0.10243 0.31667 " pathEditMode="relative" ptsTypes="aaA">
                                      <p:cBhvr>
                                        <p:cTn id="14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68313" y="188640"/>
            <a:ext cx="8229600" cy="720725"/>
          </a:xfrm>
        </p:spPr>
        <p:txBody>
          <a:bodyPr>
            <a:normAutofit fontScale="90000"/>
          </a:bodyPr>
          <a:lstStyle/>
          <a:p>
            <a:pPr algn="l"/>
            <a:r>
              <a:rPr lang="fr-CH" dirty="0" smtClean="0"/>
              <a:t>Quantum Key Distribution (QKD)</a:t>
            </a:r>
            <a:endParaRPr lang="en-US" dirty="0"/>
          </a:p>
        </p:txBody>
      </p:sp>
      <p:sp>
        <p:nvSpPr>
          <p:cNvPr id="518150" name="Line 6"/>
          <p:cNvSpPr>
            <a:spLocks noChangeShapeType="1"/>
          </p:cNvSpPr>
          <p:nvPr/>
        </p:nvSpPr>
        <p:spPr bwMode="auto">
          <a:xfrm>
            <a:off x="3130550" y="1989138"/>
            <a:ext cx="288131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med" len="med"/>
            <a:tailEnd type="triangle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518152" name="Line 8"/>
          <p:cNvSpPr>
            <a:spLocks noChangeShapeType="1"/>
          </p:cNvSpPr>
          <p:nvPr/>
        </p:nvSpPr>
        <p:spPr bwMode="auto">
          <a:xfrm>
            <a:off x="3130550" y="2276475"/>
            <a:ext cx="288131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pic>
        <p:nvPicPr>
          <p:cNvPr id="518183" name="Picture 39" descr="BS00996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95801" y="3461023"/>
            <a:ext cx="647700" cy="4841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pic>
        <p:nvPicPr>
          <p:cNvPr id="518184" name="Picture 40" descr="BS00996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638283" y="3402013"/>
            <a:ext cx="647700" cy="4841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sp>
        <p:nvSpPr>
          <p:cNvPr id="518185" name="Freeform 41"/>
          <p:cNvSpPr>
            <a:spLocks/>
          </p:cNvSpPr>
          <p:nvPr/>
        </p:nvSpPr>
        <p:spPr bwMode="auto">
          <a:xfrm rot="563765">
            <a:off x="930329" y="2583391"/>
            <a:ext cx="303212" cy="774700"/>
          </a:xfrm>
          <a:custGeom>
            <a:avLst/>
            <a:gdLst/>
            <a:ahLst/>
            <a:cxnLst>
              <a:cxn ang="0">
                <a:pos x="74" y="0"/>
              </a:cxn>
              <a:cxn ang="0">
                <a:pos x="121" y="121"/>
              </a:cxn>
              <a:cxn ang="0">
                <a:pos x="7" y="215"/>
              </a:cxn>
              <a:cxn ang="0">
                <a:pos x="81" y="349"/>
              </a:cxn>
              <a:cxn ang="0">
                <a:pos x="87" y="551"/>
              </a:cxn>
            </a:cxnLst>
            <a:rect l="0" t="0" r="r" b="b"/>
            <a:pathLst>
              <a:path w="132" h="551">
                <a:moveTo>
                  <a:pt x="74" y="0"/>
                </a:moveTo>
                <a:cubicBezTo>
                  <a:pt x="82" y="20"/>
                  <a:pt x="132" y="85"/>
                  <a:pt x="121" y="121"/>
                </a:cubicBezTo>
                <a:cubicBezTo>
                  <a:pt x="110" y="157"/>
                  <a:pt x="14" y="177"/>
                  <a:pt x="7" y="215"/>
                </a:cubicBezTo>
                <a:cubicBezTo>
                  <a:pt x="0" y="253"/>
                  <a:pt x="68" y="293"/>
                  <a:pt x="81" y="349"/>
                </a:cubicBezTo>
                <a:cubicBezTo>
                  <a:pt x="94" y="405"/>
                  <a:pt x="86" y="509"/>
                  <a:pt x="87" y="551"/>
                </a:cubicBezTo>
              </a:path>
            </a:pathLst>
          </a:cu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8186" name="Freeform 42"/>
          <p:cNvSpPr>
            <a:spLocks/>
          </p:cNvSpPr>
          <p:nvPr/>
        </p:nvSpPr>
        <p:spPr bwMode="auto">
          <a:xfrm>
            <a:off x="7816337" y="2598123"/>
            <a:ext cx="217488" cy="730250"/>
          </a:xfrm>
          <a:custGeom>
            <a:avLst/>
            <a:gdLst/>
            <a:ahLst/>
            <a:cxnLst>
              <a:cxn ang="0">
                <a:pos x="74" y="0"/>
              </a:cxn>
              <a:cxn ang="0">
                <a:pos x="121" y="121"/>
              </a:cxn>
              <a:cxn ang="0">
                <a:pos x="7" y="215"/>
              </a:cxn>
              <a:cxn ang="0">
                <a:pos x="81" y="349"/>
              </a:cxn>
              <a:cxn ang="0">
                <a:pos x="87" y="551"/>
              </a:cxn>
            </a:cxnLst>
            <a:rect l="0" t="0" r="r" b="b"/>
            <a:pathLst>
              <a:path w="132" h="551">
                <a:moveTo>
                  <a:pt x="74" y="0"/>
                </a:moveTo>
                <a:cubicBezTo>
                  <a:pt x="82" y="20"/>
                  <a:pt x="132" y="85"/>
                  <a:pt x="121" y="121"/>
                </a:cubicBezTo>
                <a:cubicBezTo>
                  <a:pt x="110" y="157"/>
                  <a:pt x="14" y="177"/>
                  <a:pt x="7" y="215"/>
                </a:cubicBezTo>
                <a:cubicBezTo>
                  <a:pt x="0" y="253"/>
                  <a:pt x="68" y="293"/>
                  <a:pt x="81" y="349"/>
                </a:cubicBezTo>
                <a:cubicBezTo>
                  <a:pt x="94" y="405"/>
                  <a:pt x="86" y="509"/>
                  <a:pt x="87" y="551"/>
                </a:cubicBezTo>
              </a:path>
            </a:pathLst>
          </a:cu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870155" y="1061882"/>
            <a:ext cx="1165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latin typeface="Arial" pitchFamily="34" charset="0"/>
                <a:cs typeface="Arial" pitchFamily="34" charset="0"/>
              </a:rPr>
              <a:t>Alice</a:t>
            </a:r>
            <a:endParaRPr lang="en-US" sz="28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978878" y="2329716"/>
            <a:ext cx="1165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latin typeface="Arial" pitchFamily="34" charset="0"/>
                <a:cs typeface="Arial" pitchFamily="34" charset="0"/>
              </a:rPr>
              <a:t>Bob</a:t>
            </a:r>
            <a:endParaRPr lang="en-US" sz="28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4085303" y="3923072"/>
            <a:ext cx="899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latin typeface="Arial" pitchFamily="34" charset="0"/>
                <a:cs typeface="Arial" pitchFamily="34" charset="0"/>
              </a:rPr>
              <a:t>Eve</a:t>
            </a:r>
          </a:p>
        </p:txBody>
      </p:sp>
      <p:sp>
        <p:nvSpPr>
          <p:cNvPr id="80" name="Rectangle 298"/>
          <p:cNvSpPr>
            <a:spLocks noChangeArrowheads="1"/>
          </p:cNvSpPr>
          <p:nvPr/>
        </p:nvSpPr>
        <p:spPr bwMode="auto">
          <a:xfrm>
            <a:off x="396626" y="4797152"/>
            <a:ext cx="856786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400" dirty="0" err="1" smtClean="0">
                <a:cs typeface="Arial" charset="0"/>
              </a:rPr>
              <a:t>Offers</a:t>
            </a:r>
            <a:r>
              <a:rPr lang="de-CH" sz="2400" dirty="0" smtClean="0">
                <a:cs typeface="Arial" charset="0"/>
              </a:rPr>
              <a:t> a </a:t>
            </a:r>
            <a:r>
              <a:rPr lang="de-CH" sz="2400" dirty="0" err="1" smtClean="0">
                <a:solidFill>
                  <a:srgbClr val="FF0000"/>
                </a:solidFill>
                <a:cs typeface="Arial" charset="0"/>
              </a:rPr>
              <a:t>quantum</a:t>
            </a:r>
            <a:r>
              <a:rPr lang="de-CH" sz="2400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de-CH" sz="2400" dirty="0" err="1" smtClean="0">
                <a:solidFill>
                  <a:srgbClr val="FF0000"/>
                </a:solidFill>
                <a:cs typeface="Arial" charset="0"/>
              </a:rPr>
              <a:t>solution</a:t>
            </a:r>
            <a:r>
              <a:rPr lang="de-CH" sz="2400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to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the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key</a:t>
            </a:r>
            <a:r>
              <a:rPr lang="de-CH" sz="2400" dirty="0" smtClean="0">
                <a:cs typeface="Arial" charset="0"/>
              </a:rPr>
              <a:t>-exchange </a:t>
            </a:r>
            <a:r>
              <a:rPr lang="de-CH" sz="2400" dirty="0" err="1" smtClean="0">
                <a:cs typeface="Arial" charset="0"/>
              </a:rPr>
              <a:t>problem</a:t>
            </a:r>
            <a:endParaRPr lang="de-CH" sz="2400" dirty="0" smtClean="0"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400" dirty="0" err="1" smtClean="0">
                <a:cs typeface="Arial" charset="0"/>
              </a:rPr>
              <a:t>Puts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the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players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into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the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starting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position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to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use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symmetric-key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cryptography</a:t>
            </a:r>
            <a:r>
              <a:rPr lang="de-CH" sz="2400" dirty="0" smtClean="0">
                <a:cs typeface="Arial" charset="0"/>
              </a:rPr>
              <a:t> (</a:t>
            </a:r>
            <a:r>
              <a:rPr lang="de-CH" sz="2400" dirty="0" err="1" smtClean="0">
                <a:cs typeface="Arial" charset="0"/>
              </a:rPr>
              <a:t>encryption</a:t>
            </a:r>
            <a:r>
              <a:rPr lang="de-CH" sz="2400" dirty="0" smtClean="0">
                <a:cs typeface="Arial" charset="0"/>
              </a:rPr>
              <a:t>, </a:t>
            </a:r>
            <a:r>
              <a:rPr lang="de-CH" sz="2400" dirty="0" err="1" smtClean="0">
                <a:cs typeface="Arial" charset="0"/>
              </a:rPr>
              <a:t>authentication</a:t>
            </a:r>
            <a:r>
              <a:rPr lang="de-CH" sz="2400" dirty="0" smtClean="0">
                <a:cs typeface="Arial" charset="0"/>
              </a:rPr>
              <a:t> etc.).</a:t>
            </a:r>
            <a:endParaRPr lang="de-CH" sz="2400" b="0" dirty="0">
              <a:cs typeface="Arial" charset="0"/>
            </a:endParaRPr>
          </a:p>
        </p:txBody>
      </p:sp>
      <p:pic>
        <p:nvPicPr>
          <p:cNvPr id="36" name="Picture 35" descr="AliceBlue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827584" y="1484784"/>
            <a:ext cx="1059740" cy="1080120"/>
          </a:xfrm>
          <a:prstGeom prst="rect">
            <a:avLst/>
          </a:prstGeom>
        </p:spPr>
      </p:pic>
      <p:pic>
        <p:nvPicPr>
          <p:cNvPr id="38" name="Picture 37" descr="QueenOfHearts.png"/>
          <p:cNvPicPr>
            <a:picLocks noChangeAspect="1"/>
          </p:cNvPicPr>
          <p:nvPr/>
        </p:nvPicPr>
        <p:blipFill>
          <a:blip r:embed="rId5" cstate="print"/>
          <a:srcRect l="6597" r="7636"/>
          <a:stretch>
            <a:fillRect/>
          </a:stretch>
        </p:blipFill>
        <p:spPr>
          <a:xfrm>
            <a:off x="3707904" y="2780928"/>
            <a:ext cx="1280649" cy="1083626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3130550" y="1096098"/>
            <a:ext cx="2881313" cy="532702"/>
            <a:chOff x="3130550" y="1096098"/>
            <a:chExt cx="2881313" cy="532702"/>
          </a:xfrm>
        </p:grpSpPr>
        <p:sp>
          <p:nvSpPr>
            <p:cNvPr id="518151" name="Line 7"/>
            <p:cNvSpPr>
              <a:spLocks noChangeShapeType="1"/>
            </p:cNvSpPr>
            <p:nvPr/>
          </p:nvSpPr>
          <p:spPr bwMode="auto">
            <a:xfrm>
              <a:off x="3130550" y="1628800"/>
              <a:ext cx="2881313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/>
            </a:p>
          </p:txBody>
        </p:sp>
        <p:grpSp>
          <p:nvGrpSpPr>
            <p:cNvPr id="39" name="Group 28"/>
            <p:cNvGrpSpPr/>
            <p:nvPr/>
          </p:nvGrpSpPr>
          <p:grpSpPr>
            <a:xfrm>
              <a:off x="3419872" y="1096098"/>
              <a:ext cx="457692" cy="460694"/>
              <a:chOff x="4214810" y="2000240"/>
              <a:chExt cx="457692" cy="460694"/>
            </a:xfrm>
          </p:grpSpPr>
          <p:sp>
            <p:nvSpPr>
              <p:cNvPr id="40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1" name="Line 5"/>
              <p:cNvSpPr>
                <a:spLocks noChangeShapeType="1"/>
              </p:cNvSpPr>
              <p:nvPr/>
            </p:nvSpPr>
            <p:spPr bwMode="auto">
              <a:xfrm rot="27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42" name="Group 28"/>
            <p:cNvGrpSpPr/>
            <p:nvPr/>
          </p:nvGrpSpPr>
          <p:grpSpPr>
            <a:xfrm>
              <a:off x="4343154" y="1096098"/>
              <a:ext cx="457692" cy="460694"/>
              <a:chOff x="4214810" y="2000240"/>
              <a:chExt cx="457692" cy="460694"/>
            </a:xfrm>
          </p:grpSpPr>
          <p:sp>
            <p:nvSpPr>
              <p:cNvPr id="43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4" name="Line 5"/>
              <p:cNvSpPr>
                <a:spLocks noChangeShapeType="1"/>
              </p:cNvSpPr>
              <p:nvPr/>
            </p:nvSpPr>
            <p:spPr bwMode="auto">
              <a:xfrm rot="81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45" name="Group 28"/>
            <p:cNvGrpSpPr/>
            <p:nvPr/>
          </p:nvGrpSpPr>
          <p:grpSpPr>
            <a:xfrm>
              <a:off x="3881513" y="1096098"/>
              <a:ext cx="457692" cy="460694"/>
              <a:chOff x="4214810" y="2000240"/>
              <a:chExt cx="457692" cy="460694"/>
            </a:xfrm>
          </p:grpSpPr>
          <p:sp>
            <p:nvSpPr>
              <p:cNvPr id="46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7" name="Line 5"/>
              <p:cNvSpPr>
                <a:spLocks noChangeShapeType="1"/>
              </p:cNvSpPr>
              <p:nvPr/>
            </p:nvSpPr>
            <p:spPr bwMode="auto">
              <a:xfrm rot="108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48" name="Group 133"/>
            <p:cNvGrpSpPr/>
            <p:nvPr/>
          </p:nvGrpSpPr>
          <p:grpSpPr>
            <a:xfrm>
              <a:off x="5266436" y="1096098"/>
              <a:ext cx="457692" cy="460694"/>
              <a:chOff x="7597837" y="2707419"/>
              <a:chExt cx="457692" cy="460694"/>
            </a:xfrm>
          </p:grpSpPr>
          <p:sp>
            <p:nvSpPr>
              <p:cNvPr id="49" name="Oval 2"/>
              <p:cNvSpPr>
                <a:spLocks noChangeArrowheads="1"/>
              </p:cNvSpPr>
              <p:nvPr/>
            </p:nvSpPr>
            <p:spPr bwMode="auto">
              <a:xfrm>
                <a:off x="7597837" y="2707419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0" name="Line 5"/>
              <p:cNvSpPr>
                <a:spLocks noChangeShapeType="1"/>
              </p:cNvSpPr>
              <p:nvPr/>
            </p:nvSpPr>
            <p:spPr bwMode="auto">
              <a:xfrm rot="5400000">
                <a:off x="7827188" y="2754097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51" name="Group 28"/>
            <p:cNvGrpSpPr/>
            <p:nvPr/>
          </p:nvGrpSpPr>
          <p:grpSpPr>
            <a:xfrm>
              <a:off x="4804795" y="1096098"/>
              <a:ext cx="457692" cy="460694"/>
              <a:chOff x="4214810" y="2000240"/>
              <a:chExt cx="457692" cy="460694"/>
            </a:xfrm>
          </p:grpSpPr>
          <p:sp>
            <p:nvSpPr>
              <p:cNvPr id="52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3" name="Line 5"/>
              <p:cNvSpPr>
                <a:spLocks noChangeShapeType="1"/>
              </p:cNvSpPr>
              <p:nvPr/>
            </p:nvSpPr>
            <p:spPr bwMode="auto">
              <a:xfrm rot="108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sp>
        <p:nvSpPr>
          <p:cNvPr id="37" name="Content Placeholder 1"/>
          <p:cNvSpPr txBox="1">
            <a:spLocks/>
          </p:cNvSpPr>
          <p:nvPr/>
        </p:nvSpPr>
        <p:spPr>
          <a:xfrm>
            <a:off x="467544" y="692696"/>
            <a:ext cx="8496944" cy="432048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de-CH" sz="2000" noProof="0" dirty="0" smtClean="0">
                <a:cs typeface="Arial" charset="0"/>
              </a:rPr>
              <a:t>[</a:t>
            </a:r>
            <a:r>
              <a:rPr lang="en-US" sz="2000" dirty="0" smtClean="0">
                <a:cs typeface="Arial" charset="0"/>
              </a:rPr>
              <a:t>Bennett Brassard 84</a:t>
            </a:r>
            <a:r>
              <a:rPr lang="en-US" sz="2000" noProof="0" dirty="0" smtClean="0">
                <a:cs typeface="Arial" charset="0"/>
              </a:rPr>
              <a:t>]</a:t>
            </a:r>
            <a:endParaRPr lang="en-US" sz="2000" dirty="0" smtClean="0"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 r="50930"/>
          <a:stretch>
            <a:fillRect/>
          </a:stretch>
        </p:blipFill>
        <p:spPr bwMode="auto">
          <a:xfrm>
            <a:off x="8244408" y="-1"/>
            <a:ext cx="936103" cy="1331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6" cstate="print"/>
          <a:srcRect l="49070"/>
          <a:stretch>
            <a:fillRect/>
          </a:stretch>
        </p:blipFill>
        <p:spPr bwMode="auto">
          <a:xfrm>
            <a:off x="7236296" y="0"/>
            <a:ext cx="971600" cy="1331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6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36296" y="1556792"/>
            <a:ext cx="1285425" cy="914208"/>
          </a:xfrm>
          <a:prstGeom prst="rect">
            <a:avLst/>
          </a:prstGeom>
          <a:noFill/>
        </p:spPr>
      </p:pic>
      <p:sp>
        <p:nvSpPr>
          <p:cNvPr id="56" name="Slide Number Placeholder 15"/>
          <p:cNvSpPr txBox="1">
            <a:spLocks/>
          </p:cNvSpPr>
          <p:nvPr/>
        </p:nvSpPr>
        <p:spPr>
          <a:xfrm>
            <a:off x="0" y="761236"/>
            <a:ext cx="533400" cy="2444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BB5E19-F10A-4C2F-BF6F-11C513378A2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23528" y="386104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Arial" pitchFamily="34" charset="0"/>
                <a:cs typeface="Arial" pitchFamily="34" charset="0"/>
              </a:rPr>
              <a:t>k = </a:t>
            </a:r>
            <a:r>
              <a:rPr lang="en-US" dirty="0">
                <a:latin typeface="Consolas"/>
                <a:cs typeface="Consolas"/>
              </a:rPr>
              <a:t>0101 1011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199819" y="3861048"/>
            <a:ext cx="169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Arial" pitchFamily="34" charset="0"/>
                <a:cs typeface="Arial" pitchFamily="34" charset="0"/>
              </a:rPr>
              <a:t>k = </a:t>
            </a:r>
            <a:r>
              <a:rPr lang="en-US" dirty="0">
                <a:latin typeface="Consolas"/>
                <a:cs typeface="Consolas"/>
              </a:rPr>
              <a:t>0101 1011</a:t>
            </a:r>
          </a:p>
        </p:txBody>
      </p:sp>
      <p:sp>
        <p:nvSpPr>
          <p:cNvPr id="61" name="AutoShape 109"/>
          <p:cNvSpPr>
            <a:spLocks noChangeArrowheads="1"/>
          </p:cNvSpPr>
          <p:nvPr/>
        </p:nvSpPr>
        <p:spPr bwMode="auto">
          <a:xfrm>
            <a:off x="4932040" y="2708920"/>
            <a:ext cx="1368152" cy="648072"/>
          </a:xfrm>
          <a:prstGeom prst="cloudCallout">
            <a:avLst>
              <a:gd name="adj1" fmla="val -68259"/>
              <a:gd name="adj2" fmla="val 35277"/>
            </a:avLst>
          </a:prstGeom>
          <a:solidFill>
            <a:srgbClr val="A8EAE8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k = </a:t>
            </a:r>
            <a:r>
              <a:rPr lang="en-US" sz="2400" dirty="0">
                <a:latin typeface="Consolas"/>
                <a:cs typeface="Consolas"/>
              </a:rPr>
              <a:t>?</a:t>
            </a:r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3130550" y="2564904"/>
            <a:ext cx="288131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med" len="med"/>
            <a:tailEnd type="triangle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518171" name="Line 27"/>
          <p:cNvSpPr>
            <a:spLocks noChangeShapeType="1"/>
          </p:cNvSpPr>
          <p:nvPr/>
        </p:nvSpPr>
        <p:spPr bwMode="auto">
          <a:xfrm flipV="1">
            <a:off x="4232786" y="1700808"/>
            <a:ext cx="267205" cy="1027644"/>
          </a:xfrm>
          <a:prstGeom prst="line">
            <a:avLst/>
          </a:prstGeom>
          <a:noFill/>
          <a:ln w="57150" cap="rnd">
            <a:solidFill>
              <a:srgbClr val="FF0000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24172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8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518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8150" grpId="0" animBg="1"/>
      <p:bldP spid="518152" grpId="0" animBg="1"/>
      <p:bldP spid="518185" grpId="0" animBg="1"/>
      <p:bldP spid="518186" grpId="0" animBg="1"/>
      <p:bldP spid="79" grpId="0"/>
      <p:bldP spid="80" grpId="0" build="p"/>
      <p:bldP spid="57" grpId="0"/>
      <p:bldP spid="60" grpId="0"/>
      <p:bldP spid="61" grpId="0" animBg="1"/>
      <p:bldP spid="62" grpId="0" animBg="1"/>
      <p:bldP spid="51817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" name="Group 204"/>
          <p:cNvGrpSpPr/>
          <p:nvPr/>
        </p:nvGrpSpPr>
        <p:grpSpPr>
          <a:xfrm>
            <a:off x="5002957" y="2132781"/>
            <a:ext cx="865187" cy="792163"/>
            <a:chOff x="5177248" y="2526481"/>
            <a:chExt cx="865187" cy="792163"/>
          </a:xfrm>
        </p:grpSpPr>
        <p:sp>
          <p:nvSpPr>
            <p:cNvPr id="290" name="Oval 91"/>
            <p:cNvSpPr>
              <a:spLocks noChangeArrowheads="1"/>
            </p:cNvSpPr>
            <p:nvPr/>
          </p:nvSpPr>
          <p:spPr bwMode="auto">
            <a:xfrm>
              <a:off x="5321710" y="2670944"/>
              <a:ext cx="576262" cy="576263"/>
            </a:xfrm>
            <a:prstGeom prst="ellipse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>
                <a:cs typeface="Arial" charset="0"/>
              </a:endParaRPr>
            </a:p>
          </p:txBody>
        </p:sp>
        <p:sp useBgFill="1">
          <p:nvSpPr>
            <p:cNvPr id="291" name="Rectangle 92"/>
            <p:cNvSpPr>
              <a:spLocks noChangeArrowheads="1"/>
            </p:cNvSpPr>
            <p:nvPr/>
          </p:nvSpPr>
          <p:spPr bwMode="auto">
            <a:xfrm>
              <a:off x="5177248" y="2886844"/>
              <a:ext cx="865187" cy="431800"/>
            </a:xfrm>
            <a:prstGeom prst="rect">
              <a:avLst/>
            </a:prstGeom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4000">
                <a:cs typeface="Arial" charset="0"/>
              </a:endParaRPr>
            </a:p>
          </p:txBody>
        </p:sp>
        <p:sp>
          <p:nvSpPr>
            <p:cNvPr id="292" name="Line 93"/>
            <p:cNvSpPr>
              <a:spLocks noChangeShapeType="1"/>
            </p:cNvSpPr>
            <p:nvPr/>
          </p:nvSpPr>
          <p:spPr bwMode="auto">
            <a:xfrm flipV="1">
              <a:off x="5609048" y="2526481"/>
              <a:ext cx="215900" cy="2889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sp>
        <p:nvSpPr>
          <p:cNvPr id="51814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68313" y="188640"/>
            <a:ext cx="8229600" cy="720725"/>
          </a:xfrm>
        </p:spPr>
        <p:txBody>
          <a:bodyPr>
            <a:normAutofit fontScale="90000"/>
          </a:bodyPr>
          <a:lstStyle/>
          <a:p>
            <a:pPr algn="l"/>
            <a:r>
              <a:rPr lang="fr-CH" dirty="0" smtClean="0"/>
              <a:t>Quantum Key Distribution (QKD)</a:t>
            </a:r>
            <a:endParaRPr lang="en-US" dirty="0"/>
          </a:p>
        </p:txBody>
      </p:sp>
      <p:sp>
        <p:nvSpPr>
          <p:cNvPr id="518150" name="Line 6"/>
          <p:cNvSpPr>
            <a:spLocks noChangeShapeType="1"/>
          </p:cNvSpPr>
          <p:nvPr/>
        </p:nvSpPr>
        <p:spPr bwMode="auto">
          <a:xfrm>
            <a:off x="3562599" y="3285679"/>
            <a:ext cx="1513457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med" len="med"/>
            <a:tailEnd type="triangle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pic>
        <p:nvPicPr>
          <p:cNvPr id="36" name="Picture 35" descr="AliceBlue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-36512" y="1484784"/>
            <a:ext cx="1059740" cy="1080120"/>
          </a:xfrm>
          <a:prstGeom prst="rect">
            <a:avLst/>
          </a:prstGeom>
        </p:spPr>
      </p:pic>
      <p:sp>
        <p:nvSpPr>
          <p:cNvPr id="37" name="Content Placeholder 1"/>
          <p:cNvSpPr txBox="1">
            <a:spLocks/>
          </p:cNvSpPr>
          <p:nvPr/>
        </p:nvSpPr>
        <p:spPr>
          <a:xfrm>
            <a:off x="467544" y="692696"/>
            <a:ext cx="8496944" cy="432048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de-CH" sz="2000" noProof="0" dirty="0" smtClean="0">
                <a:cs typeface="Arial" charset="0"/>
              </a:rPr>
              <a:t>[</a:t>
            </a:r>
            <a:r>
              <a:rPr lang="en-US" sz="2000" dirty="0" smtClean="0">
                <a:cs typeface="Arial" charset="0"/>
              </a:rPr>
              <a:t>Bennett Brassard 84</a:t>
            </a:r>
            <a:r>
              <a:rPr lang="en-US" sz="2000" noProof="0" dirty="0" smtClean="0">
                <a:cs typeface="Arial" charset="0"/>
              </a:rPr>
              <a:t>]</a:t>
            </a:r>
            <a:endParaRPr lang="en-US" sz="2000" dirty="0" smtClean="0"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r="50930"/>
          <a:stretch>
            <a:fillRect/>
          </a:stretch>
        </p:blipFill>
        <p:spPr bwMode="auto">
          <a:xfrm>
            <a:off x="8244408" y="-1"/>
            <a:ext cx="936103" cy="1331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4" cstate="print"/>
          <a:srcRect l="49070"/>
          <a:stretch>
            <a:fillRect/>
          </a:stretch>
        </p:blipFill>
        <p:spPr bwMode="auto">
          <a:xfrm>
            <a:off x="7236296" y="0"/>
            <a:ext cx="971600" cy="1331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6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28384" y="1650696"/>
            <a:ext cx="1285425" cy="914208"/>
          </a:xfrm>
          <a:prstGeom prst="rect">
            <a:avLst/>
          </a:prstGeom>
          <a:noFill/>
        </p:spPr>
      </p:pic>
      <p:sp>
        <p:nvSpPr>
          <p:cNvPr id="56" name="Slide Number Placeholder 15"/>
          <p:cNvSpPr txBox="1">
            <a:spLocks/>
          </p:cNvSpPr>
          <p:nvPr/>
        </p:nvSpPr>
        <p:spPr>
          <a:xfrm>
            <a:off x="0" y="761236"/>
            <a:ext cx="533400" cy="2444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BB5E19-F10A-4C2F-BF6F-11C513378A2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5" name="Line 7"/>
          <p:cNvSpPr>
            <a:spLocks noChangeShapeType="1"/>
          </p:cNvSpPr>
          <p:nvPr/>
        </p:nvSpPr>
        <p:spPr bwMode="auto">
          <a:xfrm>
            <a:off x="3655205" y="1556792"/>
            <a:ext cx="1546381" cy="0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223" name="Rectangle 298"/>
          <p:cNvSpPr>
            <a:spLocks noChangeArrowheads="1"/>
          </p:cNvSpPr>
          <p:nvPr/>
        </p:nvSpPr>
        <p:spPr bwMode="auto">
          <a:xfrm>
            <a:off x="1007710" y="2379053"/>
            <a:ext cx="2260147" cy="4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de-CH" sz="2800" b="0" dirty="0" smtClean="0">
                <a:latin typeface="Arial" pitchFamily="34" charset="0"/>
                <a:cs typeface="Arial" pitchFamily="34" charset="0"/>
              </a:rPr>
              <a:t>0  1   1   1   0</a:t>
            </a:r>
            <a:r>
              <a:rPr lang="de-CH" sz="2800" b="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de-CH" sz="2800" b="0" baseline="-250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5" name="Rectangle 298"/>
          <p:cNvSpPr>
            <a:spLocks noChangeArrowheads="1"/>
          </p:cNvSpPr>
          <p:nvPr/>
        </p:nvSpPr>
        <p:spPr bwMode="auto">
          <a:xfrm>
            <a:off x="5750406" y="2380987"/>
            <a:ext cx="2536723" cy="4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de-CH" sz="28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 </a:t>
            </a:r>
            <a:r>
              <a:rPr lang="de-CH" sz="2800" b="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de-CH" sz="28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de-CH" sz="2800" b="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de-CH" sz="2800" b="0" dirty="0" smtClean="0">
                <a:latin typeface="Arial" pitchFamily="34" charset="0"/>
                <a:cs typeface="Arial" pitchFamily="34" charset="0"/>
              </a:rPr>
              <a:t>1   1   0</a:t>
            </a:r>
            <a:endParaRPr lang="de-CH" sz="2800" b="0" baseline="-250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971600" y="1312122"/>
            <a:ext cx="2304256" cy="460694"/>
            <a:chOff x="971600" y="1268760"/>
            <a:chExt cx="2304256" cy="460694"/>
          </a:xfrm>
        </p:grpSpPr>
        <p:grpSp>
          <p:nvGrpSpPr>
            <p:cNvPr id="265" name="Group 28"/>
            <p:cNvGrpSpPr/>
            <p:nvPr/>
          </p:nvGrpSpPr>
          <p:grpSpPr>
            <a:xfrm>
              <a:off x="971600" y="1268760"/>
              <a:ext cx="457692" cy="460694"/>
              <a:chOff x="4214810" y="2000240"/>
              <a:chExt cx="457692" cy="460694"/>
            </a:xfrm>
          </p:grpSpPr>
          <p:sp>
            <p:nvSpPr>
              <p:cNvPr id="278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79" name="Line 5"/>
              <p:cNvSpPr>
                <a:spLocks noChangeShapeType="1"/>
              </p:cNvSpPr>
              <p:nvPr/>
            </p:nvSpPr>
            <p:spPr bwMode="auto">
              <a:xfrm rot="27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266" name="Group 28"/>
            <p:cNvGrpSpPr/>
            <p:nvPr/>
          </p:nvGrpSpPr>
          <p:grpSpPr>
            <a:xfrm>
              <a:off x="1894882" y="1268760"/>
              <a:ext cx="457692" cy="460694"/>
              <a:chOff x="4214810" y="2000240"/>
              <a:chExt cx="457692" cy="460694"/>
            </a:xfrm>
          </p:grpSpPr>
          <p:sp>
            <p:nvSpPr>
              <p:cNvPr id="276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77" name="Line 5"/>
              <p:cNvSpPr>
                <a:spLocks noChangeShapeType="1"/>
              </p:cNvSpPr>
              <p:nvPr/>
            </p:nvSpPr>
            <p:spPr bwMode="auto">
              <a:xfrm rot="81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267" name="Group 28"/>
            <p:cNvGrpSpPr/>
            <p:nvPr/>
          </p:nvGrpSpPr>
          <p:grpSpPr>
            <a:xfrm>
              <a:off x="1433241" y="1268760"/>
              <a:ext cx="457692" cy="460694"/>
              <a:chOff x="4214810" y="2000240"/>
              <a:chExt cx="457692" cy="460694"/>
            </a:xfrm>
          </p:grpSpPr>
          <p:sp>
            <p:nvSpPr>
              <p:cNvPr id="274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75" name="Line 5"/>
              <p:cNvSpPr>
                <a:spLocks noChangeShapeType="1"/>
              </p:cNvSpPr>
              <p:nvPr/>
            </p:nvSpPr>
            <p:spPr bwMode="auto">
              <a:xfrm rot="108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268" name="Group 133"/>
            <p:cNvGrpSpPr/>
            <p:nvPr/>
          </p:nvGrpSpPr>
          <p:grpSpPr>
            <a:xfrm>
              <a:off x="2818164" y="1268760"/>
              <a:ext cx="457692" cy="460694"/>
              <a:chOff x="7597837" y="2707419"/>
              <a:chExt cx="457692" cy="460694"/>
            </a:xfrm>
          </p:grpSpPr>
          <p:sp>
            <p:nvSpPr>
              <p:cNvPr id="272" name="Oval 2"/>
              <p:cNvSpPr>
                <a:spLocks noChangeArrowheads="1"/>
              </p:cNvSpPr>
              <p:nvPr/>
            </p:nvSpPr>
            <p:spPr bwMode="auto">
              <a:xfrm>
                <a:off x="7597837" y="2707419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73" name="Line 5"/>
              <p:cNvSpPr>
                <a:spLocks noChangeShapeType="1"/>
              </p:cNvSpPr>
              <p:nvPr/>
            </p:nvSpPr>
            <p:spPr bwMode="auto">
              <a:xfrm rot="5400000">
                <a:off x="7827188" y="2754097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269" name="Group 28"/>
            <p:cNvGrpSpPr/>
            <p:nvPr/>
          </p:nvGrpSpPr>
          <p:grpSpPr>
            <a:xfrm>
              <a:off x="2356523" y="1268760"/>
              <a:ext cx="457692" cy="460694"/>
              <a:chOff x="4214810" y="2000240"/>
              <a:chExt cx="457692" cy="460694"/>
            </a:xfrm>
          </p:grpSpPr>
          <p:sp>
            <p:nvSpPr>
              <p:cNvPr id="270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71" name="Line 5"/>
              <p:cNvSpPr>
                <a:spLocks noChangeShapeType="1"/>
              </p:cNvSpPr>
              <p:nvPr/>
            </p:nvSpPr>
            <p:spPr bwMode="auto">
              <a:xfrm rot="108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5688148" y="1844824"/>
            <a:ext cx="2338859" cy="460694"/>
            <a:chOff x="5688148" y="1844824"/>
            <a:chExt cx="2338859" cy="460694"/>
          </a:xfrm>
        </p:grpSpPr>
        <p:grpSp>
          <p:nvGrpSpPr>
            <p:cNvPr id="4" name="Group 3"/>
            <p:cNvGrpSpPr/>
            <p:nvPr/>
          </p:nvGrpSpPr>
          <p:grpSpPr>
            <a:xfrm>
              <a:off x="7096322" y="1844824"/>
              <a:ext cx="457692" cy="460694"/>
              <a:chOff x="2818164" y="1844824"/>
              <a:chExt cx="457692" cy="460694"/>
            </a:xfrm>
          </p:grpSpPr>
          <p:sp>
            <p:nvSpPr>
              <p:cNvPr id="301" name="Oval 2"/>
              <p:cNvSpPr>
                <a:spLocks noChangeArrowheads="1"/>
              </p:cNvSpPr>
              <p:nvPr/>
            </p:nvSpPr>
            <p:spPr bwMode="auto">
              <a:xfrm>
                <a:off x="2818164" y="1844824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02" name="Line 5"/>
              <p:cNvSpPr>
                <a:spLocks noChangeShapeType="1"/>
              </p:cNvSpPr>
              <p:nvPr/>
            </p:nvSpPr>
            <p:spPr bwMode="auto">
              <a:xfrm rot="5400000">
                <a:off x="3056522" y="1891502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312" name="Line 5"/>
              <p:cNvSpPr>
                <a:spLocks noChangeShapeType="1"/>
              </p:cNvSpPr>
              <p:nvPr/>
            </p:nvSpPr>
            <p:spPr bwMode="auto">
              <a:xfrm rot="10800000">
                <a:off x="3059832" y="1891502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313" name="Group 312"/>
            <p:cNvGrpSpPr/>
            <p:nvPr/>
          </p:nvGrpSpPr>
          <p:grpSpPr>
            <a:xfrm>
              <a:off x="6156176" y="1844824"/>
              <a:ext cx="457692" cy="460694"/>
              <a:chOff x="971600" y="1844824"/>
              <a:chExt cx="457692" cy="460694"/>
            </a:xfrm>
          </p:grpSpPr>
          <p:sp>
            <p:nvSpPr>
              <p:cNvPr id="314" name="Oval 2"/>
              <p:cNvSpPr>
                <a:spLocks noChangeArrowheads="1"/>
              </p:cNvSpPr>
              <p:nvPr/>
            </p:nvSpPr>
            <p:spPr bwMode="auto">
              <a:xfrm>
                <a:off x="971600" y="1844824"/>
                <a:ext cx="457692" cy="460694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15" name="Line 5"/>
              <p:cNvSpPr>
                <a:spLocks noChangeShapeType="1"/>
              </p:cNvSpPr>
              <p:nvPr/>
            </p:nvSpPr>
            <p:spPr bwMode="auto">
              <a:xfrm rot="2700000">
                <a:off x="998668" y="2064818"/>
                <a:ext cx="393884" cy="8036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316" name="Line 5"/>
              <p:cNvSpPr>
                <a:spLocks noChangeShapeType="1"/>
              </p:cNvSpPr>
              <p:nvPr/>
            </p:nvSpPr>
            <p:spPr bwMode="auto">
              <a:xfrm rot="8100000">
                <a:off x="997377" y="2064843"/>
                <a:ext cx="396468" cy="7984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317" name="Group 316"/>
            <p:cNvGrpSpPr/>
            <p:nvPr/>
          </p:nvGrpSpPr>
          <p:grpSpPr>
            <a:xfrm>
              <a:off x="6624204" y="1844824"/>
              <a:ext cx="457692" cy="460694"/>
              <a:chOff x="971600" y="1844824"/>
              <a:chExt cx="457692" cy="460694"/>
            </a:xfrm>
          </p:grpSpPr>
          <p:sp>
            <p:nvSpPr>
              <p:cNvPr id="318" name="Oval 2"/>
              <p:cNvSpPr>
                <a:spLocks noChangeArrowheads="1"/>
              </p:cNvSpPr>
              <p:nvPr/>
            </p:nvSpPr>
            <p:spPr bwMode="auto">
              <a:xfrm>
                <a:off x="971600" y="1844824"/>
                <a:ext cx="457692" cy="460694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19" name="Line 5"/>
              <p:cNvSpPr>
                <a:spLocks noChangeShapeType="1"/>
              </p:cNvSpPr>
              <p:nvPr/>
            </p:nvSpPr>
            <p:spPr bwMode="auto">
              <a:xfrm rot="2700000">
                <a:off x="998668" y="2064818"/>
                <a:ext cx="393884" cy="8036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320" name="Line 5"/>
              <p:cNvSpPr>
                <a:spLocks noChangeShapeType="1"/>
              </p:cNvSpPr>
              <p:nvPr/>
            </p:nvSpPr>
            <p:spPr bwMode="auto">
              <a:xfrm rot="8100000">
                <a:off x="997377" y="2064843"/>
                <a:ext cx="396468" cy="7984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321" name="Group 320"/>
            <p:cNvGrpSpPr/>
            <p:nvPr/>
          </p:nvGrpSpPr>
          <p:grpSpPr>
            <a:xfrm>
              <a:off x="5688148" y="1844824"/>
              <a:ext cx="457692" cy="460694"/>
              <a:chOff x="2818164" y="1844824"/>
              <a:chExt cx="457692" cy="460694"/>
            </a:xfrm>
          </p:grpSpPr>
          <p:sp>
            <p:nvSpPr>
              <p:cNvPr id="322" name="Oval 2"/>
              <p:cNvSpPr>
                <a:spLocks noChangeArrowheads="1"/>
              </p:cNvSpPr>
              <p:nvPr/>
            </p:nvSpPr>
            <p:spPr bwMode="auto">
              <a:xfrm>
                <a:off x="2818164" y="1844824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23" name="Line 5"/>
              <p:cNvSpPr>
                <a:spLocks noChangeShapeType="1"/>
              </p:cNvSpPr>
              <p:nvPr/>
            </p:nvSpPr>
            <p:spPr bwMode="auto">
              <a:xfrm rot="5400000">
                <a:off x="3056522" y="1891502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324" name="Line 5"/>
              <p:cNvSpPr>
                <a:spLocks noChangeShapeType="1"/>
              </p:cNvSpPr>
              <p:nvPr/>
            </p:nvSpPr>
            <p:spPr bwMode="auto">
              <a:xfrm rot="10800000">
                <a:off x="3059832" y="1891502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325" name="Group 324"/>
            <p:cNvGrpSpPr/>
            <p:nvPr/>
          </p:nvGrpSpPr>
          <p:grpSpPr>
            <a:xfrm>
              <a:off x="7569315" y="1844824"/>
              <a:ext cx="457692" cy="460694"/>
              <a:chOff x="2818164" y="1844824"/>
              <a:chExt cx="457692" cy="460694"/>
            </a:xfrm>
          </p:grpSpPr>
          <p:sp>
            <p:nvSpPr>
              <p:cNvPr id="326" name="Oval 2"/>
              <p:cNvSpPr>
                <a:spLocks noChangeArrowheads="1"/>
              </p:cNvSpPr>
              <p:nvPr/>
            </p:nvSpPr>
            <p:spPr bwMode="auto">
              <a:xfrm>
                <a:off x="2818164" y="1844824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27" name="Line 5"/>
              <p:cNvSpPr>
                <a:spLocks noChangeShapeType="1"/>
              </p:cNvSpPr>
              <p:nvPr/>
            </p:nvSpPr>
            <p:spPr bwMode="auto">
              <a:xfrm rot="5400000">
                <a:off x="3056522" y="1891502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328" name="Line 5"/>
              <p:cNvSpPr>
                <a:spLocks noChangeShapeType="1"/>
              </p:cNvSpPr>
              <p:nvPr/>
            </p:nvSpPr>
            <p:spPr bwMode="auto">
              <a:xfrm rot="10800000">
                <a:off x="3059832" y="1891502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971600" y="1844824"/>
            <a:ext cx="2302879" cy="460694"/>
            <a:chOff x="971600" y="1844824"/>
            <a:chExt cx="2302879" cy="460694"/>
          </a:xfrm>
        </p:grpSpPr>
        <p:sp>
          <p:nvSpPr>
            <p:cNvPr id="305" name="Oval 2"/>
            <p:cNvSpPr>
              <a:spLocks noChangeArrowheads="1"/>
            </p:cNvSpPr>
            <p:nvPr/>
          </p:nvSpPr>
          <p:spPr bwMode="auto">
            <a:xfrm>
              <a:off x="1894882" y="1844824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306" name="Line 5"/>
            <p:cNvSpPr>
              <a:spLocks noChangeShapeType="1"/>
            </p:cNvSpPr>
            <p:nvPr/>
          </p:nvSpPr>
          <p:spPr bwMode="auto">
            <a:xfrm rot="8100000">
              <a:off x="2124233" y="1891502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  <p:sp>
          <p:nvSpPr>
            <p:cNvPr id="303" name="Oval 2"/>
            <p:cNvSpPr>
              <a:spLocks noChangeArrowheads="1"/>
            </p:cNvSpPr>
            <p:nvPr/>
          </p:nvSpPr>
          <p:spPr bwMode="auto">
            <a:xfrm>
              <a:off x="1433241" y="1844824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304" name="Line 5"/>
            <p:cNvSpPr>
              <a:spLocks noChangeShapeType="1"/>
            </p:cNvSpPr>
            <p:nvPr/>
          </p:nvSpPr>
          <p:spPr bwMode="auto">
            <a:xfrm rot="10800000">
              <a:off x="1662592" y="1891502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  <p:sp>
          <p:nvSpPr>
            <p:cNvPr id="299" name="Oval 2"/>
            <p:cNvSpPr>
              <a:spLocks noChangeArrowheads="1"/>
            </p:cNvSpPr>
            <p:nvPr/>
          </p:nvSpPr>
          <p:spPr bwMode="auto">
            <a:xfrm>
              <a:off x="2356523" y="1844824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300" name="Line 5"/>
            <p:cNvSpPr>
              <a:spLocks noChangeShapeType="1"/>
            </p:cNvSpPr>
            <p:nvPr/>
          </p:nvSpPr>
          <p:spPr bwMode="auto">
            <a:xfrm rot="10800000">
              <a:off x="2585874" y="1891502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971600" y="1844824"/>
              <a:ext cx="457692" cy="460694"/>
              <a:chOff x="971600" y="1844824"/>
              <a:chExt cx="457692" cy="460694"/>
            </a:xfrm>
          </p:grpSpPr>
          <p:sp>
            <p:nvSpPr>
              <p:cNvPr id="307" name="Oval 2"/>
              <p:cNvSpPr>
                <a:spLocks noChangeArrowheads="1"/>
              </p:cNvSpPr>
              <p:nvPr/>
            </p:nvSpPr>
            <p:spPr bwMode="auto">
              <a:xfrm>
                <a:off x="971600" y="1844824"/>
                <a:ext cx="457692" cy="460694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87" name="Line 5"/>
              <p:cNvSpPr>
                <a:spLocks noChangeShapeType="1"/>
              </p:cNvSpPr>
              <p:nvPr/>
            </p:nvSpPr>
            <p:spPr bwMode="auto">
              <a:xfrm rot="2700000">
                <a:off x="998668" y="2064818"/>
                <a:ext cx="393884" cy="8036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288" name="Line 5"/>
              <p:cNvSpPr>
                <a:spLocks noChangeShapeType="1"/>
              </p:cNvSpPr>
              <p:nvPr/>
            </p:nvSpPr>
            <p:spPr bwMode="auto">
              <a:xfrm rot="8100000">
                <a:off x="997377" y="2064843"/>
                <a:ext cx="396468" cy="7984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sp>
          <p:nvSpPr>
            <p:cNvPr id="284" name="Line 5"/>
            <p:cNvSpPr>
              <a:spLocks noChangeShapeType="1"/>
            </p:cNvSpPr>
            <p:nvPr/>
          </p:nvSpPr>
          <p:spPr bwMode="auto">
            <a:xfrm rot="10800000">
              <a:off x="1466649" y="2060848"/>
              <a:ext cx="396468" cy="7984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  <p:sp>
          <p:nvSpPr>
            <p:cNvPr id="310" name="Line 5"/>
            <p:cNvSpPr>
              <a:spLocks noChangeShapeType="1"/>
            </p:cNvSpPr>
            <p:nvPr/>
          </p:nvSpPr>
          <p:spPr bwMode="auto">
            <a:xfrm rot="8100000">
              <a:off x="1924522" y="2073850"/>
              <a:ext cx="396468" cy="7984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  <p:sp>
          <p:nvSpPr>
            <p:cNvPr id="311" name="Line 5"/>
            <p:cNvSpPr>
              <a:spLocks noChangeShapeType="1"/>
            </p:cNvSpPr>
            <p:nvPr/>
          </p:nvSpPr>
          <p:spPr bwMode="auto">
            <a:xfrm rot="10800000">
              <a:off x="2384739" y="2060848"/>
              <a:ext cx="396468" cy="7984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  <p:grpSp>
          <p:nvGrpSpPr>
            <p:cNvPr id="329" name="Group 328"/>
            <p:cNvGrpSpPr/>
            <p:nvPr/>
          </p:nvGrpSpPr>
          <p:grpSpPr>
            <a:xfrm>
              <a:off x="2816787" y="1844824"/>
              <a:ext cx="457692" cy="460694"/>
              <a:chOff x="2818164" y="1844824"/>
              <a:chExt cx="457692" cy="460694"/>
            </a:xfrm>
          </p:grpSpPr>
          <p:sp>
            <p:nvSpPr>
              <p:cNvPr id="330" name="Oval 2"/>
              <p:cNvSpPr>
                <a:spLocks noChangeArrowheads="1"/>
              </p:cNvSpPr>
              <p:nvPr/>
            </p:nvSpPr>
            <p:spPr bwMode="auto">
              <a:xfrm>
                <a:off x="2818164" y="1844824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31" name="Line 5"/>
              <p:cNvSpPr>
                <a:spLocks noChangeShapeType="1"/>
              </p:cNvSpPr>
              <p:nvPr/>
            </p:nvSpPr>
            <p:spPr bwMode="auto">
              <a:xfrm rot="5400000">
                <a:off x="3056522" y="1891502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332" name="Line 5"/>
              <p:cNvSpPr>
                <a:spLocks noChangeShapeType="1"/>
              </p:cNvSpPr>
              <p:nvPr/>
            </p:nvSpPr>
            <p:spPr bwMode="auto">
              <a:xfrm rot="10800000">
                <a:off x="3059832" y="1891502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333" name="Group 74"/>
          <p:cNvGrpSpPr/>
          <p:nvPr/>
        </p:nvGrpSpPr>
        <p:grpSpPr>
          <a:xfrm rot="5400000">
            <a:off x="4644007" y="2420890"/>
            <a:ext cx="2592289" cy="288032"/>
            <a:chOff x="2809127" y="3501009"/>
            <a:chExt cx="3326202" cy="2232248"/>
          </a:xfrm>
        </p:grpSpPr>
        <p:sp>
          <p:nvSpPr>
            <p:cNvPr id="334" name="Line 150"/>
            <p:cNvSpPr>
              <a:spLocks noChangeShapeType="1"/>
            </p:cNvSpPr>
            <p:nvPr/>
          </p:nvSpPr>
          <p:spPr bwMode="auto">
            <a:xfrm flipH="1">
              <a:off x="2875934" y="3554362"/>
              <a:ext cx="3259394" cy="2153264"/>
            </a:xfrm>
            <a:prstGeom prst="line">
              <a:avLst/>
            </a:prstGeom>
            <a:noFill/>
            <a:ln w="57150" cmpd="sng">
              <a:solidFill>
                <a:srgbClr val="4F81BD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  <p:sp>
          <p:nvSpPr>
            <p:cNvPr id="335" name="Line 150"/>
            <p:cNvSpPr>
              <a:spLocks noChangeShapeType="1"/>
            </p:cNvSpPr>
            <p:nvPr/>
          </p:nvSpPr>
          <p:spPr bwMode="auto">
            <a:xfrm>
              <a:off x="2809127" y="3501009"/>
              <a:ext cx="3326202" cy="2232248"/>
            </a:xfrm>
            <a:prstGeom prst="line">
              <a:avLst/>
            </a:prstGeom>
            <a:noFill/>
            <a:ln w="57150" cmpd="sng">
              <a:solidFill>
                <a:srgbClr val="4F81BD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grpSp>
        <p:nvGrpSpPr>
          <p:cNvPr id="336" name="Group 74"/>
          <p:cNvGrpSpPr/>
          <p:nvPr/>
        </p:nvGrpSpPr>
        <p:grpSpPr>
          <a:xfrm rot="5400000">
            <a:off x="5148063" y="2420891"/>
            <a:ext cx="2592289" cy="288032"/>
            <a:chOff x="2809127" y="3501009"/>
            <a:chExt cx="3326202" cy="2232248"/>
          </a:xfrm>
        </p:grpSpPr>
        <p:sp>
          <p:nvSpPr>
            <p:cNvPr id="337" name="Line 150"/>
            <p:cNvSpPr>
              <a:spLocks noChangeShapeType="1"/>
            </p:cNvSpPr>
            <p:nvPr/>
          </p:nvSpPr>
          <p:spPr bwMode="auto">
            <a:xfrm flipH="1">
              <a:off x="2875934" y="3554362"/>
              <a:ext cx="3259394" cy="2153264"/>
            </a:xfrm>
            <a:prstGeom prst="line">
              <a:avLst/>
            </a:prstGeom>
            <a:noFill/>
            <a:ln w="57150" cmpd="sng">
              <a:solidFill>
                <a:srgbClr val="4F81BD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  <p:sp>
          <p:nvSpPr>
            <p:cNvPr id="338" name="Line 150"/>
            <p:cNvSpPr>
              <a:spLocks noChangeShapeType="1"/>
            </p:cNvSpPr>
            <p:nvPr/>
          </p:nvSpPr>
          <p:spPr bwMode="auto">
            <a:xfrm>
              <a:off x="2809127" y="3501009"/>
              <a:ext cx="3326202" cy="2232248"/>
            </a:xfrm>
            <a:prstGeom prst="line">
              <a:avLst/>
            </a:prstGeom>
            <a:noFill/>
            <a:ln w="57150" cmpd="sng">
              <a:solidFill>
                <a:srgbClr val="4F81BD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sp>
        <p:nvSpPr>
          <p:cNvPr id="339" name="Line 8"/>
          <p:cNvSpPr>
            <a:spLocks noChangeShapeType="1"/>
          </p:cNvSpPr>
          <p:nvPr/>
        </p:nvSpPr>
        <p:spPr bwMode="auto">
          <a:xfrm>
            <a:off x="3562599" y="3573016"/>
            <a:ext cx="1513457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683568" y="4240643"/>
            <a:ext cx="7848872" cy="1717929"/>
            <a:chOff x="683568" y="4240643"/>
            <a:chExt cx="7848872" cy="1717929"/>
          </a:xfrm>
        </p:grpSpPr>
        <p:pic>
          <p:nvPicPr>
            <p:cNvPr id="340" name="Picture 39" descr="BS00996_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795801" y="5118275"/>
              <a:ext cx="647700" cy="484187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341" name="Picture 40" descr="BS00996_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7638283" y="5059265"/>
              <a:ext cx="647700" cy="484187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342" name="Freeform 41"/>
            <p:cNvSpPr>
              <a:spLocks/>
            </p:cNvSpPr>
            <p:nvPr/>
          </p:nvSpPr>
          <p:spPr bwMode="auto">
            <a:xfrm rot="563765">
              <a:off x="930329" y="4240643"/>
              <a:ext cx="303212" cy="774700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121" y="121"/>
                </a:cxn>
                <a:cxn ang="0">
                  <a:pos x="7" y="215"/>
                </a:cxn>
                <a:cxn ang="0">
                  <a:pos x="81" y="349"/>
                </a:cxn>
                <a:cxn ang="0">
                  <a:pos x="87" y="551"/>
                </a:cxn>
              </a:cxnLst>
              <a:rect l="0" t="0" r="r" b="b"/>
              <a:pathLst>
                <a:path w="132" h="551">
                  <a:moveTo>
                    <a:pt x="74" y="0"/>
                  </a:moveTo>
                  <a:cubicBezTo>
                    <a:pt x="82" y="20"/>
                    <a:pt x="132" y="85"/>
                    <a:pt x="121" y="121"/>
                  </a:cubicBezTo>
                  <a:cubicBezTo>
                    <a:pt x="110" y="157"/>
                    <a:pt x="14" y="177"/>
                    <a:pt x="7" y="215"/>
                  </a:cubicBezTo>
                  <a:cubicBezTo>
                    <a:pt x="0" y="253"/>
                    <a:pt x="68" y="293"/>
                    <a:pt x="81" y="349"/>
                  </a:cubicBezTo>
                  <a:cubicBezTo>
                    <a:pt x="94" y="405"/>
                    <a:pt x="86" y="509"/>
                    <a:pt x="87" y="551"/>
                  </a:cubicBezTo>
                </a:path>
              </a:pathLst>
            </a:cu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3" name="Freeform 42"/>
            <p:cNvSpPr>
              <a:spLocks/>
            </p:cNvSpPr>
            <p:nvPr/>
          </p:nvSpPr>
          <p:spPr bwMode="auto">
            <a:xfrm>
              <a:off x="7816337" y="4255375"/>
              <a:ext cx="217488" cy="730250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121" y="121"/>
                </a:cxn>
                <a:cxn ang="0">
                  <a:pos x="7" y="215"/>
                </a:cxn>
                <a:cxn ang="0">
                  <a:pos x="81" y="349"/>
                </a:cxn>
                <a:cxn ang="0">
                  <a:pos x="87" y="551"/>
                </a:cxn>
              </a:cxnLst>
              <a:rect l="0" t="0" r="r" b="b"/>
              <a:pathLst>
                <a:path w="132" h="551">
                  <a:moveTo>
                    <a:pt x="74" y="0"/>
                  </a:moveTo>
                  <a:cubicBezTo>
                    <a:pt x="82" y="20"/>
                    <a:pt x="132" y="85"/>
                    <a:pt x="121" y="121"/>
                  </a:cubicBezTo>
                  <a:cubicBezTo>
                    <a:pt x="110" y="157"/>
                    <a:pt x="14" y="177"/>
                    <a:pt x="7" y="215"/>
                  </a:cubicBezTo>
                  <a:cubicBezTo>
                    <a:pt x="0" y="253"/>
                    <a:pt x="68" y="293"/>
                    <a:pt x="81" y="349"/>
                  </a:cubicBezTo>
                  <a:cubicBezTo>
                    <a:pt x="94" y="405"/>
                    <a:pt x="86" y="509"/>
                    <a:pt x="87" y="551"/>
                  </a:cubicBezTo>
                </a:path>
              </a:pathLst>
            </a:cu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4" name="TextBox 343"/>
            <p:cNvSpPr txBox="1"/>
            <p:nvPr/>
          </p:nvSpPr>
          <p:spPr>
            <a:xfrm>
              <a:off x="683568" y="5589240"/>
              <a:ext cx="93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dirty="0" smtClean="0">
                  <a:latin typeface="Arial" pitchFamily="34" charset="0"/>
                  <a:cs typeface="Arial" pitchFamily="34" charset="0"/>
                </a:rPr>
                <a:t>k = </a:t>
              </a:r>
              <a:r>
                <a:rPr lang="en-US" dirty="0" smtClean="0">
                  <a:latin typeface="Consolas"/>
                  <a:cs typeface="Consolas"/>
                </a:rPr>
                <a:t>110</a:t>
              </a:r>
              <a:endParaRPr lang="en-US" dirty="0">
                <a:latin typeface="Consolas"/>
                <a:cs typeface="Consolas"/>
              </a:endParaRPr>
            </a:p>
          </p:txBody>
        </p:sp>
        <p:sp>
          <p:nvSpPr>
            <p:cNvPr id="345" name="TextBox 344"/>
            <p:cNvSpPr txBox="1"/>
            <p:nvPr/>
          </p:nvSpPr>
          <p:spPr>
            <a:xfrm>
              <a:off x="7559859" y="5518300"/>
              <a:ext cx="9725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dirty="0" smtClean="0">
                  <a:latin typeface="Arial" pitchFamily="34" charset="0"/>
                  <a:cs typeface="Arial" pitchFamily="34" charset="0"/>
                </a:rPr>
                <a:t>k = </a:t>
              </a:r>
              <a:r>
                <a:rPr lang="en-US" dirty="0" smtClean="0">
                  <a:latin typeface="Consolas"/>
                  <a:cs typeface="Consolas"/>
                </a:rPr>
                <a:t>110</a:t>
              </a:r>
              <a:endParaRPr lang="en-US" dirty="0">
                <a:latin typeface="Consolas"/>
                <a:cs typeface="Consolas"/>
              </a:endParaRPr>
            </a:p>
          </p:txBody>
        </p:sp>
      </p:grpSp>
      <p:grpSp>
        <p:nvGrpSpPr>
          <p:cNvPr id="346" name="Group 74"/>
          <p:cNvGrpSpPr/>
          <p:nvPr/>
        </p:nvGrpSpPr>
        <p:grpSpPr>
          <a:xfrm rot="5400000">
            <a:off x="-108521" y="2420891"/>
            <a:ext cx="2592289" cy="288032"/>
            <a:chOff x="2809127" y="3501009"/>
            <a:chExt cx="3326202" cy="2232248"/>
          </a:xfrm>
        </p:grpSpPr>
        <p:sp>
          <p:nvSpPr>
            <p:cNvPr id="347" name="Line 150"/>
            <p:cNvSpPr>
              <a:spLocks noChangeShapeType="1"/>
            </p:cNvSpPr>
            <p:nvPr/>
          </p:nvSpPr>
          <p:spPr bwMode="auto">
            <a:xfrm flipH="1">
              <a:off x="2875934" y="3554362"/>
              <a:ext cx="3259394" cy="2153264"/>
            </a:xfrm>
            <a:prstGeom prst="line">
              <a:avLst/>
            </a:prstGeom>
            <a:noFill/>
            <a:ln w="57150" cmpd="sng">
              <a:solidFill>
                <a:srgbClr val="4F81BD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  <p:sp>
          <p:nvSpPr>
            <p:cNvPr id="348" name="Line 150"/>
            <p:cNvSpPr>
              <a:spLocks noChangeShapeType="1"/>
            </p:cNvSpPr>
            <p:nvPr/>
          </p:nvSpPr>
          <p:spPr bwMode="auto">
            <a:xfrm>
              <a:off x="2809127" y="3501009"/>
              <a:ext cx="3326202" cy="2232248"/>
            </a:xfrm>
            <a:prstGeom prst="line">
              <a:avLst/>
            </a:prstGeom>
            <a:noFill/>
            <a:ln w="57150" cmpd="sng">
              <a:solidFill>
                <a:srgbClr val="4F81BD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grpSp>
        <p:nvGrpSpPr>
          <p:cNvPr id="349" name="Group 74"/>
          <p:cNvGrpSpPr/>
          <p:nvPr/>
        </p:nvGrpSpPr>
        <p:grpSpPr>
          <a:xfrm rot="5400000">
            <a:off x="323528" y="2420892"/>
            <a:ext cx="2592289" cy="288032"/>
            <a:chOff x="2809127" y="3501009"/>
            <a:chExt cx="3326202" cy="2232248"/>
          </a:xfrm>
        </p:grpSpPr>
        <p:sp>
          <p:nvSpPr>
            <p:cNvPr id="350" name="Line 150"/>
            <p:cNvSpPr>
              <a:spLocks noChangeShapeType="1"/>
            </p:cNvSpPr>
            <p:nvPr/>
          </p:nvSpPr>
          <p:spPr bwMode="auto">
            <a:xfrm flipH="1">
              <a:off x="2875934" y="3554362"/>
              <a:ext cx="3259394" cy="2153264"/>
            </a:xfrm>
            <a:prstGeom prst="line">
              <a:avLst/>
            </a:prstGeom>
            <a:noFill/>
            <a:ln w="57150" cmpd="sng">
              <a:solidFill>
                <a:srgbClr val="4F81BD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  <p:sp>
          <p:nvSpPr>
            <p:cNvPr id="351" name="Line 150"/>
            <p:cNvSpPr>
              <a:spLocks noChangeShapeType="1"/>
            </p:cNvSpPr>
            <p:nvPr/>
          </p:nvSpPr>
          <p:spPr bwMode="auto">
            <a:xfrm>
              <a:off x="2809127" y="3501009"/>
              <a:ext cx="3326202" cy="2232248"/>
            </a:xfrm>
            <a:prstGeom prst="line">
              <a:avLst/>
            </a:prstGeom>
            <a:noFill/>
            <a:ln w="57150" cmpd="sng">
              <a:solidFill>
                <a:srgbClr val="4F81BD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9700416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0208E-6 2.07128E-6 L 0.51988 0.00208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94" y="93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3917E-6 3.72136E-6 L 0.52005 0.17634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94" y="8817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518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5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9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9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3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8150" grpId="0" animBg="1"/>
      <p:bldP spid="185" grpId="0" animBg="1"/>
      <p:bldP spid="223" grpId="0"/>
      <p:bldP spid="245" grpId="0"/>
      <p:bldP spid="33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" name="Group 204"/>
          <p:cNvGrpSpPr/>
          <p:nvPr/>
        </p:nvGrpSpPr>
        <p:grpSpPr>
          <a:xfrm>
            <a:off x="5002957" y="2132781"/>
            <a:ext cx="865187" cy="792163"/>
            <a:chOff x="5177248" y="2526481"/>
            <a:chExt cx="865187" cy="792163"/>
          </a:xfrm>
        </p:grpSpPr>
        <p:sp>
          <p:nvSpPr>
            <p:cNvPr id="290" name="Oval 91"/>
            <p:cNvSpPr>
              <a:spLocks noChangeArrowheads="1"/>
            </p:cNvSpPr>
            <p:nvPr/>
          </p:nvSpPr>
          <p:spPr bwMode="auto">
            <a:xfrm>
              <a:off x="5321710" y="2670944"/>
              <a:ext cx="576262" cy="576263"/>
            </a:xfrm>
            <a:prstGeom prst="ellipse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>
                <a:cs typeface="Arial" charset="0"/>
              </a:endParaRPr>
            </a:p>
          </p:txBody>
        </p:sp>
        <p:sp useBgFill="1">
          <p:nvSpPr>
            <p:cNvPr id="291" name="Rectangle 92"/>
            <p:cNvSpPr>
              <a:spLocks noChangeArrowheads="1"/>
            </p:cNvSpPr>
            <p:nvPr/>
          </p:nvSpPr>
          <p:spPr bwMode="auto">
            <a:xfrm>
              <a:off x="5177248" y="2886844"/>
              <a:ext cx="865187" cy="431800"/>
            </a:xfrm>
            <a:prstGeom prst="rect">
              <a:avLst/>
            </a:prstGeom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4000">
                <a:cs typeface="Arial" charset="0"/>
              </a:endParaRPr>
            </a:p>
          </p:txBody>
        </p:sp>
        <p:sp>
          <p:nvSpPr>
            <p:cNvPr id="292" name="Line 93"/>
            <p:cNvSpPr>
              <a:spLocks noChangeShapeType="1"/>
            </p:cNvSpPr>
            <p:nvPr/>
          </p:nvSpPr>
          <p:spPr bwMode="auto">
            <a:xfrm flipV="1">
              <a:off x="5609048" y="2526481"/>
              <a:ext cx="215900" cy="2889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sp>
        <p:nvSpPr>
          <p:cNvPr id="51814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68313" y="188640"/>
            <a:ext cx="8229600" cy="720725"/>
          </a:xfrm>
        </p:spPr>
        <p:txBody>
          <a:bodyPr>
            <a:normAutofit fontScale="90000"/>
          </a:bodyPr>
          <a:lstStyle/>
          <a:p>
            <a:pPr algn="l"/>
            <a:r>
              <a:rPr lang="fr-CH" dirty="0" smtClean="0"/>
              <a:t>Quantum Key Distribution (QKD)</a:t>
            </a:r>
            <a:endParaRPr lang="en-US" dirty="0"/>
          </a:p>
        </p:txBody>
      </p:sp>
      <p:sp>
        <p:nvSpPr>
          <p:cNvPr id="518150" name="Line 6"/>
          <p:cNvSpPr>
            <a:spLocks noChangeShapeType="1"/>
          </p:cNvSpPr>
          <p:nvPr/>
        </p:nvSpPr>
        <p:spPr bwMode="auto">
          <a:xfrm>
            <a:off x="3562599" y="3140968"/>
            <a:ext cx="1513457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med" len="med"/>
            <a:tailEnd type="triangle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pic>
        <p:nvPicPr>
          <p:cNvPr id="36" name="Picture 35" descr="AliceBlue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-36512" y="1484784"/>
            <a:ext cx="1059740" cy="1080120"/>
          </a:xfrm>
          <a:prstGeom prst="rect">
            <a:avLst/>
          </a:prstGeom>
        </p:spPr>
      </p:pic>
      <p:sp>
        <p:nvSpPr>
          <p:cNvPr id="37" name="Content Placeholder 1"/>
          <p:cNvSpPr txBox="1">
            <a:spLocks/>
          </p:cNvSpPr>
          <p:nvPr/>
        </p:nvSpPr>
        <p:spPr>
          <a:xfrm>
            <a:off x="467544" y="692696"/>
            <a:ext cx="8496944" cy="432048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de-CH" sz="2000" noProof="0" dirty="0" smtClean="0">
                <a:cs typeface="Arial" charset="0"/>
              </a:rPr>
              <a:t>[</a:t>
            </a:r>
            <a:r>
              <a:rPr lang="en-US" sz="2000" dirty="0" smtClean="0">
                <a:cs typeface="Arial" charset="0"/>
              </a:rPr>
              <a:t>Bennett Brassard 84</a:t>
            </a:r>
            <a:r>
              <a:rPr lang="en-US" sz="2000" noProof="0" dirty="0" smtClean="0">
                <a:cs typeface="Arial" charset="0"/>
              </a:rPr>
              <a:t>]</a:t>
            </a:r>
            <a:endParaRPr lang="en-US" sz="2000" dirty="0" smtClean="0"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r="50930"/>
          <a:stretch>
            <a:fillRect/>
          </a:stretch>
        </p:blipFill>
        <p:spPr bwMode="auto">
          <a:xfrm>
            <a:off x="8244408" y="-1"/>
            <a:ext cx="936103" cy="1331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4" cstate="print"/>
          <a:srcRect l="49070"/>
          <a:stretch>
            <a:fillRect/>
          </a:stretch>
        </p:blipFill>
        <p:spPr bwMode="auto">
          <a:xfrm>
            <a:off x="7236296" y="0"/>
            <a:ext cx="971600" cy="1331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6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28384" y="1650696"/>
            <a:ext cx="1285425" cy="914208"/>
          </a:xfrm>
          <a:prstGeom prst="rect">
            <a:avLst/>
          </a:prstGeom>
          <a:noFill/>
        </p:spPr>
      </p:pic>
      <p:sp>
        <p:nvSpPr>
          <p:cNvPr id="56" name="Slide Number Placeholder 15"/>
          <p:cNvSpPr txBox="1">
            <a:spLocks/>
          </p:cNvSpPr>
          <p:nvPr/>
        </p:nvSpPr>
        <p:spPr>
          <a:xfrm>
            <a:off x="0" y="761236"/>
            <a:ext cx="533400" cy="2444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BB5E19-F10A-4C2F-BF6F-11C513378A2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5" name="Line 7"/>
          <p:cNvSpPr>
            <a:spLocks noChangeShapeType="1"/>
          </p:cNvSpPr>
          <p:nvPr/>
        </p:nvSpPr>
        <p:spPr bwMode="auto">
          <a:xfrm>
            <a:off x="3457639" y="1833012"/>
            <a:ext cx="1546381" cy="0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223" name="Rectangle 298"/>
          <p:cNvSpPr>
            <a:spLocks noChangeArrowheads="1"/>
          </p:cNvSpPr>
          <p:nvPr/>
        </p:nvSpPr>
        <p:spPr bwMode="auto">
          <a:xfrm>
            <a:off x="1007710" y="2379053"/>
            <a:ext cx="2260147" cy="4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de-CH" sz="2800" b="0" dirty="0" smtClean="0">
                <a:latin typeface="Arial" pitchFamily="34" charset="0"/>
                <a:cs typeface="Arial" pitchFamily="34" charset="0"/>
              </a:rPr>
              <a:t>0  1   1   1   0</a:t>
            </a:r>
            <a:r>
              <a:rPr lang="de-CH" sz="2800" b="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de-CH" sz="2800" b="0" baseline="-250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5" name="Rectangle 298"/>
          <p:cNvSpPr>
            <a:spLocks noChangeArrowheads="1"/>
          </p:cNvSpPr>
          <p:nvPr/>
        </p:nvSpPr>
        <p:spPr bwMode="auto">
          <a:xfrm>
            <a:off x="5750406" y="2380987"/>
            <a:ext cx="2536723" cy="4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de-CH" sz="28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 </a:t>
            </a:r>
            <a:r>
              <a:rPr lang="de-CH" sz="2800" b="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de-CH" sz="28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de-CH" sz="2800" b="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de-CH" sz="2800" b="0" dirty="0" smtClean="0">
                <a:latin typeface="Arial" pitchFamily="34" charset="0"/>
                <a:cs typeface="Arial" pitchFamily="34" charset="0"/>
              </a:rPr>
              <a:t>1   1   0</a:t>
            </a:r>
            <a:endParaRPr lang="de-CH" sz="2800" b="0" baseline="-250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652120" y="1312122"/>
            <a:ext cx="2304256" cy="460694"/>
            <a:chOff x="971600" y="1268760"/>
            <a:chExt cx="2304256" cy="460694"/>
          </a:xfrm>
        </p:grpSpPr>
        <p:grpSp>
          <p:nvGrpSpPr>
            <p:cNvPr id="265" name="Group 28"/>
            <p:cNvGrpSpPr/>
            <p:nvPr/>
          </p:nvGrpSpPr>
          <p:grpSpPr>
            <a:xfrm>
              <a:off x="971600" y="1268760"/>
              <a:ext cx="457692" cy="460694"/>
              <a:chOff x="4214810" y="2000240"/>
              <a:chExt cx="457692" cy="460694"/>
            </a:xfrm>
          </p:grpSpPr>
          <p:sp>
            <p:nvSpPr>
              <p:cNvPr id="278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79" name="Line 5"/>
              <p:cNvSpPr>
                <a:spLocks noChangeShapeType="1"/>
              </p:cNvSpPr>
              <p:nvPr/>
            </p:nvSpPr>
            <p:spPr bwMode="auto">
              <a:xfrm rot="27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266" name="Group 28"/>
            <p:cNvGrpSpPr/>
            <p:nvPr/>
          </p:nvGrpSpPr>
          <p:grpSpPr>
            <a:xfrm>
              <a:off x="1894882" y="1268760"/>
              <a:ext cx="457692" cy="460694"/>
              <a:chOff x="4214810" y="2000240"/>
              <a:chExt cx="457692" cy="460694"/>
            </a:xfrm>
          </p:grpSpPr>
          <p:sp>
            <p:nvSpPr>
              <p:cNvPr id="276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77" name="Line 5"/>
              <p:cNvSpPr>
                <a:spLocks noChangeShapeType="1"/>
              </p:cNvSpPr>
              <p:nvPr/>
            </p:nvSpPr>
            <p:spPr bwMode="auto">
              <a:xfrm rot="81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267" name="Group 28"/>
            <p:cNvGrpSpPr/>
            <p:nvPr/>
          </p:nvGrpSpPr>
          <p:grpSpPr>
            <a:xfrm>
              <a:off x="1433241" y="1268760"/>
              <a:ext cx="457692" cy="460694"/>
              <a:chOff x="4214810" y="2000240"/>
              <a:chExt cx="457692" cy="460694"/>
            </a:xfrm>
          </p:grpSpPr>
          <p:sp>
            <p:nvSpPr>
              <p:cNvPr id="274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75" name="Line 5"/>
              <p:cNvSpPr>
                <a:spLocks noChangeShapeType="1"/>
              </p:cNvSpPr>
              <p:nvPr/>
            </p:nvSpPr>
            <p:spPr bwMode="auto">
              <a:xfrm rot="108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268" name="Group 133"/>
            <p:cNvGrpSpPr/>
            <p:nvPr/>
          </p:nvGrpSpPr>
          <p:grpSpPr>
            <a:xfrm>
              <a:off x="2818164" y="1268760"/>
              <a:ext cx="457692" cy="460694"/>
              <a:chOff x="7597837" y="2707419"/>
              <a:chExt cx="457692" cy="460694"/>
            </a:xfrm>
          </p:grpSpPr>
          <p:sp>
            <p:nvSpPr>
              <p:cNvPr id="272" name="Oval 2"/>
              <p:cNvSpPr>
                <a:spLocks noChangeArrowheads="1"/>
              </p:cNvSpPr>
              <p:nvPr/>
            </p:nvSpPr>
            <p:spPr bwMode="auto">
              <a:xfrm>
                <a:off x="7597837" y="2707419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73" name="Line 5"/>
              <p:cNvSpPr>
                <a:spLocks noChangeShapeType="1"/>
              </p:cNvSpPr>
              <p:nvPr/>
            </p:nvSpPr>
            <p:spPr bwMode="auto">
              <a:xfrm rot="5400000">
                <a:off x="7827188" y="2754097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269" name="Group 28"/>
            <p:cNvGrpSpPr/>
            <p:nvPr/>
          </p:nvGrpSpPr>
          <p:grpSpPr>
            <a:xfrm>
              <a:off x="2356523" y="1268760"/>
              <a:ext cx="457692" cy="460694"/>
              <a:chOff x="4214810" y="2000240"/>
              <a:chExt cx="457692" cy="460694"/>
            </a:xfrm>
          </p:grpSpPr>
          <p:sp>
            <p:nvSpPr>
              <p:cNvPr id="270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71" name="Line 5"/>
              <p:cNvSpPr>
                <a:spLocks noChangeShapeType="1"/>
              </p:cNvSpPr>
              <p:nvPr/>
            </p:nvSpPr>
            <p:spPr bwMode="auto">
              <a:xfrm rot="108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5688148" y="1844824"/>
            <a:ext cx="2338859" cy="460694"/>
            <a:chOff x="5688148" y="1844824"/>
            <a:chExt cx="2338859" cy="460694"/>
          </a:xfrm>
        </p:grpSpPr>
        <p:grpSp>
          <p:nvGrpSpPr>
            <p:cNvPr id="4" name="Group 3"/>
            <p:cNvGrpSpPr/>
            <p:nvPr/>
          </p:nvGrpSpPr>
          <p:grpSpPr>
            <a:xfrm>
              <a:off x="7096322" y="1844824"/>
              <a:ext cx="457692" cy="460694"/>
              <a:chOff x="2818164" y="1844824"/>
              <a:chExt cx="457692" cy="460694"/>
            </a:xfrm>
          </p:grpSpPr>
          <p:sp>
            <p:nvSpPr>
              <p:cNvPr id="301" name="Oval 2"/>
              <p:cNvSpPr>
                <a:spLocks noChangeArrowheads="1"/>
              </p:cNvSpPr>
              <p:nvPr/>
            </p:nvSpPr>
            <p:spPr bwMode="auto">
              <a:xfrm>
                <a:off x="2818164" y="1844824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02" name="Line 5"/>
              <p:cNvSpPr>
                <a:spLocks noChangeShapeType="1"/>
              </p:cNvSpPr>
              <p:nvPr/>
            </p:nvSpPr>
            <p:spPr bwMode="auto">
              <a:xfrm rot="5400000">
                <a:off x="3056522" y="1891502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312" name="Line 5"/>
              <p:cNvSpPr>
                <a:spLocks noChangeShapeType="1"/>
              </p:cNvSpPr>
              <p:nvPr/>
            </p:nvSpPr>
            <p:spPr bwMode="auto">
              <a:xfrm rot="10800000">
                <a:off x="3059832" y="1891502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313" name="Group 312"/>
            <p:cNvGrpSpPr/>
            <p:nvPr/>
          </p:nvGrpSpPr>
          <p:grpSpPr>
            <a:xfrm>
              <a:off x="6156176" y="1844824"/>
              <a:ext cx="457692" cy="460694"/>
              <a:chOff x="971600" y="1844824"/>
              <a:chExt cx="457692" cy="460694"/>
            </a:xfrm>
          </p:grpSpPr>
          <p:sp>
            <p:nvSpPr>
              <p:cNvPr id="314" name="Oval 2"/>
              <p:cNvSpPr>
                <a:spLocks noChangeArrowheads="1"/>
              </p:cNvSpPr>
              <p:nvPr/>
            </p:nvSpPr>
            <p:spPr bwMode="auto">
              <a:xfrm>
                <a:off x="971600" y="1844824"/>
                <a:ext cx="457692" cy="460694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15" name="Line 5"/>
              <p:cNvSpPr>
                <a:spLocks noChangeShapeType="1"/>
              </p:cNvSpPr>
              <p:nvPr/>
            </p:nvSpPr>
            <p:spPr bwMode="auto">
              <a:xfrm rot="2700000">
                <a:off x="998668" y="2064818"/>
                <a:ext cx="393884" cy="8036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316" name="Line 5"/>
              <p:cNvSpPr>
                <a:spLocks noChangeShapeType="1"/>
              </p:cNvSpPr>
              <p:nvPr/>
            </p:nvSpPr>
            <p:spPr bwMode="auto">
              <a:xfrm rot="8100000">
                <a:off x="997377" y="2064843"/>
                <a:ext cx="396468" cy="7984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317" name="Group 316"/>
            <p:cNvGrpSpPr/>
            <p:nvPr/>
          </p:nvGrpSpPr>
          <p:grpSpPr>
            <a:xfrm>
              <a:off x="6624204" y="1844824"/>
              <a:ext cx="457692" cy="460694"/>
              <a:chOff x="971600" y="1844824"/>
              <a:chExt cx="457692" cy="460694"/>
            </a:xfrm>
          </p:grpSpPr>
          <p:sp>
            <p:nvSpPr>
              <p:cNvPr id="318" name="Oval 2"/>
              <p:cNvSpPr>
                <a:spLocks noChangeArrowheads="1"/>
              </p:cNvSpPr>
              <p:nvPr/>
            </p:nvSpPr>
            <p:spPr bwMode="auto">
              <a:xfrm>
                <a:off x="971600" y="1844824"/>
                <a:ext cx="457692" cy="460694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19" name="Line 5"/>
              <p:cNvSpPr>
                <a:spLocks noChangeShapeType="1"/>
              </p:cNvSpPr>
              <p:nvPr/>
            </p:nvSpPr>
            <p:spPr bwMode="auto">
              <a:xfrm rot="2700000">
                <a:off x="998668" y="2064818"/>
                <a:ext cx="393884" cy="8036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320" name="Line 5"/>
              <p:cNvSpPr>
                <a:spLocks noChangeShapeType="1"/>
              </p:cNvSpPr>
              <p:nvPr/>
            </p:nvSpPr>
            <p:spPr bwMode="auto">
              <a:xfrm rot="8100000">
                <a:off x="997377" y="2064843"/>
                <a:ext cx="396468" cy="7984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321" name="Group 320"/>
            <p:cNvGrpSpPr/>
            <p:nvPr/>
          </p:nvGrpSpPr>
          <p:grpSpPr>
            <a:xfrm>
              <a:off x="5688148" y="1844824"/>
              <a:ext cx="457692" cy="460694"/>
              <a:chOff x="2818164" y="1844824"/>
              <a:chExt cx="457692" cy="460694"/>
            </a:xfrm>
          </p:grpSpPr>
          <p:sp>
            <p:nvSpPr>
              <p:cNvPr id="322" name="Oval 2"/>
              <p:cNvSpPr>
                <a:spLocks noChangeArrowheads="1"/>
              </p:cNvSpPr>
              <p:nvPr/>
            </p:nvSpPr>
            <p:spPr bwMode="auto">
              <a:xfrm>
                <a:off x="2818164" y="1844824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23" name="Line 5"/>
              <p:cNvSpPr>
                <a:spLocks noChangeShapeType="1"/>
              </p:cNvSpPr>
              <p:nvPr/>
            </p:nvSpPr>
            <p:spPr bwMode="auto">
              <a:xfrm rot="5400000">
                <a:off x="3056522" y="1891502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324" name="Line 5"/>
              <p:cNvSpPr>
                <a:spLocks noChangeShapeType="1"/>
              </p:cNvSpPr>
              <p:nvPr/>
            </p:nvSpPr>
            <p:spPr bwMode="auto">
              <a:xfrm rot="10800000">
                <a:off x="3059832" y="1891502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325" name="Group 324"/>
            <p:cNvGrpSpPr/>
            <p:nvPr/>
          </p:nvGrpSpPr>
          <p:grpSpPr>
            <a:xfrm>
              <a:off x="7569315" y="1844824"/>
              <a:ext cx="457692" cy="460694"/>
              <a:chOff x="2818164" y="1844824"/>
              <a:chExt cx="457692" cy="460694"/>
            </a:xfrm>
          </p:grpSpPr>
          <p:sp>
            <p:nvSpPr>
              <p:cNvPr id="326" name="Oval 2"/>
              <p:cNvSpPr>
                <a:spLocks noChangeArrowheads="1"/>
              </p:cNvSpPr>
              <p:nvPr/>
            </p:nvSpPr>
            <p:spPr bwMode="auto">
              <a:xfrm>
                <a:off x="2818164" y="1844824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27" name="Line 5"/>
              <p:cNvSpPr>
                <a:spLocks noChangeShapeType="1"/>
              </p:cNvSpPr>
              <p:nvPr/>
            </p:nvSpPr>
            <p:spPr bwMode="auto">
              <a:xfrm rot="5400000">
                <a:off x="3056522" y="1891502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328" name="Line 5"/>
              <p:cNvSpPr>
                <a:spLocks noChangeShapeType="1"/>
              </p:cNvSpPr>
              <p:nvPr/>
            </p:nvSpPr>
            <p:spPr bwMode="auto">
              <a:xfrm rot="10800000">
                <a:off x="3059832" y="1891502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5725505" y="2996952"/>
            <a:ext cx="2302879" cy="460694"/>
            <a:chOff x="971600" y="1844824"/>
            <a:chExt cx="2302879" cy="460694"/>
          </a:xfrm>
        </p:grpSpPr>
        <p:sp>
          <p:nvSpPr>
            <p:cNvPr id="305" name="Oval 2"/>
            <p:cNvSpPr>
              <a:spLocks noChangeArrowheads="1"/>
            </p:cNvSpPr>
            <p:nvPr/>
          </p:nvSpPr>
          <p:spPr bwMode="auto">
            <a:xfrm>
              <a:off x="1894882" y="1844824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306" name="Line 5"/>
            <p:cNvSpPr>
              <a:spLocks noChangeShapeType="1"/>
            </p:cNvSpPr>
            <p:nvPr/>
          </p:nvSpPr>
          <p:spPr bwMode="auto">
            <a:xfrm rot="8100000">
              <a:off x="2124233" y="1891502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  <p:sp>
          <p:nvSpPr>
            <p:cNvPr id="303" name="Oval 2"/>
            <p:cNvSpPr>
              <a:spLocks noChangeArrowheads="1"/>
            </p:cNvSpPr>
            <p:nvPr/>
          </p:nvSpPr>
          <p:spPr bwMode="auto">
            <a:xfrm>
              <a:off x="1433241" y="1844824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304" name="Line 5"/>
            <p:cNvSpPr>
              <a:spLocks noChangeShapeType="1"/>
            </p:cNvSpPr>
            <p:nvPr/>
          </p:nvSpPr>
          <p:spPr bwMode="auto">
            <a:xfrm rot="10800000">
              <a:off x="1662592" y="1891502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  <p:sp>
          <p:nvSpPr>
            <p:cNvPr id="299" name="Oval 2"/>
            <p:cNvSpPr>
              <a:spLocks noChangeArrowheads="1"/>
            </p:cNvSpPr>
            <p:nvPr/>
          </p:nvSpPr>
          <p:spPr bwMode="auto">
            <a:xfrm>
              <a:off x="2356523" y="1844824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300" name="Line 5"/>
            <p:cNvSpPr>
              <a:spLocks noChangeShapeType="1"/>
            </p:cNvSpPr>
            <p:nvPr/>
          </p:nvSpPr>
          <p:spPr bwMode="auto">
            <a:xfrm rot="10800000">
              <a:off x="2585874" y="1891502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971600" y="1844824"/>
              <a:ext cx="457692" cy="460694"/>
              <a:chOff x="971600" y="1844824"/>
              <a:chExt cx="457692" cy="460694"/>
            </a:xfrm>
          </p:grpSpPr>
          <p:sp>
            <p:nvSpPr>
              <p:cNvPr id="307" name="Oval 2"/>
              <p:cNvSpPr>
                <a:spLocks noChangeArrowheads="1"/>
              </p:cNvSpPr>
              <p:nvPr/>
            </p:nvSpPr>
            <p:spPr bwMode="auto">
              <a:xfrm>
                <a:off x="971600" y="1844824"/>
                <a:ext cx="457692" cy="460694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87" name="Line 5"/>
              <p:cNvSpPr>
                <a:spLocks noChangeShapeType="1"/>
              </p:cNvSpPr>
              <p:nvPr/>
            </p:nvSpPr>
            <p:spPr bwMode="auto">
              <a:xfrm rot="2700000">
                <a:off x="998668" y="2064818"/>
                <a:ext cx="393884" cy="8036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288" name="Line 5"/>
              <p:cNvSpPr>
                <a:spLocks noChangeShapeType="1"/>
              </p:cNvSpPr>
              <p:nvPr/>
            </p:nvSpPr>
            <p:spPr bwMode="auto">
              <a:xfrm rot="8100000">
                <a:off x="997377" y="2064843"/>
                <a:ext cx="396468" cy="7984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sp>
          <p:nvSpPr>
            <p:cNvPr id="284" name="Line 5"/>
            <p:cNvSpPr>
              <a:spLocks noChangeShapeType="1"/>
            </p:cNvSpPr>
            <p:nvPr/>
          </p:nvSpPr>
          <p:spPr bwMode="auto">
            <a:xfrm rot="10800000">
              <a:off x="1466649" y="2060848"/>
              <a:ext cx="396468" cy="7984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  <p:sp>
          <p:nvSpPr>
            <p:cNvPr id="310" name="Line 5"/>
            <p:cNvSpPr>
              <a:spLocks noChangeShapeType="1"/>
            </p:cNvSpPr>
            <p:nvPr/>
          </p:nvSpPr>
          <p:spPr bwMode="auto">
            <a:xfrm rot="8100000">
              <a:off x="1924522" y="2073850"/>
              <a:ext cx="396468" cy="7984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  <p:sp>
          <p:nvSpPr>
            <p:cNvPr id="311" name="Line 5"/>
            <p:cNvSpPr>
              <a:spLocks noChangeShapeType="1"/>
            </p:cNvSpPr>
            <p:nvPr/>
          </p:nvSpPr>
          <p:spPr bwMode="auto">
            <a:xfrm rot="10800000">
              <a:off x="2384739" y="2060848"/>
              <a:ext cx="396468" cy="7984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  <p:grpSp>
          <p:nvGrpSpPr>
            <p:cNvPr id="329" name="Group 328"/>
            <p:cNvGrpSpPr/>
            <p:nvPr/>
          </p:nvGrpSpPr>
          <p:grpSpPr>
            <a:xfrm>
              <a:off x="2816787" y="1844824"/>
              <a:ext cx="457692" cy="460694"/>
              <a:chOff x="2818164" y="1844824"/>
              <a:chExt cx="457692" cy="460694"/>
            </a:xfrm>
          </p:grpSpPr>
          <p:sp>
            <p:nvSpPr>
              <p:cNvPr id="330" name="Oval 2"/>
              <p:cNvSpPr>
                <a:spLocks noChangeArrowheads="1"/>
              </p:cNvSpPr>
              <p:nvPr/>
            </p:nvSpPr>
            <p:spPr bwMode="auto">
              <a:xfrm>
                <a:off x="2818164" y="1844824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31" name="Line 5"/>
              <p:cNvSpPr>
                <a:spLocks noChangeShapeType="1"/>
              </p:cNvSpPr>
              <p:nvPr/>
            </p:nvSpPr>
            <p:spPr bwMode="auto">
              <a:xfrm rot="5400000">
                <a:off x="3056522" y="1891502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332" name="Line 5"/>
              <p:cNvSpPr>
                <a:spLocks noChangeShapeType="1"/>
              </p:cNvSpPr>
              <p:nvPr/>
            </p:nvSpPr>
            <p:spPr bwMode="auto">
              <a:xfrm rot="10800000">
                <a:off x="3059832" y="1891502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333" name="Group 74"/>
          <p:cNvGrpSpPr/>
          <p:nvPr/>
        </p:nvGrpSpPr>
        <p:grpSpPr>
          <a:xfrm rot="5400000">
            <a:off x="4644007" y="2420890"/>
            <a:ext cx="2592289" cy="288032"/>
            <a:chOff x="2809127" y="3501009"/>
            <a:chExt cx="3326202" cy="2232248"/>
          </a:xfrm>
        </p:grpSpPr>
        <p:sp>
          <p:nvSpPr>
            <p:cNvPr id="334" name="Line 150"/>
            <p:cNvSpPr>
              <a:spLocks noChangeShapeType="1"/>
            </p:cNvSpPr>
            <p:nvPr/>
          </p:nvSpPr>
          <p:spPr bwMode="auto">
            <a:xfrm flipH="1">
              <a:off x="2875934" y="3554362"/>
              <a:ext cx="3259394" cy="2153264"/>
            </a:xfrm>
            <a:prstGeom prst="line">
              <a:avLst/>
            </a:prstGeom>
            <a:noFill/>
            <a:ln w="57150" cmpd="sng">
              <a:solidFill>
                <a:srgbClr val="4F81BD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  <p:sp>
          <p:nvSpPr>
            <p:cNvPr id="335" name="Line 150"/>
            <p:cNvSpPr>
              <a:spLocks noChangeShapeType="1"/>
            </p:cNvSpPr>
            <p:nvPr/>
          </p:nvSpPr>
          <p:spPr bwMode="auto">
            <a:xfrm>
              <a:off x="2809127" y="3501009"/>
              <a:ext cx="3326202" cy="2232248"/>
            </a:xfrm>
            <a:prstGeom prst="line">
              <a:avLst/>
            </a:prstGeom>
            <a:noFill/>
            <a:ln w="57150" cmpd="sng">
              <a:solidFill>
                <a:srgbClr val="4F81BD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grpSp>
        <p:nvGrpSpPr>
          <p:cNvPr id="336" name="Group 74"/>
          <p:cNvGrpSpPr/>
          <p:nvPr/>
        </p:nvGrpSpPr>
        <p:grpSpPr>
          <a:xfrm rot="5400000">
            <a:off x="5148063" y="2420891"/>
            <a:ext cx="2592289" cy="288032"/>
            <a:chOff x="2809127" y="3501009"/>
            <a:chExt cx="3326202" cy="2232248"/>
          </a:xfrm>
        </p:grpSpPr>
        <p:sp>
          <p:nvSpPr>
            <p:cNvPr id="337" name="Line 150"/>
            <p:cNvSpPr>
              <a:spLocks noChangeShapeType="1"/>
            </p:cNvSpPr>
            <p:nvPr/>
          </p:nvSpPr>
          <p:spPr bwMode="auto">
            <a:xfrm flipH="1">
              <a:off x="2875934" y="3554362"/>
              <a:ext cx="3259394" cy="2153264"/>
            </a:xfrm>
            <a:prstGeom prst="line">
              <a:avLst/>
            </a:prstGeom>
            <a:noFill/>
            <a:ln w="57150" cmpd="sng">
              <a:solidFill>
                <a:srgbClr val="4F81BD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  <p:sp>
          <p:nvSpPr>
            <p:cNvPr id="338" name="Line 150"/>
            <p:cNvSpPr>
              <a:spLocks noChangeShapeType="1"/>
            </p:cNvSpPr>
            <p:nvPr/>
          </p:nvSpPr>
          <p:spPr bwMode="auto">
            <a:xfrm>
              <a:off x="2809127" y="3501009"/>
              <a:ext cx="3326202" cy="2232248"/>
            </a:xfrm>
            <a:prstGeom prst="line">
              <a:avLst/>
            </a:prstGeom>
            <a:noFill/>
            <a:ln w="57150" cmpd="sng">
              <a:solidFill>
                <a:srgbClr val="4F81BD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sp>
        <p:nvSpPr>
          <p:cNvPr id="339" name="Line 8"/>
          <p:cNvSpPr>
            <a:spLocks noChangeShapeType="1"/>
          </p:cNvSpPr>
          <p:nvPr/>
        </p:nvSpPr>
        <p:spPr bwMode="auto">
          <a:xfrm>
            <a:off x="3562599" y="3356992"/>
            <a:ext cx="1513457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763688" y="3583279"/>
            <a:ext cx="936104" cy="1717929"/>
            <a:chOff x="1763688" y="3429000"/>
            <a:chExt cx="936104" cy="1717929"/>
          </a:xfrm>
        </p:grpSpPr>
        <p:pic>
          <p:nvPicPr>
            <p:cNvPr id="340" name="Picture 39" descr="BS00996_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1875921" y="4306632"/>
              <a:ext cx="647700" cy="484187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342" name="Freeform 41"/>
            <p:cNvSpPr>
              <a:spLocks/>
            </p:cNvSpPr>
            <p:nvPr/>
          </p:nvSpPr>
          <p:spPr bwMode="auto">
            <a:xfrm rot="563765">
              <a:off x="2010449" y="3429000"/>
              <a:ext cx="303212" cy="774700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121" y="121"/>
                </a:cxn>
                <a:cxn ang="0">
                  <a:pos x="7" y="215"/>
                </a:cxn>
                <a:cxn ang="0">
                  <a:pos x="81" y="349"/>
                </a:cxn>
                <a:cxn ang="0">
                  <a:pos x="87" y="551"/>
                </a:cxn>
              </a:cxnLst>
              <a:rect l="0" t="0" r="r" b="b"/>
              <a:pathLst>
                <a:path w="132" h="551">
                  <a:moveTo>
                    <a:pt x="74" y="0"/>
                  </a:moveTo>
                  <a:cubicBezTo>
                    <a:pt x="82" y="20"/>
                    <a:pt x="132" y="85"/>
                    <a:pt x="121" y="121"/>
                  </a:cubicBezTo>
                  <a:cubicBezTo>
                    <a:pt x="110" y="157"/>
                    <a:pt x="14" y="177"/>
                    <a:pt x="7" y="215"/>
                  </a:cubicBezTo>
                  <a:cubicBezTo>
                    <a:pt x="0" y="253"/>
                    <a:pt x="68" y="293"/>
                    <a:pt x="81" y="349"/>
                  </a:cubicBezTo>
                  <a:cubicBezTo>
                    <a:pt x="94" y="405"/>
                    <a:pt x="86" y="509"/>
                    <a:pt x="87" y="551"/>
                  </a:cubicBezTo>
                </a:path>
              </a:pathLst>
            </a:cu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4" name="TextBox 343"/>
            <p:cNvSpPr txBox="1"/>
            <p:nvPr/>
          </p:nvSpPr>
          <p:spPr>
            <a:xfrm>
              <a:off x="1763688" y="4777597"/>
              <a:ext cx="93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dirty="0" smtClean="0">
                  <a:latin typeface="Arial" pitchFamily="34" charset="0"/>
                  <a:cs typeface="Arial" pitchFamily="34" charset="0"/>
                </a:rPr>
                <a:t>k = </a:t>
              </a:r>
              <a:r>
                <a:rPr lang="en-US" dirty="0" smtClean="0">
                  <a:latin typeface="Consolas"/>
                  <a:cs typeface="Consolas"/>
                </a:rPr>
                <a:t>10</a:t>
              </a:r>
              <a:endParaRPr lang="en-US" dirty="0">
                <a:latin typeface="Consolas"/>
                <a:cs typeface="Consolas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919899" y="3573016"/>
            <a:ext cx="972581" cy="1632257"/>
            <a:chOff x="7559859" y="3443732"/>
            <a:chExt cx="972581" cy="1632257"/>
          </a:xfrm>
        </p:grpSpPr>
        <p:pic>
          <p:nvPicPr>
            <p:cNvPr id="341" name="Picture 40" descr="BS00996_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7638283" y="4247622"/>
              <a:ext cx="647700" cy="484187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343" name="Freeform 42"/>
            <p:cNvSpPr>
              <a:spLocks/>
            </p:cNvSpPr>
            <p:nvPr/>
          </p:nvSpPr>
          <p:spPr bwMode="auto">
            <a:xfrm>
              <a:off x="7816337" y="3443732"/>
              <a:ext cx="217488" cy="730250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121" y="121"/>
                </a:cxn>
                <a:cxn ang="0">
                  <a:pos x="7" y="215"/>
                </a:cxn>
                <a:cxn ang="0">
                  <a:pos x="81" y="349"/>
                </a:cxn>
                <a:cxn ang="0">
                  <a:pos x="87" y="551"/>
                </a:cxn>
              </a:cxnLst>
              <a:rect l="0" t="0" r="r" b="b"/>
              <a:pathLst>
                <a:path w="132" h="551">
                  <a:moveTo>
                    <a:pt x="74" y="0"/>
                  </a:moveTo>
                  <a:cubicBezTo>
                    <a:pt x="82" y="20"/>
                    <a:pt x="132" y="85"/>
                    <a:pt x="121" y="121"/>
                  </a:cubicBezTo>
                  <a:cubicBezTo>
                    <a:pt x="110" y="157"/>
                    <a:pt x="14" y="177"/>
                    <a:pt x="7" y="215"/>
                  </a:cubicBezTo>
                  <a:cubicBezTo>
                    <a:pt x="0" y="253"/>
                    <a:pt x="68" y="293"/>
                    <a:pt x="81" y="349"/>
                  </a:cubicBezTo>
                  <a:cubicBezTo>
                    <a:pt x="94" y="405"/>
                    <a:pt x="86" y="509"/>
                    <a:pt x="87" y="551"/>
                  </a:cubicBezTo>
                </a:path>
              </a:pathLst>
            </a:cu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5" name="TextBox 344"/>
            <p:cNvSpPr txBox="1"/>
            <p:nvPr/>
          </p:nvSpPr>
          <p:spPr>
            <a:xfrm>
              <a:off x="7559859" y="4706657"/>
              <a:ext cx="9725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dirty="0" smtClean="0">
                  <a:latin typeface="Arial" pitchFamily="34" charset="0"/>
                  <a:cs typeface="Arial" pitchFamily="34" charset="0"/>
                </a:rPr>
                <a:t>k = </a:t>
              </a:r>
              <a:r>
                <a:rPr lang="en-US" dirty="0" smtClean="0">
                  <a:latin typeface="Consolas"/>
                  <a:cs typeface="Consolas"/>
                </a:rPr>
                <a:t>10</a:t>
              </a:r>
              <a:endParaRPr lang="en-US" dirty="0">
                <a:latin typeface="Consolas"/>
                <a:cs typeface="Consolas"/>
              </a:endParaRPr>
            </a:p>
          </p:txBody>
        </p:sp>
      </p:grpSp>
      <p:grpSp>
        <p:nvGrpSpPr>
          <p:cNvPr id="346" name="Group 74"/>
          <p:cNvGrpSpPr/>
          <p:nvPr/>
        </p:nvGrpSpPr>
        <p:grpSpPr>
          <a:xfrm rot="5400000">
            <a:off x="-108521" y="2420891"/>
            <a:ext cx="2592289" cy="288032"/>
            <a:chOff x="2809127" y="3501009"/>
            <a:chExt cx="3326202" cy="2232248"/>
          </a:xfrm>
        </p:grpSpPr>
        <p:sp>
          <p:nvSpPr>
            <p:cNvPr id="347" name="Line 150"/>
            <p:cNvSpPr>
              <a:spLocks noChangeShapeType="1"/>
            </p:cNvSpPr>
            <p:nvPr/>
          </p:nvSpPr>
          <p:spPr bwMode="auto">
            <a:xfrm flipH="1">
              <a:off x="2875934" y="3554362"/>
              <a:ext cx="3259394" cy="2153264"/>
            </a:xfrm>
            <a:prstGeom prst="line">
              <a:avLst/>
            </a:prstGeom>
            <a:noFill/>
            <a:ln w="57150" cmpd="sng">
              <a:solidFill>
                <a:srgbClr val="4F81BD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  <p:sp>
          <p:nvSpPr>
            <p:cNvPr id="348" name="Line 150"/>
            <p:cNvSpPr>
              <a:spLocks noChangeShapeType="1"/>
            </p:cNvSpPr>
            <p:nvPr/>
          </p:nvSpPr>
          <p:spPr bwMode="auto">
            <a:xfrm>
              <a:off x="2809127" y="3501009"/>
              <a:ext cx="3326202" cy="2232248"/>
            </a:xfrm>
            <a:prstGeom prst="line">
              <a:avLst/>
            </a:prstGeom>
            <a:noFill/>
            <a:ln w="57150" cmpd="sng">
              <a:solidFill>
                <a:srgbClr val="4F81BD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grpSp>
        <p:nvGrpSpPr>
          <p:cNvPr id="349" name="Group 74"/>
          <p:cNvGrpSpPr/>
          <p:nvPr/>
        </p:nvGrpSpPr>
        <p:grpSpPr>
          <a:xfrm rot="5400000">
            <a:off x="323528" y="2420892"/>
            <a:ext cx="2592289" cy="288032"/>
            <a:chOff x="2809127" y="3501009"/>
            <a:chExt cx="3326202" cy="2232248"/>
          </a:xfrm>
        </p:grpSpPr>
        <p:sp>
          <p:nvSpPr>
            <p:cNvPr id="350" name="Line 150"/>
            <p:cNvSpPr>
              <a:spLocks noChangeShapeType="1"/>
            </p:cNvSpPr>
            <p:nvPr/>
          </p:nvSpPr>
          <p:spPr bwMode="auto">
            <a:xfrm flipH="1">
              <a:off x="2875934" y="3554362"/>
              <a:ext cx="3259394" cy="2153264"/>
            </a:xfrm>
            <a:prstGeom prst="line">
              <a:avLst/>
            </a:prstGeom>
            <a:noFill/>
            <a:ln w="57150" cmpd="sng">
              <a:solidFill>
                <a:srgbClr val="4F81BD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  <p:sp>
          <p:nvSpPr>
            <p:cNvPr id="351" name="Line 150"/>
            <p:cNvSpPr>
              <a:spLocks noChangeShapeType="1"/>
            </p:cNvSpPr>
            <p:nvPr/>
          </p:nvSpPr>
          <p:spPr bwMode="auto">
            <a:xfrm>
              <a:off x="2809127" y="3501009"/>
              <a:ext cx="3326202" cy="2232248"/>
            </a:xfrm>
            <a:prstGeom prst="line">
              <a:avLst/>
            </a:prstGeom>
            <a:noFill/>
            <a:ln w="57150" cmpd="sng">
              <a:solidFill>
                <a:srgbClr val="4F81BD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sp>
        <p:nvSpPr>
          <p:cNvPr id="92" name="Line 27"/>
          <p:cNvSpPr>
            <a:spLocks noChangeShapeType="1"/>
          </p:cNvSpPr>
          <p:nvPr/>
        </p:nvSpPr>
        <p:spPr bwMode="auto">
          <a:xfrm flipV="1">
            <a:off x="4139952" y="1772816"/>
            <a:ext cx="360040" cy="2376264"/>
          </a:xfrm>
          <a:prstGeom prst="line">
            <a:avLst/>
          </a:prstGeom>
          <a:noFill/>
          <a:ln w="57150" cap="rnd">
            <a:solidFill>
              <a:srgbClr val="FF0000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93" name="Picture 92" descr="QueenOfHearts.png"/>
          <p:cNvPicPr>
            <a:picLocks noChangeAspect="1"/>
          </p:cNvPicPr>
          <p:nvPr/>
        </p:nvPicPr>
        <p:blipFill>
          <a:blip r:embed="rId7" cstate="print"/>
          <a:srcRect l="6597" r="7636"/>
          <a:stretch>
            <a:fillRect/>
          </a:stretch>
        </p:blipFill>
        <p:spPr>
          <a:xfrm>
            <a:off x="3563888" y="4149080"/>
            <a:ext cx="1280649" cy="1083626"/>
          </a:xfrm>
          <a:prstGeom prst="rect">
            <a:avLst/>
          </a:prstGeom>
        </p:spPr>
      </p:pic>
      <p:sp>
        <p:nvSpPr>
          <p:cNvPr id="94" name="Rectangle 298"/>
          <p:cNvSpPr>
            <a:spLocks noChangeArrowheads="1"/>
          </p:cNvSpPr>
          <p:nvPr/>
        </p:nvSpPr>
        <p:spPr bwMode="auto">
          <a:xfrm>
            <a:off x="323528" y="5229200"/>
            <a:ext cx="583155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400" dirty="0" smtClean="0">
                <a:cs typeface="Arial" charset="0"/>
              </a:rPr>
              <a:t>Quantum </a:t>
            </a:r>
            <a:r>
              <a:rPr lang="de-CH" sz="2400" dirty="0" err="1" smtClean="0">
                <a:cs typeface="Arial" charset="0"/>
              </a:rPr>
              <a:t>states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are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unknown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to</a:t>
            </a:r>
            <a:r>
              <a:rPr lang="de-CH" sz="2400" dirty="0" smtClean="0">
                <a:cs typeface="Arial" charset="0"/>
              </a:rPr>
              <a:t> Eve, </a:t>
            </a:r>
            <a:r>
              <a:rPr lang="de-CH" sz="2400" dirty="0" err="1" smtClean="0">
                <a:cs typeface="Arial" charset="0"/>
              </a:rPr>
              <a:t>she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solidFill>
                  <a:srgbClr val="FF0000"/>
                </a:solidFill>
                <a:cs typeface="Arial" charset="0"/>
              </a:rPr>
              <a:t>cannot</a:t>
            </a:r>
            <a:r>
              <a:rPr lang="de-CH" sz="2400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de-CH" sz="2400" dirty="0" err="1" smtClean="0">
                <a:solidFill>
                  <a:srgbClr val="FF0000"/>
                </a:solidFill>
                <a:cs typeface="Arial" charset="0"/>
              </a:rPr>
              <a:t>copy</a:t>
            </a:r>
            <a:r>
              <a:rPr lang="de-CH" sz="2400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de-CH" sz="2400" dirty="0" err="1" smtClean="0">
                <a:solidFill>
                  <a:srgbClr val="FF0000"/>
                </a:solidFill>
                <a:cs typeface="Arial" charset="0"/>
              </a:rPr>
              <a:t>them</a:t>
            </a:r>
            <a:r>
              <a:rPr lang="de-CH" sz="2400" dirty="0">
                <a:cs typeface="Arial" charset="0"/>
              </a:rPr>
              <a:t>.</a:t>
            </a:r>
            <a:endParaRPr lang="de-CH" sz="2400" dirty="0" smtClean="0">
              <a:solidFill>
                <a:srgbClr val="FF0000"/>
              </a:solidFill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400" dirty="0">
                <a:cs typeface="Arial" charset="0"/>
              </a:rPr>
              <a:t>H</a:t>
            </a:r>
            <a:r>
              <a:rPr lang="de-CH" sz="2400" dirty="0" smtClean="0">
                <a:cs typeface="Arial" charset="0"/>
              </a:rPr>
              <a:t>onest </a:t>
            </a:r>
            <a:r>
              <a:rPr lang="de-CH" sz="2400" dirty="0" err="1" smtClean="0">
                <a:cs typeface="Arial" charset="0"/>
              </a:rPr>
              <a:t>players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can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solidFill>
                  <a:srgbClr val="0000FF"/>
                </a:solidFill>
                <a:cs typeface="Arial" charset="0"/>
              </a:rPr>
              <a:t>test</a:t>
            </a:r>
            <a:r>
              <a:rPr lang="de-CH" sz="2400" dirty="0" smtClean="0">
                <a:solidFill>
                  <a:srgbClr val="0000FF"/>
                </a:solidFill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whether</a:t>
            </a:r>
            <a:r>
              <a:rPr lang="de-CH" sz="2400" dirty="0" smtClean="0">
                <a:cs typeface="Arial" charset="0"/>
              </a:rPr>
              <a:t> Eve </a:t>
            </a:r>
            <a:r>
              <a:rPr lang="de-CH" sz="2400" dirty="0" err="1" smtClean="0">
                <a:cs typeface="Arial" charset="0"/>
              </a:rPr>
              <a:t>interfered</a:t>
            </a:r>
            <a:r>
              <a:rPr lang="de-CH" sz="2400" dirty="0" smtClean="0">
                <a:cs typeface="Arial" charset="0"/>
              </a:rPr>
              <a:t>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106688" y="1268760"/>
            <a:ext cx="2329408" cy="564252"/>
            <a:chOff x="2915816" y="1268760"/>
            <a:chExt cx="2329408" cy="564252"/>
          </a:xfrm>
        </p:grpSpPr>
        <p:grpSp>
          <p:nvGrpSpPr>
            <p:cNvPr id="97" name="Group 97"/>
            <p:cNvGrpSpPr/>
            <p:nvPr/>
          </p:nvGrpSpPr>
          <p:grpSpPr>
            <a:xfrm>
              <a:off x="3383868" y="1268760"/>
              <a:ext cx="457200" cy="564252"/>
              <a:chOff x="1018819" y="3721632"/>
              <a:chExt cx="719137" cy="87281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8" name="Oval 154"/>
              <p:cNvSpPr>
                <a:spLocks noChangeArrowheads="1"/>
              </p:cNvSpPr>
              <p:nvPr/>
            </p:nvSpPr>
            <p:spPr bwMode="auto">
              <a:xfrm>
                <a:off x="1018819" y="3771443"/>
                <a:ext cx="719137" cy="720725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>
            <p:nvSpPr>
              <p:cNvPr id="99" name="Text Box 21"/>
              <p:cNvSpPr txBox="1">
                <a:spLocks noChangeArrowheads="1"/>
              </p:cNvSpPr>
              <p:nvPr/>
            </p:nvSpPr>
            <p:spPr bwMode="auto">
              <a:xfrm>
                <a:off x="1110827" y="3721632"/>
                <a:ext cx="404147" cy="8728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800" b="0" dirty="0" smtClean="0">
                    <a:cs typeface="Arial" charset="0"/>
                  </a:rPr>
                  <a:t>?</a:t>
                </a:r>
                <a:endParaRPr lang="de-CH" sz="2800" b="0" dirty="0">
                  <a:cs typeface="Arial" charset="0"/>
                </a:endParaRPr>
              </a:p>
            </p:txBody>
          </p:sp>
        </p:grpSp>
        <p:grpSp>
          <p:nvGrpSpPr>
            <p:cNvPr id="100" name="Group 97"/>
            <p:cNvGrpSpPr/>
            <p:nvPr/>
          </p:nvGrpSpPr>
          <p:grpSpPr>
            <a:xfrm>
              <a:off x="3851920" y="1268760"/>
              <a:ext cx="457200" cy="564252"/>
              <a:chOff x="1018819" y="3721632"/>
              <a:chExt cx="719137" cy="87281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01" name="Oval 154"/>
              <p:cNvSpPr>
                <a:spLocks noChangeArrowheads="1"/>
              </p:cNvSpPr>
              <p:nvPr/>
            </p:nvSpPr>
            <p:spPr bwMode="auto">
              <a:xfrm>
                <a:off x="1018819" y="3771443"/>
                <a:ext cx="719137" cy="720725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>
            <p:nvSpPr>
              <p:cNvPr id="102" name="Text Box 21"/>
              <p:cNvSpPr txBox="1">
                <a:spLocks noChangeArrowheads="1"/>
              </p:cNvSpPr>
              <p:nvPr/>
            </p:nvSpPr>
            <p:spPr bwMode="auto">
              <a:xfrm>
                <a:off x="1110827" y="3721632"/>
                <a:ext cx="404147" cy="8728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800" b="0" dirty="0" smtClean="0">
                    <a:cs typeface="Arial" charset="0"/>
                  </a:rPr>
                  <a:t>?</a:t>
                </a:r>
                <a:endParaRPr lang="de-CH" sz="2800" b="0" dirty="0">
                  <a:cs typeface="Arial" charset="0"/>
                </a:endParaRPr>
              </a:p>
            </p:txBody>
          </p:sp>
        </p:grpSp>
        <p:grpSp>
          <p:nvGrpSpPr>
            <p:cNvPr id="103" name="Group 97"/>
            <p:cNvGrpSpPr/>
            <p:nvPr/>
          </p:nvGrpSpPr>
          <p:grpSpPr>
            <a:xfrm>
              <a:off x="4319972" y="1268760"/>
              <a:ext cx="457200" cy="564252"/>
              <a:chOff x="1018819" y="3721632"/>
              <a:chExt cx="719137" cy="87281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04" name="Oval 154"/>
              <p:cNvSpPr>
                <a:spLocks noChangeArrowheads="1"/>
              </p:cNvSpPr>
              <p:nvPr/>
            </p:nvSpPr>
            <p:spPr bwMode="auto">
              <a:xfrm>
                <a:off x="1018819" y="3771443"/>
                <a:ext cx="719137" cy="720725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>
            <p:nvSpPr>
              <p:cNvPr id="105" name="Text Box 21"/>
              <p:cNvSpPr txBox="1">
                <a:spLocks noChangeArrowheads="1"/>
              </p:cNvSpPr>
              <p:nvPr/>
            </p:nvSpPr>
            <p:spPr bwMode="auto">
              <a:xfrm>
                <a:off x="1110827" y="3721632"/>
                <a:ext cx="404147" cy="8728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800" b="0" dirty="0" smtClean="0">
                    <a:cs typeface="Arial" charset="0"/>
                  </a:rPr>
                  <a:t>?</a:t>
                </a:r>
                <a:endParaRPr lang="de-CH" sz="2800" b="0" dirty="0">
                  <a:cs typeface="Arial" charset="0"/>
                </a:endParaRPr>
              </a:p>
            </p:txBody>
          </p:sp>
        </p:grpSp>
        <p:grpSp>
          <p:nvGrpSpPr>
            <p:cNvPr id="106" name="Group 97"/>
            <p:cNvGrpSpPr/>
            <p:nvPr/>
          </p:nvGrpSpPr>
          <p:grpSpPr>
            <a:xfrm>
              <a:off x="4788024" y="1268760"/>
              <a:ext cx="457200" cy="564252"/>
              <a:chOff x="1018819" y="3721632"/>
              <a:chExt cx="719137" cy="87281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07" name="Oval 154"/>
              <p:cNvSpPr>
                <a:spLocks noChangeArrowheads="1"/>
              </p:cNvSpPr>
              <p:nvPr/>
            </p:nvSpPr>
            <p:spPr bwMode="auto">
              <a:xfrm>
                <a:off x="1018819" y="3771443"/>
                <a:ext cx="719137" cy="720725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>
            <p:nvSpPr>
              <p:cNvPr id="108" name="Text Box 21"/>
              <p:cNvSpPr txBox="1">
                <a:spLocks noChangeArrowheads="1"/>
              </p:cNvSpPr>
              <p:nvPr/>
            </p:nvSpPr>
            <p:spPr bwMode="auto">
              <a:xfrm>
                <a:off x="1110827" y="3721632"/>
                <a:ext cx="404147" cy="8728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800" b="0" dirty="0" smtClean="0">
                    <a:cs typeface="Arial" charset="0"/>
                  </a:rPr>
                  <a:t>?</a:t>
                </a:r>
                <a:endParaRPr lang="de-CH" sz="2800" b="0" dirty="0">
                  <a:cs typeface="Arial" charset="0"/>
                </a:endParaRPr>
              </a:p>
            </p:txBody>
          </p:sp>
        </p:grpSp>
        <p:grpSp>
          <p:nvGrpSpPr>
            <p:cNvPr id="109" name="Group 97"/>
            <p:cNvGrpSpPr/>
            <p:nvPr/>
          </p:nvGrpSpPr>
          <p:grpSpPr>
            <a:xfrm>
              <a:off x="2915816" y="1268760"/>
              <a:ext cx="457200" cy="564252"/>
              <a:chOff x="1018819" y="3721632"/>
              <a:chExt cx="719137" cy="87281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10" name="Oval 154"/>
              <p:cNvSpPr>
                <a:spLocks noChangeArrowheads="1"/>
              </p:cNvSpPr>
              <p:nvPr/>
            </p:nvSpPr>
            <p:spPr bwMode="auto">
              <a:xfrm>
                <a:off x="1018819" y="3771443"/>
                <a:ext cx="719137" cy="720725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>
            <p:nvSpPr>
              <p:cNvPr id="111" name="Text Box 21"/>
              <p:cNvSpPr txBox="1">
                <a:spLocks noChangeArrowheads="1"/>
              </p:cNvSpPr>
              <p:nvPr/>
            </p:nvSpPr>
            <p:spPr bwMode="auto">
              <a:xfrm>
                <a:off x="1110827" y="3721632"/>
                <a:ext cx="404147" cy="8728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800" b="0" dirty="0" smtClean="0">
                    <a:cs typeface="Arial" charset="0"/>
                  </a:rPr>
                  <a:t>?</a:t>
                </a:r>
                <a:endParaRPr lang="de-CH" sz="2800" b="0" dirty="0">
                  <a:cs typeface="Arial" charset="0"/>
                </a:endParaRPr>
              </a:p>
            </p:txBody>
          </p:sp>
        </p:grpSp>
      </p:grpSp>
      <p:sp>
        <p:nvSpPr>
          <p:cNvPr id="113" name="Line 6"/>
          <p:cNvSpPr>
            <a:spLocks noChangeShapeType="1"/>
          </p:cNvSpPr>
          <p:nvPr/>
        </p:nvSpPr>
        <p:spPr bwMode="auto">
          <a:xfrm>
            <a:off x="3562599" y="3573016"/>
            <a:ext cx="1513457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none" w="med" len="med"/>
            <a:tailEnd type="triangle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114" name="Line 8"/>
          <p:cNvSpPr>
            <a:spLocks noChangeShapeType="1"/>
          </p:cNvSpPr>
          <p:nvPr/>
        </p:nvSpPr>
        <p:spPr bwMode="auto">
          <a:xfrm>
            <a:off x="3562599" y="3789040"/>
            <a:ext cx="1513457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grpSp>
        <p:nvGrpSpPr>
          <p:cNvPr id="115" name="Group 74"/>
          <p:cNvGrpSpPr/>
          <p:nvPr/>
        </p:nvGrpSpPr>
        <p:grpSpPr>
          <a:xfrm rot="5400000">
            <a:off x="1259631" y="2420889"/>
            <a:ext cx="2592289" cy="288032"/>
            <a:chOff x="2809127" y="3501009"/>
            <a:chExt cx="3326202" cy="2232248"/>
          </a:xfrm>
        </p:grpSpPr>
        <p:sp>
          <p:nvSpPr>
            <p:cNvPr id="116" name="Line 150"/>
            <p:cNvSpPr>
              <a:spLocks noChangeShapeType="1"/>
            </p:cNvSpPr>
            <p:nvPr/>
          </p:nvSpPr>
          <p:spPr bwMode="auto">
            <a:xfrm flipH="1">
              <a:off x="2875934" y="3554362"/>
              <a:ext cx="3259394" cy="2153264"/>
            </a:xfrm>
            <a:prstGeom prst="line">
              <a:avLst/>
            </a:prstGeom>
            <a:noFill/>
            <a:ln w="57150" cmpd="sng">
              <a:solidFill>
                <a:srgbClr val="4F81BD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  <p:sp>
          <p:nvSpPr>
            <p:cNvPr id="117" name="Line 150"/>
            <p:cNvSpPr>
              <a:spLocks noChangeShapeType="1"/>
            </p:cNvSpPr>
            <p:nvPr/>
          </p:nvSpPr>
          <p:spPr bwMode="auto">
            <a:xfrm>
              <a:off x="2809127" y="3501009"/>
              <a:ext cx="3326202" cy="2232248"/>
            </a:xfrm>
            <a:prstGeom prst="line">
              <a:avLst/>
            </a:prstGeom>
            <a:noFill/>
            <a:ln w="57150" cmpd="sng">
              <a:solidFill>
                <a:srgbClr val="4F81BD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grpSp>
        <p:nvGrpSpPr>
          <p:cNvPr id="118" name="Group 74"/>
          <p:cNvGrpSpPr/>
          <p:nvPr/>
        </p:nvGrpSpPr>
        <p:grpSpPr>
          <a:xfrm rot="5400000">
            <a:off x="6012160" y="2348881"/>
            <a:ext cx="2592289" cy="288032"/>
            <a:chOff x="2809127" y="3501009"/>
            <a:chExt cx="3326202" cy="2232248"/>
          </a:xfrm>
        </p:grpSpPr>
        <p:sp>
          <p:nvSpPr>
            <p:cNvPr id="119" name="Line 150"/>
            <p:cNvSpPr>
              <a:spLocks noChangeShapeType="1"/>
            </p:cNvSpPr>
            <p:nvPr/>
          </p:nvSpPr>
          <p:spPr bwMode="auto">
            <a:xfrm flipH="1">
              <a:off x="2875934" y="3554362"/>
              <a:ext cx="3259394" cy="2153264"/>
            </a:xfrm>
            <a:prstGeom prst="line">
              <a:avLst/>
            </a:prstGeom>
            <a:noFill/>
            <a:ln w="57150" cmpd="sng">
              <a:solidFill>
                <a:srgbClr val="4F81BD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  <p:sp>
          <p:nvSpPr>
            <p:cNvPr id="120" name="Line 150"/>
            <p:cNvSpPr>
              <a:spLocks noChangeShapeType="1"/>
            </p:cNvSpPr>
            <p:nvPr/>
          </p:nvSpPr>
          <p:spPr bwMode="auto">
            <a:xfrm>
              <a:off x="2809127" y="3501009"/>
              <a:ext cx="3326202" cy="2232248"/>
            </a:xfrm>
            <a:prstGeom prst="line">
              <a:avLst/>
            </a:prstGeom>
            <a:noFill/>
            <a:ln w="57150" cmpd="sng">
              <a:solidFill>
                <a:srgbClr val="4F81BD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6084168" y="5301208"/>
            <a:ext cx="3096344" cy="1368152"/>
            <a:chOff x="2915816" y="3284984"/>
            <a:chExt cx="3096344" cy="1368152"/>
          </a:xfrm>
        </p:grpSpPr>
        <p:pic>
          <p:nvPicPr>
            <p:cNvPr id="122" name="Picture 9" descr="dolly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059832" y="3284984"/>
              <a:ext cx="1368152" cy="1258766"/>
            </a:xfrm>
            <a:prstGeom prst="rect">
              <a:avLst/>
            </a:prstGeom>
            <a:noFill/>
          </p:spPr>
        </p:pic>
        <p:pic>
          <p:nvPicPr>
            <p:cNvPr id="123" name="Picture 9" descr="dolly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499992" y="3284984"/>
              <a:ext cx="1368152" cy="1258766"/>
            </a:xfrm>
            <a:prstGeom prst="rect">
              <a:avLst/>
            </a:prstGeom>
            <a:noFill/>
          </p:spPr>
        </p:pic>
        <p:grpSp>
          <p:nvGrpSpPr>
            <p:cNvPr id="124" name="Group 74"/>
            <p:cNvGrpSpPr/>
            <p:nvPr/>
          </p:nvGrpSpPr>
          <p:grpSpPr>
            <a:xfrm>
              <a:off x="2915816" y="3284984"/>
              <a:ext cx="3096344" cy="1368152"/>
              <a:chOff x="2809127" y="3501009"/>
              <a:chExt cx="3326202" cy="2232248"/>
            </a:xfrm>
          </p:grpSpPr>
          <p:sp>
            <p:nvSpPr>
              <p:cNvPr id="125" name="Line 150"/>
              <p:cNvSpPr>
                <a:spLocks noChangeShapeType="1"/>
              </p:cNvSpPr>
              <p:nvPr/>
            </p:nvSpPr>
            <p:spPr bwMode="auto">
              <a:xfrm flipH="1">
                <a:off x="2875934" y="3554362"/>
                <a:ext cx="3259394" cy="2153264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126" name="Line 150"/>
              <p:cNvSpPr>
                <a:spLocks noChangeShapeType="1"/>
              </p:cNvSpPr>
              <p:nvPr/>
            </p:nvSpPr>
            <p:spPr bwMode="auto">
              <a:xfrm>
                <a:off x="2809127" y="3501009"/>
                <a:ext cx="3326202" cy="2232248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</p:grpSp>
      <p:sp>
        <p:nvSpPr>
          <p:cNvPr id="127" name="AutoShape 109"/>
          <p:cNvSpPr>
            <a:spLocks noChangeArrowheads="1"/>
          </p:cNvSpPr>
          <p:nvPr/>
        </p:nvSpPr>
        <p:spPr bwMode="auto">
          <a:xfrm>
            <a:off x="4716016" y="4005064"/>
            <a:ext cx="1368152" cy="648072"/>
          </a:xfrm>
          <a:prstGeom prst="cloudCallout">
            <a:avLst>
              <a:gd name="adj1" fmla="val -68259"/>
              <a:gd name="adj2" fmla="val 35277"/>
            </a:avLst>
          </a:prstGeom>
          <a:solidFill>
            <a:srgbClr val="A8EAE8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k = </a:t>
            </a:r>
            <a:r>
              <a:rPr lang="en-US" sz="2400" dirty="0">
                <a:latin typeface="Consolas"/>
                <a:cs typeface="Consola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6023764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build="p"/>
      <p:bldP spid="113" grpId="0" animBg="1"/>
      <p:bldP spid="114" grpId="0" animBg="1"/>
      <p:bldP spid="12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68313" y="188640"/>
            <a:ext cx="8229600" cy="720725"/>
          </a:xfrm>
        </p:spPr>
        <p:txBody>
          <a:bodyPr>
            <a:normAutofit fontScale="90000"/>
          </a:bodyPr>
          <a:lstStyle/>
          <a:p>
            <a:pPr algn="l"/>
            <a:r>
              <a:rPr lang="fr-CH" dirty="0" smtClean="0"/>
              <a:t>Quantum Key Distribution (QKD)</a:t>
            </a:r>
            <a:endParaRPr lang="en-US" dirty="0"/>
          </a:p>
        </p:txBody>
      </p:sp>
      <p:sp>
        <p:nvSpPr>
          <p:cNvPr id="518150" name="Line 6"/>
          <p:cNvSpPr>
            <a:spLocks noChangeShapeType="1"/>
          </p:cNvSpPr>
          <p:nvPr/>
        </p:nvSpPr>
        <p:spPr bwMode="auto">
          <a:xfrm>
            <a:off x="3130550" y="1989138"/>
            <a:ext cx="288131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med" len="med"/>
            <a:tailEnd type="triangle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518152" name="Line 8"/>
          <p:cNvSpPr>
            <a:spLocks noChangeShapeType="1"/>
          </p:cNvSpPr>
          <p:nvPr/>
        </p:nvSpPr>
        <p:spPr bwMode="auto">
          <a:xfrm>
            <a:off x="3130550" y="2276475"/>
            <a:ext cx="288131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518171" name="Line 27"/>
          <p:cNvSpPr>
            <a:spLocks noChangeShapeType="1"/>
          </p:cNvSpPr>
          <p:nvPr/>
        </p:nvSpPr>
        <p:spPr bwMode="auto">
          <a:xfrm flipV="1">
            <a:off x="4427984" y="1700808"/>
            <a:ext cx="216024" cy="1368152"/>
          </a:xfrm>
          <a:prstGeom prst="line">
            <a:avLst/>
          </a:prstGeom>
          <a:noFill/>
          <a:ln w="57150" cap="rnd">
            <a:solidFill>
              <a:srgbClr val="FF0000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518183" name="Picture 39" descr="BS00996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95801" y="3461023"/>
            <a:ext cx="647700" cy="4841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pic>
        <p:nvPicPr>
          <p:cNvPr id="518184" name="Picture 40" descr="BS00996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638283" y="3402013"/>
            <a:ext cx="647700" cy="4841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sp>
        <p:nvSpPr>
          <p:cNvPr id="518185" name="Freeform 41"/>
          <p:cNvSpPr>
            <a:spLocks/>
          </p:cNvSpPr>
          <p:nvPr/>
        </p:nvSpPr>
        <p:spPr bwMode="auto">
          <a:xfrm rot="563765">
            <a:off x="930329" y="2583391"/>
            <a:ext cx="303212" cy="774700"/>
          </a:xfrm>
          <a:custGeom>
            <a:avLst/>
            <a:gdLst/>
            <a:ahLst/>
            <a:cxnLst>
              <a:cxn ang="0">
                <a:pos x="74" y="0"/>
              </a:cxn>
              <a:cxn ang="0">
                <a:pos x="121" y="121"/>
              </a:cxn>
              <a:cxn ang="0">
                <a:pos x="7" y="215"/>
              </a:cxn>
              <a:cxn ang="0">
                <a:pos x="81" y="349"/>
              </a:cxn>
              <a:cxn ang="0">
                <a:pos x="87" y="551"/>
              </a:cxn>
            </a:cxnLst>
            <a:rect l="0" t="0" r="r" b="b"/>
            <a:pathLst>
              <a:path w="132" h="551">
                <a:moveTo>
                  <a:pt x="74" y="0"/>
                </a:moveTo>
                <a:cubicBezTo>
                  <a:pt x="82" y="20"/>
                  <a:pt x="132" y="85"/>
                  <a:pt x="121" y="121"/>
                </a:cubicBezTo>
                <a:cubicBezTo>
                  <a:pt x="110" y="157"/>
                  <a:pt x="14" y="177"/>
                  <a:pt x="7" y="215"/>
                </a:cubicBezTo>
                <a:cubicBezTo>
                  <a:pt x="0" y="253"/>
                  <a:pt x="68" y="293"/>
                  <a:pt x="81" y="349"/>
                </a:cubicBezTo>
                <a:cubicBezTo>
                  <a:pt x="94" y="405"/>
                  <a:pt x="86" y="509"/>
                  <a:pt x="87" y="551"/>
                </a:cubicBezTo>
              </a:path>
            </a:pathLst>
          </a:cu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8186" name="Freeform 42"/>
          <p:cNvSpPr>
            <a:spLocks/>
          </p:cNvSpPr>
          <p:nvPr/>
        </p:nvSpPr>
        <p:spPr bwMode="auto">
          <a:xfrm>
            <a:off x="7816337" y="2598123"/>
            <a:ext cx="217488" cy="730250"/>
          </a:xfrm>
          <a:custGeom>
            <a:avLst/>
            <a:gdLst/>
            <a:ahLst/>
            <a:cxnLst>
              <a:cxn ang="0">
                <a:pos x="74" y="0"/>
              </a:cxn>
              <a:cxn ang="0">
                <a:pos x="121" y="121"/>
              </a:cxn>
              <a:cxn ang="0">
                <a:pos x="7" y="215"/>
              </a:cxn>
              <a:cxn ang="0">
                <a:pos x="81" y="349"/>
              </a:cxn>
              <a:cxn ang="0">
                <a:pos x="87" y="551"/>
              </a:cxn>
            </a:cxnLst>
            <a:rect l="0" t="0" r="r" b="b"/>
            <a:pathLst>
              <a:path w="132" h="551">
                <a:moveTo>
                  <a:pt x="74" y="0"/>
                </a:moveTo>
                <a:cubicBezTo>
                  <a:pt x="82" y="20"/>
                  <a:pt x="132" y="85"/>
                  <a:pt x="121" y="121"/>
                </a:cubicBezTo>
                <a:cubicBezTo>
                  <a:pt x="110" y="157"/>
                  <a:pt x="14" y="177"/>
                  <a:pt x="7" y="215"/>
                </a:cubicBezTo>
                <a:cubicBezTo>
                  <a:pt x="0" y="253"/>
                  <a:pt x="68" y="293"/>
                  <a:pt x="81" y="349"/>
                </a:cubicBezTo>
                <a:cubicBezTo>
                  <a:pt x="94" y="405"/>
                  <a:pt x="86" y="509"/>
                  <a:pt x="87" y="551"/>
                </a:cubicBezTo>
              </a:path>
            </a:pathLst>
          </a:cu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870155" y="1061882"/>
            <a:ext cx="1165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latin typeface="Arial" pitchFamily="34" charset="0"/>
                <a:cs typeface="Arial" pitchFamily="34" charset="0"/>
              </a:rPr>
              <a:t>Alice</a:t>
            </a:r>
            <a:endParaRPr lang="en-US" sz="28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978878" y="2329716"/>
            <a:ext cx="1165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latin typeface="Arial" pitchFamily="34" charset="0"/>
                <a:cs typeface="Arial" pitchFamily="34" charset="0"/>
              </a:rPr>
              <a:t>Bob</a:t>
            </a:r>
            <a:endParaRPr lang="en-US" sz="28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4157311" y="4355120"/>
            <a:ext cx="899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latin typeface="Arial" pitchFamily="34" charset="0"/>
                <a:cs typeface="Arial" pitchFamily="34" charset="0"/>
              </a:rPr>
              <a:t>Eve</a:t>
            </a:r>
          </a:p>
        </p:txBody>
      </p:sp>
      <p:sp>
        <p:nvSpPr>
          <p:cNvPr id="80" name="Rectangle 298"/>
          <p:cNvSpPr>
            <a:spLocks noChangeArrowheads="1"/>
          </p:cNvSpPr>
          <p:nvPr/>
        </p:nvSpPr>
        <p:spPr bwMode="auto">
          <a:xfrm>
            <a:off x="396626" y="5157192"/>
            <a:ext cx="835183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 smtClean="0">
                <a:solidFill>
                  <a:srgbClr val="FF0000"/>
                </a:solidFill>
                <a:cs typeface="Arial" charset="0"/>
              </a:rPr>
              <a:t>technically feasible</a:t>
            </a:r>
            <a:r>
              <a:rPr lang="en-US" sz="2400" dirty="0" smtClean="0">
                <a:cs typeface="Arial" charset="0"/>
              </a:rPr>
              <a:t>: </a:t>
            </a:r>
            <a:r>
              <a:rPr lang="en-US" sz="2400" dirty="0" smtClean="0">
                <a:solidFill>
                  <a:srgbClr val="0000FF"/>
                </a:solidFill>
                <a:cs typeface="Arial" charset="0"/>
              </a:rPr>
              <a:t>no quantum computer required</a:t>
            </a:r>
            <a:r>
              <a:rPr lang="en-US" sz="2400" dirty="0" smtClean="0">
                <a:cs typeface="Arial" charset="0"/>
              </a:rPr>
              <a:t>, </a:t>
            </a:r>
            <a:br>
              <a:rPr lang="en-US" sz="2400" dirty="0" smtClean="0">
                <a:cs typeface="Arial" charset="0"/>
              </a:rPr>
            </a:br>
            <a:r>
              <a:rPr lang="en-US" sz="2400" dirty="0" smtClean="0">
                <a:cs typeface="Arial" charset="0"/>
              </a:rPr>
              <a:t>only quantum communication</a:t>
            </a:r>
            <a:endParaRPr lang="de-CH" sz="2400" b="0" dirty="0">
              <a:cs typeface="Arial" charset="0"/>
            </a:endParaRPr>
          </a:p>
        </p:txBody>
      </p:sp>
      <p:pic>
        <p:nvPicPr>
          <p:cNvPr id="36" name="Picture 35" descr="AliceBlue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827584" y="1484784"/>
            <a:ext cx="1059740" cy="1080120"/>
          </a:xfrm>
          <a:prstGeom prst="rect">
            <a:avLst/>
          </a:prstGeom>
        </p:spPr>
      </p:pic>
      <p:pic>
        <p:nvPicPr>
          <p:cNvPr id="38" name="Picture 37" descr="QueenOfHearts.png"/>
          <p:cNvPicPr>
            <a:picLocks noChangeAspect="1"/>
          </p:cNvPicPr>
          <p:nvPr/>
        </p:nvPicPr>
        <p:blipFill>
          <a:blip r:embed="rId5" cstate="print"/>
          <a:srcRect l="6597" r="7636"/>
          <a:stretch>
            <a:fillRect/>
          </a:stretch>
        </p:blipFill>
        <p:spPr>
          <a:xfrm>
            <a:off x="3779912" y="3212976"/>
            <a:ext cx="1280649" cy="1083626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3130550" y="1096098"/>
            <a:ext cx="2881313" cy="532702"/>
            <a:chOff x="3130550" y="1096098"/>
            <a:chExt cx="2881313" cy="532702"/>
          </a:xfrm>
        </p:grpSpPr>
        <p:sp>
          <p:nvSpPr>
            <p:cNvPr id="518151" name="Line 7"/>
            <p:cNvSpPr>
              <a:spLocks noChangeShapeType="1"/>
            </p:cNvSpPr>
            <p:nvPr/>
          </p:nvSpPr>
          <p:spPr bwMode="auto">
            <a:xfrm>
              <a:off x="3130550" y="1628800"/>
              <a:ext cx="2881313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/>
            </a:p>
          </p:txBody>
        </p:sp>
        <p:grpSp>
          <p:nvGrpSpPr>
            <p:cNvPr id="39" name="Group 28"/>
            <p:cNvGrpSpPr/>
            <p:nvPr/>
          </p:nvGrpSpPr>
          <p:grpSpPr>
            <a:xfrm>
              <a:off x="3419872" y="1096098"/>
              <a:ext cx="457692" cy="460694"/>
              <a:chOff x="4214810" y="2000240"/>
              <a:chExt cx="457692" cy="460694"/>
            </a:xfrm>
          </p:grpSpPr>
          <p:sp>
            <p:nvSpPr>
              <p:cNvPr id="40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1" name="Line 5"/>
              <p:cNvSpPr>
                <a:spLocks noChangeShapeType="1"/>
              </p:cNvSpPr>
              <p:nvPr/>
            </p:nvSpPr>
            <p:spPr bwMode="auto">
              <a:xfrm rot="27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42" name="Group 28"/>
            <p:cNvGrpSpPr/>
            <p:nvPr/>
          </p:nvGrpSpPr>
          <p:grpSpPr>
            <a:xfrm>
              <a:off x="4343154" y="1096098"/>
              <a:ext cx="457692" cy="460694"/>
              <a:chOff x="4214810" y="2000240"/>
              <a:chExt cx="457692" cy="460694"/>
            </a:xfrm>
          </p:grpSpPr>
          <p:sp>
            <p:nvSpPr>
              <p:cNvPr id="43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4" name="Line 5"/>
              <p:cNvSpPr>
                <a:spLocks noChangeShapeType="1"/>
              </p:cNvSpPr>
              <p:nvPr/>
            </p:nvSpPr>
            <p:spPr bwMode="auto">
              <a:xfrm rot="81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45" name="Group 28"/>
            <p:cNvGrpSpPr/>
            <p:nvPr/>
          </p:nvGrpSpPr>
          <p:grpSpPr>
            <a:xfrm>
              <a:off x="3881513" y="1096098"/>
              <a:ext cx="457692" cy="460694"/>
              <a:chOff x="4214810" y="2000240"/>
              <a:chExt cx="457692" cy="460694"/>
            </a:xfrm>
          </p:grpSpPr>
          <p:sp>
            <p:nvSpPr>
              <p:cNvPr id="46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7" name="Line 5"/>
              <p:cNvSpPr>
                <a:spLocks noChangeShapeType="1"/>
              </p:cNvSpPr>
              <p:nvPr/>
            </p:nvSpPr>
            <p:spPr bwMode="auto">
              <a:xfrm rot="108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48" name="Group 133"/>
            <p:cNvGrpSpPr/>
            <p:nvPr/>
          </p:nvGrpSpPr>
          <p:grpSpPr>
            <a:xfrm>
              <a:off x="5266436" y="1096098"/>
              <a:ext cx="457692" cy="460694"/>
              <a:chOff x="7597837" y="2707419"/>
              <a:chExt cx="457692" cy="460694"/>
            </a:xfrm>
          </p:grpSpPr>
          <p:sp>
            <p:nvSpPr>
              <p:cNvPr id="49" name="Oval 2"/>
              <p:cNvSpPr>
                <a:spLocks noChangeArrowheads="1"/>
              </p:cNvSpPr>
              <p:nvPr/>
            </p:nvSpPr>
            <p:spPr bwMode="auto">
              <a:xfrm>
                <a:off x="7597837" y="2707419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0" name="Line 5"/>
              <p:cNvSpPr>
                <a:spLocks noChangeShapeType="1"/>
              </p:cNvSpPr>
              <p:nvPr/>
            </p:nvSpPr>
            <p:spPr bwMode="auto">
              <a:xfrm rot="5400000">
                <a:off x="7827188" y="2754097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51" name="Group 28"/>
            <p:cNvGrpSpPr/>
            <p:nvPr/>
          </p:nvGrpSpPr>
          <p:grpSpPr>
            <a:xfrm>
              <a:off x="4804795" y="1096098"/>
              <a:ext cx="457692" cy="460694"/>
              <a:chOff x="4214810" y="2000240"/>
              <a:chExt cx="457692" cy="460694"/>
            </a:xfrm>
          </p:grpSpPr>
          <p:sp>
            <p:nvSpPr>
              <p:cNvPr id="52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3" name="Line 5"/>
              <p:cNvSpPr>
                <a:spLocks noChangeShapeType="1"/>
              </p:cNvSpPr>
              <p:nvPr/>
            </p:nvSpPr>
            <p:spPr bwMode="auto">
              <a:xfrm rot="108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pic>
        <p:nvPicPr>
          <p:cNvPr id="56" name="Picture 4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475656" y="2348880"/>
            <a:ext cx="1993314" cy="1008112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37" name="Content Placeholder 1"/>
          <p:cNvSpPr txBox="1">
            <a:spLocks/>
          </p:cNvSpPr>
          <p:nvPr/>
        </p:nvSpPr>
        <p:spPr>
          <a:xfrm>
            <a:off x="467544" y="692696"/>
            <a:ext cx="8496944" cy="432048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de-CH" sz="2000" noProof="0" dirty="0" smtClean="0">
                <a:cs typeface="Arial" charset="0"/>
              </a:rPr>
              <a:t>[</a:t>
            </a:r>
            <a:r>
              <a:rPr lang="en-US" sz="2000" dirty="0" smtClean="0">
                <a:cs typeface="Arial" charset="0"/>
              </a:rPr>
              <a:t>Bennett Brassard 84</a:t>
            </a:r>
            <a:r>
              <a:rPr lang="en-US" sz="2000" noProof="0" dirty="0" smtClean="0">
                <a:cs typeface="Arial" charset="0"/>
              </a:rPr>
              <a:t>]</a:t>
            </a:r>
            <a:endParaRPr lang="en-US" sz="2000" dirty="0" smtClean="0"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 r="50930"/>
          <a:stretch>
            <a:fillRect/>
          </a:stretch>
        </p:blipFill>
        <p:spPr bwMode="auto">
          <a:xfrm>
            <a:off x="8244408" y="-1"/>
            <a:ext cx="936103" cy="1331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7" cstate="print"/>
          <a:srcRect l="49070"/>
          <a:stretch>
            <a:fillRect/>
          </a:stretch>
        </p:blipFill>
        <p:spPr bwMode="auto">
          <a:xfrm>
            <a:off x="7236296" y="0"/>
            <a:ext cx="971600" cy="1331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6"/>
          <p:cNvPicPr>
            <a:picLocks noChangeAspect="1" noChangeArrowheads="1"/>
          </p:cNvPicPr>
          <p:nvPr/>
        </p:nvPicPr>
        <p:blipFill>
          <a:blip r:embed="rId8" cstate="print"/>
          <a:srcRect t="19951"/>
          <a:stretch>
            <a:fillRect/>
          </a:stretch>
        </p:blipFill>
        <p:spPr bwMode="auto">
          <a:xfrm>
            <a:off x="5580112" y="2492896"/>
            <a:ext cx="1868934" cy="936104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58" name="Picture 6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36296" y="1556792"/>
            <a:ext cx="1285425" cy="914208"/>
          </a:xfrm>
          <a:prstGeom prst="rect">
            <a:avLst/>
          </a:prstGeom>
          <a:noFill/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03648" y="1772816"/>
            <a:ext cx="6494119" cy="4868211"/>
          </a:xfrm>
          <a:prstGeom prst="rect">
            <a:avLst/>
          </a:prstGeom>
        </p:spPr>
      </p:pic>
      <p:sp>
        <p:nvSpPr>
          <p:cNvPr id="55" name="Slide Number Placeholder 15"/>
          <p:cNvSpPr txBox="1">
            <a:spLocks/>
          </p:cNvSpPr>
          <p:nvPr/>
        </p:nvSpPr>
        <p:spPr>
          <a:xfrm>
            <a:off x="0" y="761236"/>
            <a:ext cx="533400" cy="2444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BB5E19-F10A-4C2F-BF6F-11C513378A2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638557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7584" y="620688"/>
            <a:ext cx="7572428" cy="928694"/>
          </a:xfrm>
        </p:spPr>
        <p:txBody>
          <a:bodyPr/>
          <a:lstStyle/>
          <a:p>
            <a:r>
              <a:rPr lang="en-US" sz="4000" dirty="0"/>
              <a:t>What will you Learn from this Talk?</a:t>
            </a:r>
            <a:endParaRPr lang="de-DE" sz="40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050924" y="1844825"/>
            <a:ext cx="7625531" cy="331236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>
              <a:spcBef>
                <a:spcPct val="50000"/>
              </a:spcBef>
              <a:buClr>
                <a:srgbClr val="FF0000"/>
              </a:buClr>
              <a:buSzPct val="150000"/>
              <a:buFont typeface="Wingdings" pitchFamily="2" charset="2"/>
              <a:buChar char=""/>
              <a:defRPr/>
            </a:pPr>
            <a:r>
              <a:rPr lang="fr-CH" sz="3300" dirty="0" smtClean="0"/>
              <a:t>Classical Cryptography</a:t>
            </a:r>
          </a:p>
          <a:p>
            <a:pPr marL="342900" lvl="0" indent="-342900">
              <a:spcBef>
                <a:spcPct val="50000"/>
              </a:spcBef>
              <a:buClr>
                <a:srgbClr val="FF0000"/>
              </a:buClr>
              <a:buSzPct val="150000"/>
              <a:buFont typeface="Wingdings" pitchFamily="2" charset="2"/>
              <a:buChar char=""/>
              <a:defRPr/>
            </a:pPr>
            <a:r>
              <a:rPr lang="fr-CH" sz="3300" dirty="0" smtClean="0"/>
              <a:t>Quantum Mechanics</a:t>
            </a:r>
          </a:p>
          <a:p>
            <a:pPr marL="342900" lvl="0" indent="-342900">
              <a:spcBef>
                <a:spcPct val="50000"/>
              </a:spcBef>
              <a:buClr>
                <a:srgbClr val="FF0000"/>
              </a:buClr>
              <a:buSzPct val="150000"/>
              <a:buFont typeface="Wingdings" pitchFamily="2" charset="2"/>
              <a:buChar char=""/>
              <a:defRPr/>
            </a:pPr>
            <a:r>
              <a:rPr lang="fr-CH" sz="3300" dirty="0" smtClean="0"/>
              <a:t>Quantum Key Distribution</a:t>
            </a:r>
          </a:p>
          <a:p>
            <a:pPr marL="342900" lvl="0" indent="-342900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fr-CH" sz="3300" dirty="0" smtClean="0">
                <a:cs typeface="Arial" charset="0"/>
              </a:rPr>
              <a:t>Position</a:t>
            </a:r>
            <a:r>
              <a:rPr lang="fr-CH" sz="3300" dirty="0">
                <a:cs typeface="Arial" charset="0"/>
              </a:rPr>
              <a:t>-Based Cryptography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71600" y="4077097"/>
            <a:ext cx="5832648" cy="72008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4925" y="620688"/>
            <a:ext cx="360611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7" name="Picture 2" descr="http://www.unmuseum.org/moonhoa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4725144"/>
            <a:ext cx="2635588" cy="2016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5564733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7512"/>
            <a:ext cx="8496943" cy="85723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Position-Based Cryptography</a:t>
            </a:r>
            <a:endParaRPr lang="en-US" sz="4000" dirty="0"/>
          </a:p>
        </p:txBody>
      </p:sp>
      <p:sp>
        <p:nvSpPr>
          <p:cNvPr id="69" name="Content Placeholder 1"/>
          <p:cNvSpPr txBox="1">
            <a:spLocks/>
          </p:cNvSpPr>
          <p:nvPr/>
        </p:nvSpPr>
        <p:spPr>
          <a:xfrm>
            <a:off x="251520" y="1052736"/>
            <a:ext cx="8429684" cy="5184576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 smtClean="0">
                <a:cs typeface="Arial" charset="0"/>
              </a:rPr>
              <a:t>Typically, cryptographic players use </a:t>
            </a:r>
            <a:r>
              <a:rPr lang="en-US" sz="2600" dirty="0" smtClean="0">
                <a:solidFill>
                  <a:srgbClr val="0000FF"/>
                </a:solidFill>
                <a:cs typeface="Arial" charset="0"/>
              </a:rPr>
              <a:t>credentials</a:t>
            </a:r>
            <a:r>
              <a:rPr lang="en-US" sz="2600" dirty="0" smtClean="0">
                <a:cs typeface="Arial" charset="0"/>
              </a:rPr>
              <a:t> such as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 smtClean="0">
                <a:cs typeface="Arial" charset="0"/>
              </a:rPr>
              <a:t>secret information (e.g. password or secret key)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 smtClean="0">
                <a:cs typeface="Arial" charset="0"/>
              </a:rPr>
              <a:t>authenticated information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 smtClean="0">
                <a:cs typeface="Arial" charset="0"/>
              </a:rPr>
              <a:t>biometric features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600" dirty="0" smtClean="0"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8129" t="26312" b="16701"/>
          <a:stretch/>
        </p:blipFill>
        <p:spPr>
          <a:xfrm>
            <a:off x="3059832" y="4365104"/>
            <a:ext cx="3312368" cy="2288163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79512" y="2996952"/>
            <a:ext cx="8640960" cy="1152128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800" dirty="0" smtClean="0"/>
              <a:t>Can </a:t>
            </a:r>
            <a:r>
              <a:rPr lang="de-CH" sz="2800" dirty="0" err="1" smtClean="0"/>
              <a:t>the</a:t>
            </a:r>
            <a:r>
              <a:rPr lang="de-CH" sz="2800" dirty="0" smtClean="0"/>
              <a:t> </a:t>
            </a:r>
            <a:r>
              <a:rPr lang="de-CH" sz="2800" dirty="0" err="1" smtClean="0"/>
              <a:t>geographical</a:t>
            </a:r>
            <a:r>
              <a:rPr lang="de-CH" sz="2800" dirty="0" smtClean="0"/>
              <a:t> </a:t>
            </a:r>
            <a:r>
              <a:rPr lang="de-CH" sz="2800" dirty="0" err="1" smtClean="0"/>
              <a:t>location</a:t>
            </a:r>
            <a:r>
              <a:rPr lang="de-CH" sz="2800" dirty="0" smtClean="0"/>
              <a:t> </a:t>
            </a:r>
            <a:r>
              <a:rPr lang="de-CH" sz="2800" dirty="0" err="1" smtClean="0"/>
              <a:t>of</a:t>
            </a:r>
            <a:r>
              <a:rPr lang="de-CH" sz="2800" dirty="0" smtClean="0"/>
              <a:t> a </a:t>
            </a:r>
            <a:r>
              <a:rPr lang="de-CH" sz="2800" dirty="0" err="1" smtClean="0"/>
              <a:t>player</a:t>
            </a:r>
            <a:r>
              <a:rPr lang="de-CH" sz="2800" dirty="0" smtClean="0"/>
              <a:t> </a:t>
            </a:r>
            <a:r>
              <a:rPr lang="de-CH" sz="2800" dirty="0" err="1" smtClean="0"/>
              <a:t>be</a:t>
            </a:r>
            <a:r>
              <a:rPr lang="de-CH" sz="2800" dirty="0" smtClean="0"/>
              <a:t> </a:t>
            </a:r>
            <a:r>
              <a:rPr lang="de-CH" sz="2800" dirty="0" err="1" smtClean="0"/>
              <a:t>used</a:t>
            </a:r>
            <a:r>
              <a:rPr lang="de-CH" sz="2800" dirty="0" smtClean="0"/>
              <a:t> </a:t>
            </a:r>
            <a:br>
              <a:rPr lang="de-CH" sz="2800" dirty="0" smtClean="0"/>
            </a:br>
            <a:r>
              <a:rPr lang="de-CH" sz="2800" dirty="0" err="1" smtClean="0"/>
              <a:t>as</a:t>
            </a:r>
            <a:r>
              <a:rPr lang="de-CH" sz="2800" dirty="0" smtClean="0"/>
              <a:t> </a:t>
            </a:r>
            <a:r>
              <a:rPr lang="de-CH" sz="2800" dirty="0" err="1" smtClean="0"/>
              <a:t>cryptographic</a:t>
            </a:r>
            <a:r>
              <a:rPr lang="de-CH" sz="2800" dirty="0" smtClean="0"/>
              <a:t> </a:t>
            </a:r>
            <a:r>
              <a:rPr lang="de-CH" sz="2800" dirty="0" err="1" smtClean="0"/>
              <a:t>credential</a:t>
            </a:r>
            <a:r>
              <a:rPr lang="de-CH" sz="2800" dirty="0" smtClean="0"/>
              <a:t> ?</a:t>
            </a:r>
            <a:endParaRPr lang="en-US" sz="2800" dirty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6" name="Picture 40" descr="BS00996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516216" y="2060848"/>
            <a:ext cx="647700" cy="4841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7285863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95504"/>
            <a:ext cx="8496943" cy="857232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/>
              <a:t>Position-Based Cryptography</a:t>
            </a:r>
            <a:endParaRPr lang="en-US" sz="4000" dirty="0"/>
          </a:p>
        </p:txBody>
      </p:sp>
      <p:sp>
        <p:nvSpPr>
          <p:cNvPr id="69" name="Content Placeholder 1"/>
          <p:cNvSpPr txBox="1">
            <a:spLocks/>
          </p:cNvSpPr>
          <p:nvPr/>
        </p:nvSpPr>
        <p:spPr>
          <a:xfrm>
            <a:off x="179512" y="2564904"/>
            <a:ext cx="8429684" cy="3888432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 smtClean="0">
                <a:cs typeface="Arial" charset="0"/>
              </a:rPr>
              <a:t>Possible Applications:</a:t>
            </a:r>
          </a:p>
          <a:p>
            <a:pPr marL="800100" lvl="1" indent="-34290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>
                <a:cs typeface="Arial" charset="0"/>
              </a:rPr>
              <a:t>L</a:t>
            </a:r>
            <a:r>
              <a:rPr lang="en-US" sz="2600" dirty="0" smtClean="0">
                <a:cs typeface="Arial" charset="0"/>
              </a:rPr>
              <a:t>aunching</a:t>
            </a:r>
            <a:r>
              <a:rPr lang="en-US" sz="2600" dirty="0">
                <a:cs typeface="Arial" charset="0"/>
              </a:rPr>
              <a:t>-missile command comes </a:t>
            </a:r>
            <a:r>
              <a:rPr lang="en-US" sz="2600" dirty="0" smtClean="0">
                <a:cs typeface="Arial" charset="0"/>
              </a:rPr>
              <a:t/>
            </a:r>
            <a:br>
              <a:rPr lang="en-US" sz="2600" dirty="0" smtClean="0">
                <a:cs typeface="Arial" charset="0"/>
              </a:rPr>
            </a:br>
            <a:r>
              <a:rPr lang="en-US" sz="2600" dirty="0" smtClean="0">
                <a:cs typeface="Arial" charset="0"/>
              </a:rPr>
              <a:t>from </a:t>
            </a:r>
            <a:r>
              <a:rPr lang="en-US" sz="2600" dirty="0">
                <a:cs typeface="Arial" charset="0"/>
              </a:rPr>
              <a:t>within the </a:t>
            </a:r>
            <a:r>
              <a:rPr lang="en-US" sz="2600" dirty="0" smtClean="0">
                <a:cs typeface="Arial" charset="0"/>
              </a:rPr>
              <a:t>military headquarters</a:t>
            </a:r>
            <a:endParaRPr lang="en-US" sz="2600" dirty="0">
              <a:cs typeface="Arial" charset="0"/>
            </a:endParaRPr>
          </a:p>
          <a:p>
            <a:pPr marL="800100" lvl="1" indent="-342900">
              <a:lnSpc>
                <a:spcPct val="120000"/>
              </a:lnSpc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600" dirty="0">
                <a:cs typeface="Arial" charset="0"/>
              </a:rPr>
              <a:t>T</a:t>
            </a:r>
            <a:r>
              <a:rPr lang="en-US" sz="2600" dirty="0" smtClean="0">
                <a:cs typeface="Arial" charset="0"/>
              </a:rPr>
              <a:t>alking </a:t>
            </a:r>
            <a:r>
              <a:rPr lang="en-US" sz="2600" dirty="0">
                <a:cs typeface="Arial" charset="0"/>
              </a:rPr>
              <a:t>to </a:t>
            </a:r>
            <a:r>
              <a:rPr lang="en-US" sz="2600" dirty="0" smtClean="0">
                <a:cs typeface="Arial" charset="0"/>
              </a:rPr>
              <a:t>the correct country </a:t>
            </a:r>
            <a:endParaRPr lang="en-US" sz="2600" dirty="0">
              <a:cs typeface="Arial" charset="0"/>
            </a:endParaRPr>
          </a:p>
          <a:p>
            <a:pPr marL="800100" lvl="1" indent="-342900">
              <a:lnSpc>
                <a:spcPct val="120000"/>
              </a:lnSpc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600" dirty="0" smtClean="0">
                <a:cs typeface="Arial" charset="0"/>
              </a:rPr>
              <a:t>Pizza-delivery problem / </a:t>
            </a:r>
            <a:br>
              <a:rPr lang="en-US" sz="2600" dirty="0" smtClean="0">
                <a:cs typeface="Arial" charset="0"/>
              </a:rPr>
            </a:br>
            <a:r>
              <a:rPr lang="en-US" sz="2600" dirty="0" smtClean="0">
                <a:cs typeface="Arial" charset="0"/>
              </a:rPr>
              <a:t>avoid fake calls to emergency services</a:t>
            </a:r>
          </a:p>
          <a:p>
            <a:pPr marL="800100" lvl="1" indent="-342900">
              <a:lnSpc>
                <a:spcPct val="120000"/>
              </a:lnSpc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600" dirty="0" smtClean="0">
                <a:cs typeface="Arial" charset="0"/>
              </a:rPr>
              <a:t>…</a:t>
            </a:r>
            <a:endParaRPr lang="en-US" sz="2600" dirty="0">
              <a:cs typeface="Arial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51520" y="1052736"/>
            <a:ext cx="8640960" cy="1296144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3200" dirty="0" smtClean="0"/>
              <a:t>Can </a:t>
            </a:r>
            <a:r>
              <a:rPr lang="de-CH" sz="3200" dirty="0" err="1" smtClean="0"/>
              <a:t>the</a:t>
            </a:r>
            <a:r>
              <a:rPr lang="de-CH" sz="3200" dirty="0" smtClean="0"/>
              <a:t> </a:t>
            </a:r>
            <a:r>
              <a:rPr lang="de-CH" sz="3200" dirty="0" err="1" smtClean="0"/>
              <a:t>geographical</a:t>
            </a:r>
            <a:r>
              <a:rPr lang="de-CH" sz="3200" dirty="0" smtClean="0"/>
              <a:t> </a:t>
            </a:r>
            <a:r>
              <a:rPr lang="de-CH" sz="3200" dirty="0" err="1" smtClean="0"/>
              <a:t>location</a:t>
            </a:r>
            <a:r>
              <a:rPr lang="de-CH" sz="3200" dirty="0" smtClean="0"/>
              <a:t> </a:t>
            </a:r>
            <a:r>
              <a:rPr lang="de-CH" sz="3200" dirty="0" err="1" smtClean="0"/>
              <a:t>of</a:t>
            </a:r>
            <a:r>
              <a:rPr lang="de-CH" sz="3200" dirty="0" smtClean="0"/>
              <a:t> a </a:t>
            </a:r>
            <a:r>
              <a:rPr lang="de-CH" sz="3200" dirty="0" err="1" smtClean="0"/>
              <a:t>player</a:t>
            </a:r>
            <a:r>
              <a:rPr lang="de-CH" sz="3200" dirty="0" smtClean="0"/>
              <a:t> </a:t>
            </a:r>
            <a:r>
              <a:rPr lang="de-CH" sz="3200" dirty="0" err="1" smtClean="0"/>
              <a:t>be</a:t>
            </a:r>
            <a:r>
              <a:rPr lang="de-CH" sz="3200" dirty="0" smtClean="0"/>
              <a:t> </a:t>
            </a:r>
            <a:r>
              <a:rPr lang="de-CH" sz="3200" dirty="0" err="1" smtClean="0"/>
              <a:t>used</a:t>
            </a:r>
            <a:r>
              <a:rPr lang="de-CH" sz="3200" dirty="0" smtClean="0"/>
              <a:t> </a:t>
            </a:r>
            <a:r>
              <a:rPr lang="de-CH" sz="3200" dirty="0" err="1" smtClean="0"/>
              <a:t>as</a:t>
            </a:r>
            <a:r>
              <a:rPr lang="de-CH" sz="3200" dirty="0" smtClean="0"/>
              <a:t> </a:t>
            </a:r>
            <a:r>
              <a:rPr lang="de-CH" sz="3200" dirty="0" err="1" smtClean="0"/>
              <a:t>sole</a:t>
            </a:r>
            <a:r>
              <a:rPr lang="de-CH" sz="3200" dirty="0" smtClean="0"/>
              <a:t> </a:t>
            </a:r>
            <a:r>
              <a:rPr lang="de-CH" sz="3200" dirty="0" err="1" smtClean="0"/>
              <a:t>cryptographic</a:t>
            </a:r>
            <a:r>
              <a:rPr lang="de-CH" sz="3200" dirty="0" smtClean="0"/>
              <a:t> </a:t>
            </a:r>
            <a:r>
              <a:rPr lang="de-CH" sz="3200" dirty="0" err="1" smtClean="0"/>
              <a:t>credential</a:t>
            </a:r>
            <a:r>
              <a:rPr lang="de-CH" sz="3200" dirty="0" smtClean="0"/>
              <a:t> ?</a:t>
            </a:r>
            <a:endParaRPr lang="en-US" sz="2000" dirty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5" name="Picture 2" descr="http://www.unmuseum.org/moonhoa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2492896"/>
            <a:ext cx="2635588" cy="2016224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38129" t="26312" b="16701"/>
          <a:stretch/>
        </p:blipFill>
        <p:spPr>
          <a:xfrm>
            <a:off x="6372200" y="4725144"/>
            <a:ext cx="2582691" cy="178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44338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build="p" bldLvl="2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95504"/>
            <a:ext cx="8496943" cy="857232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/>
              <a:t>Position-Based Cryptography</a:t>
            </a:r>
            <a:endParaRPr lang="en-US" sz="4000" dirty="0"/>
          </a:p>
        </p:txBody>
      </p:sp>
      <p:sp>
        <p:nvSpPr>
          <p:cNvPr id="2" name="Rectangle 1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nos.nl</a:t>
            </a:r>
            <a:r>
              <a:rPr lang="en-US" dirty="0"/>
              <a:t>/op3/</a:t>
            </a:r>
            <a:r>
              <a:rPr lang="en-US" dirty="0" err="1"/>
              <a:t>artikel</a:t>
            </a:r>
            <a:r>
              <a:rPr lang="en-US" dirty="0"/>
              <a:t>/692138-gamer-krijgt-swatteam-in-zn-nek-swatting.html</a:t>
            </a:r>
          </a:p>
        </p:txBody>
      </p:sp>
      <p:pic>
        <p:nvPicPr>
          <p:cNvPr id="3" name="Picture 2" descr="Screen Shot 2015-03-09 at 16.35.4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24744"/>
            <a:ext cx="8063540" cy="51845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1560" y="6165304"/>
            <a:ext cx="37585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err="1">
                <a:hlinkClick r:id="rId4"/>
              </a:rPr>
              <a:t>youtu.be</a:t>
            </a:r>
            <a:r>
              <a:rPr lang="en-US" dirty="0">
                <a:hlinkClick r:id="rId4"/>
              </a:rPr>
              <a:t>/</a:t>
            </a:r>
            <a:r>
              <a:rPr lang="en-US" dirty="0" err="1">
                <a:hlinkClick r:id="rId4"/>
              </a:rPr>
              <a:t>TiW-BVPCbZk?t</a:t>
            </a:r>
            <a:r>
              <a:rPr lang="en-US" dirty="0">
                <a:hlinkClick r:id="rId4"/>
              </a:rPr>
              <a:t>=117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31234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>
          <a:xfrm>
            <a:off x="578348" y="116632"/>
            <a:ext cx="8386139" cy="85723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Basic task: Position Verification</a:t>
            </a:r>
            <a:endParaRPr lang="en-US" sz="4000" dirty="0"/>
          </a:p>
        </p:txBody>
      </p:sp>
      <p:sp>
        <p:nvSpPr>
          <p:cNvPr id="69" name="Content Placeholder 1"/>
          <p:cNvSpPr txBox="1">
            <a:spLocks/>
          </p:cNvSpPr>
          <p:nvPr/>
        </p:nvSpPr>
        <p:spPr>
          <a:xfrm>
            <a:off x="395536" y="3096344"/>
            <a:ext cx="8429684" cy="3501008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Prover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wants to convince 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verifiers that she is at a 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particular position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800" dirty="0">
                <a:cs typeface="Arial" charset="0"/>
              </a:rPr>
              <a:t>no </a:t>
            </a:r>
            <a:r>
              <a:rPr lang="en-US" sz="2800" dirty="0">
                <a:solidFill>
                  <a:srgbClr val="FF0000"/>
                </a:solidFill>
                <a:cs typeface="Arial" charset="0"/>
              </a:rPr>
              <a:t>coalition of (fake) </a:t>
            </a:r>
            <a:r>
              <a:rPr lang="en-US" sz="2800" dirty="0" err="1">
                <a:solidFill>
                  <a:srgbClr val="FF0000"/>
                </a:solidFill>
                <a:cs typeface="Arial" charset="0"/>
              </a:rPr>
              <a:t>provers</a:t>
            </a:r>
            <a:r>
              <a:rPr lang="en-US" sz="2800" dirty="0">
                <a:cs typeface="Arial" charset="0"/>
              </a:rPr>
              <a:t>, i.e. not at the claimed position, can convince verifiers</a:t>
            </a:r>
            <a:endParaRPr lang="en-US" sz="2600" dirty="0">
              <a:cs typeface="Arial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800" dirty="0" smtClean="0">
                <a:cs typeface="Arial" charset="0"/>
              </a:rPr>
              <a:t>assumptions:	</a:t>
            </a:r>
            <a:r>
              <a:rPr lang="en-US" sz="1600" dirty="0" smtClean="0">
                <a:solidFill>
                  <a:srgbClr val="0070C0"/>
                </a:solidFill>
                <a:cs typeface="Arial" charset="0"/>
                <a:sym typeface="Wingdings"/>
              </a:rPr>
              <a:t></a:t>
            </a:r>
            <a:r>
              <a:rPr lang="en-US" sz="2800" dirty="0" smtClean="0">
                <a:cs typeface="Arial" charset="0"/>
                <a:sym typeface="Wingdings"/>
              </a:rPr>
              <a:t>  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communication at speed of light</a:t>
            </a:r>
          </a:p>
          <a:p>
            <a:pPr marL="3086100" lvl="6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"/>
              <a:defRPr/>
            </a:pPr>
            <a:r>
              <a:rPr lang="en-US" sz="2600" dirty="0" smtClean="0">
                <a:cs typeface="Arial" charset="0"/>
              </a:rPr>
              <a:t>instantaneous computation</a:t>
            </a:r>
          </a:p>
          <a:p>
            <a:pPr marL="3086100" lvl="6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 smtClean="0">
                <a:cs typeface="Arial" charset="0"/>
              </a:rPr>
              <a:t>verifiers can coordinate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800" dirty="0" smtClean="0">
              <a:cs typeface="Arial" charset="0"/>
            </a:endParaRPr>
          </a:p>
          <a:p>
            <a:pPr marL="285750" indent="-28575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53" name="Line 7"/>
          <p:cNvSpPr>
            <a:spLocks noChangeShapeType="1"/>
          </p:cNvSpPr>
          <p:nvPr/>
        </p:nvSpPr>
        <p:spPr bwMode="auto">
          <a:xfrm>
            <a:off x="899592" y="2424356"/>
            <a:ext cx="7416824" cy="0"/>
          </a:xfrm>
          <a:prstGeom prst="line">
            <a:avLst/>
          </a:prstGeom>
          <a:noFill/>
          <a:ln w="44450">
            <a:solidFill>
              <a:srgbClr val="000000"/>
            </a:solidFill>
            <a:prstDash val="solid"/>
            <a:round/>
            <a:headEnd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grpSp>
        <p:nvGrpSpPr>
          <p:cNvPr id="2" name="Group 33"/>
          <p:cNvGrpSpPr/>
          <p:nvPr/>
        </p:nvGrpSpPr>
        <p:grpSpPr>
          <a:xfrm>
            <a:off x="395536" y="912188"/>
            <a:ext cx="1656184" cy="2114381"/>
            <a:chOff x="395536" y="912188"/>
            <a:chExt cx="1656184" cy="2114381"/>
          </a:xfrm>
        </p:grpSpPr>
        <p:sp>
          <p:nvSpPr>
            <p:cNvPr id="61" name="Line 7"/>
            <p:cNvSpPr>
              <a:spLocks noChangeShapeType="1"/>
            </p:cNvSpPr>
            <p:nvPr/>
          </p:nvSpPr>
          <p:spPr bwMode="auto">
            <a:xfrm>
              <a:off x="1115616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65" name="Picture 64" descr="AliceBlue.eps"/>
            <p:cNvPicPr>
              <a:picLocks noChangeAspect="1"/>
            </p:cNvPicPr>
            <p:nvPr/>
          </p:nvPicPr>
          <p:blipFill>
            <a:blip r:embed="rId3" cstate="print"/>
            <a:srcRect b="23529"/>
            <a:stretch>
              <a:fillRect/>
            </a:stretch>
          </p:blipFill>
          <p:spPr>
            <a:xfrm>
              <a:off x="395536" y="912188"/>
              <a:ext cx="1150423" cy="1296144"/>
            </a:xfrm>
            <a:prstGeom prst="rect">
              <a:avLst/>
            </a:prstGeom>
          </p:spPr>
        </p:pic>
        <p:sp>
          <p:nvSpPr>
            <p:cNvPr id="73" name="TextBox 72"/>
            <p:cNvSpPr txBox="1"/>
            <p:nvPr/>
          </p:nvSpPr>
          <p:spPr>
            <a:xfrm>
              <a:off x="683568" y="2564904"/>
              <a:ext cx="1368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cs typeface="Arial" pitchFamily="34" charset="0"/>
                </a:rPr>
                <a:t>Verifier1</a:t>
              </a:r>
              <a:endParaRPr lang="en-US" sz="2400" dirty="0">
                <a:cs typeface="Arial" pitchFamily="34" charset="0"/>
              </a:endParaRPr>
            </a:p>
          </p:txBody>
        </p:sp>
      </p:grpSp>
      <p:grpSp>
        <p:nvGrpSpPr>
          <p:cNvPr id="3" name="Group 35"/>
          <p:cNvGrpSpPr/>
          <p:nvPr/>
        </p:nvGrpSpPr>
        <p:grpSpPr>
          <a:xfrm>
            <a:off x="7524328" y="912188"/>
            <a:ext cx="1368152" cy="2143998"/>
            <a:chOff x="7524328" y="912188"/>
            <a:chExt cx="1368152" cy="2143998"/>
          </a:xfrm>
        </p:grpSpPr>
        <p:sp>
          <p:nvSpPr>
            <p:cNvPr id="62" name="Line 7"/>
            <p:cNvSpPr>
              <a:spLocks noChangeShapeType="1"/>
            </p:cNvSpPr>
            <p:nvPr/>
          </p:nvSpPr>
          <p:spPr bwMode="auto">
            <a:xfrm>
              <a:off x="8028384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70" name="Picture 69" descr="AliceBlue.eps"/>
            <p:cNvPicPr>
              <a:picLocks noChangeAspect="1"/>
            </p:cNvPicPr>
            <p:nvPr/>
          </p:nvPicPr>
          <p:blipFill>
            <a:blip r:embed="rId4" cstate="print"/>
            <a:srcRect b="22520"/>
            <a:stretch>
              <a:fillRect/>
            </a:stretch>
          </p:blipFill>
          <p:spPr>
            <a:xfrm flipH="1">
              <a:off x="7541017" y="912188"/>
              <a:ext cx="1135439" cy="1296144"/>
            </a:xfrm>
            <a:prstGeom prst="rect">
              <a:avLst/>
            </a:prstGeom>
          </p:spPr>
        </p:pic>
        <p:sp>
          <p:nvSpPr>
            <p:cNvPr id="74" name="TextBox 73"/>
            <p:cNvSpPr txBox="1"/>
            <p:nvPr/>
          </p:nvSpPr>
          <p:spPr>
            <a:xfrm>
              <a:off x="7524328" y="2594521"/>
              <a:ext cx="1368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cs typeface="Arial" pitchFamily="34" charset="0"/>
                </a:rPr>
                <a:t>Verifier2</a:t>
              </a:r>
              <a:endParaRPr lang="en-US" sz="2400" dirty="0">
                <a:cs typeface="Arial" pitchFamily="34" charset="0"/>
              </a:endParaRPr>
            </a:p>
          </p:txBody>
        </p:sp>
      </p:grpSp>
      <p:grpSp>
        <p:nvGrpSpPr>
          <p:cNvPr id="4" name="Group 36"/>
          <p:cNvGrpSpPr/>
          <p:nvPr/>
        </p:nvGrpSpPr>
        <p:grpSpPr>
          <a:xfrm>
            <a:off x="4085430" y="980728"/>
            <a:ext cx="1494682" cy="2075458"/>
            <a:chOff x="4085430" y="980728"/>
            <a:chExt cx="1494682" cy="2075458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5430" y="980728"/>
              <a:ext cx="1062634" cy="1242259"/>
            </a:xfrm>
            <a:prstGeom prst="rect">
              <a:avLst/>
            </a:prstGeom>
          </p:spPr>
        </p:pic>
        <p:sp>
          <p:nvSpPr>
            <p:cNvPr id="54" name="Line 7"/>
            <p:cNvSpPr>
              <a:spLocks noChangeShapeType="1"/>
            </p:cNvSpPr>
            <p:nvPr/>
          </p:nvSpPr>
          <p:spPr bwMode="auto">
            <a:xfrm>
              <a:off x="4644008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FF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211960" y="2594521"/>
              <a:ext cx="1368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cs typeface="Arial" pitchFamily="34" charset="0"/>
                </a:rPr>
                <a:t>Prover</a:t>
              </a:r>
              <a:endParaRPr lang="en-US" sz="2400" dirty="0">
                <a:cs typeface="Arial" pitchFamily="34" charset="0"/>
              </a:endParaRPr>
            </a:p>
          </p:txBody>
        </p:sp>
      </p:grpSp>
      <p:sp>
        <p:nvSpPr>
          <p:cNvPr id="42" name="Line 7"/>
          <p:cNvSpPr>
            <a:spLocks noChangeShapeType="1"/>
          </p:cNvSpPr>
          <p:nvPr/>
        </p:nvSpPr>
        <p:spPr bwMode="auto">
          <a:xfrm>
            <a:off x="4644008" y="2276872"/>
            <a:ext cx="0" cy="288032"/>
          </a:xfrm>
          <a:prstGeom prst="line">
            <a:avLst/>
          </a:prstGeom>
          <a:noFill/>
          <a:ln w="44450">
            <a:solidFill>
              <a:srgbClr val="0000FF"/>
            </a:solidFill>
            <a:prstDash val="solid"/>
            <a:round/>
            <a:headEnd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grpSp>
        <p:nvGrpSpPr>
          <p:cNvPr id="24" name="Group 37"/>
          <p:cNvGrpSpPr/>
          <p:nvPr/>
        </p:nvGrpSpPr>
        <p:grpSpPr>
          <a:xfrm>
            <a:off x="5797376" y="1278566"/>
            <a:ext cx="1006872" cy="1293312"/>
            <a:chOff x="2483768" y="1275060"/>
            <a:chExt cx="1006872" cy="1293312"/>
          </a:xfrm>
        </p:grpSpPr>
        <p:pic>
          <p:nvPicPr>
            <p:cNvPr id="25" name="Picture 2" descr="D:\presentations\Noisy Storage\EvilCatTransparent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2483768" y="1275060"/>
              <a:ext cx="1006872" cy="1001812"/>
            </a:xfrm>
            <a:prstGeom prst="rect">
              <a:avLst/>
            </a:prstGeom>
            <a:noFill/>
          </p:spPr>
        </p:pic>
        <p:sp>
          <p:nvSpPr>
            <p:cNvPr id="26" name="Line 7"/>
            <p:cNvSpPr>
              <a:spLocks noChangeShapeType="1"/>
            </p:cNvSpPr>
            <p:nvPr/>
          </p:nvSpPr>
          <p:spPr bwMode="auto">
            <a:xfrm>
              <a:off x="2987824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grpSp>
        <p:nvGrpSpPr>
          <p:cNvPr id="27" name="Group 38"/>
          <p:cNvGrpSpPr/>
          <p:nvPr/>
        </p:nvGrpSpPr>
        <p:grpSpPr>
          <a:xfrm>
            <a:off x="2577342" y="1052736"/>
            <a:ext cx="898460" cy="1519142"/>
            <a:chOff x="5815222" y="1049230"/>
            <a:chExt cx="898460" cy="1519142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5222" y="1049230"/>
              <a:ext cx="898460" cy="1155634"/>
            </a:xfrm>
            <a:prstGeom prst="rect">
              <a:avLst/>
            </a:prstGeom>
          </p:spPr>
        </p:pic>
        <p:sp>
          <p:nvSpPr>
            <p:cNvPr id="29" name="Line 7"/>
            <p:cNvSpPr>
              <a:spLocks noChangeShapeType="1"/>
            </p:cNvSpPr>
            <p:nvPr/>
          </p:nvSpPr>
          <p:spPr bwMode="auto">
            <a:xfrm>
              <a:off x="6228184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8349228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build="p"/>
      <p:bldP spid="4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3568" y="476672"/>
            <a:ext cx="7572428" cy="928694"/>
          </a:xfrm>
        </p:spPr>
        <p:txBody>
          <a:bodyPr/>
          <a:lstStyle/>
          <a:p>
            <a:r>
              <a:rPr lang="en-US" sz="4000" dirty="0" smtClean="0"/>
              <a:t>What will you learn from this Talk?</a:t>
            </a:r>
            <a:endParaRPr lang="de-DE" sz="40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18876" y="1484759"/>
            <a:ext cx="7625531" cy="4608537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300"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F8A30E"/>
              </a:buClr>
              <a:buFont typeface="Wingdings" charset="2"/>
              <a:buChar char="Ø"/>
              <a:defRPr sz="2400"/>
            </a:lvl2pPr>
            <a:lvl3pPr marL="1143000" indent="-228600">
              <a:spcBef>
                <a:spcPct val="20000"/>
              </a:spcBef>
              <a:buClr>
                <a:srgbClr val="F8A30E"/>
              </a:buClr>
              <a:buFont typeface="Wingdings" charset="2"/>
              <a:buChar char="Ø"/>
              <a:defRPr sz="2000"/>
            </a:lvl3pPr>
            <a:lvl4pPr marL="1600200" indent="-228600">
              <a:spcBef>
                <a:spcPct val="20000"/>
              </a:spcBef>
              <a:buClr>
                <a:srgbClr val="F8A30E"/>
              </a:buClr>
              <a:buFont typeface="Wingdings" charset="2"/>
              <a:buChar char="Ø"/>
            </a:lvl4pPr>
            <a:lvl5pPr marL="2057400" indent="-228600">
              <a:spcBef>
                <a:spcPct val="20000"/>
              </a:spcBef>
              <a:buClr>
                <a:srgbClr val="F8A30E"/>
              </a:buClr>
              <a:buFont typeface="Wingdings" charset="2"/>
              <a:buChar char="Ø"/>
              <a:defRPr sz="16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>
              <a:lnSpc>
                <a:spcPct val="130000"/>
              </a:lnSpc>
            </a:pPr>
            <a:r>
              <a:rPr lang="fr-CH" dirty="0" smtClean="0"/>
              <a:t>Classical Cryptography</a:t>
            </a:r>
          </a:p>
          <a:p>
            <a:pPr lvl="0">
              <a:lnSpc>
                <a:spcPct val="130000"/>
              </a:lnSpc>
              <a:defRPr/>
            </a:pPr>
            <a:r>
              <a:rPr lang="en-US" dirty="0"/>
              <a:t>Quantum Mechanics</a:t>
            </a:r>
          </a:p>
          <a:p>
            <a:pPr>
              <a:lnSpc>
                <a:spcPct val="130000"/>
              </a:lnSpc>
            </a:pPr>
            <a:r>
              <a:rPr lang="fr-CH" dirty="0" smtClean="0"/>
              <a:t>Quantum Key Distribution</a:t>
            </a:r>
          </a:p>
          <a:p>
            <a:pPr>
              <a:lnSpc>
                <a:spcPct val="130000"/>
              </a:lnSpc>
            </a:pPr>
            <a:r>
              <a:rPr lang="fr-CH" dirty="0" smtClean="0"/>
              <a:t>Position-Based Cryptography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39552" y="1628800"/>
            <a:ext cx="5832648" cy="64807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4925" y="620688"/>
            <a:ext cx="360611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8" name="Picture 2" descr="http://www.unmuseum.org/moonhoa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2876" y="4581128"/>
            <a:ext cx="2635588" cy="2016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39591586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>
          <a:xfrm>
            <a:off x="578348" y="116632"/>
            <a:ext cx="8386139" cy="85723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Position Verification: First Try</a:t>
            </a:r>
            <a:endParaRPr lang="en-US" sz="4000" dirty="0"/>
          </a:p>
        </p:txBody>
      </p:sp>
      <p:sp>
        <p:nvSpPr>
          <p:cNvPr id="53" name="Line 7"/>
          <p:cNvSpPr>
            <a:spLocks noChangeShapeType="1"/>
          </p:cNvSpPr>
          <p:nvPr/>
        </p:nvSpPr>
        <p:spPr bwMode="auto">
          <a:xfrm>
            <a:off x="899592" y="2424356"/>
            <a:ext cx="7416824" cy="0"/>
          </a:xfrm>
          <a:prstGeom prst="line">
            <a:avLst/>
          </a:prstGeom>
          <a:noFill/>
          <a:ln w="44450">
            <a:solidFill>
              <a:srgbClr val="000000"/>
            </a:solidFill>
            <a:prstDash val="solid"/>
            <a:round/>
            <a:headEnd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grpSp>
        <p:nvGrpSpPr>
          <p:cNvPr id="2" name="Group 33"/>
          <p:cNvGrpSpPr/>
          <p:nvPr/>
        </p:nvGrpSpPr>
        <p:grpSpPr>
          <a:xfrm>
            <a:off x="395536" y="912188"/>
            <a:ext cx="1656184" cy="2114381"/>
            <a:chOff x="395536" y="912188"/>
            <a:chExt cx="1656184" cy="2114381"/>
          </a:xfrm>
        </p:grpSpPr>
        <p:sp>
          <p:nvSpPr>
            <p:cNvPr id="61" name="Line 7"/>
            <p:cNvSpPr>
              <a:spLocks noChangeShapeType="1"/>
            </p:cNvSpPr>
            <p:nvPr/>
          </p:nvSpPr>
          <p:spPr bwMode="auto">
            <a:xfrm>
              <a:off x="1115616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65" name="Picture 64" descr="AliceBlue.eps"/>
            <p:cNvPicPr>
              <a:picLocks noChangeAspect="1"/>
            </p:cNvPicPr>
            <p:nvPr/>
          </p:nvPicPr>
          <p:blipFill>
            <a:blip r:embed="rId9" cstate="print"/>
            <a:srcRect b="23529"/>
            <a:stretch>
              <a:fillRect/>
            </a:stretch>
          </p:blipFill>
          <p:spPr>
            <a:xfrm>
              <a:off x="395536" y="912188"/>
              <a:ext cx="1150423" cy="1296144"/>
            </a:xfrm>
            <a:prstGeom prst="rect">
              <a:avLst/>
            </a:prstGeom>
          </p:spPr>
        </p:pic>
        <p:sp>
          <p:nvSpPr>
            <p:cNvPr id="73" name="TextBox 72"/>
            <p:cNvSpPr txBox="1"/>
            <p:nvPr/>
          </p:nvSpPr>
          <p:spPr>
            <a:xfrm>
              <a:off x="683568" y="2564904"/>
              <a:ext cx="1368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cs typeface="Arial" pitchFamily="34" charset="0"/>
                </a:rPr>
                <a:t>Verifier1</a:t>
              </a:r>
              <a:endParaRPr lang="en-US" sz="2400" dirty="0">
                <a:cs typeface="Arial" pitchFamily="34" charset="0"/>
              </a:endParaRPr>
            </a:p>
          </p:txBody>
        </p:sp>
      </p:grpSp>
      <p:grpSp>
        <p:nvGrpSpPr>
          <p:cNvPr id="3" name="Group 35"/>
          <p:cNvGrpSpPr/>
          <p:nvPr/>
        </p:nvGrpSpPr>
        <p:grpSpPr>
          <a:xfrm>
            <a:off x="7524328" y="912188"/>
            <a:ext cx="1368152" cy="2143998"/>
            <a:chOff x="7524328" y="912188"/>
            <a:chExt cx="1368152" cy="2143998"/>
          </a:xfrm>
        </p:grpSpPr>
        <p:sp>
          <p:nvSpPr>
            <p:cNvPr id="62" name="Line 7"/>
            <p:cNvSpPr>
              <a:spLocks noChangeShapeType="1"/>
            </p:cNvSpPr>
            <p:nvPr/>
          </p:nvSpPr>
          <p:spPr bwMode="auto">
            <a:xfrm>
              <a:off x="8028384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70" name="Picture 69" descr="AliceBlue.eps"/>
            <p:cNvPicPr>
              <a:picLocks noChangeAspect="1"/>
            </p:cNvPicPr>
            <p:nvPr/>
          </p:nvPicPr>
          <p:blipFill>
            <a:blip r:embed="rId10" cstate="print"/>
            <a:srcRect b="22520"/>
            <a:stretch>
              <a:fillRect/>
            </a:stretch>
          </p:blipFill>
          <p:spPr>
            <a:xfrm flipH="1">
              <a:off x="7541017" y="912188"/>
              <a:ext cx="1135439" cy="1296144"/>
            </a:xfrm>
            <a:prstGeom prst="rect">
              <a:avLst/>
            </a:prstGeom>
          </p:spPr>
        </p:pic>
        <p:sp>
          <p:nvSpPr>
            <p:cNvPr id="74" name="TextBox 73"/>
            <p:cNvSpPr txBox="1"/>
            <p:nvPr/>
          </p:nvSpPr>
          <p:spPr>
            <a:xfrm>
              <a:off x="7524328" y="2594521"/>
              <a:ext cx="1368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cs typeface="Arial" pitchFamily="34" charset="0"/>
                </a:rPr>
                <a:t>Verifier2</a:t>
              </a:r>
              <a:endParaRPr lang="en-US" sz="2400" dirty="0">
                <a:cs typeface="Arial" pitchFamily="34" charset="0"/>
              </a:endParaRPr>
            </a:p>
          </p:txBody>
        </p:sp>
      </p:grpSp>
      <p:grpSp>
        <p:nvGrpSpPr>
          <p:cNvPr id="4" name="Group 36"/>
          <p:cNvGrpSpPr/>
          <p:nvPr/>
        </p:nvGrpSpPr>
        <p:grpSpPr>
          <a:xfrm>
            <a:off x="4067944" y="961034"/>
            <a:ext cx="1512168" cy="2095152"/>
            <a:chOff x="4067944" y="961034"/>
            <a:chExt cx="1512168" cy="2095152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7944" y="961034"/>
              <a:ext cx="1002681" cy="1276915"/>
            </a:xfrm>
            <a:prstGeom prst="rect">
              <a:avLst/>
            </a:prstGeom>
          </p:spPr>
        </p:pic>
        <p:sp>
          <p:nvSpPr>
            <p:cNvPr id="54" name="Line 7"/>
            <p:cNvSpPr>
              <a:spLocks noChangeShapeType="1"/>
            </p:cNvSpPr>
            <p:nvPr/>
          </p:nvSpPr>
          <p:spPr bwMode="auto">
            <a:xfrm>
              <a:off x="4644008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FF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211960" y="2594521"/>
              <a:ext cx="1368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cs typeface="Arial" pitchFamily="34" charset="0"/>
                </a:rPr>
                <a:t>Prover</a:t>
              </a:r>
              <a:endParaRPr lang="en-US" sz="2400" dirty="0">
                <a:cs typeface="Arial" pitchFamily="34" charset="0"/>
              </a:endParaRPr>
            </a:p>
          </p:txBody>
        </p:sp>
      </p:grpSp>
      <p:sp>
        <p:nvSpPr>
          <p:cNvPr id="42" name="Line 7"/>
          <p:cNvSpPr>
            <a:spLocks noChangeShapeType="1"/>
          </p:cNvSpPr>
          <p:nvPr/>
        </p:nvSpPr>
        <p:spPr bwMode="auto">
          <a:xfrm>
            <a:off x="4644008" y="2276872"/>
            <a:ext cx="0" cy="288032"/>
          </a:xfrm>
          <a:prstGeom prst="line">
            <a:avLst/>
          </a:prstGeom>
          <a:noFill/>
          <a:ln w="44450">
            <a:solidFill>
              <a:srgbClr val="0000FF"/>
            </a:solidFill>
            <a:prstDash val="solid"/>
            <a:round/>
            <a:headEnd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grpSp>
        <p:nvGrpSpPr>
          <p:cNvPr id="71" name="Group 70"/>
          <p:cNvGrpSpPr/>
          <p:nvPr/>
        </p:nvGrpSpPr>
        <p:grpSpPr>
          <a:xfrm>
            <a:off x="5508104" y="3212976"/>
            <a:ext cx="2592288" cy="678052"/>
            <a:chOff x="5508104" y="3212976"/>
            <a:chExt cx="2592288" cy="678052"/>
          </a:xfrm>
        </p:grpSpPr>
        <p:sp>
          <p:nvSpPr>
            <p:cNvPr id="33" name="Line 7"/>
            <p:cNvSpPr>
              <a:spLocks noChangeShapeType="1"/>
            </p:cNvSpPr>
            <p:nvPr/>
          </p:nvSpPr>
          <p:spPr bwMode="auto">
            <a:xfrm flipH="1">
              <a:off x="5508104" y="3242956"/>
              <a:ext cx="2592288" cy="64807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40" name="Picture 39" descr="TP_tmp.emf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876256" y="3212976"/>
              <a:ext cx="170821" cy="240796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69" name="Group 68"/>
          <p:cNvGrpSpPr/>
          <p:nvPr/>
        </p:nvGrpSpPr>
        <p:grpSpPr>
          <a:xfrm>
            <a:off x="971600" y="3083950"/>
            <a:ext cx="2880320" cy="807077"/>
            <a:chOff x="971600" y="3083950"/>
            <a:chExt cx="2880320" cy="807077"/>
          </a:xfrm>
        </p:grpSpPr>
        <p:sp>
          <p:nvSpPr>
            <p:cNvPr id="25" name="Line 7"/>
            <p:cNvSpPr>
              <a:spLocks noChangeShapeType="1"/>
            </p:cNvSpPr>
            <p:nvPr/>
          </p:nvSpPr>
          <p:spPr bwMode="auto">
            <a:xfrm>
              <a:off x="971600" y="3083950"/>
              <a:ext cx="2880320" cy="807077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39" name="Picture 38" descr="TP_tmp.em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267744" y="3186658"/>
              <a:ext cx="240110" cy="170334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72" name="Group 71"/>
          <p:cNvGrpSpPr/>
          <p:nvPr/>
        </p:nvGrpSpPr>
        <p:grpSpPr>
          <a:xfrm>
            <a:off x="1043608" y="4293791"/>
            <a:ext cx="2808312" cy="719385"/>
            <a:chOff x="1043608" y="4293791"/>
            <a:chExt cx="2808312" cy="719385"/>
          </a:xfrm>
        </p:grpSpPr>
        <p:sp>
          <p:nvSpPr>
            <p:cNvPr id="44" name="Line 7"/>
            <p:cNvSpPr>
              <a:spLocks noChangeShapeType="1"/>
            </p:cNvSpPr>
            <p:nvPr/>
          </p:nvSpPr>
          <p:spPr bwMode="auto">
            <a:xfrm flipH="1">
              <a:off x="1043608" y="4293791"/>
              <a:ext cx="2808312" cy="719385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46" name="Picture 45" descr="TP_tmp.emf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279263" y="4410990"/>
              <a:ext cx="238872" cy="169456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76" name="Group 75"/>
          <p:cNvGrpSpPr/>
          <p:nvPr/>
        </p:nvGrpSpPr>
        <p:grpSpPr>
          <a:xfrm>
            <a:off x="5436096" y="4350115"/>
            <a:ext cx="2736304" cy="792088"/>
            <a:chOff x="5436096" y="4350115"/>
            <a:chExt cx="2736304" cy="792088"/>
          </a:xfrm>
        </p:grpSpPr>
        <p:sp>
          <p:nvSpPr>
            <p:cNvPr id="35" name="Line 7"/>
            <p:cNvSpPr>
              <a:spLocks noChangeShapeType="1"/>
            </p:cNvSpPr>
            <p:nvPr/>
          </p:nvSpPr>
          <p:spPr bwMode="auto">
            <a:xfrm>
              <a:off x="5436096" y="4350115"/>
              <a:ext cx="2736304" cy="792088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49" name="Picture 48" descr="TP_tmp.emf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922143" y="4485312"/>
              <a:ext cx="170137" cy="239832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77" name="Group 76"/>
          <p:cNvGrpSpPr/>
          <p:nvPr/>
        </p:nvGrpSpPr>
        <p:grpSpPr>
          <a:xfrm>
            <a:off x="2987824" y="3645024"/>
            <a:ext cx="383228" cy="864096"/>
            <a:chOff x="2987824" y="3645024"/>
            <a:chExt cx="383228" cy="864096"/>
          </a:xfrm>
        </p:grpSpPr>
        <p:sp>
          <p:nvSpPr>
            <p:cNvPr id="56" name="Line 7"/>
            <p:cNvSpPr>
              <a:spLocks noChangeShapeType="1"/>
            </p:cNvSpPr>
            <p:nvPr/>
          </p:nvSpPr>
          <p:spPr bwMode="auto">
            <a:xfrm>
              <a:off x="2987824" y="3645024"/>
              <a:ext cx="0" cy="864096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58" name="Picture 57" descr="TP_tmp.emf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3131498" y="4005064"/>
              <a:ext cx="239554" cy="169940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59" name="Line 7"/>
          <p:cNvSpPr>
            <a:spLocks noChangeShapeType="1"/>
          </p:cNvSpPr>
          <p:nvPr/>
        </p:nvSpPr>
        <p:spPr bwMode="auto">
          <a:xfrm flipH="1">
            <a:off x="1043608" y="4509120"/>
            <a:ext cx="1944216" cy="504056"/>
          </a:xfrm>
          <a:prstGeom prst="line">
            <a:avLst/>
          </a:prstGeom>
          <a:noFill/>
          <a:ln w="47625">
            <a:solidFill>
              <a:srgbClr val="FF0000"/>
            </a:solidFill>
            <a:prstDash val="solid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grpSp>
        <p:nvGrpSpPr>
          <p:cNvPr id="78" name="Group 77"/>
          <p:cNvGrpSpPr/>
          <p:nvPr/>
        </p:nvGrpSpPr>
        <p:grpSpPr>
          <a:xfrm>
            <a:off x="5902708" y="3717032"/>
            <a:ext cx="325476" cy="864096"/>
            <a:chOff x="5902708" y="3717032"/>
            <a:chExt cx="325476" cy="864096"/>
          </a:xfrm>
        </p:grpSpPr>
        <p:sp>
          <p:nvSpPr>
            <p:cNvPr id="60" name="Line 7"/>
            <p:cNvSpPr>
              <a:spLocks noChangeShapeType="1"/>
            </p:cNvSpPr>
            <p:nvPr/>
          </p:nvSpPr>
          <p:spPr bwMode="auto">
            <a:xfrm>
              <a:off x="6228184" y="3717032"/>
              <a:ext cx="0" cy="864096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64" name="Picture 63" descr="TP_tmp.emf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902708" y="4077072"/>
              <a:ext cx="170425" cy="240238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66" name="Line 7"/>
          <p:cNvSpPr>
            <a:spLocks noChangeShapeType="1"/>
          </p:cNvSpPr>
          <p:nvPr/>
        </p:nvSpPr>
        <p:spPr bwMode="auto">
          <a:xfrm>
            <a:off x="6203950" y="4572000"/>
            <a:ext cx="1968450" cy="570202"/>
          </a:xfrm>
          <a:prstGeom prst="line">
            <a:avLst/>
          </a:prstGeom>
          <a:noFill/>
          <a:ln w="47625">
            <a:solidFill>
              <a:srgbClr val="FF0000"/>
            </a:solidFill>
            <a:prstDash val="solid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67" name="Arc 66"/>
          <p:cNvSpPr/>
          <p:nvPr/>
        </p:nvSpPr>
        <p:spPr>
          <a:xfrm>
            <a:off x="3779912" y="3933056"/>
            <a:ext cx="648072" cy="288032"/>
          </a:xfrm>
          <a:prstGeom prst="arc">
            <a:avLst>
              <a:gd name="adj1" fmla="val 16200000"/>
              <a:gd name="adj2" fmla="val 5908363"/>
            </a:avLst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8" name="Arc 67"/>
          <p:cNvSpPr/>
          <p:nvPr/>
        </p:nvSpPr>
        <p:spPr>
          <a:xfrm flipH="1">
            <a:off x="4860032" y="3948296"/>
            <a:ext cx="720080" cy="288032"/>
          </a:xfrm>
          <a:prstGeom prst="arc">
            <a:avLst>
              <a:gd name="adj1" fmla="val 16200000"/>
              <a:gd name="adj2" fmla="val 5908363"/>
            </a:avLst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grpSp>
        <p:nvGrpSpPr>
          <p:cNvPr id="87" name="Group 86"/>
          <p:cNvGrpSpPr/>
          <p:nvPr/>
        </p:nvGrpSpPr>
        <p:grpSpPr>
          <a:xfrm>
            <a:off x="251520" y="2564904"/>
            <a:ext cx="792088" cy="3168352"/>
            <a:chOff x="251520" y="2420888"/>
            <a:chExt cx="792088" cy="3168352"/>
          </a:xfrm>
        </p:grpSpPr>
        <p:sp>
          <p:nvSpPr>
            <p:cNvPr id="80" name="Line 7"/>
            <p:cNvSpPr>
              <a:spLocks noChangeShapeType="1"/>
            </p:cNvSpPr>
            <p:nvPr/>
          </p:nvSpPr>
          <p:spPr bwMode="auto">
            <a:xfrm>
              <a:off x="251520" y="2420888"/>
              <a:ext cx="0" cy="316835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251520" y="3573016"/>
              <a:ext cx="7920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cs typeface="Arial" pitchFamily="34" charset="0"/>
                </a:rPr>
                <a:t>time</a:t>
              </a:r>
              <a:endParaRPr lang="en-US" sz="2400" dirty="0">
                <a:cs typeface="Arial" pitchFamily="34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23528" y="4509120"/>
            <a:ext cx="575292" cy="1031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8" name="Picture 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316416" y="4653136"/>
            <a:ext cx="575292" cy="1031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0" name="Group 37"/>
          <p:cNvGrpSpPr/>
          <p:nvPr/>
        </p:nvGrpSpPr>
        <p:grpSpPr>
          <a:xfrm>
            <a:off x="5797376" y="1278566"/>
            <a:ext cx="1006872" cy="1293312"/>
            <a:chOff x="2483768" y="1275060"/>
            <a:chExt cx="1006872" cy="1293312"/>
          </a:xfrm>
        </p:grpSpPr>
        <p:pic>
          <p:nvPicPr>
            <p:cNvPr id="51" name="Picture 2" descr="D:\presentations\Noisy Storage\EvilCatTransparent.png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 flipH="1">
              <a:off x="2483768" y="1275060"/>
              <a:ext cx="1006872" cy="1001812"/>
            </a:xfrm>
            <a:prstGeom prst="rect">
              <a:avLst/>
            </a:prstGeom>
            <a:noFill/>
          </p:spPr>
        </p:pic>
        <p:sp>
          <p:nvSpPr>
            <p:cNvPr id="52" name="Line 7"/>
            <p:cNvSpPr>
              <a:spLocks noChangeShapeType="1"/>
            </p:cNvSpPr>
            <p:nvPr/>
          </p:nvSpPr>
          <p:spPr bwMode="auto">
            <a:xfrm>
              <a:off x="2987824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grpSp>
        <p:nvGrpSpPr>
          <p:cNvPr id="55" name="Group 38"/>
          <p:cNvGrpSpPr/>
          <p:nvPr/>
        </p:nvGrpSpPr>
        <p:grpSpPr>
          <a:xfrm>
            <a:off x="2577343" y="1052736"/>
            <a:ext cx="898459" cy="1519142"/>
            <a:chOff x="5815223" y="1049230"/>
            <a:chExt cx="898459" cy="1519142"/>
          </a:xfrm>
        </p:grpSpPr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5223" y="1049230"/>
              <a:ext cx="898459" cy="1155634"/>
            </a:xfrm>
            <a:prstGeom prst="rect">
              <a:avLst/>
            </a:prstGeom>
          </p:spPr>
        </p:pic>
        <p:sp>
          <p:nvSpPr>
            <p:cNvPr id="63" name="Line 7"/>
            <p:cNvSpPr>
              <a:spLocks noChangeShapeType="1"/>
            </p:cNvSpPr>
            <p:nvPr/>
          </p:nvSpPr>
          <p:spPr bwMode="auto">
            <a:xfrm>
              <a:off x="6228184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sp>
        <p:nvSpPr>
          <p:cNvPr id="79" name="Content Placeholder 1"/>
          <p:cNvSpPr txBox="1">
            <a:spLocks/>
          </p:cNvSpPr>
          <p:nvPr/>
        </p:nvSpPr>
        <p:spPr>
          <a:xfrm>
            <a:off x="1043608" y="5589240"/>
            <a:ext cx="6768752" cy="648072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800" dirty="0" smtClean="0">
                <a:cs typeface="Arial" charset="0"/>
              </a:rPr>
              <a:t>distance bounding [Brands </a:t>
            </a:r>
            <a:r>
              <a:rPr lang="en-US" sz="2800" dirty="0" err="1" smtClean="0">
                <a:cs typeface="Arial" charset="0"/>
              </a:rPr>
              <a:t>Chaum</a:t>
            </a:r>
            <a:r>
              <a:rPr lang="en-US" sz="2800" dirty="0" smtClean="0">
                <a:cs typeface="Arial" charset="0"/>
              </a:rPr>
              <a:t> ‘93]</a:t>
            </a:r>
            <a:endParaRPr lang="en-US" sz="2800" dirty="0" smtClean="0">
              <a:latin typeface="cmmi10"/>
              <a:cs typeface="Arial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800" dirty="0" smtClean="0">
              <a:latin typeface="cmmi1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59648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59" grpId="0" animBg="1"/>
      <p:bldP spid="66" grpId="0" animBg="1"/>
      <p:bldP spid="67" grpId="0" animBg="1"/>
      <p:bldP spid="68" grpId="0" animBg="1"/>
      <p:bldP spid="79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>
          <a:xfrm>
            <a:off x="578348" y="51488"/>
            <a:ext cx="8386139" cy="85723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Position Verification: Second Try</a:t>
            </a:r>
            <a:endParaRPr lang="en-US" sz="4000" dirty="0"/>
          </a:p>
        </p:txBody>
      </p:sp>
      <p:sp>
        <p:nvSpPr>
          <p:cNvPr id="53" name="Line 7"/>
          <p:cNvSpPr>
            <a:spLocks noChangeShapeType="1"/>
          </p:cNvSpPr>
          <p:nvPr/>
        </p:nvSpPr>
        <p:spPr bwMode="auto">
          <a:xfrm>
            <a:off x="899592" y="2424356"/>
            <a:ext cx="7416824" cy="0"/>
          </a:xfrm>
          <a:prstGeom prst="line">
            <a:avLst/>
          </a:prstGeom>
          <a:noFill/>
          <a:ln w="44450">
            <a:solidFill>
              <a:srgbClr val="000000"/>
            </a:solidFill>
            <a:prstDash val="solid"/>
            <a:round/>
            <a:headEnd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grpSp>
        <p:nvGrpSpPr>
          <p:cNvPr id="2" name="Group 33"/>
          <p:cNvGrpSpPr/>
          <p:nvPr/>
        </p:nvGrpSpPr>
        <p:grpSpPr>
          <a:xfrm>
            <a:off x="395536" y="912188"/>
            <a:ext cx="1656184" cy="2114381"/>
            <a:chOff x="395536" y="912188"/>
            <a:chExt cx="1656184" cy="2114381"/>
          </a:xfrm>
        </p:grpSpPr>
        <p:sp>
          <p:nvSpPr>
            <p:cNvPr id="61" name="Line 7"/>
            <p:cNvSpPr>
              <a:spLocks noChangeShapeType="1"/>
            </p:cNvSpPr>
            <p:nvPr/>
          </p:nvSpPr>
          <p:spPr bwMode="auto">
            <a:xfrm>
              <a:off x="1115616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65" name="Picture 64" descr="AliceBlue.eps"/>
            <p:cNvPicPr>
              <a:picLocks noChangeAspect="1"/>
            </p:cNvPicPr>
            <p:nvPr/>
          </p:nvPicPr>
          <p:blipFill>
            <a:blip r:embed="rId16" cstate="print"/>
            <a:srcRect b="23529"/>
            <a:stretch>
              <a:fillRect/>
            </a:stretch>
          </p:blipFill>
          <p:spPr>
            <a:xfrm>
              <a:off x="395536" y="912188"/>
              <a:ext cx="1150423" cy="1296144"/>
            </a:xfrm>
            <a:prstGeom prst="rect">
              <a:avLst/>
            </a:prstGeom>
          </p:spPr>
        </p:pic>
        <p:sp>
          <p:nvSpPr>
            <p:cNvPr id="73" name="TextBox 72"/>
            <p:cNvSpPr txBox="1"/>
            <p:nvPr/>
          </p:nvSpPr>
          <p:spPr>
            <a:xfrm>
              <a:off x="683568" y="2564904"/>
              <a:ext cx="1368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cs typeface="Arial" pitchFamily="34" charset="0"/>
                </a:rPr>
                <a:t>Verifier1</a:t>
              </a:r>
              <a:endParaRPr lang="en-US" sz="2400" dirty="0">
                <a:cs typeface="Arial" pitchFamily="34" charset="0"/>
              </a:endParaRPr>
            </a:p>
          </p:txBody>
        </p:sp>
      </p:grpSp>
      <p:grpSp>
        <p:nvGrpSpPr>
          <p:cNvPr id="3" name="Group 35"/>
          <p:cNvGrpSpPr/>
          <p:nvPr/>
        </p:nvGrpSpPr>
        <p:grpSpPr>
          <a:xfrm>
            <a:off x="7524328" y="912188"/>
            <a:ext cx="1368152" cy="2143998"/>
            <a:chOff x="7524328" y="912188"/>
            <a:chExt cx="1368152" cy="2143998"/>
          </a:xfrm>
        </p:grpSpPr>
        <p:sp>
          <p:nvSpPr>
            <p:cNvPr id="62" name="Line 7"/>
            <p:cNvSpPr>
              <a:spLocks noChangeShapeType="1"/>
            </p:cNvSpPr>
            <p:nvPr/>
          </p:nvSpPr>
          <p:spPr bwMode="auto">
            <a:xfrm>
              <a:off x="8028384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70" name="Picture 69" descr="AliceBlue.eps"/>
            <p:cNvPicPr>
              <a:picLocks noChangeAspect="1"/>
            </p:cNvPicPr>
            <p:nvPr/>
          </p:nvPicPr>
          <p:blipFill>
            <a:blip r:embed="rId17" cstate="print"/>
            <a:srcRect b="22520"/>
            <a:stretch>
              <a:fillRect/>
            </a:stretch>
          </p:blipFill>
          <p:spPr>
            <a:xfrm flipH="1">
              <a:off x="7541017" y="912188"/>
              <a:ext cx="1135439" cy="1296144"/>
            </a:xfrm>
            <a:prstGeom prst="rect">
              <a:avLst/>
            </a:prstGeom>
          </p:spPr>
        </p:pic>
        <p:sp>
          <p:nvSpPr>
            <p:cNvPr id="74" name="TextBox 73"/>
            <p:cNvSpPr txBox="1"/>
            <p:nvPr/>
          </p:nvSpPr>
          <p:spPr>
            <a:xfrm>
              <a:off x="7524328" y="2594521"/>
              <a:ext cx="1368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cs typeface="Arial" pitchFamily="34" charset="0"/>
                </a:rPr>
                <a:t>Verifier2</a:t>
              </a:r>
              <a:endParaRPr lang="en-US" sz="2400" dirty="0">
                <a:cs typeface="Arial" pitchFamily="34" charset="0"/>
              </a:endParaRPr>
            </a:p>
          </p:txBody>
        </p:sp>
      </p:grpSp>
      <p:grpSp>
        <p:nvGrpSpPr>
          <p:cNvPr id="4" name="Group 36"/>
          <p:cNvGrpSpPr/>
          <p:nvPr/>
        </p:nvGrpSpPr>
        <p:grpSpPr>
          <a:xfrm>
            <a:off x="4139952" y="980728"/>
            <a:ext cx="1440160" cy="2075458"/>
            <a:chOff x="4139952" y="980728"/>
            <a:chExt cx="1440160" cy="2075458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9952" y="980728"/>
              <a:ext cx="1008112" cy="1283831"/>
            </a:xfrm>
            <a:prstGeom prst="rect">
              <a:avLst/>
            </a:prstGeom>
          </p:spPr>
        </p:pic>
        <p:sp>
          <p:nvSpPr>
            <p:cNvPr id="54" name="Line 7"/>
            <p:cNvSpPr>
              <a:spLocks noChangeShapeType="1"/>
            </p:cNvSpPr>
            <p:nvPr/>
          </p:nvSpPr>
          <p:spPr bwMode="auto">
            <a:xfrm>
              <a:off x="4644008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FF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211960" y="2594521"/>
              <a:ext cx="1368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cs typeface="Arial" pitchFamily="34" charset="0"/>
                </a:rPr>
                <a:t>Prover</a:t>
              </a:r>
              <a:endParaRPr lang="en-US" sz="2400" dirty="0">
                <a:cs typeface="Arial" pitchFamily="34" charset="0"/>
              </a:endParaRPr>
            </a:p>
          </p:txBody>
        </p:sp>
      </p:grpSp>
      <p:sp>
        <p:nvSpPr>
          <p:cNvPr id="42" name="Line 7"/>
          <p:cNvSpPr>
            <a:spLocks noChangeShapeType="1"/>
          </p:cNvSpPr>
          <p:nvPr/>
        </p:nvSpPr>
        <p:spPr bwMode="auto">
          <a:xfrm>
            <a:off x="4644008" y="2276872"/>
            <a:ext cx="0" cy="288032"/>
          </a:xfrm>
          <a:prstGeom prst="line">
            <a:avLst/>
          </a:prstGeom>
          <a:noFill/>
          <a:ln w="44450">
            <a:solidFill>
              <a:srgbClr val="0000FF"/>
            </a:solidFill>
            <a:prstDash val="solid"/>
            <a:round/>
            <a:headEnd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grpSp>
        <p:nvGrpSpPr>
          <p:cNvPr id="80" name="Group 79"/>
          <p:cNvGrpSpPr/>
          <p:nvPr/>
        </p:nvGrpSpPr>
        <p:grpSpPr>
          <a:xfrm>
            <a:off x="1043608" y="4293791"/>
            <a:ext cx="2808312" cy="719385"/>
            <a:chOff x="1043608" y="4293791"/>
            <a:chExt cx="2808312" cy="719385"/>
          </a:xfrm>
        </p:grpSpPr>
        <p:sp>
          <p:nvSpPr>
            <p:cNvPr id="44" name="Line 7"/>
            <p:cNvSpPr>
              <a:spLocks noChangeShapeType="1"/>
            </p:cNvSpPr>
            <p:nvPr/>
          </p:nvSpPr>
          <p:spPr bwMode="auto">
            <a:xfrm flipH="1">
              <a:off x="1043608" y="4293791"/>
              <a:ext cx="2808312" cy="719385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50" name="Picture 49" descr="TP_tmp.emf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313631" y="4410991"/>
              <a:ext cx="170137" cy="170137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81" name="Group 80"/>
          <p:cNvGrpSpPr/>
          <p:nvPr/>
        </p:nvGrpSpPr>
        <p:grpSpPr>
          <a:xfrm>
            <a:off x="5436096" y="4350115"/>
            <a:ext cx="2736304" cy="792088"/>
            <a:chOff x="5436096" y="4350115"/>
            <a:chExt cx="2736304" cy="792088"/>
          </a:xfrm>
        </p:grpSpPr>
        <p:sp>
          <p:nvSpPr>
            <p:cNvPr id="35" name="Line 7"/>
            <p:cNvSpPr>
              <a:spLocks noChangeShapeType="1"/>
            </p:cNvSpPr>
            <p:nvPr/>
          </p:nvSpPr>
          <p:spPr bwMode="auto">
            <a:xfrm>
              <a:off x="5436096" y="4350115"/>
              <a:ext cx="2736304" cy="792088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51" name="Picture 50" descr="TP_tmp.emf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948264" y="4379411"/>
              <a:ext cx="170821" cy="273725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79" name="Group 78"/>
          <p:cNvGrpSpPr/>
          <p:nvPr/>
        </p:nvGrpSpPr>
        <p:grpSpPr>
          <a:xfrm>
            <a:off x="3923928" y="3501008"/>
            <a:ext cx="1440160" cy="1224136"/>
            <a:chOff x="3923928" y="3501008"/>
            <a:chExt cx="1440160" cy="1224136"/>
          </a:xfrm>
        </p:grpSpPr>
        <p:sp>
          <p:nvSpPr>
            <p:cNvPr id="41" name="Rounded Rectangle 40"/>
            <p:cNvSpPr/>
            <p:nvPr/>
          </p:nvSpPr>
          <p:spPr>
            <a:xfrm>
              <a:off x="3923928" y="3501008"/>
              <a:ext cx="1440160" cy="1224136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pic>
          <p:nvPicPr>
            <p:cNvPr id="38" name="Picture 37" descr="TP_tmp.emf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4068283" y="3717032"/>
              <a:ext cx="1087523" cy="883485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86" name="Group 85"/>
          <p:cNvGrpSpPr/>
          <p:nvPr/>
        </p:nvGrpSpPr>
        <p:grpSpPr>
          <a:xfrm>
            <a:off x="2555776" y="4725144"/>
            <a:ext cx="1440160" cy="1224136"/>
            <a:chOff x="2555776" y="4725144"/>
            <a:chExt cx="1440160" cy="1224136"/>
          </a:xfrm>
        </p:grpSpPr>
        <p:sp>
          <p:nvSpPr>
            <p:cNvPr id="36" name="Rounded Rectangle 35"/>
            <p:cNvSpPr/>
            <p:nvPr/>
          </p:nvSpPr>
          <p:spPr>
            <a:xfrm>
              <a:off x="2555776" y="4725144"/>
              <a:ext cx="1440160" cy="122413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  <a:alpha val="6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pic>
          <p:nvPicPr>
            <p:cNvPr id="37" name="Picture 36" descr="TP_tmp.emf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700131" y="4941168"/>
              <a:ext cx="1087523" cy="883485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87" name="Group 86"/>
          <p:cNvGrpSpPr/>
          <p:nvPr/>
        </p:nvGrpSpPr>
        <p:grpSpPr>
          <a:xfrm>
            <a:off x="5292080" y="4797152"/>
            <a:ext cx="1440160" cy="1224136"/>
            <a:chOff x="5292080" y="4797152"/>
            <a:chExt cx="1440160" cy="1224136"/>
          </a:xfrm>
        </p:grpSpPr>
        <p:sp>
          <p:nvSpPr>
            <p:cNvPr id="43" name="Rounded Rectangle 42"/>
            <p:cNvSpPr/>
            <p:nvPr/>
          </p:nvSpPr>
          <p:spPr>
            <a:xfrm>
              <a:off x="5292080" y="4797152"/>
              <a:ext cx="1440160" cy="122413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  <a:alpha val="6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pic>
          <p:nvPicPr>
            <p:cNvPr id="45" name="Picture 44" descr="TP_tmp.emf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436435" y="5013176"/>
              <a:ext cx="1087523" cy="883485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82" name="Group 81"/>
          <p:cNvGrpSpPr/>
          <p:nvPr/>
        </p:nvGrpSpPr>
        <p:grpSpPr>
          <a:xfrm>
            <a:off x="2555776" y="3717032"/>
            <a:ext cx="360040" cy="720080"/>
            <a:chOff x="2627784" y="3717032"/>
            <a:chExt cx="360040" cy="720080"/>
          </a:xfrm>
        </p:grpSpPr>
        <p:sp>
          <p:nvSpPr>
            <p:cNvPr id="49" name="Line 7"/>
            <p:cNvSpPr>
              <a:spLocks noChangeShapeType="1"/>
            </p:cNvSpPr>
            <p:nvPr/>
          </p:nvSpPr>
          <p:spPr bwMode="auto">
            <a:xfrm>
              <a:off x="2987824" y="3717032"/>
              <a:ext cx="0" cy="72008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57" name="Picture 56" descr="TP_tmp.emf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627784" y="3861048"/>
              <a:ext cx="239554" cy="169940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85" name="Group 84"/>
          <p:cNvGrpSpPr/>
          <p:nvPr/>
        </p:nvGrpSpPr>
        <p:grpSpPr>
          <a:xfrm>
            <a:off x="6228184" y="3789040"/>
            <a:ext cx="242433" cy="720080"/>
            <a:chOff x="6228184" y="3789040"/>
            <a:chExt cx="242433" cy="720080"/>
          </a:xfrm>
        </p:grpSpPr>
        <p:sp>
          <p:nvSpPr>
            <p:cNvPr id="56" name="Line 7"/>
            <p:cNvSpPr>
              <a:spLocks noChangeShapeType="1"/>
            </p:cNvSpPr>
            <p:nvPr/>
          </p:nvSpPr>
          <p:spPr bwMode="auto">
            <a:xfrm>
              <a:off x="6228184" y="3789040"/>
              <a:ext cx="0" cy="72008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58" name="Picture 57" descr="TP_tmp.emf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300192" y="3933056"/>
              <a:ext cx="170425" cy="240238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78" name="Group 77"/>
          <p:cNvGrpSpPr/>
          <p:nvPr/>
        </p:nvGrpSpPr>
        <p:grpSpPr>
          <a:xfrm>
            <a:off x="5508104" y="3212976"/>
            <a:ext cx="2592288" cy="678052"/>
            <a:chOff x="5508104" y="3212976"/>
            <a:chExt cx="2592288" cy="678052"/>
          </a:xfrm>
        </p:grpSpPr>
        <p:sp>
          <p:nvSpPr>
            <p:cNvPr id="33" name="Line 7"/>
            <p:cNvSpPr>
              <a:spLocks noChangeShapeType="1"/>
            </p:cNvSpPr>
            <p:nvPr/>
          </p:nvSpPr>
          <p:spPr bwMode="auto">
            <a:xfrm flipH="1">
              <a:off x="5508104" y="3242956"/>
              <a:ext cx="2592288" cy="64807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66" name="Picture 65" descr="TP_tmp.emf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876256" y="3212976"/>
              <a:ext cx="170821" cy="240796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77" name="Group 76"/>
          <p:cNvGrpSpPr/>
          <p:nvPr/>
        </p:nvGrpSpPr>
        <p:grpSpPr>
          <a:xfrm>
            <a:off x="971600" y="3083950"/>
            <a:ext cx="2880320" cy="807077"/>
            <a:chOff x="971600" y="3083950"/>
            <a:chExt cx="2880320" cy="807077"/>
          </a:xfrm>
        </p:grpSpPr>
        <p:sp>
          <p:nvSpPr>
            <p:cNvPr id="25" name="Line 7"/>
            <p:cNvSpPr>
              <a:spLocks noChangeShapeType="1"/>
            </p:cNvSpPr>
            <p:nvPr/>
          </p:nvSpPr>
          <p:spPr bwMode="auto">
            <a:xfrm>
              <a:off x="971600" y="3083950"/>
              <a:ext cx="2880320" cy="807077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67" name="Picture 66" descr="TP_tmp.em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2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267744" y="3186658"/>
              <a:ext cx="240110" cy="170334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68" name="Line 7"/>
          <p:cNvSpPr>
            <a:spLocks noChangeShapeType="1"/>
          </p:cNvSpPr>
          <p:nvPr/>
        </p:nvSpPr>
        <p:spPr bwMode="auto">
          <a:xfrm flipH="1">
            <a:off x="1043608" y="4552950"/>
            <a:ext cx="1794842" cy="460226"/>
          </a:xfrm>
          <a:prstGeom prst="line">
            <a:avLst/>
          </a:prstGeom>
          <a:noFill/>
          <a:ln w="50800">
            <a:solidFill>
              <a:srgbClr val="FF0000"/>
            </a:solidFill>
            <a:prstDash val="solid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69" name="Line 7"/>
          <p:cNvSpPr>
            <a:spLocks noChangeShapeType="1"/>
          </p:cNvSpPr>
          <p:nvPr/>
        </p:nvSpPr>
        <p:spPr bwMode="auto">
          <a:xfrm>
            <a:off x="6350000" y="4616450"/>
            <a:ext cx="1835150" cy="533400"/>
          </a:xfrm>
          <a:prstGeom prst="line">
            <a:avLst/>
          </a:prstGeom>
          <a:noFill/>
          <a:ln w="50800">
            <a:solidFill>
              <a:srgbClr val="FF0000"/>
            </a:solidFill>
            <a:prstDash val="solid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grpSp>
        <p:nvGrpSpPr>
          <p:cNvPr id="83" name="Group 82"/>
          <p:cNvGrpSpPr/>
          <p:nvPr/>
        </p:nvGrpSpPr>
        <p:grpSpPr>
          <a:xfrm>
            <a:off x="2895600" y="3573016"/>
            <a:ext cx="3359150" cy="1005334"/>
            <a:chOff x="2895600" y="3573016"/>
            <a:chExt cx="3359150" cy="1005334"/>
          </a:xfrm>
        </p:grpSpPr>
        <p:sp>
          <p:nvSpPr>
            <p:cNvPr id="52" name="Line 7"/>
            <p:cNvSpPr>
              <a:spLocks noChangeShapeType="1"/>
            </p:cNvSpPr>
            <p:nvPr/>
          </p:nvSpPr>
          <p:spPr bwMode="auto">
            <a:xfrm>
              <a:off x="2895600" y="3632200"/>
              <a:ext cx="3359150" cy="94615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59" name="Picture 58" descr="TP_tmp.emf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2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3491880" y="3573016"/>
              <a:ext cx="239554" cy="16994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63" name="Picture 62" descr="TP_tmp.emf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2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868144" y="4221088"/>
              <a:ext cx="239554" cy="169940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84" name="Group 83"/>
          <p:cNvGrpSpPr/>
          <p:nvPr/>
        </p:nvGrpSpPr>
        <p:grpSpPr>
          <a:xfrm>
            <a:off x="2921000" y="3501008"/>
            <a:ext cx="3307184" cy="1026542"/>
            <a:chOff x="2921000" y="3501008"/>
            <a:chExt cx="3307184" cy="1026542"/>
          </a:xfrm>
        </p:grpSpPr>
        <p:sp>
          <p:nvSpPr>
            <p:cNvPr id="55" name="Line 7"/>
            <p:cNvSpPr>
              <a:spLocks noChangeShapeType="1"/>
            </p:cNvSpPr>
            <p:nvPr/>
          </p:nvSpPr>
          <p:spPr bwMode="auto">
            <a:xfrm flipH="1">
              <a:off x="2921000" y="3717032"/>
              <a:ext cx="3307184" cy="810518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60" name="Picture 59" descr="TP_tmp.emf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580112" y="3501008"/>
              <a:ext cx="170425" cy="240238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64" name="Picture 63" descr="TP_tmp.emf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2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3275856" y="4077072"/>
              <a:ext cx="170425" cy="240238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71" name="Group 37"/>
          <p:cNvGrpSpPr/>
          <p:nvPr/>
        </p:nvGrpSpPr>
        <p:grpSpPr>
          <a:xfrm>
            <a:off x="5722888" y="1278566"/>
            <a:ext cx="1006872" cy="1293312"/>
            <a:chOff x="2483768" y="1275060"/>
            <a:chExt cx="1006872" cy="1293312"/>
          </a:xfrm>
        </p:grpSpPr>
        <p:pic>
          <p:nvPicPr>
            <p:cNvPr id="72" name="Picture 2" descr="D:\presentations\Noisy Storage\EvilCatTransparent.png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 flipH="1">
              <a:off x="2483768" y="1275060"/>
              <a:ext cx="1006872" cy="1001812"/>
            </a:xfrm>
            <a:prstGeom prst="rect">
              <a:avLst/>
            </a:prstGeom>
            <a:noFill/>
          </p:spPr>
        </p:pic>
        <p:sp>
          <p:nvSpPr>
            <p:cNvPr id="88" name="Line 7"/>
            <p:cNvSpPr>
              <a:spLocks noChangeShapeType="1"/>
            </p:cNvSpPr>
            <p:nvPr/>
          </p:nvSpPr>
          <p:spPr bwMode="auto">
            <a:xfrm>
              <a:off x="2987824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grpSp>
        <p:nvGrpSpPr>
          <p:cNvPr id="89" name="Group 38"/>
          <p:cNvGrpSpPr/>
          <p:nvPr/>
        </p:nvGrpSpPr>
        <p:grpSpPr>
          <a:xfrm>
            <a:off x="2483768" y="1028186"/>
            <a:ext cx="917546" cy="1543692"/>
            <a:chOff x="5796136" y="1024680"/>
            <a:chExt cx="917546" cy="1543692"/>
          </a:xfrm>
        </p:grpSpPr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6136" y="1024680"/>
              <a:ext cx="917546" cy="1180184"/>
            </a:xfrm>
            <a:prstGeom prst="rect">
              <a:avLst/>
            </a:prstGeom>
          </p:spPr>
        </p:pic>
        <p:sp>
          <p:nvSpPr>
            <p:cNvPr id="91" name="Line 7"/>
            <p:cNvSpPr>
              <a:spLocks noChangeShapeType="1"/>
            </p:cNvSpPr>
            <p:nvPr/>
          </p:nvSpPr>
          <p:spPr bwMode="auto">
            <a:xfrm>
              <a:off x="6228184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sp>
        <p:nvSpPr>
          <p:cNvPr id="76" name="Rounded Rectangle 75"/>
          <p:cNvSpPr/>
          <p:nvPr/>
        </p:nvSpPr>
        <p:spPr>
          <a:xfrm>
            <a:off x="539552" y="6093296"/>
            <a:ext cx="8352928" cy="603448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3200" dirty="0" err="1" smtClean="0"/>
              <a:t>position</a:t>
            </a:r>
            <a:r>
              <a:rPr lang="de-CH" sz="3200" dirty="0" smtClean="0"/>
              <a:t> </a:t>
            </a:r>
            <a:r>
              <a:rPr lang="de-CH" sz="3200" dirty="0" err="1" smtClean="0"/>
              <a:t>verification</a:t>
            </a:r>
            <a:r>
              <a:rPr lang="de-CH" sz="3200" dirty="0" smtClean="0"/>
              <a:t> </a:t>
            </a:r>
            <a:r>
              <a:rPr lang="de-CH" sz="3200" dirty="0" err="1" smtClean="0"/>
              <a:t>is</a:t>
            </a:r>
            <a:r>
              <a:rPr lang="de-CH" sz="3200" dirty="0" smtClean="0"/>
              <a:t> </a:t>
            </a:r>
            <a:r>
              <a:rPr lang="de-CH" sz="3200" dirty="0" err="1" smtClean="0"/>
              <a:t>classically</a:t>
            </a:r>
            <a:r>
              <a:rPr lang="de-CH" sz="3200" dirty="0" smtClean="0"/>
              <a:t> </a:t>
            </a:r>
            <a:r>
              <a:rPr lang="de-CH" sz="3200" dirty="0" err="1" smtClean="0"/>
              <a:t>impossible</a:t>
            </a:r>
            <a:r>
              <a:rPr lang="de-CH" sz="3200" dirty="0" smtClean="0"/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246356369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68" grpId="0" animBg="1"/>
      <p:bldP spid="69" grpId="0" animBg="1"/>
      <p:bldP spid="7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9" y="51488"/>
            <a:ext cx="8784976" cy="85723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The Attack</a:t>
            </a:r>
            <a:endParaRPr lang="en-US" sz="4000" dirty="0"/>
          </a:p>
        </p:txBody>
      </p:sp>
      <p:sp>
        <p:nvSpPr>
          <p:cNvPr id="143" name="Content Placeholder 1"/>
          <p:cNvSpPr txBox="1">
            <a:spLocks/>
          </p:cNvSpPr>
          <p:nvPr/>
        </p:nvSpPr>
        <p:spPr>
          <a:xfrm>
            <a:off x="611560" y="4437112"/>
            <a:ext cx="5688632" cy="1728192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800" dirty="0" smtClean="0">
              <a:solidFill>
                <a:srgbClr val="0000FF"/>
              </a:solidFill>
              <a:cs typeface="Arial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800" dirty="0" smtClean="0">
                <a:solidFill>
                  <a:srgbClr val="0000FF"/>
                </a:solidFill>
                <a:cs typeface="Arial" charset="0"/>
              </a:rPr>
              <a:t>copying</a:t>
            </a:r>
            <a:r>
              <a:rPr lang="en-US" sz="2800" dirty="0" smtClean="0">
                <a:cs typeface="Arial" charset="0"/>
              </a:rPr>
              <a:t> classical information</a:t>
            </a:r>
            <a:endParaRPr lang="en-US" sz="2800" dirty="0">
              <a:cs typeface="Arial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800" dirty="0" smtClean="0">
                <a:solidFill>
                  <a:srgbClr val="000000"/>
                </a:solidFill>
                <a:cs typeface="Arial" charset="0"/>
              </a:rPr>
              <a:t>this is </a:t>
            </a:r>
            <a:r>
              <a:rPr lang="en-US" sz="2800" dirty="0" smtClean="0">
                <a:solidFill>
                  <a:srgbClr val="FF0000"/>
                </a:solidFill>
                <a:cs typeface="Arial" charset="0"/>
              </a:rPr>
              <a:t>impossible</a:t>
            </a:r>
            <a:r>
              <a:rPr lang="en-US" sz="2800" dirty="0" smtClean="0">
                <a:cs typeface="Arial" charset="0"/>
              </a:rPr>
              <a:t> </a:t>
            </a:r>
            <a:r>
              <a:rPr lang="en-US" sz="2800" dirty="0" err="1" smtClean="0">
                <a:cs typeface="Arial" charset="0"/>
              </a:rPr>
              <a:t>quantumly</a:t>
            </a:r>
            <a:endParaRPr lang="en-US" sz="2800" dirty="0" smtClean="0">
              <a:latin typeface="cmmi10"/>
              <a:cs typeface="Arial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800" dirty="0" smtClean="0">
              <a:latin typeface="cmmi10"/>
              <a:cs typeface="Arial" charset="0"/>
            </a:endParaRPr>
          </a:p>
        </p:txBody>
      </p:sp>
      <p:pic>
        <p:nvPicPr>
          <p:cNvPr id="76" name="Picture 2" descr="D:\presentations\Noisy Storage\EvilCatTransparent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flipH="1">
            <a:off x="5724128" y="908720"/>
            <a:ext cx="1006872" cy="1001812"/>
          </a:xfrm>
          <a:prstGeom prst="rect">
            <a:avLst/>
          </a:prstGeom>
          <a:noFill/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822" y="836712"/>
            <a:ext cx="842476" cy="1083626"/>
          </a:xfrm>
          <a:prstGeom prst="rect">
            <a:avLst/>
          </a:prstGeom>
        </p:spPr>
      </p:pic>
      <p:grpSp>
        <p:nvGrpSpPr>
          <p:cNvPr id="136" name="Group 135"/>
          <p:cNvGrpSpPr/>
          <p:nvPr/>
        </p:nvGrpSpPr>
        <p:grpSpPr>
          <a:xfrm>
            <a:off x="1043608" y="3141663"/>
            <a:ext cx="2808312" cy="719385"/>
            <a:chOff x="1043608" y="4293791"/>
            <a:chExt cx="2808312" cy="719385"/>
          </a:xfrm>
        </p:grpSpPr>
        <p:sp>
          <p:nvSpPr>
            <p:cNvPr id="137" name="Line 7"/>
            <p:cNvSpPr>
              <a:spLocks noChangeShapeType="1"/>
            </p:cNvSpPr>
            <p:nvPr/>
          </p:nvSpPr>
          <p:spPr bwMode="auto">
            <a:xfrm flipH="1">
              <a:off x="1043608" y="4293791"/>
              <a:ext cx="2808312" cy="719385"/>
            </a:xfrm>
            <a:prstGeom prst="line">
              <a:avLst/>
            </a:prstGeom>
            <a:noFill/>
            <a:ln w="4445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138" name="Picture 137" descr="TP_tmp.emf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313631" y="4410991"/>
              <a:ext cx="170137" cy="170137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142" name="Group 141"/>
          <p:cNvGrpSpPr/>
          <p:nvPr/>
        </p:nvGrpSpPr>
        <p:grpSpPr>
          <a:xfrm>
            <a:off x="5436096" y="3197987"/>
            <a:ext cx="2736304" cy="792088"/>
            <a:chOff x="5436096" y="4350115"/>
            <a:chExt cx="2736304" cy="792088"/>
          </a:xfrm>
        </p:grpSpPr>
        <p:sp>
          <p:nvSpPr>
            <p:cNvPr id="162" name="Line 7"/>
            <p:cNvSpPr>
              <a:spLocks noChangeShapeType="1"/>
            </p:cNvSpPr>
            <p:nvPr/>
          </p:nvSpPr>
          <p:spPr bwMode="auto">
            <a:xfrm>
              <a:off x="5436096" y="4350115"/>
              <a:ext cx="2736304" cy="792088"/>
            </a:xfrm>
            <a:prstGeom prst="line">
              <a:avLst/>
            </a:prstGeom>
            <a:noFill/>
            <a:ln w="4445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163" name="Picture 162" descr="TP_tmp.emf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948264" y="4379411"/>
              <a:ext cx="170821" cy="273725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164" name="Group 163"/>
          <p:cNvGrpSpPr/>
          <p:nvPr/>
        </p:nvGrpSpPr>
        <p:grpSpPr>
          <a:xfrm>
            <a:off x="3851920" y="836712"/>
            <a:ext cx="1440160" cy="1224136"/>
            <a:chOff x="2555776" y="4725144"/>
            <a:chExt cx="1440160" cy="1224136"/>
          </a:xfrm>
        </p:grpSpPr>
        <p:sp>
          <p:nvSpPr>
            <p:cNvPr id="168" name="Rounded Rectangle 167"/>
            <p:cNvSpPr/>
            <p:nvPr/>
          </p:nvSpPr>
          <p:spPr>
            <a:xfrm>
              <a:off x="2555776" y="4725144"/>
              <a:ext cx="1440160" cy="122413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  <a:alpha val="6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pic>
          <p:nvPicPr>
            <p:cNvPr id="169" name="Picture 168" descr="TP_tmp.emf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700131" y="4941168"/>
              <a:ext cx="1087523" cy="883485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170" name="Group 169"/>
          <p:cNvGrpSpPr/>
          <p:nvPr/>
        </p:nvGrpSpPr>
        <p:grpSpPr>
          <a:xfrm>
            <a:off x="5508104" y="2060848"/>
            <a:ext cx="2592288" cy="678052"/>
            <a:chOff x="5508104" y="3212976"/>
            <a:chExt cx="2592288" cy="678052"/>
          </a:xfrm>
        </p:grpSpPr>
        <p:sp>
          <p:nvSpPr>
            <p:cNvPr id="177" name="Line 7"/>
            <p:cNvSpPr>
              <a:spLocks noChangeShapeType="1"/>
            </p:cNvSpPr>
            <p:nvPr/>
          </p:nvSpPr>
          <p:spPr bwMode="auto">
            <a:xfrm flipH="1">
              <a:off x="5508104" y="3242956"/>
              <a:ext cx="2592288" cy="648072"/>
            </a:xfrm>
            <a:prstGeom prst="line">
              <a:avLst/>
            </a:prstGeom>
            <a:noFill/>
            <a:ln w="4445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178" name="Picture 177" descr="TP_tmp.emf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876256" y="3212976"/>
              <a:ext cx="170821" cy="240796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182" name="Group 181"/>
          <p:cNvGrpSpPr/>
          <p:nvPr/>
        </p:nvGrpSpPr>
        <p:grpSpPr>
          <a:xfrm>
            <a:off x="971600" y="1931822"/>
            <a:ext cx="2880320" cy="807077"/>
            <a:chOff x="971600" y="3083950"/>
            <a:chExt cx="2880320" cy="807077"/>
          </a:xfrm>
        </p:grpSpPr>
        <p:sp>
          <p:nvSpPr>
            <p:cNvPr id="183" name="Line 7"/>
            <p:cNvSpPr>
              <a:spLocks noChangeShapeType="1"/>
            </p:cNvSpPr>
            <p:nvPr/>
          </p:nvSpPr>
          <p:spPr bwMode="auto">
            <a:xfrm>
              <a:off x="971600" y="3083950"/>
              <a:ext cx="2880320" cy="807077"/>
            </a:xfrm>
            <a:prstGeom prst="line">
              <a:avLst/>
            </a:prstGeom>
            <a:noFill/>
            <a:ln w="4445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184" name="Picture 183" descr="TP_tmp.em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267744" y="3186658"/>
              <a:ext cx="240110" cy="170334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14" name="Group 13"/>
          <p:cNvGrpSpPr/>
          <p:nvPr/>
        </p:nvGrpSpPr>
        <p:grpSpPr>
          <a:xfrm>
            <a:off x="2921000" y="2330450"/>
            <a:ext cx="3549617" cy="1026542"/>
            <a:chOff x="2921000" y="2330450"/>
            <a:chExt cx="3549617" cy="1026542"/>
          </a:xfrm>
        </p:grpSpPr>
        <p:grpSp>
          <p:nvGrpSpPr>
            <p:cNvPr id="194" name="Group 193"/>
            <p:cNvGrpSpPr/>
            <p:nvPr/>
          </p:nvGrpSpPr>
          <p:grpSpPr>
            <a:xfrm>
              <a:off x="6228184" y="2636912"/>
              <a:ext cx="242433" cy="720080"/>
              <a:chOff x="6228184" y="3789040"/>
              <a:chExt cx="242433" cy="720080"/>
            </a:xfrm>
          </p:grpSpPr>
          <p:sp>
            <p:nvSpPr>
              <p:cNvPr id="195" name="Line 7"/>
              <p:cNvSpPr>
                <a:spLocks noChangeShapeType="1"/>
              </p:cNvSpPr>
              <p:nvPr/>
            </p:nvSpPr>
            <p:spPr bwMode="auto">
              <a:xfrm>
                <a:off x="6228184" y="3789040"/>
                <a:ext cx="0" cy="72008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prstDash val="solid"/>
                <a:round/>
                <a:headEnd/>
                <a:tailEnd type="triangle" w="med" len="med"/>
              </a:ln>
              <a:effectLst/>
            </p:spPr>
            <p:txBody>
              <a:bodyPr lIns="0" tIns="0" rIns="0" bIns="0" anchor="ctr"/>
              <a:lstStyle/>
              <a:p>
                <a:endParaRPr lang="en-US" dirty="0"/>
              </a:p>
            </p:txBody>
          </p:sp>
          <p:pic>
            <p:nvPicPr>
              <p:cNvPr id="196" name="Picture 195" descr="TP_tmp.emf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1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6300192" y="3933056"/>
                <a:ext cx="170425" cy="240238"/>
              </a:xfrm>
              <a:prstGeom prst="rect">
                <a:avLst/>
              </a:prstGeom>
              <a:noFill/>
              <a:ln/>
              <a:effectLst/>
            </p:spPr>
          </p:pic>
        </p:grpSp>
        <p:sp>
          <p:nvSpPr>
            <p:cNvPr id="202" name="Line 7"/>
            <p:cNvSpPr>
              <a:spLocks noChangeShapeType="1"/>
            </p:cNvSpPr>
            <p:nvPr/>
          </p:nvSpPr>
          <p:spPr bwMode="auto">
            <a:xfrm flipH="1">
              <a:off x="2921000" y="2546474"/>
              <a:ext cx="3307184" cy="810518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8" name="Picture 7" descr="TP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2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00428" y="2330450"/>
              <a:ext cx="170425" cy="238595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5" name="Group 14"/>
          <p:cNvGrpSpPr/>
          <p:nvPr/>
        </p:nvGrpSpPr>
        <p:grpSpPr>
          <a:xfrm>
            <a:off x="2555776" y="2348880"/>
            <a:ext cx="3698974" cy="1077342"/>
            <a:chOff x="2555776" y="2348880"/>
            <a:chExt cx="3698974" cy="1077342"/>
          </a:xfrm>
        </p:grpSpPr>
        <p:grpSp>
          <p:nvGrpSpPr>
            <p:cNvPr id="185" name="Group 184"/>
            <p:cNvGrpSpPr/>
            <p:nvPr/>
          </p:nvGrpSpPr>
          <p:grpSpPr>
            <a:xfrm>
              <a:off x="2555776" y="2564904"/>
              <a:ext cx="360040" cy="720080"/>
              <a:chOff x="2627784" y="3717032"/>
              <a:chExt cx="360040" cy="720080"/>
            </a:xfrm>
          </p:grpSpPr>
          <p:sp>
            <p:nvSpPr>
              <p:cNvPr id="189" name="Line 7"/>
              <p:cNvSpPr>
                <a:spLocks noChangeShapeType="1"/>
              </p:cNvSpPr>
              <p:nvPr/>
            </p:nvSpPr>
            <p:spPr bwMode="auto">
              <a:xfrm>
                <a:off x="2987824" y="3717032"/>
                <a:ext cx="0" cy="72008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prstDash val="solid"/>
                <a:round/>
                <a:headEnd/>
                <a:tailEnd type="triangle" w="med" len="med"/>
              </a:ln>
              <a:effectLst/>
            </p:spPr>
            <p:txBody>
              <a:bodyPr lIns="0" tIns="0" rIns="0" bIns="0" anchor="ctr"/>
              <a:lstStyle/>
              <a:p>
                <a:endParaRPr lang="en-US" dirty="0"/>
              </a:p>
            </p:txBody>
          </p:sp>
          <p:pic>
            <p:nvPicPr>
              <p:cNvPr id="190" name="Picture 189" descr="TP_tmp.emf"/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2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2627784" y="3861048"/>
                <a:ext cx="239554" cy="169940"/>
              </a:xfrm>
              <a:prstGeom prst="rect">
                <a:avLst/>
              </a:prstGeom>
              <a:noFill/>
              <a:ln/>
              <a:effectLst/>
            </p:spPr>
          </p:pic>
        </p:grpSp>
        <p:sp>
          <p:nvSpPr>
            <p:cNvPr id="198" name="Line 7"/>
            <p:cNvSpPr>
              <a:spLocks noChangeShapeType="1"/>
            </p:cNvSpPr>
            <p:nvPr/>
          </p:nvSpPr>
          <p:spPr bwMode="auto">
            <a:xfrm>
              <a:off x="2895600" y="2480072"/>
              <a:ext cx="3359150" cy="94615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2" name="Picture 1" descr="TP_tmp.png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347864" y="2348880"/>
              <a:ext cx="205332" cy="171110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45" name="Line 7"/>
          <p:cNvSpPr>
            <a:spLocks noChangeShapeType="1"/>
          </p:cNvSpPr>
          <p:nvPr/>
        </p:nvSpPr>
        <p:spPr bwMode="auto">
          <a:xfrm flipV="1">
            <a:off x="2267744" y="2708920"/>
            <a:ext cx="576064" cy="2376264"/>
          </a:xfrm>
          <a:prstGeom prst="line">
            <a:avLst/>
          </a:prstGeom>
          <a:noFill/>
          <a:ln w="44450">
            <a:solidFill>
              <a:srgbClr val="0000FF"/>
            </a:solidFill>
            <a:prstDash val="solid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46" name="Line 7"/>
          <p:cNvSpPr>
            <a:spLocks noChangeShapeType="1"/>
          </p:cNvSpPr>
          <p:nvPr/>
        </p:nvSpPr>
        <p:spPr bwMode="auto">
          <a:xfrm flipV="1">
            <a:off x="2843808" y="2708920"/>
            <a:ext cx="3240360" cy="2376264"/>
          </a:xfrm>
          <a:prstGeom prst="line">
            <a:avLst/>
          </a:prstGeom>
          <a:noFill/>
          <a:ln w="44450">
            <a:solidFill>
              <a:srgbClr val="0000FF"/>
            </a:solidFill>
            <a:prstDash val="solid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grpSp>
        <p:nvGrpSpPr>
          <p:cNvPr id="43" name="Group 42"/>
          <p:cNvGrpSpPr/>
          <p:nvPr/>
        </p:nvGrpSpPr>
        <p:grpSpPr>
          <a:xfrm>
            <a:off x="5724128" y="4797152"/>
            <a:ext cx="3096344" cy="1368152"/>
            <a:chOff x="2915816" y="3284984"/>
            <a:chExt cx="3096344" cy="1368152"/>
          </a:xfrm>
        </p:grpSpPr>
        <p:pic>
          <p:nvPicPr>
            <p:cNvPr id="44" name="Picture 9" descr="dolly"/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3059832" y="3284984"/>
              <a:ext cx="1368152" cy="1258766"/>
            </a:xfrm>
            <a:prstGeom prst="rect">
              <a:avLst/>
            </a:prstGeom>
            <a:noFill/>
          </p:spPr>
        </p:pic>
        <p:pic>
          <p:nvPicPr>
            <p:cNvPr id="47" name="Picture 9" descr="dolly"/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4499992" y="3284984"/>
              <a:ext cx="1368152" cy="1258766"/>
            </a:xfrm>
            <a:prstGeom prst="rect">
              <a:avLst/>
            </a:prstGeom>
            <a:noFill/>
          </p:spPr>
        </p:pic>
        <p:grpSp>
          <p:nvGrpSpPr>
            <p:cNvPr id="48" name="Group 74"/>
            <p:cNvGrpSpPr/>
            <p:nvPr/>
          </p:nvGrpSpPr>
          <p:grpSpPr>
            <a:xfrm>
              <a:off x="2915816" y="3284984"/>
              <a:ext cx="3096344" cy="1368152"/>
              <a:chOff x="2809127" y="3501009"/>
              <a:chExt cx="3326202" cy="2232248"/>
            </a:xfrm>
          </p:grpSpPr>
          <p:sp>
            <p:nvSpPr>
              <p:cNvPr id="49" name="Line 150"/>
              <p:cNvSpPr>
                <a:spLocks noChangeShapeType="1"/>
              </p:cNvSpPr>
              <p:nvPr/>
            </p:nvSpPr>
            <p:spPr bwMode="auto">
              <a:xfrm flipH="1">
                <a:off x="2875934" y="3554362"/>
                <a:ext cx="3259394" cy="2153264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50" name="Line 150"/>
              <p:cNvSpPr>
                <a:spLocks noChangeShapeType="1"/>
              </p:cNvSpPr>
              <p:nvPr/>
            </p:nvSpPr>
            <p:spPr bwMode="auto">
              <a:xfrm>
                <a:off x="2809127" y="3501009"/>
                <a:ext cx="3326202" cy="2232248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1072299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 build="p"/>
      <p:bldP spid="45" grpId="0" animBg="1"/>
      <p:bldP spid="4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Line 7"/>
          <p:cNvSpPr>
            <a:spLocks noChangeShapeType="1"/>
          </p:cNvSpPr>
          <p:nvPr/>
        </p:nvSpPr>
        <p:spPr bwMode="auto">
          <a:xfrm>
            <a:off x="899592" y="2424356"/>
            <a:ext cx="7416824" cy="0"/>
          </a:xfrm>
          <a:prstGeom prst="line">
            <a:avLst/>
          </a:prstGeom>
          <a:noFill/>
          <a:ln w="44450">
            <a:solidFill>
              <a:srgbClr val="000000"/>
            </a:solidFill>
            <a:prstDash val="solid"/>
            <a:round/>
            <a:headEnd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grpSp>
        <p:nvGrpSpPr>
          <p:cNvPr id="3" name="Group 33"/>
          <p:cNvGrpSpPr/>
          <p:nvPr/>
        </p:nvGrpSpPr>
        <p:grpSpPr>
          <a:xfrm>
            <a:off x="395536" y="912188"/>
            <a:ext cx="1150423" cy="1656184"/>
            <a:chOff x="395536" y="912188"/>
            <a:chExt cx="1150423" cy="1656184"/>
          </a:xfrm>
        </p:grpSpPr>
        <p:sp>
          <p:nvSpPr>
            <p:cNvPr id="61" name="Line 7"/>
            <p:cNvSpPr>
              <a:spLocks noChangeShapeType="1"/>
            </p:cNvSpPr>
            <p:nvPr/>
          </p:nvSpPr>
          <p:spPr bwMode="auto">
            <a:xfrm>
              <a:off x="1115616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65" name="Picture 64" descr="AliceBlue.eps"/>
            <p:cNvPicPr>
              <a:picLocks noChangeAspect="1"/>
            </p:cNvPicPr>
            <p:nvPr/>
          </p:nvPicPr>
          <p:blipFill>
            <a:blip r:embed="rId6" cstate="print"/>
            <a:srcRect b="23529"/>
            <a:stretch>
              <a:fillRect/>
            </a:stretch>
          </p:blipFill>
          <p:spPr>
            <a:xfrm>
              <a:off x="395536" y="912188"/>
              <a:ext cx="1150423" cy="1296144"/>
            </a:xfrm>
            <a:prstGeom prst="rect">
              <a:avLst/>
            </a:prstGeom>
          </p:spPr>
        </p:pic>
      </p:grpSp>
      <p:grpSp>
        <p:nvGrpSpPr>
          <p:cNvPr id="4" name="Group 35"/>
          <p:cNvGrpSpPr/>
          <p:nvPr/>
        </p:nvGrpSpPr>
        <p:grpSpPr>
          <a:xfrm>
            <a:off x="7541017" y="912188"/>
            <a:ext cx="1135439" cy="1656184"/>
            <a:chOff x="7541017" y="912188"/>
            <a:chExt cx="1135439" cy="1656184"/>
          </a:xfrm>
        </p:grpSpPr>
        <p:sp>
          <p:nvSpPr>
            <p:cNvPr id="62" name="Line 7"/>
            <p:cNvSpPr>
              <a:spLocks noChangeShapeType="1"/>
            </p:cNvSpPr>
            <p:nvPr/>
          </p:nvSpPr>
          <p:spPr bwMode="auto">
            <a:xfrm>
              <a:off x="8028384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70" name="Picture 69" descr="AliceBlue.eps"/>
            <p:cNvPicPr>
              <a:picLocks noChangeAspect="1"/>
            </p:cNvPicPr>
            <p:nvPr/>
          </p:nvPicPr>
          <p:blipFill>
            <a:blip r:embed="rId7" cstate="print"/>
            <a:srcRect b="22520"/>
            <a:stretch>
              <a:fillRect/>
            </a:stretch>
          </p:blipFill>
          <p:spPr>
            <a:xfrm flipH="1">
              <a:off x="7541017" y="912188"/>
              <a:ext cx="1135439" cy="1296144"/>
            </a:xfrm>
            <a:prstGeom prst="rect">
              <a:avLst/>
            </a:prstGeom>
          </p:spPr>
        </p:pic>
      </p:grpSp>
      <p:grpSp>
        <p:nvGrpSpPr>
          <p:cNvPr id="5" name="Group 36"/>
          <p:cNvGrpSpPr/>
          <p:nvPr/>
        </p:nvGrpSpPr>
        <p:grpSpPr>
          <a:xfrm>
            <a:off x="4067944" y="1052736"/>
            <a:ext cx="949854" cy="1515636"/>
            <a:chOff x="4211960" y="1052736"/>
            <a:chExt cx="949854" cy="1515636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1960" y="1052736"/>
              <a:ext cx="949854" cy="1209639"/>
            </a:xfrm>
            <a:prstGeom prst="rect">
              <a:avLst/>
            </a:prstGeom>
          </p:spPr>
        </p:pic>
        <p:sp>
          <p:nvSpPr>
            <p:cNvPr id="54" name="Line 7"/>
            <p:cNvSpPr>
              <a:spLocks noChangeShapeType="1"/>
            </p:cNvSpPr>
            <p:nvPr/>
          </p:nvSpPr>
          <p:spPr bwMode="auto">
            <a:xfrm>
              <a:off x="4644008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FF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sp>
        <p:nvSpPr>
          <p:cNvPr id="42" name="Line 7"/>
          <p:cNvSpPr>
            <a:spLocks noChangeShapeType="1"/>
          </p:cNvSpPr>
          <p:nvPr/>
        </p:nvSpPr>
        <p:spPr bwMode="auto">
          <a:xfrm>
            <a:off x="4499992" y="2276872"/>
            <a:ext cx="0" cy="288032"/>
          </a:xfrm>
          <a:prstGeom prst="line">
            <a:avLst/>
          </a:prstGeom>
          <a:noFill/>
          <a:ln w="44450">
            <a:solidFill>
              <a:srgbClr val="0000FF"/>
            </a:solidFill>
            <a:prstDash val="solid"/>
            <a:round/>
            <a:headEnd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5508104" y="3189045"/>
            <a:ext cx="2592288" cy="701983"/>
            <a:chOff x="5508104" y="3189045"/>
            <a:chExt cx="2592288" cy="701983"/>
          </a:xfrm>
        </p:grpSpPr>
        <p:sp>
          <p:nvSpPr>
            <p:cNvPr id="33" name="Line 7"/>
            <p:cNvSpPr>
              <a:spLocks noChangeShapeType="1"/>
            </p:cNvSpPr>
            <p:nvPr/>
          </p:nvSpPr>
          <p:spPr bwMode="auto">
            <a:xfrm flipH="1">
              <a:off x="5508104" y="3242956"/>
              <a:ext cx="2592288" cy="64807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8" name="Picture 7" descr="TP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601841" y="3189045"/>
              <a:ext cx="171250" cy="274000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58" name="Rectangle 2"/>
          <p:cNvSpPr>
            <a:spLocks noGrp="1" noChangeArrowheads="1"/>
          </p:cNvSpPr>
          <p:nvPr>
            <p:ph type="title"/>
          </p:nvPr>
        </p:nvSpPr>
        <p:spPr>
          <a:xfrm>
            <a:off x="722365" y="51488"/>
            <a:ext cx="8386139" cy="85723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Position Verification: Quantum Try</a:t>
            </a:r>
            <a:endParaRPr lang="en-US" sz="4000" dirty="0"/>
          </a:p>
        </p:txBody>
      </p:sp>
      <p:sp>
        <p:nvSpPr>
          <p:cNvPr id="59" name="Content Placeholder 1"/>
          <p:cNvSpPr txBox="1">
            <a:spLocks/>
          </p:cNvSpPr>
          <p:nvPr/>
        </p:nvSpPr>
        <p:spPr>
          <a:xfrm>
            <a:off x="971600" y="620688"/>
            <a:ext cx="6912768" cy="432048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de-CH" sz="2000" noProof="0" dirty="0" smtClean="0">
                <a:cs typeface="Arial" charset="0"/>
              </a:rPr>
              <a:t>[Kent Munro </a:t>
            </a:r>
            <a:r>
              <a:rPr lang="de-CH" sz="2000" noProof="0" dirty="0" err="1" smtClean="0">
                <a:cs typeface="Arial" charset="0"/>
              </a:rPr>
              <a:t>Spiller</a:t>
            </a:r>
            <a:r>
              <a:rPr lang="de-CH" sz="2000" noProof="0" dirty="0" smtClean="0">
                <a:cs typeface="Arial" charset="0"/>
              </a:rPr>
              <a:t> 03/10</a:t>
            </a:r>
            <a:r>
              <a:rPr lang="en-US" sz="2000" noProof="0" dirty="0" smtClean="0">
                <a:cs typeface="Arial" charset="0"/>
              </a:rPr>
              <a:t>]</a:t>
            </a:r>
            <a:endParaRPr lang="en-US" sz="2000" dirty="0" smtClean="0">
              <a:cs typeface="Arial" charset="0"/>
            </a:endParaRPr>
          </a:p>
        </p:txBody>
      </p:sp>
      <p:pic>
        <p:nvPicPr>
          <p:cNvPr id="6" name="Picture 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58574" y="4598985"/>
            <a:ext cx="1092802" cy="27320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20072" y="4598986"/>
            <a:ext cx="1119536" cy="279884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1" name="Content Placeholder 1"/>
          <p:cNvSpPr txBox="1">
            <a:spLocks/>
          </p:cNvSpPr>
          <p:nvPr/>
        </p:nvSpPr>
        <p:spPr>
          <a:xfrm>
            <a:off x="395536" y="5517232"/>
            <a:ext cx="8429684" cy="1124744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Can we brake the scheme now?</a:t>
            </a:r>
          </a:p>
        </p:txBody>
      </p:sp>
      <p:grpSp>
        <p:nvGrpSpPr>
          <p:cNvPr id="126" name="Group 125"/>
          <p:cNvGrpSpPr/>
          <p:nvPr/>
        </p:nvGrpSpPr>
        <p:grpSpPr>
          <a:xfrm>
            <a:off x="4427984" y="4077072"/>
            <a:ext cx="3744416" cy="1065131"/>
            <a:chOff x="4427984" y="4077072"/>
            <a:chExt cx="3744416" cy="1065131"/>
          </a:xfrm>
        </p:grpSpPr>
        <p:sp>
          <p:nvSpPr>
            <p:cNvPr id="35" name="Line 7"/>
            <p:cNvSpPr>
              <a:spLocks noChangeShapeType="1"/>
            </p:cNvSpPr>
            <p:nvPr/>
          </p:nvSpPr>
          <p:spPr bwMode="auto">
            <a:xfrm>
              <a:off x="5436096" y="4350115"/>
              <a:ext cx="2736304" cy="792088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120" name="Line 7"/>
            <p:cNvSpPr>
              <a:spLocks noChangeShapeType="1"/>
            </p:cNvSpPr>
            <p:nvPr/>
          </p:nvSpPr>
          <p:spPr bwMode="auto">
            <a:xfrm>
              <a:off x="4427984" y="4077072"/>
              <a:ext cx="864096" cy="21602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163" name="Line 38"/>
            <p:cNvSpPr>
              <a:spLocks noChangeShapeType="1"/>
            </p:cNvSpPr>
            <p:nvPr/>
          </p:nvSpPr>
          <p:spPr bwMode="auto">
            <a:xfrm rot="13500000">
              <a:off x="7106110" y="4268053"/>
              <a:ext cx="1014" cy="365749"/>
            </a:xfrm>
            <a:prstGeom prst="line">
              <a:avLst/>
            </a:prstGeom>
            <a:noFill/>
            <a:ln w="44450">
              <a:solidFill>
                <a:schemeClr val="bg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  <p:grpSp>
          <p:nvGrpSpPr>
            <p:cNvPr id="106" name="Group 97"/>
            <p:cNvGrpSpPr/>
            <p:nvPr/>
          </p:nvGrpSpPr>
          <p:grpSpPr>
            <a:xfrm>
              <a:off x="6948264" y="4221088"/>
              <a:ext cx="457200" cy="564252"/>
              <a:chOff x="1018819" y="3721632"/>
              <a:chExt cx="719137" cy="87281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07" name="Oval 154"/>
              <p:cNvSpPr>
                <a:spLocks noChangeArrowheads="1"/>
              </p:cNvSpPr>
              <p:nvPr/>
            </p:nvSpPr>
            <p:spPr bwMode="auto">
              <a:xfrm>
                <a:off x="1018819" y="3771443"/>
                <a:ext cx="719137" cy="720725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>
            <p:nvSpPr>
              <p:cNvPr id="108" name="Text Box 21"/>
              <p:cNvSpPr txBox="1">
                <a:spLocks noChangeArrowheads="1"/>
              </p:cNvSpPr>
              <p:nvPr/>
            </p:nvSpPr>
            <p:spPr bwMode="auto">
              <a:xfrm>
                <a:off x="1110827" y="3721632"/>
                <a:ext cx="404147" cy="8728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800" b="0" dirty="0" smtClean="0">
                    <a:cs typeface="Arial" charset="0"/>
                  </a:rPr>
                  <a:t>?</a:t>
                </a:r>
                <a:endParaRPr lang="de-CH" sz="2800" b="0" dirty="0">
                  <a:cs typeface="Arial" charset="0"/>
                </a:endParaRPr>
              </a:p>
            </p:txBody>
          </p:sp>
        </p:grpSp>
      </p:grpSp>
      <p:grpSp>
        <p:nvGrpSpPr>
          <p:cNvPr id="123" name="Group 122"/>
          <p:cNvGrpSpPr/>
          <p:nvPr/>
        </p:nvGrpSpPr>
        <p:grpSpPr>
          <a:xfrm>
            <a:off x="971600" y="2780928"/>
            <a:ext cx="2880320" cy="1110099"/>
            <a:chOff x="971600" y="2780928"/>
            <a:chExt cx="2880320" cy="1110099"/>
          </a:xfrm>
        </p:grpSpPr>
        <p:sp>
          <p:nvSpPr>
            <p:cNvPr id="25" name="Line 7"/>
            <p:cNvSpPr>
              <a:spLocks noChangeShapeType="1"/>
            </p:cNvSpPr>
            <p:nvPr/>
          </p:nvSpPr>
          <p:spPr bwMode="auto">
            <a:xfrm>
              <a:off x="971600" y="3083950"/>
              <a:ext cx="2880320" cy="807077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157" name="Line 38"/>
            <p:cNvSpPr>
              <a:spLocks noChangeShapeType="1"/>
            </p:cNvSpPr>
            <p:nvPr/>
          </p:nvSpPr>
          <p:spPr bwMode="auto">
            <a:xfrm rot="13500000">
              <a:off x="1679867" y="2727239"/>
              <a:ext cx="1014" cy="365749"/>
            </a:xfrm>
            <a:prstGeom prst="line">
              <a:avLst/>
            </a:prstGeom>
            <a:noFill/>
            <a:ln w="44450">
              <a:solidFill>
                <a:schemeClr val="bg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  <p:grpSp>
          <p:nvGrpSpPr>
            <p:cNvPr id="110" name="Group 97"/>
            <p:cNvGrpSpPr/>
            <p:nvPr/>
          </p:nvGrpSpPr>
          <p:grpSpPr>
            <a:xfrm>
              <a:off x="1763688" y="2780928"/>
              <a:ext cx="457200" cy="564252"/>
              <a:chOff x="1018819" y="3721632"/>
              <a:chExt cx="719137" cy="87281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11" name="Oval 154"/>
              <p:cNvSpPr>
                <a:spLocks noChangeArrowheads="1"/>
              </p:cNvSpPr>
              <p:nvPr/>
            </p:nvSpPr>
            <p:spPr bwMode="auto">
              <a:xfrm>
                <a:off x="1018819" y="3771443"/>
                <a:ext cx="719137" cy="720725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>
            <p:nvSpPr>
              <p:cNvPr id="112" name="Text Box 21"/>
              <p:cNvSpPr txBox="1">
                <a:spLocks noChangeArrowheads="1"/>
              </p:cNvSpPr>
              <p:nvPr/>
            </p:nvSpPr>
            <p:spPr bwMode="auto">
              <a:xfrm>
                <a:off x="1110827" y="3721632"/>
                <a:ext cx="404147" cy="8728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800" b="0" dirty="0" smtClean="0">
                    <a:cs typeface="Arial" charset="0"/>
                  </a:rPr>
                  <a:t>?</a:t>
                </a:r>
                <a:endParaRPr lang="de-CH" sz="2800" b="0" dirty="0">
                  <a:cs typeface="Arial" charset="0"/>
                </a:endParaRPr>
              </a:p>
            </p:txBody>
          </p:sp>
        </p:grpSp>
      </p:grpSp>
      <p:grpSp>
        <p:nvGrpSpPr>
          <p:cNvPr id="125" name="Group 124"/>
          <p:cNvGrpSpPr/>
          <p:nvPr/>
        </p:nvGrpSpPr>
        <p:grpSpPr>
          <a:xfrm>
            <a:off x="1043608" y="3948296"/>
            <a:ext cx="3240360" cy="1064880"/>
            <a:chOff x="1043608" y="3948296"/>
            <a:chExt cx="3240360" cy="1064880"/>
          </a:xfrm>
        </p:grpSpPr>
        <p:sp>
          <p:nvSpPr>
            <p:cNvPr id="44" name="Line 7"/>
            <p:cNvSpPr>
              <a:spLocks noChangeShapeType="1"/>
            </p:cNvSpPr>
            <p:nvPr/>
          </p:nvSpPr>
          <p:spPr bwMode="auto">
            <a:xfrm flipH="1">
              <a:off x="1043608" y="4293791"/>
              <a:ext cx="2808312" cy="719385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118" name="Arc 117"/>
            <p:cNvSpPr/>
            <p:nvPr/>
          </p:nvSpPr>
          <p:spPr>
            <a:xfrm>
              <a:off x="3635896" y="3948296"/>
              <a:ext cx="648072" cy="288032"/>
            </a:xfrm>
            <a:prstGeom prst="arc">
              <a:avLst>
                <a:gd name="adj1" fmla="val 16200000"/>
                <a:gd name="adj2" fmla="val 5908363"/>
              </a:avLst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60" name="Line 38"/>
            <p:cNvSpPr>
              <a:spLocks noChangeShapeType="1"/>
            </p:cNvSpPr>
            <p:nvPr/>
          </p:nvSpPr>
          <p:spPr bwMode="auto">
            <a:xfrm rot="13500000">
              <a:off x="2281574" y="4124037"/>
              <a:ext cx="1014" cy="365749"/>
            </a:xfrm>
            <a:prstGeom prst="line">
              <a:avLst/>
            </a:prstGeom>
            <a:noFill/>
            <a:ln w="44450">
              <a:solidFill>
                <a:schemeClr val="bg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  <p:grpSp>
          <p:nvGrpSpPr>
            <p:cNvPr id="113" name="Group 97"/>
            <p:cNvGrpSpPr/>
            <p:nvPr/>
          </p:nvGrpSpPr>
          <p:grpSpPr>
            <a:xfrm>
              <a:off x="1907704" y="4077072"/>
              <a:ext cx="457200" cy="564252"/>
              <a:chOff x="1018819" y="3721632"/>
              <a:chExt cx="719137" cy="87281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14" name="Oval 154"/>
              <p:cNvSpPr>
                <a:spLocks noChangeArrowheads="1"/>
              </p:cNvSpPr>
              <p:nvPr/>
            </p:nvSpPr>
            <p:spPr bwMode="auto">
              <a:xfrm>
                <a:off x="1018819" y="3771443"/>
                <a:ext cx="719137" cy="720725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>
            <p:nvSpPr>
              <p:cNvPr id="115" name="Text Box 21"/>
              <p:cNvSpPr txBox="1">
                <a:spLocks noChangeArrowheads="1"/>
              </p:cNvSpPr>
              <p:nvPr/>
            </p:nvSpPr>
            <p:spPr bwMode="auto">
              <a:xfrm>
                <a:off x="1110827" y="3721632"/>
                <a:ext cx="404147" cy="8728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800" b="0" dirty="0" smtClean="0">
                    <a:cs typeface="Arial" charset="0"/>
                  </a:rPr>
                  <a:t>?</a:t>
                </a:r>
                <a:endParaRPr lang="de-CH" sz="2800" b="0" dirty="0">
                  <a:cs typeface="Arial" charset="0"/>
                </a:endParaRPr>
              </a:p>
            </p:txBody>
          </p:sp>
        </p:grpSp>
      </p:grpSp>
      <p:grpSp>
        <p:nvGrpSpPr>
          <p:cNvPr id="103" name="Group 37"/>
          <p:cNvGrpSpPr/>
          <p:nvPr/>
        </p:nvGrpSpPr>
        <p:grpSpPr>
          <a:xfrm>
            <a:off x="5722888" y="1271592"/>
            <a:ext cx="1006872" cy="1293312"/>
            <a:chOff x="2483768" y="1275060"/>
            <a:chExt cx="1006872" cy="1293312"/>
          </a:xfrm>
        </p:grpSpPr>
        <p:pic>
          <p:nvPicPr>
            <p:cNvPr id="104" name="Picture 2" descr="D:\presentations\Noisy Storage\EvilCatTransparent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 flipH="1">
              <a:off x="2483768" y="1275060"/>
              <a:ext cx="1006872" cy="1001812"/>
            </a:xfrm>
            <a:prstGeom prst="rect">
              <a:avLst/>
            </a:prstGeom>
            <a:noFill/>
          </p:spPr>
        </p:pic>
        <p:sp>
          <p:nvSpPr>
            <p:cNvPr id="105" name="Line 7"/>
            <p:cNvSpPr>
              <a:spLocks noChangeShapeType="1"/>
            </p:cNvSpPr>
            <p:nvPr/>
          </p:nvSpPr>
          <p:spPr bwMode="auto">
            <a:xfrm>
              <a:off x="2987824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grpSp>
        <p:nvGrpSpPr>
          <p:cNvPr id="116" name="Group 38"/>
          <p:cNvGrpSpPr/>
          <p:nvPr/>
        </p:nvGrpSpPr>
        <p:grpSpPr>
          <a:xfrm>
            <a:off x="2483768" y="1021212"/>
            <a:ext cx="917546" cy="1543692"/>
            <a:chOff x="5796136" y="1024680"/>
            <a:chExt cx="917546" cy="1543692"/>
          </a:xfrm>
        </p:grpSpPr>
        <p:pic>
          <p:nvPicPr>
            <p:cNvPr id="119" name="Picture 118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6136" y="1024680"/>
              <a:ext cx="917546" cy="1180184"/>
            </a:xfrm>
            <a:prstGeom prst="rect">
              <a:avLst/>
            </a:prstGeom>
          </p:spPr>
        </p:pic>
        <p:sp>
          <p:nvSpPr>
            <p:cNvPr id="122" name="Line 7"/>
            <p:cNvSpPr>
              <a:spLocks noChangeShapeType="1"/>
            </p:cNvSpPr>
            <p:nvPr/>
          </p:nvSpPr>
          <p:spPr bwMode="auto">
            <a:xfrm>
              <a:off x="6228184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443011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6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971600" y="1628800"/>
            <a:ext cx="2880320" cy="1110099"/>
            <a:chOff x="971600" y="2780928"/>
            <a:chExt cx="2880320" cy="1110099"/>
          </a:xfrm>
        </p:grpSpPr>
        <p:sp>
          <p:nvSpPr>
            <p:cNvPr id="42" name="Line 7"/>
            <p:cNvSpPr>
              <a:spLocks noChangeShapeType="1"/>
            </p:cNvSpPr>
            <p:nvPr/>
          </p:nvSpPr>
          <p:spPr bwMode="auto">
            <a:xfrm>
              <a:off x="971600" y="3083950"/>
              <a:ext cx="2880320" cy="807077"/>
            </a:xfrm>
            <a:prstGeom prst="line">
              <a:avLst/>
            </a:prstGeom>
            <a:noFill/>
            <a:ln w="44450">
              <a:solidFill>
                <a:schemeClr val="bg1">
                  <a:lumMod val="75000"/>
                </a:schemeClr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44" name="Line 38"/>
            <p:cNvSpPr>
              <a:spLocks noChangeShapeType="1"/>
            </p:cNvSpPr>
            <p:nvPr/>
          </p:nvSpPr>
          <p:spPr bwMode="auto">
            <a:xfrm rot="13500000">
              <a:off x="1679867" y="2727239"/>
              <a:ext cx="1014" cy="365749"/>
            </a:xfrm>
            <a:prstGeom prst="line">
              <a:avLst/>
            </a:prstGeom>
            <a:noFill/>
            <a:ln w="44450">
              <a:solidFill>
                <a:schemeClr val="bg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  <p:grpSp>
          <p:nvGrpSpPr>
            <p:cNvPr id="45" name="Group 97"/>
            <p:cNvGrpSpPr/>
            <p:nvPr/>
          </p:nvGrpSpPr>
          <p:grpSpPr>
            <a:xfrm>
              <a:off x="1763688" y="2780928"/>
              <a:ext cx="457200" cy="564252"/>
              <a:chOff x="1018819" y="3721632"/>
              <a:chExt cx="719137" cy="87281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6" name="Oval 154"/>
              <p:cNvSpPr>
                <a:spLocks noChangeArrowheads="1"/>
              </p:cNvSpPr>
              <p:nvPr/>
            </p:nvSpPr>
            <p:spPr bwMode="auto">
              <a:xfrm>
                <a:off x="1018819" y="3771443"/>
                <a:ext cx="719137" cy="720725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>
            <p:nvSpPr>
              <p:cNvPr id="47" name="Text Box 21"/>
              <p:cNvSpPr txBox="1">
                <a:spLocks noChangeArrowheads="1"/>
              </p:cNvSpPr>
              <p:nvPr/>
            </p:nvSpPr>
            <p:spPr bwMode="auto">
              <a:xfrm>
                <a:off x="1110827" y="3721632"/>
                <a:ext cx="404147" cy="8728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800" b="0" dirty="0" smtClean="0">
                    <a:cs typeface="Arial" charset="0"/>
                  </a:rPr>
                  <a:t>?</a:t>
                </a:r>
                <a:endParaRPr lang="de-CH" sz="2800" b="0" dirty="0">
                  <a:cs typeface="Arial" charset="0"/>
                </a:endParaRPr>
              </a:p>
            </p:txBody>
          </p:sp>
        </p:grpSp>
      </p:grpSp>
      <p:sp>
        <p:nvSpPr>
          <p:cNvPr id="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9" y="51488"/>
            <a:ext cx="8784976" cy="85723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Attacking Game</a:t>
            </a:r>
            <a:endParaRPr lang="en-US" sz="4000" dirty="0"/>
          </a:p>
        </p:txBody>
      </p:sp>
      <p:sp>
        <p:nvSpPr>
          <p:cNvPr id="39" name="Line 7"/>
          <p:cNvSpPr>
            <a:spLocks noChangeShapeType="1"/>
          </p:cNvSpPr>
          <p:nvPr/>
        </p:nvSpPr>
        <p:spPr bwMode="auto">
          <a:xfrm flipH="1">
            <a:off x="5508104" y="2090828"/>
            <a:ext cx="2592288" cy="648072"/>
          </a:xfrm>
          <a:prstGeom prst="line">
            <a:avLst/>
          </a:prstGeom>
          <a:noFill/>
          <a:ln w="44450">
            <a:solidFill>
              <a:schemeClr val="bg1">
                <a:lumMod val="75000"/>
              </a:schemeClr>
            </a:solidFill>
            <a:prstDash val="solid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143" name="Content Placeholder 1"/>
          <p:cNvSpPr txBox="1">
            <a:spLocks/>
          </p:cNvSpPr>
          <p:nvPr/>
        </p:nvSpPr>
        <p:spPr>
          <a:xfrm>
            <a:off x="395536" y="4941168"/>
            <a:ext cx="5256584" cy="1728192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800" dirty="0">
                <a:solidFill>
                  <a:srgbClr val="FF0000"/>
                </a:solidFill>
                <a:cs typeface="Arial" charset="0"/>
              </a:rPr>
              <a:t>I</a:t>
            </a:r>
            <a:r>
              <a:rPr lang="en-US" sz="2800" dirty="0" smtClean="0">
                <a:solidFill>
                  <a:srgbClr val="FF0000"/>
                </a:solidFill>
                <a:cs typeface="Arial" charset="0"/>
              </a:rPr>
              <a:t>mpossible to cheat </a:t>
            </a:r>
            <a:r>
              <a:rPr lang="en-US" sz="2800" dirty="0" smtClean="0">
                <a:cs typeface="Arial" charset="0"/>
              </a:rPr>
              <a:t>due to non-cloning theorem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800" dirty="0">
                <a:cs typeface="Arial" charset="0"/>
              </a:rPr>
              <a:t>O</a:t>
            </a:r>
            <a:r>
              <a:rPr lang="en-US" sz="2800" dirty="0" smtClean="0">
                <a:cs typeface="Arial" charset="0"/>
              </a:rPr>
              <a:t>r not?</a:t>
            </a:r>
          </a:p>
        </p:txBody>
      </p:sp>
      <p:pic>
        <p:nvPicPr>
          <p:cNvPr id="76" name="Picture 2" descr="D:\presentations\Noisy Storage\EvilCatTransparent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5724128" y="908720"/>
            <a:ext cx="1006872" cy="1001812"/>
          </a:xfrm>
          <a:prstGeom prst="rect">
            <a:avLst/>
          </a:prstGeom>
          <a:noFill/>
        </p:spPr>
      </p:pic>
      <p:pic>
        <p:nvPicPr>
          <p:cNvPr id="3" name="Picture 2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1841" y="2036917"/>
            <a:ext cx="171250" cy="27400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822" y="764704"/>
            <a:ext cx="842476" cy="1083626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339752" y="2564904"/>
            <a:ext cx="576064" cy="720080"/>
            <a:chOff x="2339752" y="2564904"/>
            <a:chExt cx="576064" cy="720080"/>
          </a:xfrm>
        </p:grpSpPr>
        <p:sp>
          <p:nvSpPr>
            <p:cNvPr id="189" name="Line 7"/>
            <p:cNvSpPr>
              <a:spLocks noChangeShapeType="1"/>
            </p:cNvSpPr>
            <p:nvPr/>
          </p:nvSpPr>
          <p:spPr bwMode="auto">
            <a:xfrm>
              <a:off x="2915816" y="2564904"/>
              <a:ext cx="0" cy="72008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2339752" y="2564904"/>
              <a:ext cx="457200" cy="564252"/>
              <a:chOff x="3779912" y="2000652"/>
              <a:chExt cx="457200" cy="564252"/>
            </a:xfrm>
          </p:grpSpPr>
          <p:sp>
            <p:nvSpPr>
              <p:cNvPr id="52" name="Oval 154"/>
              <p:cNvSpPr>
                <a:spLocks noChangeArrowheads="1"/>
              </p:cNvSpPr>
              <p:nvPr/>
            </p:nvSpPr>
            <p:spPr bwMode="auto">
              <a:xfrm>
                <a:off x="3779912" y="2060848"/>
                <a:ext cx="457200" cy="465930"/>
              </a:xfrm>
              <a:prstGeom prst="ellipse">
                <a:avLst/>
              </a:prstGeom>
              <a:solidFill>
                <a:schemeClr val="accent6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>
            <p:nvSpPr>
              <p:cNvPr id="53" name="Text Box 21"/>
              <p:cNvSpPr txBox="1">
                <a:spLocks noChangeArrowheads="1"/>
              </p:cNvSpPr>
              <p:nvPr/>
            </p:nvSpPr>
            <p:spPr bwMode="auto">
              <a:xfrm>
                <a:off x="3851920" y="2000652"/>
                <a:ext cx="256941" cy="564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800" b="0" dirty="0" smtClean="0">
                    <a:cs typeface="Arial" charset="0"/>
                  </a:rPr>
                  <a:t>?</a:t>
                </a:r>
                <a:endParaRPr lang="de-CH" sz="2800" b="0" dirty="0">
                  <a:cs typeface="Arial" charset="0"/>
                </a:endParaRPr>
              </a:p>
            </p:txBody>
          </p:sp>
        </p:grpSp>
      </p:grpSp>
      <p:sp>
        <p:nvSpPr>
          <p:cNvPr id="62" name="Line 7"/>
          <p:cNvSpPr>
            <a:spLocks noChangeShapeType="1"/>
          </p:cNvSpPr>
          <p:nvPr/>
        </p:nvSpPr>
        <p:spPr bwMode="auto">
          <a:xfrm flipH="1">
            <a:off x="1043608" y="3141663"/>
            <a:ext cx="2808312" cy="719385"/>
          </a:xfrm>
          <a:prstGeom prst="line">
            <a:avLst/>
          </a:prstGeom>
          <a:noFill/>
          <a:ln w="44450">
            <a:solidFill>
              <a:schemeClr val="bg1">
                <a:lumMod val="75000"/>
              </a:schemeClr>
            </a:solidFill>
            <a:prstDash val="sysDash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63" name="Arc 62"/>
          <p:cNvSpPr/>
          <p:nvPr/>
        </p:nvSpPr>
        <p:spPr>
          <a:xfrm>
            <a:off x="3635896" y="2796168"/>
            <a:ext cx="648072" cy="288032"/>
          </a:xfrm>
          <a:prstGeom prst="arc">
            <a:avLst>
              <a:gd name="adj1" fmla="val 16200000"/>
              <a:gd name="adj2" fmla="val 5908363"/>
            </a:avLst>
          </a:prstGeom>
          <a:ln w="28575">
            <a:solidFill>
              <a:schemeClr val="bg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4" name="Line 38"/>
          <p:cNvSpPr>
            <a:spLocks noChangeShapeType="1"/>
          </p:cNvSpPr>
          <p:nvPr/>
        </p:nvSpPr>
        <p:spPr bwMode="auto">
          <a:xfrm rot="13500000">
            <a:off x="2281574" y="2971909"/>
            <a:ext cx="1014" cy="365749"/>
          </a:xfrm>
          <a:prstGeom prst="line">
            <a:avLst/>
          </a:prstGeom>
          <a:noFill/>
          <a:ln w="44450">
            <a:solidFill>
              <a:schemeClr val="bg1"/>
            </a:solidFill>
            <a:round/>
            <a:headEnd type="triangle" w="med" len="sm"/>
            <a:tailEnd type="triangle" w="med" len="sm"/>
          </a:ln>
          <a:effectLst/>
        </p:spPr>
        <p:txBody>
          <a:bodyPr anchor="ctr" anchorCtr="1"/>
          <a:lstStyle/>
          <a:p>
            <a:endParaRPr lang="de-DE"/>
          </a:p>
        </p:txBody>
      </p:sp>
      <p:grpSp>
        <p:nvGrpSpPr>
          <p:cNvPr id="65" name="Group 97"/>
          <p:cNvGrpSpPr/>
          <p:nvPr/>
        </p:nvGrpSpPr>
        <p:grpSpPr>
          <a:xfrm>
            <a:off x="1907704" y="2924944"/>
            <a:ext cx="457200" cy="564252"/>
            <a:chOff x="1018819" y="3721632"/>
            <a:chExt cx="719137" cy="8728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6" name="Oval 154"/>
            <p:cNvSpPr>
              <a:spLocks noChangeArrowheads="1"/>
            </p:cNvSpPr>
            <p:nvPr/>
          </p:nvSpPr>
          <p:spPr bwMode="auto">
            <a:xfrm>
              <a:off x="1018819" y="3771443"/>
              <a:ext cx="719137" cy="720725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67" name="Text Box 21"/>
            <p:cNvSpPr txBox="1">
              <a:spLocks noChangeArrowheads="1"/>
            </p:cNvSpPr>
            <p:nvPr/>
          </p:nvSpPr>
          <p:spPr bwMode="auto">
            <a:xfrm>
              <a:off x="1110827" y="3721632"/>
              <a:ext cx="404147" cy="872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 b="0" dirty="0" smtClean="0">
                  <a:cs typeface="Arial" charset="0"/>
                </a:rPr>
                <a:t>?</a:t>
              </a:r>
              <a:endParaRPr lang="de-CH" sz="2800" b="0" dirty="0">
                <a:cs typeface="Arial" charset="0"/>
              </a:endParaRPr>
            </a:p>
          </p:txBody>
        </p:sp>
      </p:grpSp>
      <p:sp>
        <p:nvSpPr>
          <p:cNvPr id="69" name="Line 7"/>
          <p:cNvSpPr>
            <a:spLocks noChangeShapeType="1"/>
          </p:cNvSpPr>
          <p:nvPr/>
        </p:nvSpPr>
        <p:spPr bwMode="auto">
          <a:xfrm>
            <a:off x="5436096" y="3197987"/>
            <a:ext cx="2736304" cy="792088"/>
          </a:xfrm>
          <a:prstGeom prst="line">
            <a:avLst/>
          </a:prstGeom>
          <a:noFill/>
          <a:ln w="44450">
            <a:solidFill>
              <a:schemeClr val="bg1">
                <a:lumMod val="75000"/>
              </a:schemeClr>
            </a:solidFill>
            <a:prstDash val="sysDash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70" name="Line 7"/>
          <p:cNvSpPr>
            <a:spLocks noChangeShapeType="1"/>
          </p:cNvSpPr>
          <p:nvPr/>
        </p:nvSpPr>
        <p:spPr bwMode="auto">
          <a:xfrm>
            <a:off x="4427984" y="2924944"/>
            <a:ext cx="864096" cy="216024"/>
          </a:xfrm>
          <a:prstGeom prst="line">
            <a:avLst/>
          </a:prstGeom>
          <a:noFill/>
          <a:ln w="28575">
            <a:solidFill>
              <a:schemeClr val="bg1">
                <a:lumMod val="75000"/>
              </a:schemeClr>
            </a:solidFill>
            <a:prstDash val="solid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71" name="Line 38"/>
          <p:cNvSpPr>
            <a:spLocks noChangeShapeType="1"/>
          </p:cNvSpPr>
          <p:nvPr/>
        </p:nvSpPr>
        <p:spPr bwMode="auto">
          <a:xfrm rot="13500000">
            <a:off x="7106110" y="3115925"/>
            <a:ext cx="1014" cy="365749"/>
          </a:xfrm>
          <a:prstGeom prst="line">
            <a:avLst/>
          </a:prstGeom>
          <a:noFill/>
          <a:ln w="44450">
            <a:solidFill>
              <a:schemeClr val="bg1"/>
            </a:solidFill>
            <a:round/>
            <a:headEnd type="triangle" w="med" len="sm"/>
            <a:tailEnd type="triangle" w="med" len="sm"/>
          </a:ln>
          <a:effectLst/>
        </p:spPr>
        <p:txBody>
          <a:bodyPr anchor="ctr" anchorCtr="1"/>
          <a:lstStyle/>
          <a:p>
            <a:endParaRPr lang="de-DE"/>
          </a:p>
        </p:txBody>
      </p:sp>
      <p:grpSp>
        <p:nvGrpSpPr>
          <p:cNvPr id="72" name="Group 97"/>
          <p:cNvGrpSpPr/>
          <p:nvPr/>
        </p:nvGrpSpPr>
        <p:grpSpPr>
          <a:xfrm>
            <a:off x="6948264" y="3068960"/>
            <a:ext cx="457200" cy="564252"/>
            <a:chOff x="1018819" y="3721632"/>
            <a:chExt cx="719137" cy="8728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3" name="Oval 154"/>
            <p:cNvSpPr>
              <a:spLocks noChangeArrowheads="1"/>
            </p:cNvSpPr>
            <p:nvPr/>
          </p:nvSpPr>
          <p:spPr bwMode="auto">
            <a:xfrm>
              <a:off x="1018819" y="3771443"/>
              <a:ext cx="719137" cy="720725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74" name="Text Box 21"/>
            <p:cNvSpPr txBox="1">
              <a:spLocks noChangeArrowheads="1"/>
            </p:cNvSpPr>
            <p:nvPr/>
          </p:nvSpPr>
          <p:spPr bwMode="auto">
            <a:xfrm>
              <a:off x="1110827" y="3721632"/>
              <a:ext cx="404147" cy="872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 b="0" dirty="0" smtClean="0">
                  <a:cs typeface="Arial" charset="0"/>
                </a:rPr>
                <a:t>?</a:t>
              </a:r>
              <a:endParaRPr lang="de-CH" sz="2800" b="0" dirty="0">
                <a:cs typeface="Arial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417799" y="2636912"/>
            <a:ext cx="242433" cy="720080"/>
            <a:chOff x="6228184" y="2636912"/>
            <a:chExt cx="242433" cy="720080"/>
          </a:xfrm>
        </p:grpSpPr>
        <p:sp>
          <p:nvSpPr>
            <p:cNvPr id="195" name="Line 7"/>
            <p:cNvSpPr>
              <a:spLocks noChangeShapeType="1"/>
            </p:cNvSpPr>
            <p:nvPr/>
          </p:nvSpPr>
          <p:spPr bwMode="auto">
            <a:xfrm>
              <a:off x="6228184" y="2636912"/>
              <a:ext cx="0" cy="72008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5" name="Picture 4" descr="TP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00192" y="2708920"/>
              <a:ext cx="170425" cy="272680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6" name="Picture 5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3768" y="3645024"/>
            <a:ext cx="1092802" cy="27320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8104" y="3645024"/>
            <a:ext cx="1092803" cy="27320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2987824" y="1988840"/>
            <a:ext cx="3359150" cy="1450206"/>
            <a:chOff x="2987824" y="1988840"/>
            <a:chExt cx="3359150" cy="1450206"/>
          </a:xfrm>
        </p:grpSpPr>
        <p:grpSp>
          <p:nvGrpSpPr>
            <p:cNvPr id="2" name="Group 1"/>
            <p:cNvGrpSpPr/>
            <p:nvPr/>
          </p:nvGrpSpPr>
          <p:grpSpPr>
            <a:xfrm>
              <a:off x="3419872" y="1988840"/>
              <a:ext cx="457200" cy="564252"/>
              <a:chOff x="3779912" y="2000652"/>
              <a:chExt cx="457200" cy="564252"/>
            </a:xfrm>
          </p:grpSpPr>
          <p:sp>
            <p:nvSpPr>
              <p:cNvPr id="48" name="Oval 154"/>
              <p:cNvSpPr>
                <a:spLocks noChangeArrowheads="1"/>
              </p:cNvSpPr>
              <p:nvPr/>
            </p:nvSpPr>
            <p:spPr bwMode="auto">
              <a:xfrm>
                <a:off x="3779912" y="2060848"/>
                <a:ext cx="457200" cy="465930"/>
              </a:xfrm>
              <a:prstGeom prst="ellipse">
                <a:avLst/>
              </a:prstGeom>
              <a:solidFill>
                <a:schemeClr val="accent6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>
            <p:nvSpPr>
              <p:cNvPr id="49" name="Text Box 21"/>
              <p:cNvSpPr txBox="1">
                <a:spLocks noChangeArrowheads="1"/>
              </p:cNvSpPr>
              <p:nvPr/>
            </p:nvSpPr>
            <p:spPr bwMode="auto">
              <a:xfrm>
                <a:off x="3851920" y="2000652"/>
                <a:ext cx="256941" cy="564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800" b="0" dirty="0" smtClean="0">
                    <a:cs typeface="Arial" charset="0"/>
                  </a:rPr>
                  <a:t>?</a:t>
                </a:r>
                <a:endParaRPr lang="de-CH" sz="2800" b="0" dirty="0">
                  <a:cs typeface="Arial" charset="0"/>
                </a:endParaRPr>
              </a:p>
            </p:txBody>
          </p:sp>
        </p:grpSp>
        <p:sp>
          <p:nvSpPr>
            <p:cNvPr id="198" name="Line 7"/>
            <p:cNvSpPr>
              <a:spLocks noChangeShapeType="1"/>
            </p:cNvSpPr>
            <p:nvPr/>
          </p:nvSpPr>
          <p:spPr bwMode="auto">
            <a:xfrm>
              <a:off x="2987824" y="2492896"/>
              <a:ext cx="3359150" cy="94615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921000" y="2348880"/>
            <a:ext cx="3307184" cy="1026542"/>
            <a:chOff x="2921000" y="2348880"/>
            <a:chExt cx="3307184" cy="1026542"/>
          </a:xfrm>
        </p:grpSpPr>
        <p:pic>
          <p:nvPicPr>
            <p:cNvPr id="4" name="Picture 3" descr="TP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80112" y="2348880"/>
              <a:ext cx="170425" cy="272680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02" name="Line 7"/>
            <p:cNvSpPr>
              <a:spLocks noChangeShapeType="1"/>
            </p:cNvSpPr>
            <p:nvPr/>
          </p:nvSpPr>
          <p:spPr bwMode="auto">
            <a:xfrm flipH="1">
              <a:off x="2921000" y="2564904"/>
              <a:ext cx="3307184" cy="810518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5724128" y="4797152"/>
            <a:ext cx="3096344" cy="1368152"/>
            <a:chOff x="2915816" y="3284984"/>
            <a:chExt cx="3096344" cy="1368152"/>
          </a:xfrm>
        </p:grpSpPr>
        <p:pic>
          <p:nvPicPr>
            <p:cNvPr id="60" name="Picture 9" descr="dolly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059832" y="3284984"/>
              <a:ext cx="1368152" cy="1258766"/>
            </a:xfrm>
            <a:prstGeom prst="rect">
              <a:avLst/>
            </a:prstGeom>
            <a:noFill/>
          </p:spPr>
        </p:pic>
        <p:pic>
          <p:nvPicPr>
            <p:cNvPr id="61" name="Picture 9" descr="dolly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499992" y="3284984"/>
              <a:ext cx="1368152" cy="1258766"/>
            </a:xfrm>
            <a:prstGeom prst="rect">
              <a:avLst/>
            </a:prstGeom>
            <a:noFill/>
          </p:spPr>
        </p:pic>
        <p:grpSp>
          <p:nvGrpSpPr>
            <p:cNvPr id="68" name="Group 74"/>
            <p:cNvGrpSpPr/>
            <p:nvPr/>
          </p:nvGrpSpPr>
          <p:grpSpPr>
            <a:xfrm>
              <a:off x="2915816" y="3284984"/>
              <a:ext cx="3096344" cy="1368152"/>
              <a:chOff x="2809127" y="3501009"/>
              <a:chExt cx="3326202" cy="2232248"/>
            </a:xfrm>
          </p:grpSpPr>
          <p:sp>
            <p:nvSpPr>
              <p:cNvPr id="75" name="Line 150"/>
              <p:cNvSpPr>
                <a:spLocks noChangeShapeType="1"/>
              </p:cNvSpPr>
              <p:nvPr/>
            </p:nvSpPr>
            <p:spPr bwMode="auto">
              <a:xfrm flipH="1">
                <a:off x="2875934" y="3554362"/>
                <a:ext cx="3259394" cy="2153264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78" name="Line 150"/>
              <p:cNvSpPr>
                <a:spLocks noChangeShapeType="1"/>
              </p:cNvSpPr>
              <p:nvPr/>
            </p:nvSpPr>
            <p:spPr bwMode="auto">
              <a:xfrm>
                <a:off x="2809127" y="3501009"/>
                <a:ext cx="3326202" cy="2232248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2201715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971600" y="1757479"/>
            <a:ext cx="2880320" cy="981420"/>
            <a:chOff x="971600" y="2909607"/>
            <a:chExt cx="2880320" cy="981420"/>
          </a:xfrm>
        </p:grpSpPr>
        <p:sp>
          <p:nvSpPr>
            <p:cNvPr id="42" name="Line 7"/>
            <p:cNvSpPr>
              <a:spLocks noChangeShapeType="1"/>
            </p:cNvSpPr>
            <p:nvPr/>
          </p:nvSpPr>
          <p:spPr bwMode="auto">
            <a:xfrm>
              <a:off x="971600" y="3083950"/>
              <a:ext cx="2880320" cy="807077"/>
            </a:xfrm>
            <a:prstGeom prst="line">
              <a:avLst/>
            </a:prstGeom>
            <a:noFill/>
            <a:ln w="44450">
              <a:solidFill>
                <a:schemeClr val="bg1">
                  <a:lumMod val="75000"/>
                </a:schemeClr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44" name="Line 38"/>
            <p:cNvSpPr>
              <a:spLocks noChangeShapeType="1"/>
            </p:cNvSpPr>
            <p:nvPr/>
          </p:nvSpPr>
          <p:spPr bwMode="auto">
            <a:xfrm rot="13500000">
              <a:off x="1679867" y="2727239"/>
              <a:ext cx="1014" cy="365749"/>
            </a:xfrm>
            <a:prstGeom prst="line">
              <a:avLst/>
            </a:prstGeom>
            <a:noFill/>
            <a:ln w="44450">
              <a:solidFill>
                <a:schemeClr val="bg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sp>
        <p:nvSpPr>
          <p:cNvPr id="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9" y="51488"/>
            <a:ext cx="8784976" cy="85723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Teleportation Attack</a:t>
            </a:r>
            <a:endParaRPr lang="en-US" sz="4000" dirty="0"/>
          </a:p>
        </p:txBody>
      </p:sp>
      <p:sp>
        <p:nvSpPr>
          <p:cNvPr id="39" name="Line 7"/>
          <p:cNvSpPr>
            <a:spLocks noChangeShapeType="1"/>
          </p:cNvSpPr>
          <p:nvPr/>
        </p:nvSpPr>
        <p:spPr bwMode="auto">
          <a:xfrm flipH="1">
            <a:off x="5508104" y="2090828"/>
            <a:ext cx="2592288" cy="648072"/>
          </a:xfrm>
          <a:prstGeom prst="line">
            <a:avLst/>
          </a:prstGeom>
          <a:noFill/>
          <a:ln w="44450">
            <a:solidFill>
              <a:schemeClr val="bg1">
                <a:lumMod val="75000"/>
              </a:schemeClr>
            </a:solidFill>
            <a:prstDash val="solid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143" name="Content Placeholder 1"/>
          <p:cNvSpPr txBox="1">
            <a:spLocks/>
          </p:cNvSpPr>
          <p:nvPr/>
        </p:nvSpPr>
        <p:spPr>
          <a:xfrm>
            <a:off x="395536" y="4509120"/>
            <a:ext cx="6840760" cy="1728192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800" dirty="0" smtClean="0">
                <a:cs typeface="Arial" charset="0"/>
              </a:rPr>
              <a:t>It is </a:t>
            </a:r>
            <a:r>
              <a:rPr lang="en-US" sz="2800" dirty="0" smtClean="0">
                <a:solidFill>
                  <a:srgbClr val="FF0000"/>
                </a:solidFill>
                <a:cs typeface="Arial" charset="0"/>
              </a:rPr>
              <a:t>possible to cheat </a:t>
            </a:r>
            <a:r>
              <a:rPr lang="en-US" sz="2800" dirty="0" smtClean="0">
                <a:cs typeface="Arial" charset="0"/>
              </a:rPr>
              <a:t>with </a:t>
            </a:r>
            <a:r>
              <a:rPr lang="en-US" sz="2800" dirty="0" smtClean="0">
                <a:cs typeface="Arial" charset="0"/>
                <a:hlinkClick r:id="rId6"/>
              </a:rPr>
              <a:t>entanglement </a:t>
            </a:r>
            <a:r>
              <a:rPr lang="en-US" sz="2800" dirty="0" smtClean="0">
                <a:cs typeface="Arial" charset="0"/>
              </a:rPr>
              <a:t>!!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800" dirty="0" smtClean="0">
                <a:cs typeface="Arial" charset="0"/>
                <a:hlinkClick r:id="rId7"/>
              </a:rPr>
              <a:t>Quantum teleportation</a:t>
            </a:r>
            <a:r>
              <a:rPr lang="en-US" sz="2800" dirty="0" smtClean="0">
                <a:cs typeface="Arial" charset="0"/>
              </a:rPr>
              <a:t> allows to </a:t>
            </a:r>
            <a:br>
              <a:rPr lang="en-US" sz="2800" dirty="0" smtClean="0">
                <a:cs typeface="Arial" charset="0"/>
              </a:rPr>
            </a:br>
            <a:r>
              <a:rPr lang="en-US" sz="2800" dirty="0" smtClean="0">
                <a:solidFill>
                  <a:srgbClr val="FF0000"/>
                </a:solidFill>
                <a:cs typeface="Arial" charset="0"/>
              </a:rPr>
              <a:t>break the protocol perfectly</a:t>
            </a:r>
            <a:r>
              <a:rPr lang="en-US" sz="2800" dirty="0" smtClean="0">
                <a:cs typeface="Arial" charset="0"/>
              </a:rPr>
              <a:t>.</a:t>
            </a:r>
            <a:endParaRPr lang="en-US" sz="2800" dirty="0">
              <a:cs typeface="Arial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800" dirty="0" smtClean="0">
              <a:latin typeface="cmmi10"/>
              <a:cs typeface="Arial" charset="0"/>
            </a:endParaRPr>
          </a:p>
        </p:txBody>
      </p:sp>
      <p:pic>
        <p:nvPicPr>
          <p:cNvPr id="76" name="Picture 2" descr="D:\presentations\Noisy Storage\EvilCatTransparent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7956376" y="764704"/>
            <a:ext cx="1006872" cy="1001812"/>
          </a:xfrm>
          <a:prstGeom prst="rect">
            <a:avLst/>
          </a:prstGeom>
          <a:noFill/>
        </p:spPr>
      </p:pic>
      <p:pic>
        <p:nvPicPr>
          <p:cNvPr id="3" name="Picture 2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1841" y="2036917"/>
            <a:ext cx="171250" cy="27400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64704"/>
            <a:ext cx="842476" cy="1083626"/>
          </a:xfrm>
          <a:prstGeom prst="rect">
            <a:avLst/>
          </a:prstGeom>
        </p:spPr>
      </p:pic>
      <p:sp>
        <p:nvSpPr>
          <p:cNvPr id="62" name="Line 7"/>
          <p:cNvSpPr>
            <a:spLocks noChangeShapeType="1"/>
          </p:cNvSpPr>
          <p:nvPr/>
        </p:nvSpPr>
        <p:spPr bwMode="auto">
          <a:xfrm flipH="1">
            <a:off x="1043608" y="3141663"/>
            <a:ext cx="2808312" cy="719385"/>
          </a:xfrm>
          <a:prstGeom prst="line">
            <a:avLst/>
          </a:prstGeom>
          <a:noFill/>
          <a:ln w="44450">
            <a:solidFill>
              <a:schemeClr val="bg1">
                <a:lumMod val="75000"/>
              </a:schemeClr>
            </a:solidFill>
            <a:prstDash val="sysDash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63" name="Arc 62"/>
          <p:cNvSpPr/>
          <p:nvPr/>
        </p:nvSpPr>
        <p:spPr>
          <a:xfrm>
            <a:off x="3635896" y="2796168"/>
            <a:ext cx="648072" cy="288032"/>
          </a:xfrm>
          <a:prstGeom prst="arc">
            <a:avLst>
              <a:gd name="adj1" fmla="val 16200000"/>
              <a:gd name="adj2" fmla="val 5908363"/>
            </a:avLst>
          </a:prstGeom>
          <a:ln w="28575">
            <a:solidFill>
              <a:schemeClr val="bg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4" name="Line 38"/>
          <p:cNvSpPr>
            <a:spLocks noChangeShapeType="1"/>
          </p:cNvSpPr>
          <p:nvPr/>
        </p:nvSpPr>
        <p:spPr bwMode="auto">
          <a:xfrm rot="13500000">
            <a:off x="2281574" y="2971909"/>
            <a:ext cx="1014" cy="365749"/>
          </a:xfrm>
          <a:prstGeom prst="line">
            <a:avLst/>
          </a:prstGeom>
          <a:noFill/>
          <a:ln w="44450">
            <a:solidFill>
              <a:schemeClr val="bg1"/>
            </a:solidFill>
            <a:round/>
            <a:headEnd type="triangle" w="med" len="sm"/>
            <a:tailEnd type="triangle" w="med" len="sm"/>
          </a:ln>
          <a:effectLst/>
        </p:spPr>
        <p:txBody>
          <a:bodyPr anchor="ctr" anchorCtr="1"/>
          <a:lstStyle/>
          <a:p>
            <a:endParaRPr lang="de-DE"/>
          </a:p>
        </p:txBody>
      </p:sp>
      <p:grpSp>
        <p:nvGrpSpPr>
          <p:cNvPr id="65" name="Group 97"/>
          <p:cNvGrpSpPr/>
          <p:nvPr/>
        </p:nvGrpSpPr>
        <p:grpSpPr>
          <a:xfrm>
            <a:off x="1907704" y="2924944"/>
            <a:ext cx="457200" cy="564252"/>
            <a:chOff x="1018819" y="3721632"/>
            <a:chExt cx="719137" cy="8728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6" name="Oval 154"/>
            <p:cNvSpPr>
              <a:spLocks noChangeArrowheads="1"/>
            </p:cNvSpPr>
            <p:nvPr/>
          </p:nvSpPr>
          <p:spPr bwMode="auto">
            <a:xfrm>
              <a:off x="1018819" y="3771443"/>
              <a:ext cx="719137" cy="720725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67" name="Text Box 21"/>
            <p:cNvSpPr txBox="1">
              <a:spLocks noChangeArrowheads="1"/>
            </p:cNvSpPr>
            <p:nvPr/>
          </p:nvSpPr>
          <p:spPr bwMode="auto">
            <a:xfrm>
              <a:off x="1110827" y="3721632"/>
              <a:ext cx="404147" cy="872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 b="0" dirty="0" smtClean="0">
                  <a:cs typeface="Arial" charset="0"/>
                </a:rPr>
                <a:t>?</a:t>
              </a:r>
              <a:endParaRPr lang="de-CH" sz="2800" b="0" dirty="0">
                <a:cs typeface="Arial" charset="0"/>
              </a:endParaRPr>
            </a:p>
          </p:txBody>
        </p:sp>
      </p:grpSp>
      <p:sp>
        <p:nvSpPr>
          <p:cNvPr id="69" name="Line 7"/>
          <p:cNvSpPr>
            <a:spLocks noChangeShapeType="1"/>
          </p:cNvSpPr>
          <p:nvPr/>
        </p:nvSpPr>
        <p:spPr bwMode="auto">
          <a:xfrm>
            <a:off x="5436096" y="3197987"/>
            <a:ext cx="2736304" cy="792088"/>
          </a:xfrm>
          <a:prstGeom prst="line">
            <a:avLst/>
          </a:prstGeom>
          <a:noFill/>
          <a:ln w="44450">
            <a:solidFill>
              <a:schemeClr val="bg1">
                <a:lumMod val="75000"/>
              </a:schemeClr>
            </a:solidFill>
            <a:prstDash val="sysDash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70" name="Line 7"/>
          <p:cNvSpPr>
            <a:spLocks noChangeShapeType="1"/>
          </p:cNvSpPr>
          <p:nvPr/>
        </p:nvSpPr>
        <p:spPr bwMode="auto">
          <a:xfrm>
            <a:off x="4427984" y="2924944"/>
            <a:ext cx="864096" cy="216024"/>
          </a:xfrm>
          <a:prstGeom prst="line">
            <a:avLst/>
          </a:prstGeom>
          <a:noFill/>
          <a:ln w="28575">
            <a:solidFill>
              <a:schemeClr val="bg1">
                <a:lumMod val="75000"/>
              </a:schemeClr>
            </a:solidFill>
            <a:prstDash val="solid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71" name="Line 38"/>
          <p:cNvSpPr>
            <a:spLocks noChangeShapeType="1"/>
          </p:cNvSpPr>
          <p:nvPr/>
        </p:nvSpPr>
        <p:spPr bwMode="auto">
          <a:xfrm rot="13500000">
            <a:off x="7106110" y="3115925"/>
            <a:ext cx="1014" cy="365749"/>
          </a:xfrm>
          <a:prstGeom prst="line">
            <a:avLst/>
          </a:prstGeom>
          <a:noFill/>
          <a:ln w="44450">
            <a:solidFill>
              <a:schemeClr val="bg1"/>
            </a:solidFill>
            <a:round/>
            <a:headEnd type="triangle" w="med" len="sm"/>
            <a:tailEnd type="triangle" w="med" len="sm"/>
          </a:ln>
          <a:effectLst/>
        </p:spPr>
        <p:txBody>
          <a:bodyPr anchor="ctr" anchorCtr="1"/>
          <a:lstStyle/>
          <a:p>
            <a:endParaRPr lang="de-DE"/>
          </a:p>
        </p:txBody>
      </p:sp>
      <p:grpSp>
        <p:nvGrpSpPr>
          <p:cNvPr id="72" name="Group 97"/>
          <p:cNvGrpSpPr/>
          <p:nvPr/>
        </p:nvGrpSpPr>
        <p:grpSpPr>
          <a:xfrm>
            <a:off x="6948264" y="3068960"/>
            <a:ext cx="457200" cy="564252"/>
            <a:chOff x="1018819" y="3721632"/>
            <a:chExt cx="719137" cy="8728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3" name="Oval 154"/>
            <p:cNvSpPr>
              <a:spLocks noChangeArrowheads="1"/>
            </p:cNvSpPr>
            <p:nvPr/>
          </p:nvSpPr>
          <p:spPr bwMode="auto">
            <a:xfrm>
              <a:off x="1018819" y="3771443"/>
              <a:ext cx="719137" cy="720725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74" name="Text Box 21"/>
            <p:cNvSpPr txBox="1">
              <a:spLocks noChangeArrowheads="1"/>
            </p:cNvSpPr>
            <p:nvPr/>
          </p:nvSpPr>
          <p:spPr bwMode="auto">
            <a:xfrm>
              <a:off x="1110827" y="3721632"/>
              <a:ext cx="404147" cy="872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 b="0" dirty="0" smtClean="0">
                  <a:cs typeface="Arial" charset="0"/>
                </a:rPr>
                <a:t>?</a:t>
              </a:r>
              <a:endParaRPr lang="de-CH" sz="2800" b="0" dirty="0">
                <a:cs typeface="Arial" charset="0"/>
              </a:endParaRPr>
            </a:p>
          </p:txBody>
        </p:sp>
      </p:grpSp>
      <p:pic>
        <p:nvPicPr>
          <p:cNvPr id="6" name="Picture 5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3768" y="3645024"/>
            <a:ext cx="1092802" cy="27320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8104" y="3645024"/>
            <a:ext cx="1092803" cy="27320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84" name="Group 83"/>
          <p:cNvGrpSpPr/>
          <p:nvPr/>
        </p:nvGrpSpPr>
        <p:grpSpPr>
          <a:xfrm>
            <a:off x="2051720" y="836712"/>
            <a:ext cx="4752528" cy="648072"/>
            <a:chOff x="4572000" y="3212976"/>
            <a:chExt cx="4752528" cy="648072"/>
          </a:xfrm>
        </p:grpSpPr>
        <p:sp>
          <p:nvSpPr>
            <p:cNvPr id="85" name="Oval 54"/>
            <p:cNvSpPr>
              <a:spLocks noChangeArrowheads="1"/>
            </p:cNvSpPr>
            <p:nvPr/>
          </p:nvSpPr>
          <p:spPr bwMode="auto">
            <a:xfrm rot="16200000">
              <a:off x="6624228" y="1160748"/>
              <a:ext cx="648072" cy="4752528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86" name="Group 172"/>
            <p:cNvGrpSpPr/>
            <p:nvPr/>
          </p:nvGrpSpPr>
          <p:grpSpPr>
            <a:xfrm>
              <a:off x="5652120" y="3284984"/>
              <a:ext cx="457692" cy="460694"/>
              <a:chOff x="3731760" y="2948800"/>
              <a:chExt cx="457692" cy="460694"/>
            </a:xfrm>
          </p:grpSpPr>
          <p:sp>
            <p:nvSpPr>
              <p:cNvPr id="93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4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95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96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97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87" name="Group 173"/>
            <p:cNvGrpSpPr/>
            <p:nvPr/>
          </p:nvGrpSpPr>
          <p:grpSpPr>
            <a:xfrm>
              <a:off x="7884368" y="3284984"/>
              <a:ext cx="457692" cy="460694"/>
              <a:chOff x="3731760" y="2948800"/>
              <a:chExt cx="457692" cy="460694"/>
            </a:xfrm>
          </p:grpSpPr>
          <p:sp>
            <p:nvSpPr>
              <p:cNvPr id="88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9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90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91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92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79" name="Group 78"/>
          <p:cNvGrpSpPr/>
          <p:nvPr/>
        </p:nvGrpSpPr>
        <p:grpSpPr>
          <a:xfrm>
            <a:off x="2051720" y="1412776"/>
            <a:ext cx="4752528" cy="648072"/>
            <a:chOff x="4572000" y="3212976"/>
            <a:chExt cx="4752528" cy="648072"/>
          </a:xfrm>
        </p:grpSpPr>
        <p:sp>
          <p:nvSpPr>
            <p:cNvPr id="80" name="Oval 54"/>
            <p:cNvSpPr>
              <a:spLocks noChangeArrowheads="1"/>
            </p:cNvSpPr>
            <p:nvPr/>
          </p:nvSpPr>
          <p:spPr bwMode="auto">
            <a:xfrm rot="16200000">
              <a:off x="6624228" y="1160748"/>
              <a:ext cx="648072" cy="4752528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81" name="Group 172"/>
            <p:cNvGrpSpPr/>
            <p:nvPr/>
          </p:nvGrpSpPr>
          <p:grpSpPr>
            <a:xfrm>
              <a:off x="5652120" y="3284984"/>
              <a:ext cx="457692" cy="460694"/>
              <a:chOff x="3731760" y="2948800"/>
              <a:chExt cx="457692" cy="460694"/>
            </a:xfrm>
          </p:grpSpPr>
          <p:sp>
            <p:nvSpPr>
              <p:cNvPr id="103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4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05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06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07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82" name="Group 173"/>
            <p:cNvGrpSpPr/>
            <p:nvPr/>
          </p:nvGrpSpPr>
          <p:grpSpPr>
            <a:xfrm>
              <a:off x="7884368" y="3284984"/>
              <a:ext cx="457692" cy="460694"/>
              <a:chOff x="3731760" y="2948800"/>
              <a:chExt cx="457692" cy="460694"/>
            </a:xfrm>
          </p:grpSpPr>
          <p:sp>
            <p:nvSpPr>
              <p:cNvPr id="83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9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00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01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02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pic>
        <p:nvPicPr>
          <p:cNvPr id="108" name="Picture 2" descr="startrek-beam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236296" y="4114790"/>
            <a:ext cx="1800200" cy="2657439"/>
          </a:xfrm>
          <a:prstGeom prst="rect">
            <a:avLst/>
          </a:prstGeom>
          <a:noFill/>
        </p:spPr>
      </p:pic>
      <p:grpSp>
        <p:nvGrpSpPr>
          <p:cNvPr id="109" name="Group 97"/>
          <p:cNvGrpSpPr/>
          <p:nvPr/>
        </p:nvGrpSpPr>
        <p:grpSpPr>
          <a:xfrm>
            <a:off x="1882552" y="1628800"/>
            <a:ext cx="457200" cy="564252"/>
            <a:chOff x="1018819" y="3721632"/>
            <a:chExt cx="719137" cy="8728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0" name="Oval 154"/>
            <p:cNvSpPr>
              <a:spLocks noChangeArrowheads="1"/>
            </p:cNvSpPr>
            <p:nvPr/>
          </p:nvSpPr>
          <p:spPr bwMode="auto">
            <a:xfrm>
              <a:off x="1018819" y="3771443"/>
              <a:ext cx="719137" cy="720725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111" name="Text Box 21"/>
            <p:cNvSpPr txBox="1">
              <a:spLocks noChangeArrowheads="1"/>
            </p:cNvSpPr>
            <p:nvPr/>
          </p:nvSpPr>
          <p:spPr bwMode="auto">
            <a:xfrm>
              <a:off x="1110827" y="3721632"/>
              <a:ext cx="404147" cy="872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 b="0" dirty="0" smtClean="0">
                  <a:cs typeface="Arial" charset="0"/>
                </a:rPr>
                <a:t>?</a:t>
              </a:r>
              <a:endParaRPr lang="de-CH" sz="2800" b="0" dirty="0">
                <a:cs typeface="Arial" charset="0"/>
              </a:endParaRPr>
            </a:p>
          </p:txBody>
        </p:sp>
      </p:grpSp>
      <p:grpSp>
        <p:nvGrpSpPr>
          <p:cNvPr id="112" name="Group 97"/>
          <p:cNvGrpSpPr/>
          <p:nvPr/>
        </p:nvGrpSpPr>
        <p:grpSpPr>
          <a:xfrm>
            <a:off x="5364088" y="875497"/>
            <a:ext cx="457200" cy="564252"/>
            <a:chOff x="1018819" y="3721632"/>
            <a:chExt cx="719137" cy="8728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3" name="Oval 154"/>
            <p:cNvSpPr>
              <a:spLocks noChangeArrowheads="1"/>
            </p:cNvSpPr>
            <p:nvPr/>
          </p:nvSpPr>
          <p:spPr bwMode="auto">
            <a:xfrm>
              <a:off x="1018819" y="3771443"/>
              <a:ext cx="719137" cy="720725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114" name="Text Box 21"/>
            <p:cNvSpPr txBox="1">
              <a:spLocks noChangeArrowheads="1"/>
            </p:cNvSpPr>
            <p:nvPr/>
          </p:nvSpPr>
          <p:spPr bwMode="auto">
            <a:xfrm>
              <a:off x="1110827" y="3721632"/>
              <a:ext cx="404147" cy="872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 b="0" dirty="0" smtClean="0">
                  <a:cs typeface="Arial" charset="0"/>
                </a:rPr>
                <a:t>?</a:t>
              </a:r>
              <a:endParaRPr lang="de-CH" sz="2800" b="0" dirty="0">
                <a:cs typeface="Arial" charset="0"/>
              </a:endParaRP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970012" y="692696"/>
            <a:ext cx="937692" cy="1849348"/>
            <a:chOff x="1041648" y="2276872"/>
            <a:chExt cx="937692" cy="1849348"/>
          </a:xfrm>
        </p:grpSpPr>
        <p:grpSp>
          <p:nvGrpSpPr>
            <p:cNvPr id="116" name="Group 10"/>
            <p:cNvGrpSpPr>
              <a:grpSpLocks/>
            </p:cNvGrpSpPr>
            <p:nvPr/>
          </p:nvGrpSpPr>
          <p:grpSpPr bwMode="auto">
            <a:xfrm>
              <a:off x="1043236" y="2348806"/>
              <a:ext cx="865187" cy="792162"/>
              <a:chOff x="2148" y="2341"/>
              <a:chExt cx="545" cy="499"/>
            </a:xfrm>
          </p:grpSpPr>
          <p:sp>
            <p:nvSpPr>
              <p:cNvPr id="120" name="Oval 11"/>
              <p:cNvSpPr>
                <a:spLocks noChangeArrowheads="1"/>
              </p:cNvSpPr>
              <p:nvPr/>
            </p:nvSpPr>
            <p:spPr bwMode="auto">
              <a:xfrm>
                <a:off x="2239" y="2432"/>
                <a:ext cx="363" cy="363"/>
              </a:xfrm>
              <a:prstGeom prst="ellipse">
                <a:avLst/>
              </a:prstGeom>
              <a:noFill/>
              <a:ln w="508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 useBgFill="1">
            <p:nvSpPr>
              <p:cNvPr id="121" name="Rectangle 12"/>
              <p:cNvSpPr>
                <a:spLocks noChangeArrowheads="1"/>
              </p:cNvSpPr>
              <p:nvPr/>
            </p:nvSpPr>
            <p:spPr bwMode="auto">
              <a:xfrm>
                <a:off x="2148" y="2568"/>
                <a:ext cx="545" cy="272"/>
              </a:xfrm>
              <a:prstGeom prst="rect">
                <a:avLst/>
              </a:prstGeom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4000" b="1">
                  <a:cs typeface="Arial" charset="0"/>
                </a:endParaRPr>
              </a:p>
            </p:txBody>
          </p:sp>
          <p:sp>
            <p:nvSpPr>
              <p:cNvPr id="122" name="Line 13"/>
              <p:cNvSpPr>
                <a:spLocks noChangeShapeType="1"/>
              </p:cNvSpPr>
              <p:nvPr/>
            </p:nvSpPr>
            <p:spPr bwMode="auto">
              <a:xfrm flipV="1">
                <a:off x="2420" y="2341"/>
                <a:ext cx="136" cy="18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  <p:sp>
          <p:nvSpPr>
            <p:cNvPr id="117" name="Rectangle 55"/>
            <p:cNvSpPr>
              <a:spLocks noChangeArrowheads="1"/>
            </p:cNvSpPr>
            <p:nvPr/>
          </p:nvSpPr>
          <p:spPr bwMode="auto">
            <a:xfrm>
              <a:off x="1041648" y="2276872"/>
              <a:ext cx="865188" cy="1824285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pic>
          <p:nvPicPr>
            <p:cNvPr id="118" name="Picture 4"/>
            <p:cNvPicPr>
              <a:picLocks noChangeAspect="1" noChangeArrowheads="1"/>
            </p:cNvPicPr>
            <p:nvPr/>
          </p:nvPicPr>
          <p:blipFill>
            <a:blip r:embed="rId14" cstate="print"/>
            <a:srcRect l="25971" t="1606" r="25971" b="56540"/>
            <a:stretch>
              <a:fillRect/>
            </a:stretch>
          </p:blipFill>
          <p:spPr bwMode="auto">
            <a:xfrm>
              <a:off x="1100004" y="2780928"/>
              <a:ext cx="760585" cy="936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9" name="Content Placeholder 1"/>
            <p:cNvSpPr txBox="1">
              <a:spLocks/>
            </p:cNvSpPr>
            <p:nvPr/>
          </p:nvSpPr>
          <p:spPr>
            <a:xfrm>
              <a:off x="1115244" y="3694172"/>
              <a:ext cx="864096" cy="432048"/>
            </a:xfrm>
            <a:prstGeom prst="rect">
              <a:avLst/>
            </a:prstGeom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SzPct val="65000"/>
                <a:defRPr/>
              </a:pPr>
              <a:r>
                <a:rPr lang="de-CH" sz="2000" noProof="0" dirty="0" smtClean="0">
                  <a:cs typeface="Arial" charset="0"/>
                </a:rPr>
                <a:t>[</a:t>
              </a:r>
              <a:r>
                <a:rPr lang="en-US" sz="2000" dirty="0" smtClean="0">
                  <a:cs typeface="Arial" charset="0"/>
                </a:rPr>
                <a:t>Bell]</a:t>
              </a:r>
            </a:p>
          </p:txBody>
        </p:sp>
      </p:grpSp>
      <p:cxnSp>
        <p:nvCxnSpPr>
          <p:cNvPr id="123" name="Curved Connector 122"/>
          <p:cNvCxnSpPr/>
          <p:nvPr/>
        </p:nvCxnSpPr>
        <p:spPr>
          <a:xfrm rot="10800000" flipV="1">
            <a:off x="2123728" y="1124744"/>
            <a:ext cx="936104" cy="504056"/>
          </a:xfrm>
          <a:prstGeom prst="curvedConnector3">
            <a:avLst>
              <a:gd name="adj1" fmla="val 99435"/>
            </a:avLst>
          </a:prstGeom>
          <a:ln w="34925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4" name="Group 123"/>
          <p:cNvGrpSpPr/>
          <p:nvPr/>
        </p:nvGrpSpPr>
        <p:grpSpPr>
          <a:xfrm>
            <a:off x="6946676" y="620688"/>
            <a:ext cx="937692" cy="1849348"/>
            <a:chOff x="1041648" y="2276872"/>
            <a:chExt cx="937692" cy="1849348"/>
          </a:xfrm>
        </p:grpSpPr>
        <p:grpSp>
          <p:nvGrpSpPr>
            <p:cNvPr id="125" name="Group 10"/>
            <p:cNvGrpSpPr>
              <a:grpSpLocks/>
            </p:cNvGrpSpPr>
            <p:nvPr/>
          </p:nvGrpSpPr>
          <p:grpSpPr bwMode="auto">
            <a:xfrm>
              <a:off x="1043236" y="2348806"/>
              <a:ext cx="865187" cy="792162"/>
              <a:chOff x="2148" y="2341"/>
              <a:chExt cx="545" cy="499"/>
            </a:xfrm>
          </p:grpSpPr>
          <p:sp>
            <p:nvSpPr>
              <p:cNvPr id="129" name="Oval 11"/>
              <p:cNvSpPr>
                <a:spLocks noChangeArrowheads="1"/>
              </p:cNvSpPr>
              <p:nvPr/>
            </p:nvSpPr>
            <p:spPr bwMode="auto">
              <a:xfrm>
                <a:off x="2239" y="2432"/>
                <a:ext cx="363" cy="363"/>
              </a:xfrm>
              <a:prstGeom prst="ellipse">
                <a:avLst/>
              </a:prstGeom>
              <a:noFill/>
              <a:ln w="508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 useBgFill="1">
            <p:nvSpPr>
              <p:cNvPr id="130" name="Rectangle 12"/>
              <p:cNvSpPr>
                <a:spLocks noChangeArrowheads="1"/>
              </p:cNvSpPr>
              <p:nvPr/>
            </p:nvSpPr>
            <p:spPr bwMode="auto">
              <a:xfrm>
                <a:off x="2148" y="2568"/>
                <a:ext cx="545" cy="272"/>
              </a:xfrm>
              <a:prstGeom prst="rect">
                <a:avLst/>
              </a:prstGeom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4000" b="1">
                  <a:cs typeface="Arial" charset="0"/>
                </a:endParaRPr>
              </a:p>
            </p:txBody>
          </p:sp>
          <p:sp>
            <p:nvSpPr>
              <p:cNvPr id="131" name="Line 13"/>
              <p:cNvSpPr>
                <a:spLocks noChangeShapeType="1"/>
              </p:cNvSpPr>
              <p:nvPr/>
            </p:nvSpPr>
            <p:spPr bwMode="auto">
              <a:xfrm flipV="1">
                <a:off x="2420" y="2341"/>
                <a:ext cx="136" cy="18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  <p:sp>
          <p:nvSpPr>
            <p:cNvPr id="126" name="Rectangle 55"/>
            <p:cNvSpPr>
              <a:spLocks noChangeArrowheads="1"/>
            </p:cNvSpPr>
            <p:nvPr/>
          </p:nvSpPr>
          <p:spPr bwMode="auto">
            <a:xfrm>
              <a:off x="1041648" y="2276872"/>
              <a:ext cx="865188" cy="1824285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pic>
          <p:nvPicPr>
            <p:cNvPr id="127" name="Picture 4"/>
            <p:cNvPicPr>
              <a:picLocks noChangeAspect="1" noChangeArrowheads="1"/>
            </p:cNvPicPr>
            <p:nvPr/>
          </p:nvPicPr>
          <p:blipFill>
            <a:blip r:embed="rId14" cstate="print"/>
            <a:srcRect l="25971" t="1606" r="25971" b="56540"/>
            <a:stretch>
              <a:fillRect/>
            </a:stretch>
          </p:blipFill>
          <p:spPr bwMode="auto">
            <a:xfrm>
              <a:off x="1100004" y="2780928"/>
              <a:ext cx="760585" cy="936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8" name="Content Placeholder 1"/>
            <p:cNvSpPr txBox="1">
              <a:spLocks/>
            </p:cNvSpPr>
            <p:nvPr/>
          </p:nvSpPr>
          <p:spPr>
            <a:xfrm>
              <a:off x="1115244" y="3694172"/>
              <a:ext cx="864096" cy="432048"/>
            </a:xfrm>
            <a:prstGeom prst="rect">
              <a:avLst/>
            </a:prstGeom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SzPct val="65000"/>
                <a:defRPr/>
              </a:pPr>
              <a:r>
                <a:rPr lang="de-CH" sz="2000" noProof="0" dirty="0" smtClean="0">
                  <a:cs typeface="Arial" charset="0"/>
                </a:rPr>
                <a:t>[</a:t>
              </a:r>
              <a:r>
                <a:rPr lang="en-US" sz="2000" dirty="0" smtClean="0">
                  <a:cs typeface="Arial" charset="0"/>
                </a:rPr>
                <a:t>Bell]</a:t>
              </a:r>
            </a:p>
          </p:txBody>
        </p:sp>
      </p:grpSp>
      <p:sp>
        <p:nvSpPr>
          <p:cNvPr id="132" name="Arc 131"/>
          <p:cNvSpPr/>
          <p:nvPr/>
        </p:nvSpPr>
        <p:spPr bwMode="auto">
          <a:xfrm rot="10800000" flipH="1">
            <a:off x="5766792" y="1087016"/>
            <a:ext cx="533400" cy="685800"/>
          </a:xfrm>
          <a:prstGeom prst="arc">
            <a:avLst>
              <a:gd name="adj1" fmla="val 16200000"/>
              <a:gd name="adj2" fmla="val 5925416"/>
            </a:avLst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</a:endParaRPr>
          </a:p>
        </p:txBody>
      </p:sp>
      <p:grpSp>
        <p:nvGrpSpPr>
          <p:cNvPr id="133" name="Group 97"/>
          <p:cNvGrpSpPr/>
          <p:nvPr/>
        </p:nvGrpSpPr>
        <p:grpSpPr>
          <a:xfrm>
            <a:off x="3131840" y="1457811"/>
            <a:ext cx="457200" cy="564252"/>
            <a:chOff x="1018819" y="3721632"/>
            <a:chExt cx="719137" cy="8728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4" name="Oval 154"/>
            <p:cNvSpPr>
              <a:spLocks noChangeArrowheads="1"/>
            </p:cNvSpPr>
            <p:nvPr/>
          </p:nvSpPr>
          <p:spPr bwMode="auto">
            <a:xfrm>
              <a:off x="1018819" y="3771443"/>
              <a:ext cx="719137" cy="720725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135" name="Text Box 21"/>
            <p:cNvSpPr txBox="1">
              <a:spLocks noChangeArrowheads="1"/>
            </p:cNvSpPr>
            <p:nvPr/>
          </p:nvSpPr>
          <p:spPr bwMode="auto">
            <a:xfrm>
              <a:off x="1110827" y="3721632"/>
              <a:ext cx="404147" cy="872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 b="0" dirty="0" smtClean="0">
                  <a:cs typeface="Arial" charset="0"/>
                </a:rPr>
                <a:t>?</a:t>
              </a:r>
              <a:endParaRPr lang="de-CH" sz="2800" b="0" dirty="0"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281420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 uiExpand="1" build="p"/>
      <p:bldP spid="13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No-Go Theorem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57298"/>
            <a:ext cx="8712968" cy="4929222"/>
          </a:xfrm>
        </p:spPr>
        <p:txBody>
          <a:bodyPr>
            <a:normAutofit lnSpcReduction="10000"/>
          </a:bodyPr>
          <a:lstStyle/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3200" dirty="0" smtClean="0">
                <a:cs typeface="Arial" charset="0"/>
              </a:rPr>
              <a:t>Any position-verification protocol </a:t>
            </a:r>
            <a:r>
              <a:rPr lang="en-US" sz="3200" dirty="0" smtClean="0">
                <a:solidFill>
                  <a:srgbClr val="FF0000"/>
                </a:solidFill>
                <a:cs typeface="Arial" charset="0"/>
              </a:rPr>
              <a:t>can be broken </a:t>
            </a:r>
            <a:r>
              <a:rPr lang="en-US" sz="3200" dirty="0" smtClean="0">
                <a:cs typeface="Arial" charset="0"/>
              </a:rPr>
              <a:t>using an exponential number of entangled </a:t>
            </a:r>
            <a:r>
              <a:rPr lang="en-US" sz="3200" dirty="0" err="1" smtClean="0">
                <a:cs typeface="Arial" charset="0"/>
              </a:rPr>
              <a:t>qubits</a:t>
            </a:r>
            <a:r>
              <a:rPr lang="en-US" sz="3200" dirty="0" smtClean="0">
                <a:cs typeface="Arial" charset="0"/>
              </a:rPr>
              <a:t>.</a:t>
            </a:r>
          </a:p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dirty="0" smtClean="0">
              <a:solidFill>
                <a:srgbClr val="FF0000"/>
              </a:solidFill>
              <a:cs typeface="Arial" charset="0"/>
            </a:endParaRPr>
          </a:p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3200" dirty="0" smtClean="0">
                <a:solidFill>
                  <a:srgbClr val="FF0000"/>
                </a:solidFill>
                <a:cs typeface="Arial" charset="0"/>
              </a:rPr>
              <a:t>Question:</a:t>
            </a:r>
            <a:r>
              <a:rPr lang="en-US" sz="3200" dirty="0" smtClean="0">
                <a:cs typeface="Arial" charset="0"/>
              </a:rPr>
              <a:t> Are so many quantum resources really necessary? </a:t>
            </a:r>
          </a:p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sz="3200" dirty="0" smtClean="0">
              <a:cs typeface="Arial" charset="0"/>
            </a:endParaRPr>
          </a:p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3200" dirty="0" smtClean="0">
                <a:cs typeface="Arial" charset="0"/>
              </a:rPr>
              <a:t>Does there exist a protocol such that:</a:t>
            </a:r>
          </a:p>
          <a:p>
            <a:pPr marL="800100" lvl="1" indent="-342900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800" dirty="0">
                <a:solidFill>
                  <a:srgbClr val="0000FF"/>
                </a:solidFill>
                <a:cs typeface="Arial" charset="0"/>
              </a:rPr>
              <a:t>honest</a:t>
            </a:r>
            <a:r>
              <a:rPr lang="en-US" sz="2800" dirty="0">
                <a:cs typeface="Arial" charset="0"/>
              </a:rPr>
              <a:t> </a:t>
            </a:r>
            <a:r>
              <a:rPr lang="en-US" sz="2800" dirty="0" err="1">
                <a:cs typeface="Arial" charset="0"/>
              </a:rPr>
              <a:t>prover</a:t>
            </a:r>
            <a:r>
              <a:rPr lang="en-US" sz="2800" dirty="0">
                <a:cs typeface="Arial" charset="0"/>
              </a:rPr>
              <a:t> and verifiers </a:t>
            </a:r>
            <a:r>
              <a:rPr lang="en-US" sz="2800" dirty="0" smtClean="0">
                <a:cs typeface="Arial" charset="0"/>
              </a:rPr>
              <a:t>are efficient, but</a:t>
            </a:r>
            <a:endParaRPr lang="en-US" sz="2800" dirty="0">
              <a:cs typeface="Arial" charset="0"/>
            </a:endParaRPr>
          </a:p>
          <a:p>
            <a:pPr marL="800100" lvl="1" indent="-342900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800" dirty="0" smtClean="0">
                <a:cs typeface="Arial" charset="0"/>
              </a:rPr>
              <a:t>any </a:t>
            </a:r>
            <a:r>
              <a:rPr lang="en-US" sz="2800" dirty="0" smtClean="0">
                <a:solidFill>
                  <a:srgbClr val="0000FF"/>
                </a:solidFill>
                <a:cs typeface="Arial" charset="0"/>
              </a:rPr>
              <a:t>attack</a:t>
            </a:r>
            <a:r>
              <a:rPr lang="en-US" sz="2800" dirty="0" smtClean="0">
                <a:cs typeface="Arial" charset="0"/>
              </a:rPr>
              <a:t> requires lots of entanglement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0784" y="4221088"/>
            <a:ext cx="1925712" cy="224066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67544" y="836712"/>
            <a:ext cx="66227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de-CH" dirty="0" smtClean="0">
                <a:cs typeface="Arial" charset="0"/>
              </a:rPr>
              <a:t>[</a:t>
            </a:r>
            <a:r>
              <a:rPr lang="nl-NL" dirty="0" err="1">
                <a:cs typeface="Arial" charset="0"/>
              </a:rPr>
              <a:t>Buhrman</a:t>
            </a:r>
            <a:r>
              <a:rPr lang="nl-NL" dirty="0">
                <a:cs typeface="Arial" charset="0"/>
              </a:rPr>
              <a:t>, </a:t>
            </a:r>
            <a:r>
              <a:rPr lang="nl-NL" dirty="0" err="1">
                <a:cs typeface="Arial" charset="0"/>
              </a:rPr>
              <a:t>Chandran</a:t>
            </a:r>
            <a:r>
              <a:rPr lang="nl-NL" dirty="0">
                <a:cs typeface="Arial" charset="0"/>
              </a:rPr>
              <a:t>, </a:t>
            </a:r>
            <a:r>
              <a:rPr lang="nl-NL" dirty="0" err="1">
                <a:cs typeface="Arial" charset="0"/>
              </a:rPr>
              <a:t>Fehr</a:t>
            </a:r>
            <a:r>
              <a:rPr lang="nl-NL" dirty="0">
                <a:cs typeface="Arial" charset="0"/>
              </a:rPr>
              <a:t>, </a:t>
            </a:r>
            <a:r>
              <a:rPr lang="nl-NL" dirty="0" err="1">
                <a:cs typeface="Arial" charset="0"/>
              </a:rPr>
              <a:t>Gelles</a:t>
            </a:r>
            <a:r>
              <a:rPr lang="nl-NL" dirty="0">
                <a:cs typeface="Arial" charset="0"/>
              </a:rPr>
              <a:t>, </a:t>
            </a:r>
            <a:r>
              <a:rPr lang="nl-NL" dirty="0" err="1">
                <a:cs typeface="Arial" charset="0"/>
              </a:rPr>
              <a:t>Goyal</a:t>
            </a:r>
            <a:r>
              <a:rPr lang="nl-NL" dirty="0">
                <a:cs typeface="Arial" charset="0"/>
              </a:rPr>
              <a:t>, </a:t>
            </a:r>
            <a:r>
              <a:rPr lang="nl-NL" dirty="0" err="1">
                <a:cs typeface="Arial" charset="0"/>
              </a:rPr>
              <a:t>Ostrovsky</a:t>
            </a:r>
            <a:r>
              <a:rPr lang="nl-NL" dirty="0">
                <a:cs typeface="Arial" charset="0"/>
              </a:rPr>
              <a:t>, Schaffner 2010</a:t>
            </a:r>
            <a:r>
              <a:rPr lang="en-US" dirty="0" smtClean="0">
                <a:cs typeface="Arial" charset="0"/>
              </a:rPr>
              <a:t>]</a:t>
            </a:r>
            <a:endParaRPr lang="en-US" dirty="0">
              <a:cs typeface="Arial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499992" y="2348880"/>
            <a:ext cx="4752528" cy="648072"/>
            <a:chOff x="4572000" y="3212976"/>
            <a:chExt cx="4752528" cy="648072"/>
          </a:xfrm>
        </p:grpSpPr>
        <p:sp>
          <p:nvSpPr>
            <p:cNvPr id="7" name="Oval 54"/>
            <p:cNvSpPr>
              <a:spLocks noChangeArrowheads="1"/>
            </p:cNvSpPr>
            <p:nvPr/>
          </p:nvSpPr>
          <p:spPr bwMode="auto">
            <a:xfrm rot="16200000">
              <a:off x="6624228" y="1160748"/>
              <a:ext cx="648072" cy="4752528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8" name="Group 172"/>
            <p:cNvGrpSpPr/>
            <p:nvPr/>
          </p:nvGrpSpPr>
          <p:grpSpPr>
            <a:xfrm>
              <a:off x="5652120" y="3284984"/>
              <a:ext cx="457692" cy="460694"/>
              <a:chOff x="3731760" y="2948800"/>
              <a:chExt cx="457692" cy="460694"/>
            </a:xfrm>
          </p:grpSpPr>
          <p:sp>
            <p:nvSpPr>
              <p:cNvPr id="15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7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8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9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9" name="Group 173"/>
            <p:cNvGrpSpPr/>
            <p:nvPr/>
          </p:nvGrpSpPr>
          <p:grpSpPr>
            <a:xfrm>
              <a:off x="7884368" y="3284984"/>
              <a:ext cx="457692" cy="460694"/>
              <a:chOff x="3731760" y="2948800"/>
              <a:chExt cx="457692" cy="460694"/>
            </a:xfrm>
          </p:grpSpPr>
          <p:sp>
            <p:nvSpPr>
              <p:cNvPr id="10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1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2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3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4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9610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44624"/>
            <a:ext cx="8712968" cy="928694"/>
          </a:xfrm>
        </p:spPr>
        <p:txBody>
          <a:bodyPr/>
          <a:lstStyle/>
          <a:p>
            <a:r>
              <a:rPr lang="en-US" sz="4000" dirty="0"/>
              <a:t>What </a:t>
            </a:r>
            <a:r>
              <a:rPr lang="en-US" sz="4000" dirty="0" smtClean="0"/>
              <a:t>Have You Learned from </a:t>
            </a:r>
            <a:r>
              <a:rPr lang="en-US" sz="4000" dirty="0"/>
              <a:t>this Talk?</a:t>
            </a:r>
            <a:endParaRPr lang="de-DE" sz="40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51520" y="980728"/>
            <a:ext cx="7848872" cy="568863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>
              <a:lnSpc>
                <a:spcPct val="110000"/>
              </a:lnSpc>
              <a:spcBef>
                <a:spcPct val="50000"/>
              </a:spcBef>
              <a:buClr>
                <a:srgbClr val="FF0000"/>
              </a:buClr>
              <a:buSzPct val="150000"/>
              <a:buFont typeface="Wingdings" pitchFamily="2" charset="2"/>
              <a:buChar char=""/>
              <a:defRPr/>
            </a:pPr>
            <a:r>
              <a:rPr lang="fr-CH" sz="3300" dirty="0" smtClean="0"/>
              <a:t>Classical Cryptography</a:t>
            </a:r>
          </a:p>
          <a:p>
            <a:pPr marL="800100" lvl="1" indent="-342900">
              <a:spcBef>
                <a:spcPct val="20000"/>
              </a:spcBef>
              <a:buClr>
                <a:srgbClr val="4F81BD"/>
              </a:buClr>
              <a:buSzPct val="65000"/>
              <a:buFont typeface="Wingdings" pitchFamily="2" charset="2"/>
              <a:buChar char="n"/>
            </a:pPr>
            <a:r>
              <a:rPr lang="en-US" sz="2800" dirty="0" smtClean="0">
                <a:solidFill>
                  <a:prstClr val="black"/>
                </a:solidFill>
                <a:cs typeface="Arial" charset="0"/>
              </a:rPr>
              <a:t>Long </a:t>
            </a:r>
            <a:r>
              <a:rPr lang="en-US" sz="2800" dirty="0" smtClean="0">
                <a:solidFill>
                  <a:prstClr val="black"/>
                </a:solidFill>
                <a:cs typeface="Arial" charset="0"/>
                <a:hlinkClick r:id="rId2"/>
              </a:rPr>
              <a:t>history</a:t>
            </a:r>
            <a:endParaRPr lang="en-US" sz="2800" dirty="0" smtClean="0">
              <a:solidFill>
                <a:prstClr val="black"/>
              </a:solidFill>
              <a:cs typeface="Arial" charset="0"/>
            </a:endParaRPr>
          </a:p>
          <a:p>
            <a:pPr marL="800100" lvl="1" indent="-342900">
              <a:spcBef>
                <a:spcPct val="20000"/>
              </a:spcBef>
              <a:buClr>
                <a:srgbClr val="4F81BD"/>
              </a:buClr>
              <a:buSzPct val="65000"/>
              <a:buFont typeface="Wingdings" pitchFamily="2" charset="2"/>
              <a:buChar char="n"/>
            </a:pPr>
            <a:r>
              <a:rPr lang="en-US" sz="2800" dirty="0" smtClean="0">
                <a:solidFill>
                  <a:prstClr val="black"/>
                </a:solidFill>
                <a:cs typeface="Arial" charset="0"/>
                <a:hlinkClick r:id="rId3"/>
              </a:rPr>
              <a:t>One-time pad</a:t>
            </a:r>
            <a:endParaRPr lang="en-US" sz="2800" dirty="0" smtClean="0">
              <a:solidFill>
                <a:prstClr val="black"/>
              </a:solidFill>
              <a:cs typeface="Arial" charset="0"/>
            </a:endParaRPr>
          </a:p>
          <a:p>
            <a:pPr marL="800100" lvl="1" indent="-342900">
              <a:spcBef>
                <a:spcPct val="20000"/>
              </a:spcBef>
              <a:buClr>
                <a:srgbClr val="4F81BD"/>
              </a:buClr>
              <a:buSzPct val="65000"/>
              <a:buFont typeface="Wingdings" pitchFamily="2" charset="2"/>
              <a:buChar char="n"/>
            </a:pPr>
            <a:endParaRPr lang="en-US" sz="2800" dirty="0">
              <a:solidFill>
                <a:prstClr val="black"/>
              </a:solidFill>
              <a:cs typeface="Arial" charset="0"/>
            </a:endParaRPr>
          </a:p>
          <a:p>
            <a:pPr marL="800100" lvl="1" indent="-342900">
              <a:spcBef>
                <a:spcPct val="20000"/>
              </a:spcBef>
              <a:buClr>
                <a:srgbClr val="4F81BD"/>
              </a:buClr>
              <a:buSzPct val="65000"/>
              <a:buFont typeface="Wingdings" pitchFamily="2" charset="2"/>
              <a:buChar char="n"/>
            </a:pPr>
            <a:endParaRPr lang="en-US" sz="2800" dirty="0" smtClean="0">
              <a:solidFill>
                <a:prstClr val="black"/>
              </a:solidFill>
              <a:cs typeface="Arial" charset="0"/>
            </a:endParaRPr>
          </a:p>
          <a:p>
            <a:pPr marL="800100" lvl="1" indent="-342900">
              <a:spcBef>
                <a:spcPct val="20000"/>
              </a:spcBef>
              <a:buClr>
                <a:srgbClr val="4F81BD"/>
              </a:buClr>
              <a:buSzPct val="65000"/>
              <a:buFont typeface="Wingdings" pitchFamily="2" charset="2"/>
              <a:buChar char="n"/>
            </a:pPr>
            <a:endParaRPr lang="en-US" sz="2800" dirty="0">
              <a:solidFill>
                <a:prstClr val="black"/>
              </a:solidFill>
              <a:cs typeface="Arial" charset="0"/>
            </a:endParaRPr>
          </a:p>
          <a:p>
            <a:pPr marL="800100" lvl="1" indent="-342900">
              <a:spcBef>
                <a:spcPct val="20000"/>
              </a:spcBef>
              <a:buClr>
                <a:srgbClr val="4F81BD"/>
              </a:buClr>
              <a:buSzPct val="65000"/>
              <a:buFont typeface="Wingdings" pitchFamily="2" charset="2"/>
              <a:buChar char="n"/>
            </a:pPr>
            <a:endParaRPr lang="en-US" sz="2800" dirty="0" smtClean="0">
              <a:solidFill>
                <a:prstClr val="black"/>
              </a:solidFill>
              <a:cs typeface="Arial" charset="0"/>
            </a:endParaRPr>
          </a:p>
          <a:p>
            <a:pPr marL="800100" lvl="1" indent="-342900">
              <a:spcBef>
                <a:spcPct val="20000"/>
              </a:spcBef>
              <a:buClr>
                <a:srgbClr val="4F81BD"/>
              </a:buClr>
              <a:buSzPct val="65000"/>
              <a:buFont typeface="Wingdings" pitchFamily="2" charset="2"/>
              <a:buChar char="n"/>
            </a:pPr>
            <a:endParaRPr lang="en-US" sz="2800" dirty="0" smtClean="0">
              <a:solidFill>
                <a:prstClr val="black"/>
              </a:solidFill>
              <a:cs typeface="Arial" charset="0"/>
            </a:endParaRPr>
          </a:p>
          <a:p>
            <a:pPr marL="800100" lvl="1" indent="-342900">
              <a:spcBef>
                <a:spcPct val="20000"/>
              </a:spcBef>
              <a:buClr>
                <a:srgbClr val="4F81BD"/>
              </a:buClr>
              <a:buSzPct val="65000"/>
              <a:buFont typeface="Wingdings" pitchFamily="2" charset="2"/>
              <a:buChar char="n"/>
            </a:pPr>
            <a:r>
              <a:rPr lang="en-US" sz="2800" dirty="0" smtClean="0">
                <a:solidFill>
                  <a:prstClr val="black"/>
                </a:solidFill>
                <a:cs typeface="Arial" charset="0"/>
                <a:hlinkClick r:id="rId4"/>
              </a:rPr>
              <a:t>Public-key cryptography</a:t>
            </a:r>
            <a:endParaRPr lang="en-US" sz="2800" dirty="0" smtClean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0272" y="764704"/>
            <a:ext cx="1368152" cy="1825218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06868">
            <a:off x="4359261" y="1442848"/>
            <a:ext cx="2406434" cy="137533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72008" y="2708920"/>
            <a:ext cx="9180512" cy="2376264"/>
            <a:chOff x="72008" y="2708920"/>
            <a:chExt cx="9180512" cy="2376264"/>
          </a:xfrm>
        </p:grpSpPr>
        <p:pic>
          <p:nvPicPr>
            <p:cNvPr id="48" name="Picture 39" descr="BS00996_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flipH="1">
              <a:off x="683568" y="4149080"/>
              <a:ext cx="647700" cy="484187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49" name="Picture 40" descr="BS00996_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flipH="1">
              <a:off x="7703875" y="4293096"/>
              <a:ext cx="647700" cy="484187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50" name="TextBox 49"/>
            <p:cNvSpPr txBox="1"/>
            <p:nvPr/>
          </p:nvSpPr>
          <p:spPr>
            <a:xfrm>
              <a:off x="72008" y="3068960"/>
              <a:ext cx="11651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0" dirty="0" smtClean="0">
                  <a:latin typeface="Arial" pitchFamily="34" charset="0"/>
                  <a:cs typeface="Arial" pitchFamily="34" charset="0"/>
                </a:rPr>
                <a:t>Alice</a:t>
              </a:r>
              <a:endParaRPr lang="en-US" sz="2800" b="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063915" y="3789040"/>
              <a:ext cx="11651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0" dirty="0" smtClean="0">
                  <a:latin typeface="Arial" pitchFamily="34" charset="0"/>
                  <a:cs typeface="Arial" pitchFamily="34" charset="0"/>
                </a:rPr>
                <a:t>Bob</a:t>
              </a:r>
              <a:endParaRPr lang="en-US" sz="2800" b="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2" name="Picture 51" descr="AliceBlue.eps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 flipH="1">
              <a:off x="899592" y="3068960"/>
              <a:ext cx="1059740" cy="1080120"/>
            </a:xfrm>
            <a:prstGeom prst="rect">
              <a:avLst/>
            </a:prstGeom>
          </p:spPr>
        </p:pic>
        <p:grpSp>
          <p:nvGrpSpPr>
            <p:cNvPr id="53" name="Group 52"/>
            <p:cNvGrpSpPr/>
            <p:nvPr/>
          </p:nvGrpSpPr>
          <p:grpSpPr>
            <a:xfrm>
              <a:off x="3059832" y="3284984"/>
              <a:ext cx="2195795" cy="1731698"/>
              <a:chOff x="2987824" y="1700808"/>
              <a:chExt cx="2195795" cy="1731698"/>
            </a:xfrm>
          </p:grpSpPr>
          <p:sp>
            <p:nvSpPr>
              <p:cNvPr id="54" name="Line 27"/>
              <p:cNvSpPr>
                <a:spLocks noChangeShapeType="1"/>
              </p:cNvSpPr>
              <p:nvPr/>
            </p:nvSpPr>
            <p:spPr bwMode="auto">
              <a:xfrm flipV="1">
                <a:off x="3851920" y="1700808"/>
                <a:ext cx="216023" cy="648072"/>
              </a:xfrm>
              <a:prstGeom prst="line">
                <a:avLst/>
              </a:prstGeom>
              <a:noFill/>
              <a:ln w="57150" cap="rnd">
                <a:solidFill>
                  <a:srgbClr val="FF0000"/>
                </a:solidFill>
                <a:prstDash val="sysDot"/>
                <a:round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4283968" y="2852936"/>
                <a:ext cx="89965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0" dirty="0" smtClean="0">
                    <a:latin typeface="Arial" pitchFamily="34" charset="0"/>
                    <a:cs typeface="Arial" pitchFamily="34" charset="0"/>
                  </a:rPr>
                  <a:t>Eve</a:t>
                </a:r>
              </a:p>
            </p:txBody>
          </p:sp>
          <p:pic>
            <p:nvPicPr>
              <p:cNvPr id="56" name="Picture 55" descr="QueenOfHearts.png"/>
              <p:cNvPicPr>
                <a:picLocks noChangeAspect="1"/>
              </p:cNvPicPr>
              <p:nvPr/>
            </p:nvPicPr>
            <p:blipFill>
              <a:blip r:embed="rId9" cstate="print"/>
              <a:srcRect l="6597" r="7636"/>
              <a:stretch>
                <a:fillRect/>
              </a:stretch>
            </p:blipFill>
            <p:spPr>
              <a:xfrm>
                <a:off x="2987824" y="2348880"/>
                <a:ext cx="1280649" cy="1083626"/>
              </a:xfrm>
              <a:prstGeom prst="rect">
                <a:avLst/>
              </a:prstGeom>
            </p:spPr>
          </p:pic>
        </p:grpSp>
        <p:sp>
          <p:nvSpPr>
            <p:cNvPr id="71" name="Line 7"/>
            <p:cNvSpPr>
              <a:spLocks noChangeShapeType="1"/>
            </p:cNvSpPr>
            <p:nvPr/>
          </p:nvSpPr>
          <p:spPr bwMode="auto">
            <a:xfrm>
              <a:off x="3202558" y="3212976"/>
              <a:ext cx="2881313" cy="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prstDash val="solid"/>
              <a:round/>
              <a:headEnd type="none"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/>
            </a:p>
          </p:txBody>
        </p:sp>
        <p:pic>
          <p:nvPicPr>
            <p:cNvPr id="72" name="Picture 71" descr="MC900441455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1960" y="3140968"/>
              <a:ext cx="864096" cy="864096"/>
            </a:xfrm>
            <a:prstGeom prst="rect">
              <a:avLst/>
            </a:prstGeom>
          </p:spPr>
        </p:pic>
        <p:pic>
          <p:nvPicPr>
            <p:cNvPr id="73" name="Picture 6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948264" y="3212976"/>
              <a:ext cx="1285425" cy="914208"/>
            </a:xfrm>
            <a:prstGeom prst="rect">
              <a:avLst/>
            </a:prstGeom>
            <a:noFill/>
          </p:spPr>
        </p:pic>
        <p:sp>
          <p:nvSpPr>
            <p:cNvPr id="74" name="TextBox 73"/>
            <p:cNvSpPr txBox="1"/>
            <p:nvPr/>
          </p:nvSpPr>
          <p:spPr>
            <a:xfrm>
              <a:off x="395536" y="2708920"/>
              <a:ext cx="23762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m = </a:t>
              </a:r>
              <a:r>
                <a:rPr lang="en-US" b="0" dirty="0" smtClean="0">
                  <a:solidFill>
                    <a:srgbClr val="0000FF"/>
                  </a:solidFill>
                  <a:latin typeface="Consolas"/>
                  <a:cs typeface="Consolas"/>
                </a:rPr>
                <a:t>0000 1111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251520" y="4715852"/>
              <a:ext cx="22322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dirty="0" smtClean="0">
                  <a:latin typeface="Arial" pitchFamily="34" charset="0"/>
                  <a:cs typeface="Arial" pitchFamily="34" charset="0"/>
                </a:rPr>
                <a:t>k = </a:t>
              </a:r>
              <a:r>
                <a:rPr lang="en-US" dirty="0">
                  <a:latin typeface="Consolas"/>
                  <a:cs typeface="Consolas"/>
                </a:rPr>
                <a:t>0101 1011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7020272" y="4715852"/>
              <a:ext cx="22322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dirty="0" smtClean="0">
                  <a:latin typeface="Arial" pitchFamily="34" charset="0"/>
                  <a:cs typeface="Arial" pitchFamily="34" charset="0"/>
                </a:rPr>
                <a:t>k = </a:t>
              </a:r>
              <a:r>
                <a:rPr lang="en-US" dirty="0">
                  <a:latin typeface="Consolas"/>
                  <a:cs typeface="Consolas"/>
                </a:rPr>
                <a:t>0101 1011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3203848" y="2708920"/>
              <a:ext cx="28083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c</a:t>
              </a:r>
              <a:r>
                <a:rPr lang="en-US" b="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b="0" dirty="0" smtClean="0">
                  <a:latin typeface="Arial" pitchFamily="34" charset="0"/>
                  <a:cs typeface="Arial" pitchFamily="34" charset="0"/>
                </a:rPr>
                <a:t>= </a:t>
              </a:r>
              <a:r>
                <a:rPr lang="en-US" b="0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m</a:t>
              </a:r>
              <a:r>
                <a:rPr lang="en-US" b="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b="0" dirty="0" smtClean="0">
                  <a:latin typeface="cmsy10"/>
                  <a:ea typeface="cmsy10"/>
                  <a:cs typeface="cmsy10"/>
                </a:rPr>
                <a:t>©</a:t>
              </a:r>
              <a:r>
                <a:rPr lang="en-US" b="0" dirty="0" smtClean="0">
                  <a:latin typeface="Arial" pitchFamily="34" charset="0"/>
                  <a:cs typeface="Arial" pitchFamily="34" charset="0"/>
                </a:rPr>
                <a:t> k = </a:t>
              </a:r>
              <a:r>
                <a:rPr lang="en-US" dirty="0">
                  <a:solidFill>
                    <a:srgbClr val="FF0000"/>
                  </a:solidFill>
                  <a:latin typeface="Consolas"/>
                  <a:cs typeface="Consolas"/>
                </a:rPr>
                <a:t>0101 0100</a:t>
              </a:r>
            </a:p>
          </p:txBody>
        </p:sp>
        <p:sp>
          <p:nvSpPr>
            <p:cNvPr id="79" name="AutoShape 109"/>
            <p:cNvSpPr>
              <a:spLocks noChangeArrowheads="1"/>
            </p:cNvSpPr>
            <p:nvPr/>
          </p:nvSpPr>
          <p:spPr bwMode="auto">
            <a:xfrm>
              <a:off x="4427984" y="3933056"/>
              <a:ext cx="1368152" cy="648072"/>
            </a:xfrm>
            <a:prstGeom prst="cloudCallout">
              <a:avLst>
                <a:gd name="adj1" fmla="val -68259"/>
                <a:gd name="adj2" fmla="val 35277"/>
              </a:avLst>
            </a:prstGeom>
            <a:solidFill>
              <a:srgbClr val="A8EAE8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 sz="2400" dirty="0">
                  <a:latin typeface="Arial" pitchFamily="34" charset="0"/>
                  <a:cs typeface="Arial" pitchFamily="34" charset="0"/>
                </a:rPr>
                <a:t>k = </a:t>
              </a:r>
              <a:r>
                <a:rPr lang="en-US" sz="2400" dirty="0">
                  <a:latin typeface="Consolas"/>
                  <a:cs typeface="Consolas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98805319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44624"/>
            <a:ext cx="8712968" cy="928694"/>
          </a:xfrm>
        </p:spPr>
        <p:txBody>
          <a:bodyPr/>
          <a:lstStyle/>
          <a:p>
            <a:r>
              <a:rPr lang="en-US" sz="4000" dirty="0"/>
              <a:t>What </a:t>
            </a:r>
            <a:r>
              <a:rPr lang="en-US" sz="4000" dirty="0" smtClean="0"/>
              <a:t>Have You Learned from </a:t>
            </a:r>
            <a:r>
              <a:rPr lang="en-US" sz="4000" dirty="0"/>
              <a:t>this Talk?</a:t>
            </a:r>
            <a:endParaRPr lang="de-DE" sz="40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51520" y="764704"/>
            <a:ext cx="7848872" cy="568863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>
              <a:lnSpc>
                <a:spcPct val="110000"/>
              </a:lnSpc>
              <a:spcBef>
                <a:spcPct val="50000"/>
              </a:spcBef>
              <a:buClr>
                <a:srgbClr val="FF0000"/>
              </a:buClr>
              <a:buSzPct val="150000"/>
              <a:buFont typeface="Wingdings" pitchFamily="2" charset="2"/>
              <a:buChar char=""/>
              <a:defRPr/>
            </a:pPr>
            <a:r>
              <a:rPr lang="fr-CH" sz="3300" dirty="0" smtClean="0"/>
              <a:t>Quantum Mechanics</a:t>
            </a:r>
          </a:p>
          <a:p>
            <a:pPr marL="800100" lvl="1" indent="-342900">
              <a:lnSpc>
                <a:spcPct val="200000"/>
              </a:lnSpc>
              <a:spcBef>
                <a:spcPct val="20000"/>
              </a:spcBef>
              <a:buClr>
                <a:srgbClr val="4F81BD"/>
              </a:buClr>
              <a:buSzPct val="65000"/>
              <a:buFont typeface="Wingdings" pitchFamily="2" charset="2"/>
              <a:buChar char="n"/>
            </a:pPr>
            <a:r>
              <a:rPr lang="en-US" sz="2800" dirty="0" err="1" smtClean="0">
                <a:solidFill>
                  <a:prstClr val="black"/>
                </a:solidFill>
                <a:cs typeface="Arial" charset="0"/>
                <a:hlinkClick r:id="rId6"/>
              </a:rPr>
              <a:t>Qubits</a:t>
            </a:r>
            <a:endParaRPr lang="en-US" sz="2800" dirty="0" smtClean="0">
              <a:solidFill>
                <a:prstClr val="black"/>
              </a:solidFill>
              <a:cs typeface="Arial" charset="0"/>
            </a:endParaRPr>
          </a:p>
          <a:p>
            <a:pPr marL="800100" lvl="1" indent="-342900">
              <a:lnSpc>
                <a:spcPct val="200000"/>
              </a:lnSpc>
              <a:spcBef>
                <a:spcPct val="20000"/>
              </a:spcBef>
              <a:buClr>
                <a:srgbClr val="4F81BD"/>
              </a:buClr>
              <a:buSzPct val="65000"/>
              <a:buFont typeface="Wingdings" pitchFamily="2" charset="2"/>
              <a:buChar char="n"/>
            </a:pPr>
            <a:r>
              <a:rPr lang="en-US" sz="2800" dirty="0" smtClean="0">
                <a:solidFill>
                  <a:prstClr val="black"/>
                </a:solidFill>
                <a:cs typeface="Arial" charset="0"/>
                <a:hlinkClick r:id="rId7"/>
              </a:rPr>
              <a:t>Quantum Computer</a:t>
            </a:r>
            <a:endParaRPr lang="en-US" sz="2800" dirty="0" smtClean="0">
              <a:solidFill>
                <a:prstClr val="black"/>
              </a:solidFill>
              <a:cs typeface="Arial" charset="0"/>
            </a:endParaRPr>
          </a:p>
          <a:p>
            <a:pPr marL="800100" lvl="1" indent="-342900">
              <a:lnSpc>
                <a:spcPct val="200000"/>
              </a:lnSpc>
              <a:spcBef>
                <a:spcPct val="20000"/>
              </a:spcBef>
              <a:buClr>
                <a:srgbClr val="4F81BD"/>
              </a:buClr>
              <a:buSzPct val="65000"/>
              <a:buFont typeface="Wingdings" pitchFamily="2" charset="2"/>
              <a:buChar char="n"/>
            </a:pPr>
            <a:r>
              <a:rPr lang="en-US" sz="2800" dirty="0" smtClean="0">
                <a:solidFill>
                  <a:prstClr val="black"/>
                </a:solidFill>
                <a:cs typeface="Arial" charset="0"/>
                <a:hlinkClick r:id="rId8"/>
              </a:rPr>
              <a:t>No-cloning</a:t>
            </a:r>
            <a:endParaRPr lang="en-US" sz="2800" dirty="0" smtClean="0">
              <a:solidFill>
                <a:prstClr val="black"/>
              </a:solidFill>
              <a:cs typeface="Arial" charset="0"/>
            </a:endParaRPr>
          </a:p>
          <a:p>
            <a:pPr marL="800100" lvl="1" indent="-342900">
              <a:lnSpc>
                <a:spcPct val="200000"/>
              </a:lnSpc>
              <a:spcBef>
                <a:spcPct val="20000"/>
              </a:spcBef>
              <a:buClr>
                <a:srgbClr val="4F81BD"/>
              </a:buClr>
              <a:buSzPct val="65000"/>
              <a:buFont typeface="Wingdings" pitchFamily="2" charset="2"/>
              <a:buChar char="n"/>
            </a:pPr>
            <a:r>
              <a:rPr lang="en-US" sz="2800" dirty="0" smtClean="0">
                <a:solidFill>
                  <a:prstClr val="black"/>
                </a:solidFill>
                <a:cs typeface="Arial" charset="0"/>
                <a:hlinkClick r:id="rId9"/>
              </a:rPr>
              <a:t>Entanglement</a:t>
            </a:r>
            <a:endParaRPr lang="en-US" sz="2800" dirty="0">
              <a:solidFill>
                <a:prstClr val="black"/>
              </a:solidFill>
              <a:cs typeface="Arial" charset="0"/>
            </a:endParaRPr>
          </a:p>
          <a:p>
            <a:pPr marL="800100" lvl="1" indent="-342900">
              <a:lnSpc>
                <a:spcPct val="200000"/>
              </a:lnSpc>
              <a:spcBef>
                <a:spcPct val="20000"/>
              </a:spcBef>
              <a:buClr>
                <a:srgbClr val="4F81BD"/>
              </a:buClr>
              <a:buSzPct val="65000"/>
              <a:buFont typeface="Wingdings" pitchFamily="2" charset="2"/>
              <a:buChar char="n"/>
            </a:pPr>
            <a:r>
              <a:rPr lang="en-US" sz="2800" dirty="0" smtClean="0">
                <a:solidFill>
                  <a:prstClr val="black"/>
                </a:solidFill>
                <a:cs typeface="Arial" charset="0"/>
                <a:hlinkClick r:id="rId10"/>
              </a:rPr>
              <a:t>Quantum Teleportation</a:t>
            </a:r>
            <a:endParaRPr lang="en-US" sz="2800" dirty="0" smtClean="0">
              <a:solidFill>
                <a:prstClr val="black"/>
              </a:solidFill>
              <a:cs typeface="Arial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5364088" y="1124744"/>
            <a:ext cx="2594726" cy="1080120"/>
            <a:chOff x="971600" y="4077072"/>
            <a:chExt cx="2594726" cy="1080120"/>
          </a:xfrm>
        </p:grpSpPr>
        <p:grpSp>
          <p:nvGrpSpPr>
            <p:cNvPr id="28" name="Group 28"/>
            <p:cNvGrpSpPr/>
            <p:nvPr/>
          </p:nvGrpSpPr>
          <p:grpSpPr>
            <a:xfrm>
              <a:off x="971600" y="4653136"/>
              <a:ext cx="457692" cy="460694"/>
              <a:chOff x="4214810" y="2000240"/>
              <a:chExt cx="457692" cy="460694"/>
            </a:xfrm>
          </p:grpSpPr>
          <p:sp>
            <p:nvSpPr>
              <p:cNvPr id="43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4" name="Line 5"/>
              <p:cNvSpPr>
                <a:spLocks noChangeShapeType="1"/>
              </p:cNvSpPr>
              <p:nvPr/>
            </p:nvSpPr>
            <p:spPr bwMode="auto">
              <a:xfrm rot="27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2483768" y="4696498"/>
              <a:ext cx="457692" cy="460694"/>
              <a:chOff x="4214810" y="2000240"/>
              <a:chExt cx="457692" cy="460694"/>
            </a:xfrm>
          </p:grpSpPr>
          <p:sp>
            <p:nvSpPr>
              <p:cNvPr id="40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2" name="Line 5"/>
              <p:cNvSpPr>
                <a:spLocks noChangeShapeType="1"/>
              </p:cNvSpPr>
              <p:nvPr/>
            </p:nvSpPr>
            <p:spPr bwMode="auto">
              <a:xfrm rot="81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pic>
          <p:nvPicPr>
            <p:cNvPr id="30" name="Picture 29" descr="TP_tmp.emf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1547664" y="4725144"/>
              <a:ext cx="579184" cy="374525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31" name="Picture 30" descr="TP_tmp.emf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987824" y="4725144"/>
              <a:ext cx="578502" cy="374084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32" name="Picture 31" descr="TP_tmp.emf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1547664" y="4149080"/>
              <a:ext cx="579867" cy="40980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33" name="Picture 32" descr="TP_tmp.emf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984704" y="4149080"/>
              <a:ext cx="579184" cy="409317"/>
            </a:xfrm>
            <a:prstGeom prst="rect">
              <a:avLst/>
            </a:prstGeom>
            <a:noFill/>
            <a:ln/>
            <a:effectLst/>
          </p:spPr>
        </p:pic>
        <p:grpSp>
          <p:nvGrpSpPr>
            <p:cNvPr id="34" name="Group 28"/>
            <p:cNvGrpSpPr/>
            <p:nvPr/>
          </p:nvGrpSpPr>
          <p:grpSpPr>
            <a:xfrm>
              <a:off x="2483768" y="4077072"/>
              <a:ext cx="457692" cy="460694"/>
              <a:chOff x="4214810" y="2000240"/>
              <a:chExt cx="457692" cy="460694"/>
            </a:xfrm>
          </p:grpSpPr>
          <p:sp>
            <p:nvSpPr>
              <p:cNvPr id="38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9" name="Line 5"/>
              <p:cNvSpPr>
                <a:spLocks noChangeShapeType="1"/>
              </p:cNvSpPr>
              <p:nvPr/>
            </p:nvSpPr>
            <p:spPr bwMode="auto">
              <a:xfrm rot="108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971600" y="4077072"/>
              <a:ext cx="457692" cy="460694"/>
              <a:chOff x="7597837" y="2707419"/>
              <a:chExt cx="457692" cy="460694"/>
            </a:xfrm>
          </p:grpSpPr>
          <p:sp>
            <p:nvSpPr>
              <p:cNvPr id="36" name="Oval 2"/>
              <p:cNvSpPr>
                <a:spLocks noChangeArrowheads="1"/>
              </p:cNvSpPr>
              <p:nvPr/>
            </p:nvSpPr>
            <p:spPr bwMode="auto">
              <a:xfrm>
                <a:off x="7597837" y="2707419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7" name="Line 5"/>
              <p:cNvSpPr>
                <a:spLocks noChangeShapeType="1"/>
              </p:cNvSpPr>
              <p:nvPr/>
            </p:nvSpPr>
            <p:spPr bwMode="auto">
              <a:xfrm rot="5400000">
                <a:off x="7827188" y="2754097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pic>
        <p:nvPicPr>
          <p:cNvPr id="45" name="Picture 2" descr="startrek-beam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876256" y="3830187"/>
            <a:ext cx="1940224" cy="2864141"/>
          </a:xfrm>
          <a:prstGeom prst="rect">
            <a:avLst/>
          </a:prstGeom>
          <a:noFill/>
        </p:spPr>
      </p:pic>
      <p:grpSp>
        <p:nvGrpSpPr>
          <p:cNvPr id="57" name="Group 56"/>
          <p:cNvGrpSpPr/>
          <p:nvPr/>
        </p:nvGrpSpPr>
        <p:grpSpPr>
          <a:xfrm>
            <a:off x="3059832" y="4725144"/>
            <a:ext cx="3528392" cy="648072"/>
            <a:chOff x="2699792" y="1844824"/>
            <a:chExt cx="3528392" cy="648072"/>
          </a:xfrm>
        </p:grpSpPr>
        <p:sp>
          <p:nvSpPr>
            <p:cNvPr id="58" name="Oval 54"/>
            <p:cNvSpPr>
              <a:spLocks noChangeArrowheads="1"/>
            </p:cNvSpPr>
            <p:nvPr/>
          </p:nvSpPr>
          <p:spPr bwMode="auto">
            <a:xfrm rot="16200000">
              <a:off x="4139952" y="404664"/>
              <a:ext cx="648072" cy="3528392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59" name="Group 172"/>
            <p:cNvGrpSpPr/>
            <p:nvPr/>
          </p:nvGrpSpPr>
          <p:grpSpPr>
            <a:xfrm>
              <a:off x="3394228" y="1916832"/>
              <a:ext cx="457692" cy="460694"/>
              <a:chOff x="3731760" y="2948800"/>
              <a:chExt cx="457692" cy="460694"/>
            </a:xfrm>
          </p:grpSpPr>
          <p:sp>
            <p:nvSpPr>
              <p:cNvPr id="66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7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68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69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70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60" name="Group 173"/>
            <p:cNvGrpSpPr/>
            <p:nvPr/>
          </p:nvGrpSpPr>
          <p:grpSpPr>
            <a:xfrm>
              <a:off x="5004048" y="1916832"/>
              <a:ext cx="457692" cy="460694"/>
              <a:chOff x="3731760" y="2948800"/>
              <a:chExt cx="457692" cy="460694"/>
            </a:xfrm>
          </p:grpSpPr>
          <p:sp>
            <p:nvSpPr>
              <p:cNvPr id="61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2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63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64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65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16" cstate="print"/>
          <a:srcRect l="-8679" t="-1545" r="-1535" b="-1498"/>
          <a:stretch/>
        </p:blipFill>
        <p:spPr>
          <a:xfrm>
            <a:off x="5940152" y="2348880"/>
            <a:ext cx="2009148" cy="1296144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915816" y="3284984"/>
            <a:ext cx="3096344" cy="1368152"/>
            <a:chOff x="2915816" y="3284984"/>
            <a:chExt cx="3096344" cy="1368152"/>
          </a:xfrm>
        </p:grpSpPr>
        <p:pic>
          <p:nvPicPr>
            <p:cNvPr id="46" name="Picture 9" descr="dolly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3059832" y="3284984"/>
              <a:ext cx="1368152" cy="1258766"/>
            </a:xfrm>
            <a:prstGeom prst="rect">
              <a:avLst/>
            </a:prstGeom>
            <a:noFill/>
          </p:spPr>
        </p:pic>
        <p:pic>
          <p:nvPicPr>
            <p:cNvPr id="78" name="Picture 9" descr="dolly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4499992" y="3284984"/>
              <a:ext cx="1368152" cy="1258766"/>
            </a:xfrm>
            <a:prstGeom prst="rect">
              <a:avLst/>
            </a:prstGeom>
            <a:noFill/>
          </p:spPr>
        </p:pic>
        <p:grpSp>
          <p:nvGrpSpPr>
            <p:cNvPr id="47" name="Group 74"/>
            <p:cNvGrpSpPr/>
            <p:nvPr/>
          </p:nvGrpSpPr>
          <p:grpSpPr>
            <a:xfrm>
              <a:off x="2915816" y="3284984"/>
              <a:ext cx="3096344" cy="1368152"/>
              <a:chOff x="2809127" y="3501009"/>
              <a:chExt cx="3326202" cy="2232248"/>
            </a:xfrm>
          </p:grpSpPr>
          <p:sp>
            <p:nvSpPr>
              <p:cNvPr id="48" name="Line 150"/>
              <p:cNvSpPr>
                <a:spLocks noChangeShapeType="1"/>
              </p:cNvSpPr>
              <p:nvPr/>
            </p:nvSpPr>
            <p:spPr bwMode="auto">
              <a:xfrm flipH="1">
                <a:off x="2875934" y="3554362"/>
                <a:ext cx="3259394" cy="2153264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49" name="Line 150"/>
              <p:cNvSpPr>
                <a:spLocks noChangeShapeType="1"/>
              </p:cNvSpPr>
              <p:nvPr/>
            </p:nvSpPr>
            <p:spPr bwMode="auto">
              <a:xfrm>
                <a:off x="2809127" y="3501009"/>
                <a:ext cx="3326202" cy="2232248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61681452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928694"/>
          </a:xfrm>
        </p:spPr>
        <p:txBody>
          <a:bodyPr/>
          <a:lstStyle/>
          <a:p>
            <a:r>
              <a:rPr lang="en-US" sz="4000" dirty="0"/>
              <a:t>What </a:t>
            </a:r>
            <a:r>
              <a:rPr lang="en-US" sz="4000" dirty="0" smtClean="0"/>
              <a:t>Have You Learned from </a:t>
            </a:r>
            <a:r>
              <a:rPr lang="en-US" sz="4000" dirty="0"/>
              <a:t>this Talk?</a:t>
            </a:r>
            <a:endParaRPr lang="de-DE" sz="40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1907704" y="6165304"/>
            <a:ext cx="5040560" cy="648072"/>
            <a:chOff x="3131840" y="4725144"/>
            <a:chExt cx="5040560" cy="648072"/>
          </a:xfrm>
        </p:grpSpPr>
        <p:sp>
          <p:nvSpPr>
            <p:cNvPr id="26" name="Oval 54"/>
            <p:cNvSpPr>
              <a:spLocks noChangeArrowheads="1"/>
            </p:cNvSpPr>
            <p:nvPr/>
          </p:nvSpPr>
          <p:spPr bwMode="auto">
            <a:xfrm rot="16200000">
              <a:off x="5328084" y="2528900"/>
              <a:ext cx="648072" cy="504056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27" name="Group 172"/>
            <p:cNvGrpSpPr/>
            <p:nvPr/>
          </p:nvGrpSpPr>
          <p:grpSpPr>
            <a:xfrm>
              <a:off x="4067944" y="4797152"/>
              <a:ext cx="457692" cy="460694"/>
              <a:chOff x="3731760" y="2948800"/>
              <a:chExt cx="457692" cy="460694"/>
            </a:xfrm>
          </p:grpSpPr>
          <p:sp>
            <p:nvSpPr>
              <p:cNvPr id="34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5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36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37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38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28" name="Group 173"/>
            <p:cNvGrpSpPr/>
            <p:nvPr/>
          </p:nvGrpSpPr>
          <p:grpSpPr>
            <a:xfrm>
              <a:off x="6876256" y="4797152"/>
              <a:ext cx="457692" cy="460694"/>
              <a:chOff x="3731760" y="2948800"/>
              <a:chExt cx="457692" cy="460694"/>
            </a:xfrm>
          </p:grpSpPr>
          <p:sp>
            <p:nvSpPr>
              <p:cNvPr id="29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0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31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32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33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sp>
        <p:nvSpPr>
          <p:cNvPr id="39" name="Rectangle 3"/>
          <p:cNvSpPr txBox="1">
            <a:spLocks noChangeArrowheads="1"/>
          </p:cNvSpPr>
          <p:nvPr/>
        </p:nvSpPr>
        <p:spPr>
          <a:xfrm>
            <a:off x="251520" y="3573016"/>
            <a:ext cx="7848872" cy="7920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>
              <a:lnSpc>
                <a:spcPct val="110000"/>
              </a:lnSpc>
              <a:spcBef>
                <a:spcPct val="50000"/>
              </a:spcBef>
              <a:buClr>
                <a:srgbClr val="FF0000"/>
              </a:buClr>
              <a:buSzPct val="150000"/>
              <a:buFont typeface="Wingdings" pitchFamily="2" charset="2"/>
              <a:buChar char=""/>
              <a:defRPr/>
            </a:pPr>
            <a:r>
              <a:rPr lang="fr-CH" sz="3300" dirty="0" smtClean="0">
                <a:hlinkClick r:id="rId2"/>
              </a:rPr>
              <a:t>Position-Based Cryptography</a:t>
            </a:r>
            <a:endParaRPr lang="fr-CH" sz="3300" dirty="0" smtClean="0"/>
          </a:p>
          <a:p>
            <a:pPr lvl="0">
              <a:lnSpc>
                <a:spcPct val="110000"/>
              </a:lnSpc>
              <a:spcBef>
                <a:spcPct val="50000"/>
              </a:spcBef>
              <a:buClr>
                <a:srgbClr val="FF0000"/>
              </a:buClr>
              <a:buSzPct val="150000"/>
              <a:defRPr/>
            </a:pPr>
            <a:endParaRPr lang="fr-CH" sz="3300" dirty="0" smtClean="0"/>
          </a:p>
        </p:txBody>
      </p:sp>
      <p:grpSp>
        <p:nvGrpSpPr>
          <p:cNvPr id="40" name="Group 39"/>
          <p:cNvGrpSpPr/>
          <p:nvPr/>
        </p:nvGrpSpPr>
        <p:grpSpPr>
          <a:xfrm>
            <a:off x="539552" y="4293096"/>
            <a:ext cx="7992890" cy="1872209"/>
            <a:chOff x="683566" y="4221087"/>
            <a:chExt cx="7992890" cy="1872209"/>
          </a:xfrm>
        </p:grpSpPr>
        <p:sp>
          <p:nvSpPr>
            <p:cNvPr id="41" name="Line 7"/>
            <p:cNvSpPr>
              <a:spLocks noChangeShapeType="1"/>
            </p:cNvSpPr>
            <p:nvPr/>
          </p:nvSpPr>
          <p:spPr bwMode="auto">
            <a:xfrm>
              <a:off x="1043607" y="5949279"/>
              <a:ext cx="7272808" cy="0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grpSp>
          <p:nvGrpSpPr>
            <p:cNvPr id="42" name="Group 33"/>
            <p:cNvGrpSpPr/>
            <p:nvPr/>
          </p:nvGrpSpPr>
          <p:grpSpPr>
            <a:xfrm>
              <a:off x="683566" y="4221087"/>
              <a:ext cx="1313252" cy="1869077"/>
              <a:chOff x="-773535" y="87118"/>
              <a:chExt cx="1776752" cy="2528752"/>
            </a:xfrm>
          </p:grpSpPr>
          <p:sp>
            <p:nvSpPr>
              <p:cNvPr id="49" name="Line 7"/>
              <p:cNvSpPr>
                <a:spLocks noChangeShapeType="1"/>
              </p:cNvSpPr>
              <p:nvPr/>
            </p:nvSpPr>
            <p:spPr bwMode="auto">
              <a:xfrm>
                <a:off x="103268" y="2230416"/>
                <a:ext cx="0" cy="385454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prstDash val="solid"/>
                <a:round/>
                <a:headEnd/>
                <a:tailEnd type="none" w="med" len="med"/>
              </a:ln>
              <a:effectLst/>
            </p:spPr>
            <p:txBody>
              <a:bodyPr lIns="0" tIns="0" rIns="0" bIns="0" anchor="ctr"/>
              <a:lstStyle/>
              <a:p>
                <a:endParaRPr lang="en-US" dirty="0"/>
              </a:p>
            </p:txBody>
          </p:sp>
          <p:pic>
            <p:nvPicPr>
              <p:cNvPr id="50" name="Picture 49" descr="AliceBlue.eps"/>
              <p:cNvPicPr>
                <a:picLocks noChangeAspect="1"/>
              </p:cNvPicPr>
              <p:nvPr/>
            </p:nvPicPr>
            <p:blipFill>
              <a:blip r:embed="rId3" cstate="print"/>
              <a:srcRect b="23529"/>
              <a:stretch>
                <a:fillRect/>
              </a:stretch>
            </p:blipFill>
            <p:spPr>
              <a:xfrm>
                <a:off x="-773535" y="87118"/>
                <a:ext cx="1776752" cy="2001808"/>
              </a:xfrm>
              <a:prstGeom prst="rect">
                <a:avLst/>
              </a:prstGeom>
            </p:spPr>
          </p:pic>
        </p:grpSp>
        <p:grpSp>
          <p:nvGrpSpPr>
            <p:cNvPr id="43" name="Group 35"/>
            <p:cNvGrpSpPr/>
            <p:nvPr/>
          </p:nvGrpSpPr>
          <p:grpSpPr>
            <a:xfrm>
              <a:off x="7380310" y="4221087"/>
              <a:ext cx="1296146" cy="1869077"/>
              <a:chOff x="8222980" y="87118"/>
              <a:chExt cx="1753611" cy="2528752"/>
            </a:xfrm>
          </p:grpSpPr>
          <p:sp>
            <p:nvSpPr>
              <p:cNvPr id="47" name="Line 7"/>
              <p:cNvSpPr>
                <a:spLocks noChangeShapeType="1"/>
              </p:cNvSpPr>
              <p:nvPr/>
            </p:nvSpPr>
            <p:spPr bwMode="auto">
              <a:xfrm>
                <a:off x="9002362" y="2230416"/>
                <a:ext cx="0" cy="385454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prstDash val="solid"/>
                <a:round/>
                <a:headEnd/>
                <a:tailEnd type="none" w="med" len="med"/>
              </a:ln>
              <a:effectLst/>
            </p:spPr>
            <p:txBody>
              <a:bodyPr lIns="0" tIns="0" rIns="0" bIns="0" anchor="ctr"/>
              <a:lstStyle/>
              <a:p>
                <a:endParaRPr lang="en-US" dirty="0"/>
              </a:p>
            </p:txBody>
          </p:sp>
          <p:pic>
            <p:nvPicPr>
              <p:cNvPr id="48" name="Picture 47" descr="AliceBlue.eps"/>
              <p:cNvPicPr>
                <a:picLocks noChangeAspect="1"/>
              </p:cNvPicPr>
              <p:nvPr/>
            </p:nvPicPr>
            <p:blipFill>
              <a:blip r:embed="rId4" cstate="print"/>
              <a:srcRect b="22520"/>
              <a:stretch>
                <a:fillRect/>
              </a:stretch>
            </p:blipFill>
            <p:spPr>
              <a:xfrm flipH="1">
                <a:off x="8222980" y="87118"/>
                <a:ext cx="1753611" cy="2001807"/>
              </a:xfrm>
              <a:prstGeom prst="rect">
                <a:avLst/>
              </a:prstGeom>
            </p:spPr>
          </p:pic>
        </p:grpSp>
        <p:grpSp>
          <p:nvGrpSpPr>
            <p:cNvPr id="44" name="Group 36"/>
            <p:cNvGrpSpPr/>
            <p:nvPr/>
          </p:nvGrpSpPr>
          <p:grpSpPr>
            <a:xfrm>
              <a:off x="3995934" y="4365103"/>
              <a:ext cx="1150798" cy="1728193"/>
              <a:chOff x="3945105" y="281963"/>
              <a:chExt cx="1556962" cy="2338144"/>
            </a:xfrm>
          </p:grpSpPr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45105" y="281963"/>
                <a:ext cx="1556962" cy="1820147"/>
              </a:xfrm>
              <a:prstGeom prst="rect">
                <a:avLst/>
              </a:prstGeom>
            </p:spPr>
          </p:pic>
          <p:sp>
            <p:nvSpPr>
              <p:cNvPr id="46" name="Line 7"/>
              <p:cNvSpPr>
                <a:spLocks noChangeShapeType="1"/>
              </p:cNvSpPr>
              <p:nvPr/>
            </p:nvSpPr>
            <p:spPr bwMode="auto">
              <a:xfrm>
                <a:off x="4821908" y="2230416"/>
                <a:ext cx="0" cy="389691"/>
              </a:xfrm>
              <a:prstGeom prst="line">
                <a:avLst/>
              </a:prstGeom>
              <a:noFill/>
              <a:ln w="44450">
                <a:solidFill>
                  <a:srgbClr val="0000FF"/>
                </a:solidFill>
                <a:prstDash val="solid"/>
                <a:round/>
                <a:headEnd/>
                <a:tailEnd type="none" w="med" len="med"/>
              </a:ln>
              <a:effectLst/>
            </p:spPr>
            <p:txBody>
              <a:bodyPr lIns="0" tIns="0" rIns="0" bIns="0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51" name="Group 37"/>
          <p:cNvGrpSpPr/>
          <p:nvPr/>
        </p:nvGrpSpPr>
        <p:grpSpPr>
          <a:xfrm>
            <a:off x="5436095" y="4653136"/>
            <a:ext cx="1149383" cy="1512168"/>
            <a:chOff x="2483766" y="578923"/>
            <a:chExt cx="1555047" cy="2045874"/>
          </a:xfrm>
        </p:grpSpPr>
        <p:pic>
          <p:nvPicPr>
            <p:cNvPr id="52" name="Picture 2" descr="D:\presentations\Noisy Storage\EvilCatTransparent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2483766" y="578923"/>
              <a:ext cx="1555047" cy="1547233"/>
            </a:xfrm>
            <a:prstGeom prst="rect">
              <a:avLst/>
            </a:prstGeom>
            <a:noFill/>
          </p:spPr>
        </p:pic>
        <p:sp>
          <p:nvSpPr>
            <p:cNvPr id="53" name="Line 7"/>
            <p:cNvSpPr>
              <a:spLocks noChangeShapeType="1"/>
            </p:cNvSpPr>
            <p:nvPr/>
          </p:nvSpPr>
          <p:spPr bwMode="auto">
            <a:xfrm>
              <a:off x="3165725" y="2235107"/>
              <a:ext cx="0" cy="389690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grpSp>
        <p:nvGrpSpPr>
          <p:cNvPr id="54" name="Group 38"/>
          <p:cNvGrpSpPr/>
          <p:nvPr/>
        </p:nvGrpSpPr>
        <p:grpSpPr>
          <a:xfrm>
            <a:off x="2602170" y="4581128"/>
            <a:ext cx="961718" cy="1584176"/>
            <a:chOff x="5481515" y="481501"/>
            <a:chExt cx="1301147" cy="2143299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1515" y="481501"/>
              <a:ext cx="1301147" cy="1673585"/>
            </a:xfrm>
            <a:prstGeom prst="rect">
              <a:avLst/>
            </a:prstGeom>
          </p:spPr>
        </p:pic>
        <p:sp>
          <p:nvSpPr>
            <p:cNvPr id="56" name="Line 7"/>
            <p:cNvSpPr>
              <a:spLocks noChangeShapeType="1"/>
            </p:cNvSpPr>
            <p:nvPr/>
          </p:nvSpPr>
          <p:spPr bwMode="auto">
            <a:xfrm>
              <a:off x="6066050" y="2235109"/>
              <a:ext cx="0" cy="389691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sp>
        <p:nvSpPr>
          <p:cNvPr id="90" name="Rectangle 3"/>
          <p:cNvSpPr txBox="1">
            <a:spLocks noChangeArrowheads="1"/>
          </p:cNvSpPr>
          <p:nvPr/>
        </p:nvSpPr>
        <p:spPr>
          <a:xfrm>
            <a:off x="179512" y="836712"/>
            <a:ext cx="8064896" cy="172819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>
              <a:lnSpc>
                <a:spcPct val="110000"/>
              </a:lnSpc>
              <a:spcBef>
                <a:spcPct val="50000"/>
              </a:spcBef>
              <a:buClr>
                <a:srgbClr val="FF0000"/>
              </a:buClr>
              <a:buSzPct val="150000"/>
              <a:buFont typeface="Wingdings" pitchFamily="2" charset="2"/>
              <a:buChar char=""/>
              <a:defRPr/>
            </a:pPr>
            <a:r>
              <a:rPr lang="fr-CH" sz="3300" dirty="0" smtClean="0"/>
              <a:t>Quantum Key Distribution (</a:t>
            </a:r>
            <a:r>
              <a:rPr lang="fr-CH" sz="3300" dirty="0" smtClean="0">
                <a:hlinkClick r:id="rId8"/>
              </a:rPr>
              <a:t>QKD</a:t>
            </a:r>
            <a:r>
              <a:rPr lang="fr-CH" sz="3300" dirty="0" smtClean="0"/>
              <a:t>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763688" y="1528146"/>
            <a:ext cx="6192316" cy="2011635"/>
            <a:chOff x="1763688" y="1528146"/>
            <a:chExt cx="6192316" cy="2011635"/>
          </a:xfrm>
        </p:grpSpPr>
        <p:pic>
          <p:nvPicPr>
            <p:cNvPr id="92" name="Picture 39" descr="BS00996_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flipH="1">
              <a:off x="1763688" y="2636912"/>
              <a:ext cx="647700" cy="484187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93" name="Picture 40" descr="BS00996_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flipH="1">
              <a:off x="7308304" y="2780928"/>
              <a:ext cx="647700" cy="484187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96" name="Picture 95" descr="AliceBlue.eps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 flipH="1">
              <a:off x="2123727" y="1556792"/>
              <a:ext cx="989091" cy="1008112"/>
            </a:xfrm>
            <a:prstGeom prst="rect">
              <a:avLst/>
            </a:prstGeom>
          </p:spPr>
        </p:pic>
        <p:pic>
          <p:nvPicPr>
            <p:cNvPr id="97" name="Picture 96" descr="QueenOfHearts.png"/>
            <p:cNvPicPr>
              <a:picLocks noChangeAspect="1"/>
            </p:cNvPicPr>
            <p:nvPr/>
          </p:nvPicPr>
          <p:blipFill>
            <a:blip r:embed="rId11" cstate="print"/>
            <a:srcRect l="6597" r="7636"/>
            <a:stretch>
              <a:fillRect/>
            </a:stretch>
          </p:blipFill>
          <p:spPr>
            <a:xfrm>
              <a:off x="5292080" y="2564904"/>
              <a:ext cx="1152128" cy="974877"/>
            </a:xfrm>
            <a:prstGeom prst="rect">
              <a:avLst/>
            </a:prstGeom>
          </p:spPr>
        </p:pic>
        <p:pic>
          <p:nvPicPr>
            <p:cNvPr id="98" name="Picture 6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588224" y="1772816"/>
              <a:ext cx="1214965" cy="864096"/>
            </a:xfrm>
            <a:prstGeom prst="rect">
              <a:avLst/>
            </a:prstGeom>
            <a:noFill/>
          </p:spPr>
        </p:pic>
        <p:pic>
          <p:nvPicPr>
            <p:cNvPr id="99" name="Picture 4"/>
            <p:cNvPicPr>
              <a:picLocks noChangeAspect="1" noChangeArrowheads="1"/>
            </p:cNvPicPr>
            <p:nvPr/>
          </p:nvPicPr>
          <p:blipFill>
            <a:blip r:embed="rId13" cstate="print"/>
            <a:stretch>
              <a:fillRect/>
            </a:stretch>
          </p:blipFill>
          <p:spPr bwMode="auto">
            <a:xfrm>
              <a:off x="2843808" y="2492896"/>
              <a:ext cx="1368152" cy="691938"/>
            </a:xfrm>
            <a:prstGeom prst="rect">
              <a:avLst/>
            </a:prstGeom>
            <a:noFill/>
            <a:ln w="9525" cap="flat" cmpd="sng">
              <a:noFill/>
              <a:prstDash val="solid"/>
              <a:miter lim="800000"/>
              <a:headEnd/>
              <a:tailEnd/>
            </a:ln>
            <a:effectLst/>
          </p:spPr>
        </p:pic>
        <p:sp>
          <p:nvSpPr>
            <p:cNvPr id="100" name="Line 6"/>
            <p:cNvSpPr>
              <a:spLocks noChangeShapeType="1"/>
            </p:cNvSpPr>
            <p:nvPr/>
          </p:nvSpPr>
          <p:spPr bwMode="auto">
            <a:xfrm>
              <a:off x="3275856" y="2204864"/>
              <a:ext cx="2881313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med" len="med"/>
              <a:tailEnd type="triangle"/>
            </a:ln>
            <a:effectLst/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101" name="Line 8"/>
            <p:cNvSpPr>
              <a:spLocks noChangeShapeType="1"/>
            </p:cNvSpPr>
            <p:nvPr/>
          </p:nvSpPr>
          <p:spPr bwMode="auto">
            <a:xfrm>
              <a:off x="3274863" y="2348880"/>
              <a:ext cx="2881313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triangle"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/>
            </a:p>
          </p:txBody>
        </p:sp>
        <p:grpSp>
          <p:nvGrpSpPr>
            <p:cNvPr id="103" name="Group 102"/>
            <p:cNvGrpSpPr/>
            <p:nvPr/>
          </p:nvGrpSpPr>
          <p:grpSpPr>
            <a:xfrm>
              <a:off x="3275856" y="1528146"/>
              <a:ext cx="2881313" cy="532702"/>
              <a:chOff x="3130550" y="1096098"/>
              <a:chExt cx="2881313" cy="532702"/>
            </a:xfrm>
          </p:grpSpPr>
          <p:sp>
            <p:nvSpPr>
              <p:cNvPr id="104" name="Line 7"/>
              <p:cNvSpPr>
                <a:spLocks noChangeShapeType="1"/>
              </p:cNvSpPr>
              <p:nvPr/>
            </p:nvSpPr>
            <p:spPr bwMode="auto">
              <a:xfrm>
                <a:off x="3130550" y="1628800"/>
                <a:ext cx="2881313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dash"/>
                <a:round/>
                <a:headEnd/>
                <a:tailEnd type="triangle" w="med" len="med"/>
              </a:ln>
              <a:effectLst/>
            </p:spPr>
            <p:txBody>
              <a:bodyPr lIns="0" tIns="0" rIns="0" bIns="0" anchor="ctr"/>
              <a:lstStyle/>
              <a:p>
                <a:endParaRPr lang="en-US"/>
              </a:p>
            </p:txBody>
          </p:sp>
          <p:grpSp>
            <p:nvGrpSpPr>
              <p:cNvPr id="105" name="Group 28"/>
              <p:cNvGrpSpPr/>
              <p:nvPr/>
            </p:nvGrpSpPr>
            <p:grpSpPr>
              <a:xfrm>
                <a:off x="3419872" y="1096098"/>
                <a:ext cx="457692" cy="460694"/>
                <a:chOff x="4214810" y="2000240"/>
                <a:chExt cx="457692" cy="460694"/>
              </a:xfrm>
            </p:grpSpPr>
            <p:sp>
              <p:nvSpPr>
                <p:cNvPr id="118" name="Oval 2"/>
                <p:cNvSpPr>
                  <a:spLocks noChangeArrowheads="1"/>
                </p:cNvSpPr>
                <p:nvPr/>
              </p:nvSpPr>
              <p:spPr bwMode="auto">
                <a:xfrm>
                  <a:off x="4214810" y="2000240"/>
                  <a:ext cx="457692" cy="46069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19" name="Line 5"/>
                <p:cNvSpPr>
                  <a:spLocks noChangeShapeType="1"/>
                </p:cNvSpPr>
                <p:nvPr/>
              </p:nvSpPr>
              <p:spPr bwMode="auto">
                <a:xfrm rot="2700000">
                  <a:off x="4444161" y="2046918"/>
                  <a:ext cx="0" cy="367338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triangle" w="med" len="sm"/>
                  <a:tailEnd type="triangle" w="med" len="sm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  <p:grpSp>
            <p:nvGrpSpPr>
              <p:cNvPr id="106" name="Group 28"/>
              <p:cNvGrpSpPr/>
              <p:nvPr/>
            </p:nvGrpSpPr>
            <p:grpSpPr>
              <a:xfrm>
                <a:off x="4343154" y="1096098"/>
                <a:ext cx="457692" cy="460694"/>
                <a:chOff x="4214810" y="2000240"/>
                <a:chExt cx="457692" cy="460694"/>
              </a:xfrm>
            </p:grpSpPr>
            <p:sp>
              <p:nvSpPr>
                <p:cNvPr id="116" name="Oval 2"/>
                <p:cNvSpPr>
                  <a:spLocks noChangeArrowheads="1"/>
                </p:cNvSpPr>
                <p:nvPr/>
              </p:nvSpPr>
              <p:spPr bwMode="auto">
                <a:xfrm>
                  <a:off x="4214810" y="2000240"/>
                  <a:ext cx="457692" cy="46069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17" name="Line 5"/>
                <p:cNvSpPr>
                  <a:spLocks noChangeShapeType="1"/>
                </p:cNvSpPr>
                <p:nvPr/>
              </p:nvSpPr>
              <p:spPr bwMode="auto">
                <a:xfrm rot="8100000">
                  <a:off x="4444161" y="2046918"/>
                  <a:ext cx="0" cy="367338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triangle" w="med" len="sm"/>
                  <a:tailEnd type="triangle" w="med" len="sm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  <p:grpSp>
            <p:nvGrpSpPr>
              <p:cNvPr id="107" name="Group 28"/>
              <p:cNvGrpSpPr/>
              <p:nvPr/>
            </p:nvGrpSpPr>
            <p:grpSpPr>
              <a:xfrm>
                <a:off x="3881513" y="1096098"/>
                <a:ext cx="457692" cy="460694"/>
                <a:chOff x="4214810" y="2000240"/>
                <a:chExt cx="457692" cy="460694"/>
              </a:xfrm>
            </p:grpSpPr>
            <p:sp>
              <p:nvSpPr>
                <p:cNvPr id="114" name="Oval 2"/>
                <p:cNvSpPr>
                  <a:spLocks noChangeArrowheads="1"/>
                </p:cNvSpPr>
                <p:nvPr/>
              </p:nvSpPr>
              <p:spPr bwMode="auto">
                <a:xfrm>
                  <a:off x="4214810" y="2000240"/>
                  <a:ext cx="457692" cy="460694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15" name="Line 5"/>
                <p:cNvSpPr>
                  <a:spLocks noChangeShapeType="1"/>
                </p:cNvSpPr>
                <p:nvPr/>
              </p:nvSpPr>
              <p:spPr bwMode="auto">
                <a:xfrm rot="10800000">
                  <a:off x="4444161" y="2046918"/>
                  <a:ext cx="0" cy="367338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triangle" w="med" len="sm"/>
                  <a:tailEnd type="triangle" w="med" len="sm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  <p:grpSp>
            <p:nvGrpSpPr>
              <p:cNvPr id="108" name="Group 133"/>
              <p:cNvGrpSpPr/>
              <p:nvPr/>
            </p:nvGrpSpPr>
            <p:grpSpPr>
              <a:xfrm>
                <a:off x="5266436" y="1096098"/>
                <a:ext cx="457692" cy="460694"/>
                <a:chOff x="7597837" y="2707419"/>
                <a:chExt cx="457692" cy="460694"/>
              </a:xfrm>
            </p:grpSpPr>
            <p:sp>
              <p:nvSpPr>
                <p:cNvPr id="112" name="Oval 2"/>
                <p:cNvSpPr>
                  <a:spLocks noChangeArrowheads="1"/>
                </p:cNvSpPr>
                <p:nvPr/>
              </p:nvSpPr>
              <p:spPr bwMode="auto">
                <a:xfrm>
                  <a:off x="7597837" y="2707419"/>
                  <a:ext cx="457692" cy="460694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13" name="Line 5"/>
                <p:cNvSpPr>
                  <a:spLocks noChangeShapeType="1"/>
                </p:cNvSpPr>
                <p:nvPr/>
              </p:nvSpPr>
              <p:spPr bwMode="auto">
                <a:xfrm rot="5400000">
                  <a:off x="7827188" y="2754097"/>
                  <a:ext cx="0" cy="367338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triangle" w="med" len="sm"/>
                  <a:tailEnd type="triangle" w="med" len="sm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  <p:grpSp>
            <p:nvGrpSpPr>
              <p:cNvPr id="109" name="Group 28"/>
              <p:cNvGrpSpPr/>
              <p:nvPr/>
            </p:nvGrpSpPr>
            <p:grpSpPr>
              <a:xfrm>
                <a:off x="4804795" y="1096098"/>
                <a:ext cx="457692" cy="460694"/>
                <a:chOff x="4214810" y="2000240"/>
                <a:chExt cx="457692" cy="460694"/>
              </a:xfrm>
            </p:grpSpPr>
            <p:sp>
              <p:nvSpPr>
                <p:cNvPr id="110" name="Oval 2"/>
                <p:cNvSpPr>
                  <a:spLocks noChangeArrowheads="1"/>
                </p:cNvSpPr>
                <p:nvPr/>
              </p:nvSpPr>
              <p:spPr bwMode="auto">
                <a:xfrm>
                  <a:off x="4214810" y="2000240"/>
                  <a:ext cx="457692" cy="460694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11" name="Line 5"/>
                <p:cNvSpPr>
                  <a:spLocks noChangeShapeType="1"/>
                </p:cNvSpPr>
                <p:nvPr/>
              </p:nvSpPr>
              <p:spPr bwMode="auto">
                <a:xfrm rot="10800000">
                  <a:off x="4444161" y="2046918"/>
                  <a:ext cx="0" cy="367338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triangle" w="med" len="sm"/>
                  <a:tailEnd type="triangle" w="med" len="sm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</p:grpSp>
        <p:sp>
          <p:nvSpPr>
            <p:cNvPr id="91" name="Line 27"/>
            <p:cNvSpPr>
              <a:spLocks noChangeShapeType="1"/>
            </p:cNvSpPr>
            <p:nvPr/>
          </p:nvSpPr>
          <p:spPr bwMode="auto">
            <a:xfrm>
              <a:off x="4716016" y="2060848"/>
              <a:ext cx="504056" cy="936104"/>
            </a:xfrm>
            <a:prstGeom prst="line">
              <a:avLst/>
            </a:prstGeom>
            <a:noFill/>
            <a:ln w="57150" cap="rnd">
              <a:solidFill>
                <a:srgbClr val="FF0000"/>
              </a:solidFill>
              <a:prstDash val="sysDot"/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25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843" name="Rectangle 139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05233"/>
          </a:xfrm>
          <a:noFill/>
          <a:ln/>
        </p:spPr>
        <p:txBody>
          <a:bodyPr>
            <a:normAutofit/>
          </a:bodyPr>
          <a:lstStyle/>
          <a:p>
            <a:r>
              <a:rPr lang="en-US" sz="4000" dirty="0" smtClean="0"/>
              <a:t>Classical Cryptography</a:t>
            </a:r>
            <a:endParaRPr lang="en-US" sz="4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40" y="2636912"/>
            <a:ext cx="2592288" cy="3458309"/>
          </a:xfrm>
          <a:prstGeom prst="rect">
            <a:avLst/>
          </a:prstGeom>
        </p:spPr>
      </p:pic>
      <p:sp>
        <p:nvSpPr>
          <p:cNvPr id="24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785206"/>
          </a:xfrm>
        </p:spPr>
        <p:txBody>
          <a:bodyPr/>
          <a:lstStyle/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600" dirty="0" smtClean="0">
                <a:cs typeface="Arial" charset="0"/>
              </a:rPr>
              <a:t>3000 years of fascinating history</a:t>
            </a:r>
          </a:p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600" dirty="0">
                <a:cs typeface="Arial" charset="0"/>
              </a:rPr>
              <a:t>U</a:t>
            </a:r>
            <a:r>
              <a:rPr lang="en-US" sz="2600" dirty="0" smtClean="0">
                <a:cs typeface="Arial" charset="0"/>
              </a:rPr>
              <a:t>ntil </a:t>
            </a:r>
            <a:r>
              <a:rPr lang="en-US" sz="2600" dirty="0">
                <a:cs typeface="Arial" charset="0"/>
              </a:rPr>
              <a:t>1970: </a:t>
            </a:r>
            <a:r>
              <a:rPr lang="en-US" sz="2600" dirty="0" smtClean="0">
                <a:solidFill>
                  <a:srgbClr val="FF0000"/>
                </a:solidFill>
                <a:cs typeface="Arial" charset="0"/>
              </a:rPr>
              <a:t>private communication </a:t>
            </a:r>
            <a:r>
              <a:rPr lang="en-US" sz="2600" dirty="0" smtClean="0">
                <a:cs typeface="Arial" charset="0"/>
              </a:rPr>
              <a:t>was the only goal</a:t>
            </a:r>
            <a:endParaRPr lang="en-US" sz="2600" dirty="0">
              <a:cs typeface="Arial" charset="0"/>
            </a:endParaRPr>
          </a:p>
          <a:p>
            <a:pPr marL="800100" lvl="1" indent="-342900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sz="2600" dirty="0"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2187356"/>
            <a:ext cx="3684443" cy="2105740"/>
          </a:xfrm>
          <a:prstGeom prst="rect">
            <a:avLst/>
          </a:prstGeom>
        </p:spPr>
      </p:pic>
      <p:pic>
        <p:nvPicPr>
          <p:cNvPr id="9" name="Picture 8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168" y="2348880"/>
            <a:ext cx="2736304" cy="41775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5536" y="4437112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 err="1" smtClean="0">
                <a:latin typeface="Arial" pitchFamily="34" charset="0"/>
                <a:cs typeface="Arial" pitchFamily="34" charset="0"/>
                <a:hlinkClick r:id="rId6"/>
              </a:rPr>
              <a:t>Scytale</a:t>
            </a:r>
            <a:endParaRPr lang="en-US" sz="28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31840" y="6165304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latin typeface="Arial" pitchFamily="34" charset="0"/>
                <a:cs typeface="Arial" pitchFamily="34" charset="0"/>
                <a:hlinkClick r:id="rId7"/>
              </a:rPr>
              <a:t>Enigma</a:t>
            </a:r>
            <a:endParaRPr lang="en-US" sz="2800" b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89276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uiExpand="1" build="p"/>
      <p:bldP spid="1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467544" y="1628800"/>
            <a:ext cx="8143932" cy="1152128"/>
          </a:xfrm>
        </p:spPr>
        <p:txBody>
          <a:bodyPr/>
          <a:lstStyle/>
          <a:p>
            <a:r>
              <a:rPr lang="en-US" sz="4800" dirty="0" smtClean="0">
                <a:solidFill>
                  <a:schemeClr val="tx1"/>
                </a:solidFill>
                <a:latin typeface="+mj-lt"/>
              </a:rPr>
              <a:t>Thank you for your attention!</a:t>
            </a:r>
            <a:endParaRPr lang="en-US" sz="4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11560" y="3717032"/>
            <a:ext cx="6400800" cy="714380"/>
          </a:xfrm>
        </p:spPr>
        <p:txBody>
          <a:bodyPr/>
          <a:lstStyle/>
          <a:p>
            <a:r>
              <a:rPr lang="en-US" sz="5400" dirty="0" smtClean="0"/>
              <a:t>Questions</a:t>
            </a:r>
            <a:endParaRPr lang="en-US" sz="5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4168" y="3140968"/>
            <a:ext cx="1925712" cy="224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713129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843" name="Rectangle 139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905233"/>
          </a:xfrm>
          <a:noFill/>
          <a:ln/>
        </p:spPr>
        <p:txBody>
          <a:bodyPr>
            <a:normAutofit/>
          </a:bodyPr>
          <a:lstStyle/>
          <a:p>
            <a:r>
              <a:rPr lang="en-US" sz="4000" dirty="0" smtClean="0"/>
              <a:t>Modern Cryptography</a:t>
            </a:r>
            <a:endParaRPr lang="en-US" sz="4000" dirty="0"/>
          </a:p>
        </p:txBody>
      </p:sp>
      <p:sp>
        <p:nvSpPr>
          <p:cNvPr id="24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1440160"/>
          </a:xfrm>
        </p:spPr>
        <p:txBody>
          <a:bodyPr/>
          <a:lstStyle/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600" dirty="0" smtClean="0">
                <a:cs typeface="Arial" charset="0"/>
              </a:rPr>
              <a:t>is </a:t>
            </a:r>
            <a:r>
              <a:rPr lang="en-US" sz="2600" dirty="0" smtClean="0">
                <a:solidFill>
                  <a:srgbClr val="0000FF"/>
                </a:solidFill>
                <a:cs typeface="Arial" charset="0"/>
              </a:rPr>
              <a:t>everywhere</a:t>
            </a:r>
            <a:r>
              <a:rPr lang="en-US" sz="2600" dirty="0" smtClean="0">
                <a:cs typeface="Arial" charset="0"/>
              </a:rPr>
              <a:t>!</a:t>
            </a:r>
          </a:p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600" dirty="0" smtClean="0">
                <a:cs typeface="Arial" charset="0"/>
              </a:rPr>
              <a:t>is concerned with all settings where people </a:t>
            </a:r>
            <a:r>
              <a:rPr lang="en-US" sz="2600" dirty="0" smtClean="0">
                <a:solidFill>
                  <a:srgbClr val="FF0000"/>
                </a:solidFill>
                <a:cs typeface="Arial" charset="0"/>
              </a:rPr>
              <a:t>do not trust </a:t>
            </a:r>
            <a:r>
              <a:rPr lang="en-US" sz="2600" dirty="0" smtClean="0">
                <a:cs typeface="Arial" charset="0"/>
              </a:rPr>
              <a:t>each other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172" y="3284984"/>
            <a:ext cx="2959100" cy="2743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84" y="2852936"/>
            <a:ext cx="4680520" cy="38781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04" y="3717032"/>
            <a:ext cx="3492500" cy="23241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9912" y="2636912"/>
            <a:ext cx="3048000" cy="2032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2080" y="4437112"/>
            <a:ext cx="3492500" cy="23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5614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843" name="Rectangle 139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905233"/>
          </a:xfrm>
          <a:noFill/>
          <a:ln/>
        </p:spPr>
        <p:txBody>
          <a:bodyPr>
            <a:normAutofit/>
          </a:bodyPr>
          <a:lstStyle/>
          <a:p>
            <a:r>
              <a:rPr lang="en-US" sz="4000" dirty="0" smtClean="0"/>
              <a:t>Secure Encryption</a:t>
            </a:r>
            <a:endParaRPr lang="en-US" sz="4000" dirty="0"/>
          </a:p>
        </p:txBody>
      </p:sp>
      <p:sp>
        <p:nvSpPr>
          <p:cNvPr id="14" name="AutoShape 109"/>
          <p:cNvSpPr>
            <a:spLocks noChangeArrowheads="1"/>
          </p:cNvSpPr>
          <p:nvPr/>
        </p:nvSpPr>
        <p:spPr bwMode="auto">
          <a:xfrm>
            <a:off x="4355976" y="2348880"/>
            <a:ext cx="1368152" cy="648072"/>
          </a:xfrm>
          <a:prstGeom prst="cloudCallout">
            <a:avLst>
              <a:gd name="adj1" fmla="val -68259"/>
              <a:gd name="adj2" fmla="val 35277"/>
            </a:avLst>
          </a:prstGeom>
          <a:solidFill>
            <a:srgbClr val="A8EAE8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k = </a:t>
            </a:r>
            <a:r>
              <a:rPr lang="en-US" sz="2400" dirty="0">
                <a:latin typeface="Consolas"/>
                <a:cs typeface="Consolas"/>
              </a:rPr>
              <a:t>?</a:t>
            </a:r>
          </a:p>
        </p:txBody>
      </p:sp>
      <p:pic>
        <p:nvPicPr>
          <p:cNvPr id="15" name="Picture 39" descr="BS00996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827584" y="2708920"/>
            <a:ext cx="647700" cy="4841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pic>
        <p:nvPicPr>
          <p:cNvPr id="16" name="Picture 40" descr="BS00996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631867" y="2708920"/>
            <a:ext cx="647700" cy="4841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0" y="1484784"/>
            <a:ext cx="1165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latin typeface="Arial" pitchFamily="34" charset="0"/>
                <a:cs typeface="Arial" pitchFamily="34" charset="0"/>
              </a:rPr>
              <a:t>Alice</a:t>
            </a:r>
            <a:endParaRPr lang="en-US" sz="28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91907" y="2204864"/>
            <a:ext cx="1165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latin typeface="Arial" pitchFamily="34" charset="0"/>
                <a:cs typeface="Arial" pitchFamily="34" charset="0"/>
              </a:rPr>
              <a:t>Bob</a:t>
            </a:r>
            <a:endParaRPr lang="en-US" sz="28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298"/>
          <p:cNvSpPr>
            <a:spLocks noChangeArrowheads="1"/>
          </p:cNvSpPr>
          <p:nvPr/>
        </p:nvSpPr>
        <p:spPr bwMode="auto">
          <a:xfrm>
            <a:off x="395536" y="4005064"/>
            <a:ext cx="684076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 smtClean="0">
                <a:cs typeface="Arial" charset="0"/>
              </a:rPr>
              <a:t>Goal: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smtClean="0">
                <a:cs typeface="Arial" charset="0"/>
              </a:rPr>
              <a:t>Eve </a:t>
            </a:r>
            <a:r>
              <a:rPr lang="en-US" sz="2400" dirty="0" smtClean="0">
                <a:solidFill>
                  <a:srgbClr val="FF0000"/>
                </a:solidFill>
                <a:cs typeface="Arial" charset="0"/>
              </a:rPr>
              <a:t>does not learn </a:t>
            </a:r>
            <a:r>
              <a:rPr lang="en-US" sz="2400" dirty="0" smtClean="0">
                <a:cs typeface="Arial" charset="0"/>
              </a:rPr>
              <a:t>the message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 smtClean="0">
                <a:cs typeface="Arial" charset="0"/>
              </a:rPr>
              <a:t>Setting: Alice and Bob share a secret key </a:t>
            </a:r>
            <a:r>
              <a:rPr lang="en-US" sz="2400" dirty="0">
                <a:cs typeface="Arial" charset="0"/>
              </a:rPr>
              <a:t>k</a:t>
            </a:r>
          </a:p>
        </p:txBody>
      </p:sp>
      <p:pic>
        <p:nvPicPr>
          <p:cNvPr id="20" name="Picture 19" descr="AliceBlue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827584" y="1484784"/>
            <a:ext cx="1059740" cy="1080120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2987824" y="1700808"/>
            <a:ext cx="2195795" cy="1747356"/>
            <a:chOff x="2987824" y="1700808"/>
            <a:chExt cx="2195795" cy="1747356"/>
          </a:xfrm>
        </p:grpSpPr>
        <p:sp>
          <p:nvSpPr>
            <p:cNvPr id="22" name="Line 27"/>
            <p:cNvSpPr>
              <a:spLocks noChangeShapeType="1"/>
            </p:cNvSpPr>
            <p:nvPr/>
          </p:nvSpPr>
          <p:spPr bwMode="auto">
            <a:xfrm flipV="1">
              <a:off x="3851920" y="1700808"/>
              <a:ext cx="216023" cy="648072"/>
            </a:xfrm>
            <a:prstGeom prst="line">
              <a:avLst/>
            </a:prstGeom>
            <a:noFill/>
            <a:ln w="57150" cap="rnd">
              <a:solidFill>
                <a:srgbClr val="FF0000"/>
              </a:solidFill>
              <a:prstDash val="sysDot"/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283968" y="2924944"/>
              <a:ext cx="8996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0" dirty="0" smtClean="0">
                  <a:latin typeface="Arial" pitchFamily="34" charset="0"/>
                  <a:cs typeface="Arial" pitchFamily="34" charset="0"/>
                </a:rPr>
                <a:t>Eve</a:t>
              </a:r>
            </a:p>
          </p:txBody>
        </p:sp>
        <p:pic>
          <p:nvPicPr>
            <p:cNvPr id="25" name="Picture 24" descr="QueenOfHearts.png"/>
            <p:cNvPicPr>
              <a:picLocks noChangeAspect="1"/>
            </p:cNvPicPr>
            <p:nvPr/>
          </p:nvPicPr>
          <p:blipFill>
            <a:blip r:embed="rId4" cstate="print"/>
            <a:srcRect l="6597" r="7636"/>
            <a:stretch>
              <a:fillRect/>
            </a:stretch>
          </p:blipFill>
          <p:spPr>
            <a:xfrm>
              <a:off x="2987824" y="2348880"/>
              <a:ext cx="1280649" cy="1083626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3130550" y="1556792"/>
            <a:ext cx="2881313" cy="864096"/>
            <a:chOff x="3130550" y="1556792"/>
            <a:chExt cx="2881313" cy="864096"/>
          </a:xfrm>
        </p:grpSpPr>
        <p:sp>
          <p:nvSpPr>
            <p:cNvPr id="26" name="Line 7"/>
            <p:cNvSpPr>
              <a:spLocks noChangeShapeType="1"/>
            </p:cNvSpPr>
            <p:nvPr/>
          </p:nvSpPr>
          <p:spPr bwMode="auto">
            <a:xfrm>
              <a:off x="3130550" y="1628800"/>
              <a:ext cx="2881313" cy="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prstDash val="solid"/>
              <a:round/>
              <a:headEnd type="none"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/>
            </a:p>
          </p:txBody>
        </p:sp>
        <p:pic>
          <p:nvPicPr>
            <p:cNvPr id="27" name="Picture 26" descr="MC900441455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9952" y="1556792"/>
              <a:ext cx="864096" cy="864096"/>
            </a:xfrm>
            <a:prstGeom prst="rect">
              <a:avLst/>
            </a:prstGeom>
          </p:spPr>
        </p:pic>
      </p:grpSp>
      <p:sp>
        <p:nvSpPr>
          <p:cNvPr id="28" name="TextBox 27"/>
          <p:cNvSpPr txBox="1"/>
          <p:nvPr/>
        </p:nvSpPr>
        <p:spPr>
          <a:xfrm>
            <a:off x="467544" y="321297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Arial" pitchFamily="34" charset="0"/>
                <a:cs typeface="Arial" pitchFamily="34" charset="0"/>
              </a:rPr>
              <a:t>k = </a:t>
            </a:r>
            <a:r>
              <a:rPr lang="en-US" dirty="0">
                <a:latin typeface="Consolas"/>
                <a:cs typeface="Consolas"/>
              </a:rPr>
              <a:t>0101 1011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343835" y="3212976"/>
            <a:ext cx="169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Arial" pitchFamily="34" charset="0"/>
                <a:cs typeface="Arial" pitchFamily="34" charset="0"/>
              </a:rPr>
              <a:t>k = </a:t>
            </a:r>
            <a:r>
              <a:rPr lang="en-US" dirty="0">
                <a:latin typeface="Consolas"/>
                <a:cs typeface="Consolas"/>
              </a:rPr>
              <a:t>0101 1011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95536" y="105273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Arial" pitchFamily="34" charset="0"/>
                <a:cs typeface="Arial" pitchFamily="34" charset="0"/>
              </a:rPr>
              <a:t>m = </a:t>
            </a:r>
            <a:r>
              <a:rPr lang="en-US" dirty="0">
                <a:latin typeface="Consolas"/>
                <a:cs typeface="Consolas"/>
              </a:rPr>
              <a:t>0000 1111</a:t>
            </a:r>
          </a:p>
        </p:txBody>
      </p:sp>
      <p:pic>
        <p:nvPicPr>
          <p:cNvPr id="31" name="Picture 6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76256" y="1628800"/>
            <a:ext cx="1285425" cy="914208"/>
          </a:xfrm>
          <a:prstGeom prst="rect">
            <a:avLst/>
          </a:prstGeom>
          <a:noFill/>
        </p:spPr>
      </p:pic>
      <p:sp>
        <p:nvSpPr>
          <p:cNvPr id="32" name="TextBox 31"/>
          <p:cNvSpPr txBox="1"/>
          <p:nvPr/>
        </p:nvSpPr>
        <p:spPr>
          <a:xfrm>
            <a:off x="395536" y="104344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Arial" pitchFamily="34" charset="0"/>
                <a:cs typeface="Arial" pitchFamily="34" charset="0"/>
              </a:rPr>
              <a:t>m = “I love you”</a:t>
            </a:r>
            <a:endParaRPr lang="en-US" dirty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96923763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build="p" bldLvl="2"/>
      <p:bldP spid="28" grpId="0"/>
      <p:bldP spid="29" grpId="0"/>
      <p:bldP spid="30" grpId="0"/>
      <p:bldP spid="32" grpId="0"/>
      <p:bldP spid="3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68313" y="188640"/>
            <a:ext cx="8229600" cy="720725"/>
          </a:xfrm>
        </p:spPr>
        <p:txBody>
          <a:bodyPr>
            <a:noAutofit/>
          </a:bodyPr>
          <a:lstStyle/>
          <a:p>
            <a:r>
              <a:rPr lang="fr-CH" dirty="0" smtClean="0"/>
              <a:t>eXclusive OR (XOR) Function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6355094"/>
              </p:ext>
            </p:extLst>
          </p:nvPr>
        </p:nvGraphicFramePr>
        <p:xfrm>
          <a:off x="1979712" y="1196752"/>
          <a:ext cx="4464496" cy="3816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4651"/>
                <a:gridCol w="1358760"/>
                <a:gridCol w="1941085"/>
              </a:tblGrid>
              <a:tr h="763285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x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y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x </a:t>
                      </a:r>
                      <a:r>
                        <a:rPr lang="en-US" sz="4000" baseline="0" dirty="0" smtClean="0">
                          <a:latin typeface="cmsy10"/>
                          <a:ea typeface="cmsy10"/>
                          <a:cs typeface="cmsy10"/>
                        </a:rPr>
                        <a:t>©</a:t>
                      </a:r>
                      <a:r>
                        <a:rPr lang="en-US" sz="4000" dirty="0" smtClean="0"/>
                        <a:t> </a:t>
                      </a:r>
                      <a:r>
                        <a:rPr lang="en-US" sz="4000" baseline="0" dirty="0" smtClean="0"/>
                        <a:t>y</a:t>
                      </a:r>
                      <a:endParaRPr lang="en-US" sz="4000" dirty="0"/>
                    </a:p>
                  </a:txBody>
                  <a:tcPr/>
                </a:tc>
              </a:tr>
              <a:tr h="763285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0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0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0</a:t>
                      </a:r>
                      <a:endParaRPr lang="en-US" sz="4000" dirty="0"/>
                    </a:p>
                  </a:txBody>
                  <a:tcPr/>
                </a:tc>
              </a:tr>
              <a:tr h="763285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1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0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1</a:t>
                      </a:r>
                      <a:endParaRPr lang="en-US" sz="4000" dirty="0"/>
                    </a:p>
                  </a:txBody>
                  <a:tcPr/>
                </a:tc>
              </a:tr>
              <a:tr h="763285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0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1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1</a:t>
                      </a:r>
                      <a:endParaRPr lang="en-US" sz="4000" dirty="0"/>
                    </a:p>
                  </a:txBody>
                  <a:tcPr/>
                </a:tc>
              </a:tr>
              <a:tr h="763285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1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1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0</a:t>
                      </a:r>
                      <a:endParaRPr lang="en-US" sz="4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9" name="Rectangle 298"/>
          <p:cNvSpPr>
            <a:spLocks noChangeArrowheads="1"/>
          </p:cNvSpPr>
          <p:nvPr/>
        </p:nvSpPr>
        <p:spPr bwMode="auto">
          <a:xfrm>
            <a:off x="539552" y="5157192"/>
            <a:ext cx="6840760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800" dirty="0" smtClean="0">
                <a:cs typeface="Arial" charset="0"/>
              </a:rPr>
              <a:t>Some properties: 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800" dirty="0" smtClean="0">
                <a:latin typeface="cmsy10"/>
                <a:ea typeface="cmsy10"/>
                <a:cs typeface="cmsy10"/>
              </a:rPr>
              <a:t>8</a:t>
            </a:r>
            <a:r>
              <a:rPr lang="en-US" sz="2800" dirty="0" smtClean="0">
                <a:cs typeface="Arial" charset="0"/>
              </a:rPr>
              <a:t> x : x </a:t>
            </a:r>
            <a:r>
              <a:rPr lang="en-US" sz="2800" dirty="0" smtClean="0">
                <a:latin typeface="cmsy10"/>
                <a:ea typeface="cmsy10"/>
                <a:cs typeface="cmsy10"/>
              </a:rPr>
              <a:t>©</a:t>
            </a:r>
            <a:r>
              <a:rPr lang="en-US" sz="2800" dirty="0" smtClean="0">
                <a:cs typeface="Arial" charset="0"/>
              </a:rPr>
              <a:t> 0 = x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800" dirty="0">
                <a:latin typeface="cmsy10"/>
                <a:ea typeface="cmsy10"/>
                <a:cs typeface="cmsy10"/>
              </a:rPr>
              <a:t>8</a:t>
            </a:r>
            <a:r>
              <a:rPr lang="en-US" sz="2800" dirty="0">
                <a:cs typeface="Arial" charset="0"/>
              </a:rPr>
              <a:t> x : x </a:t>
            </a:r>
            <a:r>
              <a:rPr lang="en-US" sz="2800" dirty="0">
                <a:latin typeface="cmsy10"/>
                <a:ea typeface="cmsy10"/>
                <a:cs typeface="cmsy10"/>
              </a:rPr>
              <a:t>©</a:t>
            </a:r>
            <a:r>
              <a:rPr lang="en-US" sz="2800" dirty="0">
                <a:cs typeface="Arial" charset="0"/>
              </a:rPr>
              <a:t> x = 0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sz="2800" dirty="0" smtClean="0">
              <a:cs typeface="Arial" charset="0"/>
            </a:endParaRPr>
          </a:p>
        </p:txBody>
      </p:sp>
      <p:sp>
        <p:nvSpPr>
          <p:cNvPr id="5" name="Slide Number Placeholder 15"/>
          <p:cNvSpPr txBox="1">
            <a:spLocks/>
          </p:cNvSpPr>
          <p:nvPr/>
        </p:nvSpPr>
        <p:spPr>
          <a:xfrm>
            <a:off x="0" y="761236"/>
            <a:ext cx="533400" cy="2444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BB5E19-F10A-4C2F-BF6F-11C513378A2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298"/>
          <p:cNvSpPr>
            <a:spLocks noChangeArrowheads="1"/>
          </p:cNvSpPr>
          <p:nvPr/>
        </p:nvSpPr>
        <p:spPr bwMode="auto">
          <a:xfrm>
            <a:off x="3203848" y="5904656"/>
            <a:ext cx="4176464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1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en-US" sz="2800" dirty="0" smtClean="0">
                <a:cs typeface="Arial" charset="0"/>
              </a:rPr>
              <a:t> </a:t>
            </a:r>
            <a:r>
              <a:rPr lang="en-US" sz="2800" dirty="0" smtClean="0">
                <a:latin typeface="cmsy10"/>
                <a:ea typeface="cmsy10"/>
                <a:cs typeface="cmsy10"/>
              </a:rPr>
              <a:t>)</a:t>
            </a:r>
            <a:r>
              <a:rPr lang="en-US" sz="2800" dirty="0" smtClean="0">
                <a:cs typeface="Arial" charset="0"/>
              </a:rPr>
              <a:t> </a:t>
            </a:r>
            <a:r>
              <a:rPr lang="en-US" sz="2800" dirty="0" smtClean="0">
                <a:latin typeface="cmsy10"/>
                <a:ea typeface="cmsy10"/>
                <a:cs typeface="cmsy10"/>
              </a:rPr>
              <a:t>8</a:t>
            </a:r>
            <a:r>
              <a:rPr lang="en-US" sz="2800" dirty="0" smtClean="0">
                <a:cs typeface="Arial" charset="0"/>
              </a:rPr>
              <a:t> </a:t>
            </a:r>
            <a:r>
              <a:rPr lang="en-US" sz="2800" dirty="0" err="1" smtClean="0">
                <a:cs typeface="Arial" charset="0"/>
              </a:rPr>
              <a:t>x,y</a:t>
            </a:r>
            <a:r>
              <a:rPr lang="en-US" sz="2800" dirty="0">
                <a:cs typeface="Arial" charset="0"/>
              </a:rPr>
              <a:t> </a:t>
            </a:r>
            <a:r>
              <a:rPr lang="en-US" sz="2800" dirty="0" smtClean="0">
                <a:cs typeface="Arial" charset="0"/>
              </a:rPr>
              <a:t>: x </a:t>
            </a:r>
            <a:r>
              <a:rPr lang="en-US" sz="2800" dirty="0" smtClean="0">
                <a:latin typeface="cmsy10"/>
                <a:ea typeface="cmsy10"/>
                <a:cs typeface="cmsy10"/>
              </a:rPr>
              <a:t>©</a:t>
            </a:r>
            <a:r>
              <a:rPr lang="en-US" sz="2800" dirty="0" smtClean="0">
                <a:cs typeface="Arial" charset="0"/>
              </a:rPr>
              <a:t> y </a:t>
            </a:r>
            <a:r>
              <a:rPr lang="en-US" sz="2800" dirty="0" smtClean="0">
                <a:latin typeface="cmsy10"/>
                <a:ea typeface="cmsy10"/>
                <a:cs typeface="cmsy10"/>
              </a:rPr>
              <a:t>©</a:t>
            </a:r>
            <a:r>
              <a:rPr lang="en-US" sz="2800" dirty="0" smtClean="0">
                <a:cs typeface="Arial" charset="0"/>
              </a:rPr>
              <a:t> y = x</a:t>
            </a:r>
          </a:p>
        </p:txBody>
      </p:sp>
    </p:spTree>
    <p:extLst>
      <p:ext uri="{BB962C8B-B14F-4D97-AF65-F5344CB8AC3E}">
        <p14:creationId xmlns:p14="http://schemas.microsoft.com/office/powerpoint/2010/main" val="57694466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 bldLvl="2"/>
      <p:bldP spid="6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68313" y="188640"/>
            <a:ext cx="8229600" cy="720725"/>
          </a:xfrm>
        </p:spPr>
        <p:txBody>
          <a:bodyPr>
            <a:noAutofit/>
          </a:bodyPr>
          <a:lstStyle/>
          <a:p>
            <a:pPr algn="l"/>
            <a:r>
              <a:rPr lang="fr-CH" dirty="0" smtClean="0"/>
              <a:t>One-Time Pad Encryption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0" y="1484784"/>
            <a:ext cx="1165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latin typeface="Arial" pitchFamily="34" charset="0"/>
                <a:cs typeface="Arial" pitchFamily="34" charset="0"/>
              </a:rPr>
              <a:t>Alice</a:t>
            </a:r>
            <a:endParaRPr lang="en-US" sz="28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991907" y="2204864"/>
            <a:ext cx="1165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latin typeface="Arial" pitchFamily="34" charset="0"/>
                <a:cs typeface="Arial" pitchFamily="34" charset="0"/>
              </a:rPr>
              <a:t>Bob</a:t>
            </a:r>
            <a:endParaRPr lang="en-US" sz="28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Rectangle 298"/>
          <p:cNvSpPr>
            <a:spLocks noChangeArrowheads="1"/>
          </p:cNvSpPr>
          <p:nvPr/>
        </p:nvSpPr>
        <p:spPr bwMode="auto">
          <a:xfrm>
            <a:off x="395536" y="3645024"/>
            <a:ext cx="6840760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 smtClean="0">
                <a:cs typeface="Arial" charset="0"/>
              </a:rPr>
              <a:t>Goal: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smtClean="0">
                <a:cs typeface="Arial" charset="0"/>
              </a:rPr>
              <a:t>Eve </a:t>
            </a:r>
            <a:r>
              <a:rPr lang="en-US" sz="2400" dirty="0">
                <a:solidFill>
                  <a:srgbClr val="FF0000"/>
                </a:solidFill>
                <a:cs typeface="Arial" charset="0"/>
              </a:rPr>
              <a:t>does not learn </a:t>
            </a:r>
            <a:r>
              <a:rPr lang="en-US" sz="2400" dirty="0" smtClean="0">
                <a:cs typeface="Arial" charset="0"/>
              </a:rPr>
              <a:t>the message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 smtClean="0">
                <a:cs typeface="Arial" charset="0"/>
              </a:rPr>
              <a:t>Setting: Alice and Bob share a key k</a:t>
            </a:r>
            <a:endParaRPr lang="en-US" sz="2400" dirty="0"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 smtClean="0">
                <a:cs typeface="Arial" charset="0"/>
              </a:rPr>
              <a:t>Recipe: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sz="2400" dirty="0"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sz="2400" dirty="0" smtClean="0"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sz="2400" dirty="0"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 smtClean="0">
                <a:cs typeface="Arial" charset="0"/>
              </a:rPr>
              <a:t>Is it secure?</a:t>
            </a:r>
          </a:p>
        </p:txBody>
      </p:sp>
      <p:pic>
        <p:nvPicPr>
          <p:cNvPr id="36" name="Picture 35" descr="AliceBlue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827584" y="1484784"/>
            <a:ext cx="1059740" cy="108012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987824" y="1700808"/>
            <a:ext cx="2195795" cy="1731698"/>
            <a:chOff x="2987824" y="1700808"/>
            <a:chExt cx="2195795" cy="1731698"/>
          </a:xfrm>
        </p:grpSpPr>
        <p:sp>
          <p:nvSpPr>
            <p:cNvPr id="518171" name="Line 27"/>
            <p:cNvSpPr>
              <a:spLocks noChangeShapeType="1"/>
            </p:cNvSpPr>
            <p:nvPr/>
          </p:nvSpPr>
          <p:spPr bwMode="auto">
            <a:xfrm flipV="1">
              <a:off x="3851920" y="1700808"/>
              <a:ext cx="216023" cy="648072"/>
            </a:xfrm>
            <a:prstGeom prst="line">
              <a:avLst/>
            </a:prstGeom>
            <a:noFill/>
            <a:ln w="57150" cap="rnd">
              <a:solidFill>
                <a:srgbClr val="FF0000"/>
              </a:solidFill>
              <a:prstDash val="sysDot"/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283968" y="2852936"/>
              <a:ext cx="8996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0" dirty="0" smtClean="0">
                  <a:latin typeface="Arial" pitchFamily="34" charset="0"/>
                  <a:cs typeface="Arial" pitchFamily="34" charset="0"/>
                </a:rPr>
                <a:t>Eve</a:t>
              </a:r>
            </a:p>
          </p:txBody>
        </p:sp>
        <p:pic>
          <p:nvPicPr>
            <p:cNvPr id="38" name="Picture 37" descr="QueenOfHearts.png"/>
            <p:cNvPicPr>
              <a:picLocks noChangeAspect="1"/>
            </p:cNvPicPr>
            <p:nvPr/>
          </p:nvPicPr>
          <p:blipFill>
            <a:blip r:embed="rId4" cstate="print"/>
            <a:srcRect l="6597" r="7636"/>
            <a:stretch>
              <a:fillRect/>
            </a:stretch>
          </p:blipFill>
          <p:spPr>
            <a:xfrm>
              <a:off x="2987824" y="2348880"/>
              <a:ext cx="1280649" cy="1083626"/>
            </a:xfrm>
            <a:prstGeom prst="rect">
              <a:avLst/>
            </a:prstGeom>
          </p:spPr>
        </p:pic>
      </p:grpSp>
      <p:sp>
        <p:nvSpPr>
          <p:cNvPr id="518151" name="Line 7"/>
          <p:cNvSpPr>
            <a:spLocks noChangeShapeType="1"/>
          </p:cNvSpPr>
          <p:nvPr/>
        </p:nvSpPr>
        <p:spPr bwMode="auto">
          <a:xfrm>
            <a:off x="3130550" y="1628800"/>
            <a:ext cx="2881313" cy="0"/>
          </a:xfrm>
          <a:prstGeom prst="line">
            <a:avLst/>
          </a:prstGeom>
          <a:noFill/>
          <a:ln w="76200">
            <a:solidFill>
              <a:srgbClr val="000000"/>
            </a:solidFill>
            <a:prstDash val="solid"/>
            <a:round/>
            <a:headEnd type="none"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pic>
        <p:nvPicPr>
          <p:cNvPr id="2" name="Picture 1" descr="MC90044145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556792"/>
            <a:ext cx="864096" cy="864096"/>
          </a:xfrm>
          <a:prstGeom prst="rect">
            <a:avLst/>
          </a:prstGeom>
        </p:spPr>
      </p:pic>
      <p:pic>
        <p:nvPicPr>
          <p:cNvPr id="22" name="Picture 6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76256" y="1628800"/>
            <a:ext cx="1285425" cy="914208"/>
          </a:xfrm>
          <a:prstGeom prst="rect">
            <a:avLst/>
          </a:prstGeom>
          <a:noFill/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7676742"/>
              </p:ext>
            </p:extLst>
          </p:nvPr>
        </p:nvGraphicFramePr>
        <p:xfrm>
          <a:off x="6516216" y="3717032"/>
          <a:ext cx="165618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"/>
                <a:gridCol w="504056"/>
                <a:gridCol w="7200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 </a:t>
                      </a:r>
                      <a:r>
                        <a:rPr lang="en-US" baseline="0" dirty="0" smtClean="0">
                          <a:latin typeface="cmsy10"/>
                          <a:ea typeface="cmsy10"/>
                          <a:cs typeface="cmsy10"/>
                        </a:rPr>
                        <a:t>©</a:t>
                      </a:r>
                      <a:r>
                        <a:rPr lang="en-US" dirty="0" smtClean="0"/>
                        <a:t> </a:t>
                      </a:r>
                      <a:r>
                        <a:rPr lang="en-US" baseline="0" dirty="0" smtClean="0"/>
                        <a:t>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899592" y="537321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Arial" pitchFamily="34" charset="0"/>
                <a:cs typeface="Arial" pitchFamily="34" charset="0"/>
              </a:rPr>
              <a:t>k = </a:t>
            </a:r>
            <a:r>
              <a:rPr lang="en-US" dirty="0">
                <a:latin typeface="Consolas"/>
                <a:cs typeface="Consolas"/>
              </a:rPr>
              <a:t>0101 1011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27584" y="501317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 = </a:t>
            </a:r>
            <a:r>
              <a:rPr lang="en-US" b="0" dirty="0" smtClean="0">
                <a:solidFill>
                  <a:srgbClr val="0000FF"/>
                </a:solidFill>
                <a:latin typeface="Consolas"/>
                <a:cs typeface="Consolas"/>
              </a:rPr>
              <a:t>0000 1111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5496" y="572396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en-US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0" dirty="0" smtClean="0">
                <a:latin typeface="cmsy10"/>
                <a:ea typeface="cmsy10"/>
                <a:cs typeface="cmsy10"/>
              </a:rPr>
              <a:t>©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 k = </a:t>
            </a:r>
            <a:r>
              <a:rPr lang="en-US" dirty="0">
                <a:solidFill>
                  <a:srgbClr val="FF0000"/>
                </a:solidFill>
                <a:latin typeface="Consolas"/>
                <a:cs typeface="Consolas"/>
              </a:rPr>
              <a:t>0101 0100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635896" y="5733256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28650" algn="l"/>
              </a:tabLst>
            </a:pPr>
            <a:r>
              <a:rPr lang="en-US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0" dirty="0" smtClean="0">
                <a:latin typeface="cmsy10"/>
                <a:ea typeface="cmsy10"/>
                <a:cs typeface="cmsy10"/>
              </a:rPr>
              <a:t>©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 k	= </a:t>
            </a:r>
            <a:r>
              <a:rPr lang="en-US" dirty="0">
                <a:solidFill>
                  <a:srgbClr val="0000FF"/>
                </a:solidFill>
                <a:latin typeface="Consolas"/>
                <a:cs typeface="Consolas"/>
              </a:rPr>
              <a:t>0000 </a:t>
            </a:r>
            <a:r>
              <a:rPr lang="en-US" dirty="0" smtClean="0">
                <a:solidFill>
                  <a:srgbClr val="0000FF"/>
                </a:solidFill>
                <a:latin typeface="Consolas"/>
                <a:cs typeface="Consolas"/>
              </a:rPr>
              <a:t>1111</a:t>
            </a:r>
          </a:p>
          <a:p>
            <a:pPr>
              <a:tabLst>
                <a:tab pos="628650" algn="l"/>
              </a:tabLst>
            </a:pP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cmsy10"/>
                <a:ea typeface="cmsy10"/>
                <a:cs typeface="cmsy10"/>
              </a:rPr>
              <a:t>©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k	=</a:t>
            </a:r>
            <a:r>
              <a:rPr lang="en-US" dirty="0">
                <a:solidFill>
                  <a:srgbClr val="0000FF"/>
                </a:solidFill>
                <a:latin typeface="Consolas"/>
                <a:cs typeface="Consolas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cmsy10"/>
                <a:ea typeface="cmsy10"/>
                <a:cs typeface="cmsy10"/>
              </a:rPr>
              <a:t>©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k </a:t>
            </a:r>
            <a:r>
              <a:rPr lang="en-US" dirty="0" smtClean="0">
                <a:latin typeface="cmsy10"/>
                <a:ea typeface="cmsy10"/>
                <a:cs typeface="cmsy10"/>
              </a:rPr>
              <a:t>©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k = 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cmsy10"/>
                <a:ea typeface="cmsy10"/>
                <a:cs typeface="cmsy10"/>
              </a:rPr>
              <a:t>©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0 = 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</a:t>
            </a:r>
            <a:endParaRPr lang="en-US" dirty="0">
              <a:solidFill>
                <a:srgbClr val="0000FF"/>
              </a:solidFill>
              <a:latin typeface="Consolas"/>
              <a:cs typeface="Consola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67944" y="501317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en-US" b="0" dirty="0" smtClean="0">
                <a:solidFill>
                  <a:srgbClr val="FF0000"/>
                </a:solidFill>
                <a:latin typeface="Consolas"/>
                <a:cs typeface="Consolas"/>
              </a:rPr>
              <a:t>0101 0100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067944" y="5373216"/>
            <a:ext cx="3268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Arial" pitchFamily="34" charset="0"/>
                <a:cs typeface="Arial" pitchFamily="34" charset="0"/>
              </a:rPr>
              <a:t>k = </a:t>
            </a:r>
            <a:r>
              <a:rPr lang="en-US" dirty="0">
                <a:latin typeface="Consolas"/>
                <a:cs typeface="Consolas"/>
              </a:rPr>
              <a:t>0101 1011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23528" y="112474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 = </a:t>
            </a:r>
            <a:r>
              <a:rPr lang="en-US" b="0" dirty="0" smtClean="0">
                <a:solidFill>
                  <a:srgbClr val="0000FF"/>
                </a:solidFill>
                <a:latin typeface="Consolas"/>
                <a:cs typeface="Consolas"/>
              </a:rPr>
              <a:t>0000 1111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131840" y="112474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en-US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0" dirty="0" smtClean="0">
                <a:latin typeface="cmsy10"/>
                <a:ea typeface="cmsy10"/>
                <a:cs typeface="cmsy10"/>
              </a:rPr>
              <a:t>©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 k = </a:t>
            </a:r>
            <a:r>
              <a:rPr lang="en-US" dirty="0">
                <a:solidFill>
                  <a:srgbClr val="FF0000"/>
                </a:solidFill>
                <a:latin typeface="Consolas"/>
                <a:cs typeface="Consolas"/>
              </a:rPr>
              <a:t>0101 0100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372200" y="1124744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en-US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0" dirty="0" smtClean="0">
                <a:latin typeface="cmsy10"/>
                <a:ea typeface="cmsy10"/>
                <a:cs typeface="cmsy10"/>
              </a:rPr>
              <a:t>©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 k = </a:t>
            </a:r>
            <a:r>
              <a:rPr lang="en-US" dirty="0">
                <a:solidFill>
                  <a:srgbClr val="0000FF"/>
                </a:solidFill>
                <a:latin typeface="Consolas"/>
                <a:cs typeface="Consolas"/>
              </a:rPr>
              <a:t>0000 1111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79512" y="2348880"/>
            <a:ext cx="9001000" cy="1152128"/>
            <a:chOff x="179512" y="2348880"/>
            <a:chExt cx="9001000" cy="1152128"/>
          </a:xfrm>
        </p:grpSpPr>
        <p:pic>
          <p:nvPicPr>
            <p:cNvPr id="518183" name="Picture 39" descr="BS00996_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flipH="1">
              <a:off x="611560" y="2564904"/>
              <a:ext cx="647700" cy="484187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518184" name="Picture 40" descr="BS00996_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flipH="1">
              <a:off x="7631867" y="2708920"/>
              <a:ext cx="647700" cy="484187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30" name="TextBox 29"/>
            <p:cNvSpPr txBox="1"/>
            <p:nvPr/>
          </p:nvSpPr>
          <p:spPr>
            <a:xfrm>
              <a:off x="179512" y="3131676"/>
              <a:ext cx="22322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dirty="0" smtClean="0">
                  <a:latin typeface="Arial" pitchFamily="34" charset="0"/>
                  <a:cs typeface="Arial" pitchFamily="34" charset="0"/>
                </a:rPr>
                <a:t>k = </a:t>
              </a:r>
              <a:r>
                <a:rPr lang="en-US" dirty="0">
                  <a:latin typeface="Consolas"/>
                  <a:cs typeface="Consolas"/>
                </a:rPr>
                <a:t>0101 1011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948264" y="3131676"/>
              <a:ext cx="22322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dirty="0" smtClean="0">
                  <a:latin typeface="Arial" pitchFamily="34" charset="0"/>
                  <a:cs typeface="Arial" pitchFamily="34" charset="0"/>
                </a:rPr>
                <a:t>k = </a:t>
              </a:r>
              <a:r>
                <a:rPr lang="en-US" dirty="0">
                  <a:latin typeface="Consolas"/>
                  <a:cs typeface="Consolas"/>
                </a:rPr>
                <a:t>0101 1011</a:t>
              </a:r>
            </a:p>
          </p:txBody>
        </p:sp>
        <p:sp>
          <p:nvSpPr>
            <p:cNvPr id="34" name="AutoShape 109"/>
            <p:cNvSpPr>
              <a:spLocks noChangeArrowheads="1"/>
            </p:cNvSpPr>
            <p:nvPr/>
          </p:nvSpPr>
          <p:spPr bwMode="auto">
            <a:xfrm>
              <a:off x="4355976" y="2348880"/>
              <a:ext cx="1368152" cy="648072"/>
            </a:xfrm>
            <a:prstGeom prst="cloudCallout">
              <a:avLst>
                <a:gd name="adj1" fmla="val -68259"/>
                <a:gd name="adj2" fmla="val 35277"/>
              </a:avLst>
            </a:prstGeom>
            <a:solidFill>
              <a:srgbClr val="A8EAE8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 sz="2400" dirty="0">
                  <a:latin typeface="Arial" pitchFamily="34" charset="0"/>
                  <a:cs typeface="Arial" pitchFamily="34" charset="0"/>
                </a:rPr>
                <a:t>k = </a:t>
              </a:r>
              <a:r>
                <a:rPr lang="en-US" sz="2400" dirty="0">
                  <a:latin typeface="Consolas"/>
                  <a:cs typeface="Consolas"/>
                </a:rPr>
                <a:t>?</a:t>
              </a:r>
            </a:p>
          </p:txBody>
        </p:sp>
      </p:grpSp>
      <p:sp>
        <p:nvSpPr>
          <p:cNvPr id="35" name="Slide Number Placeholder 15"/>
          <p:cNvSpPr txBox="1">
            <a:spLocks/>
          </p:cNvSpPr>
          <p:nvPr/>
        </p:nvSpPr>
        <p:spPr>
          <a:xfrm>
            <a:off x="0" y="761236"/>
            <a:ext cx="533400" cy="2444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BB5E19-F10A-4C2F-BF6F-11C513378A2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368672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uiExpand="1" build="p" bldLvl="2"/>
      <p:bldP spid="80" grpId="1" uiExpand="1" build="allAtOnce"/>
      <p:bldP spid="23" grpId="0"/>
      <p:bldP spid="24" grpId="0"/>
      <p:bldP spid="25" grpId="0"/>
      <p:bldP spid="26" grpId="0" uiExpand="1" build="p"/>
      <p:bldP spid="27" grpId="0"/>
      <p:bldP spid="28" grpId="0"/>
      <p:bldP spid="32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67544" y="24996"/>
            <a:ext cx="8229600" cy="792798"/>
          </a:xfrm>
        </p:spPr>
        <p:txBody>
          <a:bodyPr>
            <a:noAutofit/>
          </a:bodyPr>
          <a:lstStyle/>
          <a:p>
            <a:pPr algn="l"/>
            <a:r>
              <a:rPr lang="fr-CH" dirty="0" smtClean="0"/>
              <a:t>Perfect Security</a:t>
            </a:r>
            <a:endParaRPr lang="en-US" dirty="0"/>
          </a:p>
        </p:txBody>
      </p:sp>
      <p:pic>
        <p:nvPicPr>
          <p:cNvPr id="518183" name="Picture 39" descr="BS00996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11560" y="2276872"/>
            <a:ext cx="647700" cy="4841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pic>
        <p:nvPicPr>
          <p:cNvPr id="518184" name="Picture 40" descr="BS00996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631867" y="2420888"/>
            <a:ext cx="647700" cy="4841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sp>
        <p:nvSpPr>
          <p:cNvPr id="77" name="TextBox 76"/>
          <p:cNvSpPr txBox="1"/>
          <p:nvPr/>
        </p:nvSpPr>
        <p:spPr>
          <a:xfrm>
            <a:off x="0" y="1196752"/>
            <a:ext cx="1165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latin typeface="Arial" pitchFamily="34" charset="0"/>
                <a:cs typeface="Arial" pitchFamily="34" charset="0"/>
              </a:rPr>
              <a:t>Alice</a:t>
            </a:r>
            <a:endParaRPr lang="en-US" sz="28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991907" y="1916832"/>
            <a:ext cx="1165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latin typeface="Arial" pitchFamily="34" charset="0"/>
                <a:cs typeface="Arial" pitchFamily="34" charset="0"/>
              </a:rPr>
              <a:t>Bob</a:t>
            </a:r>
            <a:endParaRPr lang="en-US" sz="28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Rectangle 298"/>
          <p:cNvSpPr>
            <a:spLocks noChangeArrowheads="1"/>
          </p:cNvSpPr>
          <p:nvPr/>
        </p:nvSpPr>
        <p:spPr bwMode="auto">
          <a:xfrm>
            <a:off x="395536" y="3356992"/>
            <a:ext cx="6840760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tabLst>
                <a:tab pos="3140075" algn="l"/>
              </a:tabLst>
            </a:pPr>
            <a:r>
              <a:rPr lang="en-US" sz="2000" dirty="0" smtClean="0">
                <a:cs typeface="Arial" charset="0"/>
              </a:rPr>
              <a:t>Given that 	</a:t>
            </a:r>
            <a:r>
              <a:rPr lang="en-US" sz="2000" dirty="0" smtClean="0">
                <a:solidFill>
                  <a:srgbClr val="FF0000"/>
                </a:solidFill>
                <a:latin typeface="Consolas"/>
                <a:cs typeface="Consolas"/>
              </a:rPr>
              <a:t>c </a:t>
            </a:r>
            <a:r>
              <a:rPr lang="en-US" sz="2000" dirty="0">
                <a:latin typeface="Consolas"/>
                <a:cs typeface="Consolas"/>
              </a:rPr>
              <a:t>= </a:t>
            </a:r>
            <a:r>
              <a:rPr lang="en-US" sz="2000" dirty="0" smtClean="0">
                <a:solidFill>
                  <a:srgbClr val="FF0000"/>
                </a:solidFill>
                <a:latin typeface="Consolas"/>
                <a:cs typeface="Consolas"/>
              </a:rPr>
              <a:t>0101 0100</a:t>
            </a:r>
            <a:r>
              <a:rPr lang="en-US" sz="2000" dirty="0" smtClean="0">
                <a:cs typeface="Arial" charset="0"/>
              </a:rPr>
              <a:t>,</a:t>
            </a:r>
            <a:endParaRPr lang="en-US" sz="2000" dirty="0">
              <a:cs typeface="Arial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tabLst>
                <a:tab pos="3140075" algn="l"/>
              </a:tabLst>
            </a:pPr>
            <a:r>
              <a:rPr lang="en-US" sz="2000" dirty="0" smtClean="0">
                <a:cs typeface="Arial" charset="0"/>
              </a:rPr>
              <a:t>is it possible that	</a:t>
            </a:r>
            <a:r>
              <a:rPr lang="en-US" sz="2000" dirty="0" smtClean="0">
                <a:solidFill>
                  <a:srgbClr val="0000FF"/>
                </a:solidFill>
                <a:latin typeface="Consolas"/>
                <a:cs typeface="Consolas"/>
              </a:rPr>
              <a:t>m </a:t>
            </a:r>
            <a:r>
              <a:rPr lang="en-US" sz="2000" dirty="0">
                <a:solidFill>
                  <a:srgbClr val="0000FF"/>
                </a:solidFill>
                <a:latin typeface="Consolas"/>
                <a:cs typeface="Consolas"/>
              </a:rPr>
              <a:t>= 0000 0000</a:t>
            </a:r>
            <a:r>
              <a:rPr lang="en-US" sz="2000" dirty="0" smtClean="0">
                <a:solidFill>
                  <a:srgbClr val="0000FF"/>
                </a:solidFill>
                <a:latin typeface="Consolas"/>
                <a:cs typeface="Consolas"/>
              </a:rPr>
              <a:t> </a:t>
            </a:r>
            <a:r>
              <a:rPr lang="en-US" sz="2000" dirty="0" smtClean="0">
                <a:cs typeface="Arial"/>
              </a:rPr>
              <a:t>?</a:t>
            </a:r>
            <a:endParaRPr lang="en-US" sz="2000" dirty="0">
              <a:cs typeface="Arial"/>
            </a:endParaRPr>
          </a:p>
          <a:p>
            <a:pPr marL="1257300" lvl="2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tabLst>
                <a:tab pos="3140075" algn="l"/>
              </a:tabLst>
            </a:pPr>
            <a:r>
              <a:rPr lang="en-US" sz="2000" dirty="0" smtClean="0">
                <a:cs typeface="Arial"/>
              </a:rPr>
              <a:t>Yes, if 	</a:t>
            </a:r>
            <a:r>
              <a:rPr lang="en-US" sz="2000" dirty="0">
                <a:latin typeface="Consolas"/>
                <a:cs typeface="Consolas"/>
              </a:rPr>
              <a:t>k = </a:t>
            </a:r>
            <a:r>
              <a:rPr lang="en-US" sz="2000" dirty="0">
                <a:solidFill>
                  <a:srgbClr val="000000"/>
                </a:solidFill>
                <a:latin typeface="Consolas"/>
                <a:cs typeface="Consolas"/>
              </a:rPr>
              <a:t>0101 </a:t>
            </a:r>
            <a:r>
              <a:rPr lang="en-US" sz="2000" dirty="0" smtClean="0">
                <a:solidFill>
                  <a:srgbClr val="000000"/>
                </a:solidFill>
                <a:latin typeface="Consolas"/>
                <a:cs typeface="Consolas"/>
              </a:rPr>
              <a:t>0100</a:t>
            </a:r>
            <a:r>
              <a:rPr lang="en-US" sz="2000" dirty="0" smtClean="0">
                <a:cs typeface="Arial" charset="0"/>
              </a:rPr>
              <a:t>. 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tabLst>
                <a:tab pos="3140075" algn="l"/>
              </a:tabLst>
            </a:pPr>
            <a:r>
              <a:rPr lang="en-US" sz="2000" dirty="0">
                <a:cs typeface="Arial" charset="0"/>
              </a:rPr>
              <a:t>is it possible </a:t>
            </a:r>
            <a:r>
              <a:rPr lang="en-US" sz="2000" dirty="0" smtClean="0">
                <a:cs typeface="Arial" charset="0"/>
              </a:rPr>
              <a:t>that	</a:t>
            </a:r>
            <a:r>
              <a:rPr lang="en-US" sz="2000" dirty="0" smtClean="0">
                <a:solidFill>
                  <a:srgbClr val="0000FF"/>
                </a:solidFill>
                <a:latin typeface="Consolas"/>
                <a:cs typeface="Consolas"/>
              </a:rPr>
              <a:t>m </a:t>
            </a:r>
            <a:r>
              <a:rPr lang="en-US" sz="2000" dirty="0">
                <a:solidFill>
                  <a:srgbClr val="0000FF"/>
                </a:solidFill>
                <a:latin typeface="Consolas"/>
                <a:cs typeface="Consolas"/>
              </a:rPr>
              <a:t>= </a:t>
            </a:r>
            <a:r>
              <a:rPr lang="en-US" sz="2000" dirty="0" smtClean="0">
                <a:solidFill>
                  <a:srgbClr val="0000FF"/>
                </a:solidFill>
                <a:latin typeface="Consolas"/>
                <a:cs typeface="Consolas"/>
              </a:rPr>
              <a:t>1111 1111 </a:t>
            </a:r>
            <a:r>
              <a:rPr lang="en-US" sz="2000" dirty="0">
                <a:cs typeface="Arial"/>
              </a:rPr>
              <a:t>?</a:t>
            </a:r>
          </a:p>
          <a:p>
            <a:pPr marL="1257300" lvl="2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tabLst>
                <a:tab pos="3140075" algn="l"/>
              </a:tabLst>
            </a:pPr>
            <a:r>
              <a:rPr lang="en-US" sz="2000" dirty="0">
                <a:cs typeface="Arial"/>
              </a:rPr>
              <a:t>Yes, if </a:t>
            </a:r>
            <a:r>
              <a:rPr lang="en-US" sz="2000" dirty="0" smtClean="0">
                <a:cs typeface="Arial"/>
              </a:rPr>
              <a:t>	</a:t>
            </a:r>
            <a:r>
              <a:rPr lang="en-US" sz="2000" dirty="0">
                <a:latin typeface="Consolas"/>
                <a:cs typeface="Consolas"/>
              </a:rPr>
              <a:t>k = </a:t>
            </a:r>
            <a:r>
              <a:rPr lang="en-US" sz="2000" dirty="0" smtClean="0">
                <a:solidFill>
                  <a:srgbClr val="000000"/>
                </a:solidFill>
                <a:latin typeface="Consolas"/>
                <a:cs typeface="Consolas"/>
              </a:rPr>
              <a:t>101</a:t>
            </a:r>
            <a:r>
              <a:rPr lang="en-US" sz="2000" dirty="0">
                <a:solidFill>
                  <a:srgbClr val="000000"/>
                </a:solidFill>
                <a:latin typeface="Consolas"/>
                <a:cs typeface="Consolas"/>
              </a:rPr>
              <a:t>0</a:t>
            </a:r>
            <a:r>
              <a:rPr lang="en-US" sz="2000" dirty="0" smtClean="0">
                <a:solidFill>
                  <a:srgbClr val="000000"/>
                </a:solidFill>
                <a:latin typeface="Consolas"/>
                <a:cs typeface="Consolas"/>
              </a:rPr>
              <a:t> 1011</a:t>
            </a:r>
            <a:r>
              <a:rPr lang="en-US" sz="2000" dirty="0" smtClean="0">
                <a:cs typeface="Arial" charset="0"/>
              </a:rPr>
              <a:t>. </a:t>
            </a:r>
            <a:endParaRPr lang="en-US" sz="2000" dirty="0">
              <a:cs typeface="Arial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tabLst>
                <a:tab pos="3140075" algn="l"/>
              </a:tabLst>
            </a:pPr>
            <a:r>
              <a:rPr lang="en-US" sz="2000" dirty="0" smtClean="0">
                <a:cs typeface="Consolas"/>
              </a:rPr>
              <a:t>it is possible that	</a:t>
            </a:r>
            <a:r>
              <a:rPr lang="en-US" sz="2000" dirty="0">
                <a:solidFill>
                  <a:srgbClr val="0000FF"/>
                </a:solidFill>
                <a:latin typeface="Consolas"/>
                <a:cs typeface="Consolas"/>
              </a:rPr>
              <a:t>m = </a:t>
            </a:r>
            <a:r>
              <a:rPr lang="en-US" sz="2000" dirty="0" smtClean="0">
                <a:solidFill>
                  <a:srgbClr val="0000FF"/>
                </a:solidFill>
                <a:latin typeface="Consolas"/>
                <a:cs typeface="Consolas"/>
              </a:rPr>
              <a:t>0101 0101 </a:t>
            </a:r>
            <a:r>
              <a:rPr lang="en-US" sz="2000" dirty="0" smtClean="0">
                <a:cs typeface="Arial"/>
              </a:rPr>
              <a:t>?</a:t>
            </a:r>
          </a:p>
          <a:p>
            <a:pPr marL="1257300" lvl="2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tabLst>
                <a:tab pos="3140075" algn="l"/>
              </a:tabLst>
            </a:pPr>
            <a:r>
              <a:rPr lang="en-US" sz="2000" dirty="0" smtClean="0">
                <a:cs typeface="Arial"/>
              </a:rPr>
              <a:t>Yes, if 	</a:t>
            </a:r>
            <a:r>
              <a:rPr lang="en-US" sz="2000" dirty="0">
                <a:latin typeface="Consolas"/>
                <a:cs typeface="Consolas"/>
              </a:rPr>
              <a:t>k = </a:t>
            </a:r>
            <a:r>
              <a:rPr lang="en-US" sz="2000" dirty="0" smtClean="0">
                <a:solidFill>
                  <a:srgbClr val="000000"/>
                </a:solidFill>
                <a:latin typeface="Consolas"/>
                <a:cs typeface="Consolas"/>
              </a:rPr>
              <a:t>0000 0001</a:t>
            </a:r>
            <a:endParaRPr lang="en-US" sz="2000" dirty="0">
              <a:cs typeface="Arial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tabLst>
                <a:tab pos="3140075" algn="l"/>
              </a:tabLst>
            </a:pPr>
            <a:r>
              <a:rPr lang="en-US" sz="2000" dirty="0" smtClean="0">
                <a:cs typeface="Consolas"/>
              </a:rPr>
              <a:t>In fact, every m is possible. 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tabLst>
                <a:tab pos="3140075" algn="l"/>
              </a:tabLst>
            </a:pPr>
            <a:r>
              <a:rPr lang="en-US" sz="2000" dirty="0" smtClean="0">
                <a:cs typeface="Consolas"/>
              </a:rPr>
              <a:t>Hence, the one-time pad is </a:t>
            </a:r>
            <a:r>
              <a:rPr lang="en-US" sz="2000" dirty="0" smtClean="0">
                <a:solidFill>
                  <a:srgbClr val="FF0000"/>
                </a:solidFill>
                <a:cs typeface="Consolas"/>
              </a:rPr>
              <a:t>perfectly secure</a:t>
            </a:r>
            <a:r>
              <a:rPr lang="en-US" sz="2000" dirty="0" smtClean="0">
                <a:cs typeface="Consolas"/>
              </a:rPr>
              <a:t>!</a:t>
            </a:r>
          </a:p>
        </p:txBody>
      </p:sp>
      <p:pic>
        <p:nvPicPr>
          <p:cNvPr id="36" name="Picture 35" descr="AliceBlue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827584" y="1196752"/>
            <a:ext cx="1059740" cy="108012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987824" y="1412776"/>
            <a:ext cx="2195795" cy="1731698"/>
            <a:chOff x="2987824" y="1700808"/>
            <a:chExt cx="2195795" cy="1731698"/>
          </a:xfrm>
        </p:grpSpPr>
        <p:sp>
          <p:nvSpPr>
            <p:cNvPr id="518171" name="Line 27"/>
            <p:cNvSpPr>
              <a:spLocks noChangeShapeType="1"/>
            </p:cNvSpPr>
            <p:nvPr/>
          </p:nvSpPr>
          <p:spPr bwMode="auto">
            <a:xfrm flipV="1">
              <a:off x="3851920" y="1700808"/>
              <a:ext cx="216023" cy="648072"/>
            </a:xfrm>
            <a:prstGeom prst="line">
              <a:avLst/>
            </a:prstGeom>
            <a:noFill/>
            <a:ln w="57150" cap="rnd">
              <a:solidFill>
                <a:srgbClr val="FF0000"/>
              </a:solidFill>
              <a:prstDash val="sysDot"/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283968" y="2852936"/>
              <a:ext cx="8996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0" dirty="0" smtClean="0">
                  <a:latin typeface="Arial" pitchFamily="34" charset="0"/>
                  <a:cs typeface="Arial" pitchFamily="34" charset="0"/>
                </a:rPr>
                <a:t>Eve</a:t>
              </a:r>
            </a:p>
          </p:txBody>
        </p:sp>
        <p:pic>
          <p:nvPicPr>
            <p:cNvPr id="38" name="Picture 37" descr="QueenOfHearts.png"/>
            <p:cNvPicPr>
              <a:picLocks noChangeAspect="1"/>
            </p:cNvPicPr>
            <p:nvPr/>
          </p:nvPicPr>
          <p:blipFill>
            <a:blip r:embed="rId5" cstate="print"/>
            <a:srcRect l="6597" r="7636"/>
            <a:stretch>
              <a:fillRect/>
            </a:stretch>
          </p:blipFill>
          <p:spPr>
            <a:xfrm>
              <a:off x="2987824" y="2348880"/>
              <a:ext cx="1280649" cy="1083626"/>
            </a:xfrm>
            <a:prstGeom prst="rect">
              <a:avLst/>
            </a:prstGeom>
          </p:spPr>
        </p:pic>
      </p:grpSp>
      <p:sp>
        <p:nvSpPr>
          <p:cNvPr id="518151" name="Line 7"/>
          <p:cNvSpPr>
            <a:spLocks noChangeShapeType="1"/>
          </p:cNvSpPr>
          <p:nvPr/>
        </p:nvSpPr>
        <p:spPr bwMode="auto">
          <a:xfrm>
            <a:off x="3130550" y="1340768"/>
            <a:ext cx="2881313" cy="0"/>
          </a:xfrm>
          <a:prstGeom prst="line">
            <a:avLst/>
          </a:prstGeom>
          <a:noFill/>
          <a:ln w="76200">
            <a:solidFill>
              <a:srgbClr val="000000"/>
            </a:solidFill>
            <a:prstDash val="solid"/>
            <a:round/>
            <a:headEnd type="none"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pic>
        <p:nvPicPr>
          <p:cNvPr id="2" name="Picture 1" descr="MC900441455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268760"/>
            <a:ext cx="864096" cy="864096"/>
          </a:xfrm>
          <a:prstGeom prst="rect">
            <a:avLst/>
          </a:prstGeom>
        </p:spPr>
      </p:pic>
      <p:pic>
        <p:nvPicPr>
          <p:cNvPr id="22" name="Picture 6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76256" y="1340768"/>
            <a:ext cx="1285425" cy="914208"/>
          </a:xfrm>
          <a:prstGeom prst="rect">
            <a:avLst/>
          </a:prstGeom>
          <a:noFill/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874338"/>
              </p:ext>
            </p:extLst>
          </p:nvPr>
        </p:nvGraphicFramePr>
        <p:xfrm>
          <a:off x="6804248" y="3645024"/>
          <a:ext cx="165618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"/>
                <a:gridCol w="504056"/>
                <a:gridCol w="7200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 </a:t>
                      </a:r>
                      <a:r>
                        <a:rPr lang="en-US" baseline="0" dirty="0" smtClean="0">
                          <a:latin typeface="cmsy10"/>
                          <a:ea typeface="cmsy10"/>
                          <a:cs typeface="cmsy10"/>
                        </a:rPr>
                        <a:t>©</a:t>
                      </a:r>
                      <a:r>
                        <a:rPr lang="en-US" dirty="0" smtClean="0"/>
                        <a:t> </a:t>
                      </a:r>
                      <a:r>
                        <a:rPr lang="en-US" baseline="0" dirty="0" smtClean="0"/>
                        <a:t>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323528" y="83671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 = </a:t>
            </a:r>
            <a:r>
              <a:rPr lang="en-US" b="0" dirty="0" smtClean="0">
                <a:solidFill>
                  <a:srgbClr val="0000FF"/>
                </a:solidFill>
                <a:latin typeface="Consolas"/>
                <a:cs typeface="Consolas"/>
              </a:rPr>
              <a:t>?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1560" y="278092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Arial" pitchFamily="34" charset="0"/>
                <a:cs typeface="Arial" pitchFamily="34" charset="0"/>
              </a:rPr>
              <a:t>k = </a:t>
            </a:r>
            <a:r>
              <a:rPr lang="en-US" dirty="0" smtClean="0">
                <a:latin typeface="Consolas"/>
                <a:cs typeface="Consolas"/>
              </a:rPr>
              <a:t>?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668344" y="291565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Arial" pitchFamily="34" charset="0"/>
                <a:cs typeface="Arial" pitchFamily="34" charset="0"/>
              </a:rPr>
              <a:t>k = </a:t>
            </a:r>
            <a:r>
              <a:rPr lang="en-US" dirty="0" smtClean="0">
                <a:latin typeface="Consolas"/>
                <a:cs typeface="Consolas"/>
              </a:rPr>
              <a:t>?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131840" y="836712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en-US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0" dirty="0" smtClean="0">
                <a:latin typeface="cmsy10"/>
                <a:ea typeface="cmsy10"/>
                <a:cs typeface="cmsy10"/>
              </a:rPr>
              <a:t>©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 k = </a:t>
            </a:r>
            <a:r>
              <a:rPr lang="en-US" dirty="0">
                <a:solidFill>
                  <a:srgbClr val="FF0000"/>
                </a:solidFill>
                <a:latin typeface="Consolas"/>
                <a:cs typeface="Consolas"/>
              </a:rPr>
              <a:t>0101 0100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372200" y="836712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en-US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0" dirty="0" smtClean="0">
                <a:latin typeface="cmsy10"/>
                <a:ea typeface="cmsy10"/>
                <a:cs typeface="cmsy10"/>
              </a:rPr>
              <a:t>©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 k = </a:t>
            </a:r>
            <a:r>
              <a:rPr lang="en-US" dirty="0" smtClean="0">
                <a:solidFill>
                  <a:srgbClr val="0000FF"/>
                </a:solidFill>
                <a:latin typeface="Consolas"/>
                <a:cs typeface="Consolas"/>
              </a:rPr>
              <a:t>?</a:t>
            </a:r>
            <a:endParaRPr lang="en-US" dirty="0">
              <a:solidFill>
                <a:srgbClr val="0000FF"/>
              </a:solidFill>
              <a:latin typeface="Consolas"/>
              <a:cs typeface="Consolas"/>
            </a:endParaRPr>
          </a:p>
        </p:txBody>
      </p:sp>
      <p:sp>
        <p:nvSpPr>
          <p:cNvPr id="34" name="AutoShape 109"/>
          <p:cNvSpPr>
            <a:spLocks noChangeArrowheads="1"/>
          </p:cNvSpPr>
          <p:nvPr/>
        </p:nvSpPr>
        <p:spPr bwMode="auto">
          <a:xfrm>
            <a:off x="4355976" y="2060848"/>
            <a:ext cx="1368152" cy="648072"/>
          </a:xfrm>
          <a:prstGeom prst="cloudCallout">
            <a:avLst>
              <a:gd name="adj1" fmla="val -68259"/>
              <a:gd name="adj2" fmla="val 35277"/>
            </a:avLst>
          </a:prstGeom>
          <a:solidFill>
            <a:srgbClr val="A8EAE8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k = </a:t>
            </a:r>
            <a:r>
              <a:rPr lang="en-US" sz="2400" dirty="0">
                <a:latin typeface="Consolas"/>
                <a:cs typeface="Consolas"/>
              </a:rPr>
              <a:t>?</a:t>
            </a:r>
          </a:p>
        </p:txBody>
      </p:sp>
      <p:sp>
        <p:nvSpPr>
          <p:cNvPr id="23" name="Slide Number Placeholder 15"/>
          <p:cNvSpPr txBox="1">
            <a:spLocks/>
          </p:cNvSpPr>
          <p:nvPr/>
        </p:nvSpPr>
        <p:spPr>
          <a:xfrm>
            <a:off x="0" y="761236"/>
            <a:ext cx="533400" cy="2444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BB5E19-F10A-4C2F-BF6F-11C513378A2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969974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build="p" bldLvl="2"/>
      <p:bldP spid="29" grpId="0"/>
      <p:bldP spid="30" grpId="0"/>
      <p:bldP spid="31" grpId="0"/>
      <p:bldP spid="33" grpId="0"/>
      <p:bldP spid="3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STEPHANIE20WEHNER@KDJFIGQU8FWXY5L9" val="2812"/>
  <p:tag name="FIRSTCHRIS@C02FJ266DH2T3PP7" val="4422"/>
  <p:tag name="FIRSTCSCHAFF1@C02KDURWDNCT3PP7" val="5009"/>
  <p:tag name="DEFAULTDISPLAYSOURCE" val="\documentclass{article}\pagestyle{empty}&#10;\begin{document}&#10;&#10;\end{document}&#10;"/>
  <p:tag name="EMBEDFONTS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0}_\times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15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1}_\times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01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0}_+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02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1}_+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194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red y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red x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30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y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3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x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30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x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30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y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3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0}_\times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15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red y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red y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red x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30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red x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30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x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30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y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3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red y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red x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309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f(x,y)\\&#10;=(a,b)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2"/>
  <p:tag name="PICTUREFILESIZE" val="537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f(x,y)\\&#10;=(a,b)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2"/>
  <p:tag name="PICTUREFILESIZE" val="537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1}_\times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019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f(x,y)\\&#10;=(a,b)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2"/>
  <p:tag name="PICTUREFILESIZE" val="537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b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a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red x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0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red x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309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red y&#10;\end{align*}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5"/>
  <p:tag name="PICTUREFILESIZE" val="92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red y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x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30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y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3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f(x,y)\\&#10;=(a,b)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2"/>
  <p:tag name="PICTUREFILESIZE" val="537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0}_+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027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b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a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mbox{ if } b=0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2"/>
  <p:tag name="PICTUREFILESIZE" val="3239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mbox{ if } b=1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2"/>
  <p:tag name="PICTUREFILESIZE" val="286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b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60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b&#10;\end{align*}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5"/>
  <p:tag name="PICTUREFILESIZE" val="85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mbox{ if } b=0&#10;\end{align*}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32"/>
  <p:tag name="PICTUREFILESIZE" val="190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mbox{ if } b=1&#10;\end{align*}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32"/>
  <p:tag name="PICTUREFILESIZE" val="1617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red b&#10;\end{align*}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5"/>
  <p:tag name="PICTUREFILESIZE" val="84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red b&#10;\end{align*}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5"/>
  <p:tag name="PICTUREFILESIZE" val="84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1}_+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194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b&#10;\end{align*}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5"/>
  <p:tag name="PICTUREFILESIZE" val="85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mbox{ if } b=0&#10;\end{align*}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32"/>
  <p:tag name="PICTUREFILESIZE" val="190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mbox{ if } b=1&#10;\end{align*}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32"/>
  <p:tag name="PICTUREFILESIZE" val="1617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0}_\times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15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1}_\times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019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0}_+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027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1}_+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194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0}_\times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15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1}_\times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01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0}_+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02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1}_+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194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14398</TotalTime>
  <Words>1623</Words>
  <Application>Microsoft Macintosh PowerPoint</Application>
  <PresentationFormat>On-screen Show (4:3)</PresentationFormat>
  <Paragraphs>412</Paragraphs>
  <Slides>40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Office Theme</vt:lpstr>
      <vt:lpstr>Custom Design</vt:lpstr>
      <vt:lpstr>Quantum Cryptography</vt:lpstr>
      <vt:lpstr>1969: Man on the Moon</vt:lpstr>
      <vt:lpstr>What will you learn from this Talk?</vt:lpstr>
      <vt:lpstr>Classical Cryptography</vt:lpstr>
      <vt:lpstr>Modern Cryptography</vt:lpstr>
      <vt:lpstr>Secure Encryption</vt:lpstr>
      <vt:lpstr>eXclusive OR (XOR) Function</vt:lpstr>
      <vt:lpstr>One-Time Pad Encryption</vt:lpstr>
      <vt:lpstr>Perfect Security</vt:lpstr>
      <vt:lpstr>Problems With One-Time Pad</vt:lpstr>
      <vt:lpstr>Symmetric-Key Cryptography</vt:lpstr>
      <vt:lpstr>Public-Key Cryptography</vt:lpstr>
      <vt:lpstr>RSA Public-Key Encryption</vt:lpstr>
      <vt:lpstr>What will you Learn from this Talk?</vt:lpstr>
      <vt:lpstr>Quantum Mechanics (of Photons)</vt:lpstr>
      <vt:lpstr>Quantum Mechanics </vt:lpstr>
      <vt:lpstr>PowerPoint Presentation</vt:lpstr>
      <vt:lpstr>Can We Build Quantum Computers?</vt:lpstr>
      <vt:lpstr>Demonstration of Quantum Technology</vt:lpstr>
      <vt:lpstr>No-Cloning Theorem</vt:lpstr>
      <vt:lpstr>Quantum Key Distribution (QKD)</vt:lpstr>
      <vt:lpstr>Quantum Key Distribution (QKD)</vt:lpstr>
      <vt:lpstr>Quantum Key Distribution (QKD)</vt:lpstr>
      <vt:lpstr>Quantum Key Distribution (QKD)</vt:lpstr>
      <vt:lpstr>What will you Learn from this Talk?</vt:lpstr>
      <vt:lpstr>Position-Based Cryptography</vt:lpstr>
      <vt:lpstr>Position-Based Cryptography</vt:lpstr>
      <vt:lpstr>Position-Based Cryptography</vt:lpstr>
      <vt:lpstr>Basic task: Position Verification</vt:lpstr>
      <vt:lpstr>Position Verification: First Try</vt:lpstr>
      <vt:lpstr>Position Verification: Second Try</vt:lpstr>
      <vt:lpstr>The Attack</vt:lpstr>
      <vt:lpstr>Position Verification: Quantum Try</vt:lpstr>
      <vt:lpstr>Attacking Game</vt:lpstr>
      <vt:lpstr>Teleportation Attack</vt:lpstr>
      <vt:lpstr>No-Go Theorem</vt:lpstr>
      <vt:lpstr>What Have You Learned from this Talk?</vt:lpstr>
      <vt:lpstr>What Have You Learned from this Talk?</vt:lpstr>
      <vt:lpstr>What Have You Learned from this Talk?</vt:lpstr>
      <vt:lpstr>Thank you for your attention!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Noisy Storage talk</dc:title>
  <dc:creator>Christian Schaffner</dc:creator>
  <cp:lastModifiedBy>Christian Schaffner</cp:lastModifiedBy>
  <cp:revision>1781</cp:revision>
  <dcterms:created xsi:type="dcterms:W3CDTF">2010-01-20T16:17:28Z</dcterms:created>
  <dcterms:modified xsi:type="dcterms:W3CDTF">2015-06-19T08:55:46Z</dcterms:modified>
</cp:coreProperties>
</file>