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mp4" ContentType="video/mp4"/>
  <Default Extension="gif" ContentType="image/gif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2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23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24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2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28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9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1"/>
  </p:notesMasterIdLst>
  <p:handoutMasterIdLst>
    <p:handoutMasterId r:id="rId52"/>
  </p:handoutMasterIdLst>
  <p:sldIdLst>
    <p:sldId id="610" r:id="rId3"/>
    <p:sldId id="561" r:id="rId4"/>
    <p:sldId id="452" r:id="rId5"/>
    <p:sldId id="592" r:id="rId6"/>
    <p:sldId id="603" r:id="rId7"/>
    <p:sldId id="594" r:id="rId8"/>
    <p:sldId id="595" r:id="rId9"/>
    <p:sldId id="596" r:id="rId10"/>
    <p:sldId id="597" r:id="rId11"/>
    <p:sldId id="600" r:id="rId12"/>
    <p:sldId id="601" r:id="rId13"/>
    <p:sldId id="605" r:id="rId14"/>
    <p:sldId id="425" r:id="rId15"/>
    <p:sldId id="426" r:id="rId16"/>
    <p:sldId id="427" r:id="rId17"/>
    <p:sldId id="428" r:id="rId18"/>
    <p:sldId id="429" r:id="rId19"/>
    <p:sldId id="430" r:id="rId20"/>
    <p:sldId id="537" r:id="rId21"/>
    <p:sldId id="538" r:id="rId22"/>
    <p:sldId id="608" r:id="rId23"/>
    <p:sldId id="467" r:id="rId24"/>
    <p:sldId id="569" r:id="rId25"/>
    <p:sldId id="581" r:id="rId26"/>
    <p:sldId id="557" r:id="rId27"/>
    <p:sldId id="503" r:id="rId28"/>
    <p:sldId id="591" r:id="rId29"/>
    <p:sldId id="562" r:id="rId30"/>
    <p:sldId id="565" r:id="rId31"/>
    <p:sldId id="547" r:id="rId32"/>
    <p:sldId id="589" r:id="rId33"/>
    <p:sldId id="590" r:id="rId34"/>
    <p:sldId id="545" r:id="rId35"/>
    <p:sldId id="551" r:id="rId36"/>
    <p:sldId id="609" r:id="rId37"/>
    <p:sldId id="507" r:id="rId38"/>
    <p:sldId id="508" r:id="rId39"/>
    <p:sldId id="509" r:id="rId40"/>
    <p:sldId id="510" r:id="rId41"/>
    <p:sldId id="511" r:id="rId42"/>
    <p:sldId id="512" r:id="rId43"/>
    <p:sldId id="583" r:id="rId44"/>
    <p:sldId id="584" r:id="rId45"/>
    <p:sldId id="560" r:id="rId46"/>
    <p:sldId id="477" r:id="rId47"/>
    <p:sldId id="606" r:id="rId48"/>
    <p:sldId id="588" r:id="rId49"/>
    <p:sldId id="611" r:id="rId50"/>
  </p:sldIdLst>
  <p:sldSz cx="9144000" cy="6858000" type="screen4x3"/>
  <p:notesSz cx="7102475" cy="10234613"/>
  <p:custDataLst>
    <p:tags r:id="rId53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AFF00"/>
    <a:srgbClr val="D1FF02"/>
    <a:srgbClr val="AFFF00"/>
    <a:srgbClr val="FF0000"/>
    <a:srgbClr val="66FF33"/>
    <a:srgbClr val="00FF00"/>
    <a:srgbClr val="33CC33"/>
    <a:srgbClr val="CB3A13"/>
    <a:srgbClr val="B3A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7" autoAdjust="0"/>
    <p:restoredTop sz="93790" autoAdjust="0"/>
  </p:normalViewPr>
  <p:slideViewPr>
    <p:cSldViewPr>
      <p:cViewPr varScale="1">
        <p:scale>
          <a:sx n="101" d="100"/>
          <a:sy n="101" d="100"/>
        </p:scale>
        <p:origin x="1224" y="19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50" Type="http://schemas.openxmlformats.org/officeDocument/2006/relationships/slide" Target="slides/slide48.xml"/><Relationship Id="rId51" Type="http://schemas.openxmlformats.org/officeDocument/2006/relationships/notesMaster" Target="notesMasters/notesMaster1.xml"/><Relationship Id="rId52" Type="http://schemas.openxmlformats.org/officeDocument/2006/relationships/handoutMaster" Target="handoutMasters/handoutMaster1.xml"/><Relationship Id="rId53" Type="http://schemas.openxmlformats.org/officeDocument/2006/relationships/tags" Target="tags/tag1.xml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nl-NL" dirty="0" err="1" smtClean="0"/>
              <a:t>better</a:t>
            </a:r>
            <a:r>
              <a:rPr lang="nl-NL" dirty="0" smtClean="0"/>
              <a:t> picture of </a:t>
            </a:r>
            <a:r>
              <a:rPr lang="nl-NL" dirty="0" err="1" smtClean="0"/>
              <a:t>Schroedinger’s</a:t>
            </a:r>
            <a:r>
              <a:rPr lang="nl-NL" dirty="0" smtClean="0"/>
              <a:t> </a:t>
            </a:r>
            <a:r>
              <a:rPr lang="nl-NL" dirty="0" err="1" smtClean="0"/>
              <a:t>cat</a:t>
            </a:r>
            <a:endParaRPr lang="nl-NL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697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59088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information </a:t>
            </a:r>
            <a:r>
              <a:rPr lang="en-US" dirty="0" err="1" smtClean="0"/>
              <a:t>vs</a:t>
            </a:r>
            <a:r>
              <a:rPr lang="en-US" dirty="0" smtClean="0"/>
              <a:t> disturbance trade-off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52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0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0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00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2047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236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236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6688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</a:t>
            </a:r>
            <a:r>
              <a:rPr lang="en-US" baseline="0" dirty="0" smtClean="0"/>
              <a:t> scattered relations to logic, I’m afraid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1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31335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67449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5117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9066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classical impossibility proof by </a:t>
            </a:r>
            <a:r>
              <a:rPr lang="de-CH" sz="1200" dirty="0" smtClean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12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09]</a:t>
            </a:r>
          </a:p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783999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72331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1862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0621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42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075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43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410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51732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258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983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68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67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23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7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155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12.01.17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hyperlink" Target="http://www.qusoft.org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hyperlink" Target="http://en.wikipedia.org/wiki/Message_authentication_code" TargetMode="External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en.wikipedia.org/wiki/One-time_pad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7" Type="http://schemas.openxmlformats.org/officeDocument/2006/relationships/image" Target="../media/image21.wmf"/><Relationship Id="rId8" Type="http://schemas.openxmlformats.org/officeDocument/2006/relationships/image" Target="../media/image20.png"/><Relationship Id="rId9" Type="http://schemas.openxmlformats.org/officeDocument/2006/relationships/image" Target="../media/image17.png"/><Relationship Id="rId10" Type="http://schemas.openxmlformats.org/officeDocument/2006/relationships/image" Target="../media/image23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1.wmf"/><Relationship Id="rId9" Type="http://schemas.openxmlformats.org/officeDocument/2006/relationships/image" Target="../media/image20.png"/><Relationship Id="rId10" Type="http://schemas.openxmlformats.org/officeDocument/2006/relationships/image" Target="../media/image17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1.wmf"/><Relationship Id="rId14" Type="http://schemas.openxmlformats.org/officeDocument/2006/relationships/image" Target="../media/image24.png"/><Relationship Id="rId15" Type="http://schemas.openxmlformats.org/officeDocument/2006/relationships/image" Target="../media/image25.png"/><Relationship Id="rId16" Type="http://schemas.openxmlformats.org/officeDocument/2006/relationships/image" Target="../media/image26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27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6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21.wmf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8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6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21.wmf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9.xml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30.gif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hyperlink" Target="http://www.idquantique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4" Type="http://schemas.openxmlformats.org/officeDocument/2006/relationships/tags" Target="../tags/tag4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2.xml"/><Relationship Id="rId7" Type="http://schemas.openxmlformats.org/officeDocument/2006/relationships/image" Target="../media/image29.jpe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" Type="http://schemas.openxmlformats.org/officeDocument/2006/relationships/tags" Target="../tags/tag39.xml"/><Relationship Id="rId2" Type="http://schemas.openxmlformats.org/officeDocument/2006/relationships/tags" Target="../tags/tag4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hyperlink" Target="http://dx.doi.org/10.1016/j.tcs.2014.05.025" TargetMode="External"/><Relationship Id="rId7" Type="http://schemas.openxmlformats.org/officeDocument/2006/relationships/image" Target="../media/image34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34.png"/><Relationship Id="rId5" Type="http://schemas.openxmlformats.org/officeDocument/2006/relationships/image" Target="../media/image20.png"/><Relationship Id="rId6" Type="http://schemas.openxmlformats.org/officeDocument/2006/relationships/image" Target="../media/image16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34.png"/><Relationship Id="rId5" Type="http://schemas.openxmlformats.org/officeDocument/2006/relationships/image" Target="../media/image20.png"/><Relationship Id="rId6" Type="http://schemas.openxmlformats.org/officeDocument/2006/relationships/image" Target="../media/image16.wmf"/><Relationship Id="rId7" Type="http://schemas.openxmlformats.org/officeDocument/2006/relationships/image" Target="../media/image18.png"/><Relationship Id="rId8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Relationship Id="rId8" Type="http://schemas.openxmlformats.org/officeDocument/2006/relationships/image" Target="../media/image36.png"/><Relationship Id="rId9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Relationship Id="rId8" Type="http://schemas.openxmlformats.org/officeDocument/2006/relationships/image" Target="../media/image36.png"/><Relationship Id="rId9" Type="http://schemas.openxmlformats.org/officeDocument/2006/relationships/image" Target="../media/image20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hyperlink" Target="http://www.vad1.com/" TargetMode="External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png"/><Relationship Id="rId12" Type="http://schemas.openxmlformats.org/officeDocument/2006/relationships/image" Target="../media/image49.png"/><Relationship Id="rId13" Type="http://schemas.openxmlformats.org/officeDocument/2006/relationships/image" Target="../media/image50.png"/><Relationship Id="rId14" Type="http://schemas.openxmlformats.org/officeDocument/2006/relationships/image" Target="../media/image51.png"/><Relationship Id="rId15" Type="http://schemas.openxmlformats.org/officeDocument/2006/relationships/image" Target="../media/image52.png"/><Relationship Id="rId16" Type="http://schemas.openxmlformats.org/officeDocument/2006/relationships/image" Target="../media/image53.emf"/><Relationship Id="rId17" Type="http://schemas.openxmlformats.org/officeDocument/2006/relationships/image" Target="../media/image47.png"/><Relationship Id="rId18" Type="http://schemas.openxmlformats.org/officeDocument/2006/relationships/image" Target="../media/image48.png"/><Relationship Id="rId19" Type="http://schemas.openxmlformats.org/officeDocument/2006/relationships/hyperlink" Target="dx.doi.org/10.1007/3-540-48285-7_30" TargetMode="External"/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tags" Target="../tags/tag48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2.xml"/><Relationship Id="rId9" Type="http://schemas.openxmlformats.org/officeDocument/2006/relationships/image" Target="../media/image44.png"/><Relationship Id="rId10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20" Type="http://schemas.openxmlformats.org/officeDocument/2006/relationships/image" Target="../media/image55.png"/><Relationship Id="rId21" Type="http://schemas.openxmlformats.org/officeDocument/2006/relationships/image" Target="../media/image56.png"/><Relationship Id="rId22" Type="http://schemas.openxmlformats.org/officeDocument/2006/relationships/image" Target="../media/image51.png"/><Relationship Id="rId23" Type="http://schemas.openxmlformats.org/officeDocument/2006/relationships/image" Target="../media/image52.png"/><Relationship Id="rId24" Type="http://schemas.openxmlformats.org/officeDocument/2006/relationships/image" Target="../media/image49.png"/><Relationship Id="rId25" Type="http://schemas.openxmlformats.org/officeDocument/2006/relationships/image" Target="../media/image50.png"/><Relationship Id="rId26" Type="http://schemas.openxmlformats.org/officeDocument/2006/relationships/image" Target="../media/image47.png"/><Relationship Id="rId27" Type="http://schemas.openxmlformats.org/officeDocument/2006/relationships/image" Target="../media/image48.png"/><Relationship Id="rId28" Type="http://schemas.openxmlformats.org/officeDocument/2006/relationships/hyperlink" Target="http://eprint.iacr.org/2009/364" TargetMode="External"/><Relationship Id="rId10" Type="http://schemas.openxmlformats.org/officeDocument/2006/relationships/tags" Target="../tags/tag58.xml"/><Relationship Id="rId11" Type="http://schemas.openxmlformats.org/officeDocument/2006/relationships/tags" Target="../tags/tag59.xml"/><Relationship Id="rId12" Type="http://schemas.openxmlformats.org/officeDocument/2006/relationships/tags" Target="../tags/tag60.xml"/><Relationship Id="rId13" Type="http://schemas.openxmlformats.org/officeDocument/2006/relationships/tags" Target="../tags/tag61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23.xml"/><Relationship Id="rId16" Type="http://schemas.openxmlformats.org/officeDocument/2006/relationships/image" Target="../media/image44.pn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54.png"/><Relationship Id="rId1" Type="http://schemas.openxmlformats.org/officeDocument/2006/relationships/tags" Target="../tags/tag49.xml"/><Relationship Id="rId2" Type="http://schemas.openxmlformats.org/officeDocument/2006/relationships/tags" Target="../tags/tag50.xml"/><Relationship Id="rId3" Type="http://schemas.openxmlformats.org/officeDocument/2006/relationships/tags" Target="../tags/tag51.xml"/><Relationship Id="rId4" Type="http://schemas.openxmlformats.org/officeDocument/2006/relationships/tags" Target="../tags/tag52.xml"/><Relationship Id="rId5" Type="http://schemas.openxmlformats.org/officeDocument/2006/relationships/tags" Target="../tags/tag53.xml"/><Relationship Id="rId6" Type="http://schemas.openxmlformats.org/officeDocument/2006/relationships/tags" Target="../tags/tag54.xml"/><Relationship Id="rId7" Type="http://schemas.openxmlformats.org/officeDocument/2006/relationships/tags" Target="../tags/tag55.xml"/><Relationship Id="rId8" Type="http://schemas.openxmlformats.org/officeDocument/2006/relationships/tags" Target="../tags/tag5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20" Type="http://schemas.openxmlformats.org/officeDocument/2006/relationships/image" Target="../media/image57.png"/><Relationship Id="rId21" Type="http://schemas.openxmlformats.org/officeDocument/2006/relationships/image" Target="../media/image51.png"/><Relationship Id="rId22" Type="http://schemas.openxmlformats.org/officeDocument/2006/relationships/image" Target="../media/image58.png"/><Relationship Id="rId23" Type="http://schemas.openxmlformats.org/officeDocument/2006/relationships/image" Target="../media/image29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4.xml"/><Relationship Id="rId12" Type="http://schemas.openxmlformats.org/officeDocument/2006/relationships/image" Target="../media/image47.png"/><Relationship Id="rId13" Type="http://schemas.openxmlformats.org/officeDocument/2006/relationships/image" Target="../media/image48.png"/><Relationship Id="rId14" Type="http://schemas.openxmlformats.org/officeDocument/2006/relationships/image" Target="../media/image54.png"/><Relationship Id="rId15" Type="http://schemas.openxmlformats.org/officeDocument/2006/relationships/image" Target="../media/image55.png"/><Relationship Id="rId16" Type="http://schemas.openxmlformats.org/officeDocument/2006/relationships/image" Target="../media/image56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2.png"/><Relationship Id="rId1" Type="http://schemas.openxmlformats.org/officeDocument/2006/relationships/tags" Target="../tags/tag62.xml"/><Relationship Id="rId2" Type="http://schemas.openxmlformats.org/officeDocument/2006/relationships/tags" Target="../tags/tag63.xml"/><Relationship Id="rId3" Type="http://schemas.openxmlformats.org/officeDocument/2006/relationships/tags" Target="../tags/tag64.xml"/><Relationship Id="rId4" Type="http://schemas.openxmlformats.org/officeDocument/2006/relationships/tags" Target="../tags/tag65.xml"/><Relationship Id="rId5" Type="http://schemas.openxmlformats.org/officeDocument/2006/relationships/tags" Target="../tags/tag66.xml"/><Relationship Id="rId6" Type="http://schemas.openxmlformats.org/officeDocument/2006/relationships/tags" Target="../tags/tag67.xml"/><Relationship Id="rId7" Type="http://schemas.openxmlformats.org/officeDocument/2006/relationships/tags" Target="../tags/tag68.xml"/><Relationship Id="rId8" Type="http://schemas.openxmlformats.org/officeDocument/2006/relationships/tags" Target="../tags/tag6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3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png"/><Relationship Id="rId12" Type="http://schemas.openxmlformats.org/officeDocument/2006/relationships/image" Target="../media/image61.png"/><Relationship Id="rId13" Type="http://schemas.openxmlformats.org/officeDocument/2006/relationships/image" Target="../media/image47.png"/><Relationship Id="rId14" Type="http://schemas.openxmlformats.org/officeDocument/2006/relationships/image" Target="../media/image48.png"/><Relationship Id="rId1" Type="http://schemas.openxmlformats.org/officeDocument/2006/relationships/tags" Target="../tags/tag71.xml"/><Relationship Id="rId2" Type="http://schemas.openxmlformats.org/officeDocument/2006/relationships/tags" Target="../tags/tag72.xml"/><Relationship Id="rId3" Type="http://schemas.openxmlformats.org/officeDocument/2006/relationships/tags" Target="../tags/tag7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5.xml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59.png"/><Relationship Id="rId10" Type="http://schemas.openxmlformats.org/officeDocument/2006/relationships/hyperlink" Target="http://arxiv.org/abs/1008.2147" TargetMode="External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65.png"/><Relationship Id="rId14" Type="http://schemas.openxmlformats.org/officeDocument/2006/relationships/image" Target="../media/image29.jpeg"/><Relationship Id="rId1" Type="http://schemas.openxmlformats.org/officeDocument/2006/relationships/tags" Target="../tags/tag74.xml"/><Relationship Id="rId2" Type="http://schemas.openxmlformats.org/officeDocument/2006/relationships/tags" Target="../tags/tag75.xml"/><Relationship Id="rId3" Type="http://schemas.openxmlformats.org/officeDocument/2006/relationships/tags" Target="../tags/tag76.xml"/><Relationship Id="rId4" Type="http://schemas.openxmlformats.org/officeDocument/2006/relationships/tags" Target="../tags/tag77.xml"/><Relationship Id="rId5" Type="http://schemas.openxmlformats.org/officeDocument/2006/relationships/tags" Target="../tags/tag78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6.xml"/><Relationship Id="rId8" Type="http://schemas.openxmlformats.org/officeDocument/2006/relationships/image" Target="../media/image47.png"/><Relationship Id="rId9" Type="http://schemas.openxmlformats.org/officeDocument/2006/relationships/image" Target="../media/image62.png"/><Relationship Id="rId10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hyperlink" Target="http://dx.doi.org/10.1103/physrev.47.777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28.jpeg"/><Relationship Id="rId14" Type="http://schemas.openxmlformats.org/officeDocument/2006/relationships/image" Target="../media/image17.png"/><Relationship Id="rId15" Type="http://schemas.openxmlformats.org/officeDocument/2006/relationships/image" Target="../media/image20.png"/><Relationship Id="rId1" Type="http://schemas.openxmlformats.org/officeDocument/2006/relationships/tags" Target="../tags/tag79.xml"/><Relationship Id="rId2" Type="http://schemas.openxmlformats.org/officeDocument/2006/relationships/tags" Target="../tags/tag80.xml"/><Relationship Id="rId3" Type="http://schemas.openxmlformats.org/officeDocument/2006/relationships/tags" Target="../tags/tag8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8.xml"/><Relationship Id="rId6" Type="http://schemas.openxmlformats.org/officeDocument/2006/relationships/hyperlink" Target="http://journals.aps.org/prl/abstract/10.1103/PhysRevLett.70.1895" TargetMode="External"/><Relationship Id="rId7" Type="http://schemas.openxmlformats.org/officeDocument/2006/relationships/image" Target="../media/image67.png"/><Relationship Id="rId8" Type="http://schemas.openxmlformats.org/officeDocument/2006/relationships/image" Target="../media/image68.png"/><Relationship Id="rId9" Type="http://schemas.openxmlformats.org/officeDocument/2006/relationships/image" Target="../media/image69.png"/><Relationship Id="rId10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png"/><Relationship Id="rId12" Type="http://schemas.openxmlformats.org/officeDocument/2006/relationships/image" Target="../media/image65.png"/><Relationship Id="rId13" Type="http://schemas.openxmlformats.org/officeDocument/2006/relationships/image" Target="../media/image28.jpeg"/><Relationship Id="rId14" Type="http://schemas.openxmlformats.org/officeDocument/2006/relationships/image" Target="../media/image68.png"/><Relationship Id="rId1" Type="http://schemas.openxmlformats.org/officeDocument/2006/relationships/tags" Target="../tags/tag82.xml"/><Relationship Id="rId2" Type="http://schemas.openxmlformats.org/officeDocument/2006/relationships/tags" Target="../tags/tag83.xml"/><Relationship Id="rId3" Type="http://schemas.openxmlformats.org/officeDocument/2006/relationships/tags" Target="../tags/tag8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9.xml"/><Relationship Id="rId6" Type="http://schemas.openxmlformats.org/officeDocument/2006/relationships/hyperlink" Target="http://en.wikipedia.org/wiki/Quantum_entanglement" TargetMode="External"/><Relationship Id="rId7" Type="http://schemas.openxmlformats.org/officeDocument/2006/relationships/hyperlink" Target="http://en.wikipedia.org/wiki/Quantum_teleportation" TargetMode="External"/><Relationship Id="rId8" Type="http://schemas.openxmlformats.org/officeDocument/2006/relationships/image" Target="../media/image47.png"/><Relationship Id="rId9" Type="http://schemas.openxmlformats.org/officeDocument/2006/relationships/image" Target="../media/image62.png"/><Relationship Id="rId10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abs/1009.2490" TargetMode="External"/><Relationship Id="rId4" Type="http://schemas.openxmlformats.org/officeDocument/2006/relationships/hyperlink" Target="http://arxiv.org/abs/1101.1065" TargetMode="External"/><Relationship Id="rId5" Type="http://schemas.openxmlformats.org/officeDocument/2006/relationships/hyperlink" Target="http://homepages.cwi.nl/~schaffne/positionbasedqcrypto.php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emf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hyperlink" Target="http://en.wikipedia.org/wiki/Quantum_entanglement" TargetMode="External"/><Relationship Id="rId20" Type="http://schemas.openxmlformats.org/officeDocument/2006/relationships/image" Target="../media/image23.png"/><Relationship Id="rId10" Type="http://schemas.openxmlformats.org/officeDocument/2006/relationships/hyperlink" Target="http://en.wikipedia.org/wiki/Quantum_teleportation" TargetMode="External"/><Relationship Id="rId11" Type="http://schemas.openxmlformats.org/officeDocument/2006/relationships/image" Target="../media/image28.jpeg"/><Relationship Id="rId12" Type="http://schemas.openxmlformats.org/officeDocument/2006/relationships/hyperlink" Target="http://en.wikipedia.org/wiki/No-cloning_theorem" TargetMode="External"/><Relationship Id="rId13" Type="http://schemas.openxmlformats.org/officeDocument/2006/relationships/image" Target="../media/image29.jpeg"/><Relationship Id="rId14" Type="http://schemas.openxmlformats.org/officeDocument/2006/relationships/image" Target="../media/image10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24.png"/><Relationship Id="rId18" Type="http://schemas.openxmlformats.org/officeDocument/2006/relationships/image" Target="../media/image25.png"/><Relationship Id="rId19" Type="http://schemas.openxmlformats.org/officeDocument/2006/relationships/image" Target="../media/image22.png"/><Relationship Id="rId1" Type="http://schemas.openxmlformats.org/officeDocument/2006/relationships/tags" Target="../tags/tag85.xml"/><Relationship Id="rId2" Type="http://schemas.openxmlformats.org/officeDocument/2006/relationships/tags" Target="../tags/tag86.xml"/><Relationship Id="rId3" Type="http://schemas.openxmlformats.org/officeDocument/2006/relationships/tags" Target="../tags/tag87.xml"/><Relationship Id="rId4" Type="http://schemas.openxmlformats.org/officeDocument/2006/relationships/tags" Target="../tags/tag88.xml"/><Relationship Id="rId5" Type="http://schemas.openxmlformats.org/officeDocument/2006/relationships/slideLayout" Target="../slideLayouts/slideLayout2.xml"/><Relationship Id="rId6" Type="http://schemas.openxmlformats.org/officeDocument/2006/relationships/hyperlink" Target="https://en.wikipedia.org/wiki/Cryptography" TargetMode="External"/><Relationship Id="rId7" Type="http://schemas.openxmlformats.org/officeDocument/2006/relationships/hyperlink" Target="http://en.wikipedia.org/wiki/Quantum_bit" TargetMode="External"/><Relationship Id="rId8" Type="http://schemas.openxmlformats.org/officeDocument/2006/relationships/hyperlink" Target="https://en.wikipedia.org/wiki/Quantum_computing" TargetMode="External"/></Relationships>
</file>

<file path=ppt/slides/_rels/slide4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20.png"/><Relationship Id="rId13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positionbasedqcrypto.php" TargetMode="External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8" Type="http://schemas.openxmlformats.org/officeDocument/2006/relationships/hyperlink" Target="http://en.wikipedia.org/wiki/QKD" TargetMode="External"/><Relationship Id="rId9" Type="http://schemas.openxmlformats.org/officeDocument/2006/relationships/image" Target="../media/image16.wmf"/><Relationship Id="rId10" Type="http://schemas.openxmlformats.org/officeDocument/2006/relationships/image" Target="../media/image1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wo.nl/" TargetMode="External"/><Relationship Id="rId4" Type="http://schemas.openxmlformats.org/officeDocument/2006/relationships/image" Target="../media/image3.png"/><Relationship Id="rId5" Type="http://schemas.openxmlformats.org/officeDocument/2006/relationships/hyperlink" Target="http://www.cwi.nl/" TargetMode="External"/><Relationship Id="rId6" Type="http://schemas.openxmlformats.org/officeDocument/2006/relationships/image" Target="../media/image4.emf"/><Relationship Id="rId7" Type="http://schemas.openxmlformats.org/officeDocument/2006/relationships/hyperlink" Target="http://www.uva.nl/" TargetMode="External"/><Relationship Id="rId8" Type="http://schemas.openxmlformats.org/officeDocument/2006/relationships/image" Target="../media/image5.emf"/><Relationship Id="rId9" Type="http://schemas.openxmlformats.org/officeDocument/2006/relationships/hyperlink" Target="http://www.qusoft.org/" TargetMode="External"/><Relationship Id="rId10" Type="http://schemas.openxmlformats.org/officeDocument/2006/relationships/image" Target="../media/image6.png"/><Relationship Id="rId11" Type="http://schemas.openxmlformats.org/officeDocument/2006/relationships/hyperlink" Target="http://arxiv.org/abs/1510.06120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16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404664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208912" cy="3456384"/>
          </a:xfrm>
        </p:spPr>
        <p:txBody>
          <a:bodyPr>
            <a:normAutofit fontScale="92500" lnSpcReduction="2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sz="3500" dirty="0" smtClean="0">
              <a:solidFill>
                <a:schemeClr val="tx2"/>
              </a:solidFill>
            </a:endParaRPr>
          </a:p>
          <a:p>
            <a:pPr algn="r"/>
            <a:r>
              <a:rPr lang="en-US" dirty="0" smtClean="0">
                <a:solidFill>
                  <a:schemeClr val="tx2"/>
                </a:solidFill>
              </a:rPr>
              <a:t>Research Center for Quantum Software</a:t>
            </a:r>
            <a:br>
              <a:rPr lang="en-US" dirty="0" smtClean="0">
                <a:solidFill>
                  <a:schemeClr val="tx2"/>
                </a:solidFill>
              </a:rPr>
            </a:br>
            <a:endParaRPr lang="en-US" dirty="0" smtClean="0">
              <a:solidFill>
                <a:schemeClr val="tx2"/>
              </a:solidFill>
            </a:endParaRPr>
          </a:p>
          <a:p>
            <a:pPr algn="l"/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pPr algn="l"/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pPr algn="r"/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648" y="4293096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360" y="3140968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251520" y="5517232"/>
            <a:ext cx="5472608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Winter’17 </a:t>
            </a:r>
            <a:r>
              <a:rPr lang="en-US" sz="2600" i="1" dirty="0" err="1" smtClean="0">
                <a:solidFill>
                  <a:schemeClr val="tx2"/>
                </a:solidFill>
              </a:rPr>
              <a:t>QuantumDay@Portland</a:t>
            </a:r>
            <a:endParaRPr lang="en-US" sz="2600" i="1" dirty="0" smtClean="0">
              <a:solidFill>
                <a:schemeClr val="tx2"/>
              </a:solidFill>
            </a:endParaRP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Friday, 13 January 2017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2" name="Picture 1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2420888"/>
            <a:ext cx="2174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842493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 (Shannon’s theorem)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used 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One-time pad does not provide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  <a:hlinkClick r:id="rId5"/>
              </a:rPr>
              <a:t>authentication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can easily flip bits in the message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0667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Symmetric-Key Cryptography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79512" y="3861048"/>
            <a:ext cx="87849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Encryption insures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secrecy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</a:t>
            </a:r>
            <a:r>
              <a:rPr lang="en-US" sz="2400" dirty="0">
                <a:cs typeface="Arial" charset="0"/>
              </a:rPr>
              <a:t>message, e.g.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4"/>
              </a:rPr>
              <a:t>one-time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4"/>
              </a:rPr>
              <a:t>pad</a:t>
            </a:r>
            <a:endParaRPr lang="en-US" sz="2400" dirty="0" smtClean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A</a:t>
            </a:r>
            <a:r>
              <a:rPr lang="en-US" sz="2400" b="0" dirty="0" smtClean="0">
                <a:cs typeface="Arial" charset="0"/>
              </a:rPr>
              <a:t>uthentication insures </a:t>
            </a:r>
            <a:r>
              <a:rPr lang="en-US" sz="2400" b="0" dirty="0" smtClean="0">
                <a:solidFill>
                  <a:srgbClr val="0000FF"/>
                </a:solidFill>
                <a:cs typeface="Arial" charset="0"/>
              </a:rPr>
              <a:t>integrity</a:t>
            </a:r>
            <a:r>
              <a:rPr lang="en-US" sz="2400" b="0" dirty="0" smtClean="0">
                <a:cs typeface="Arial" charset="0"/>
              </a:rPr>
              <a:t>: </a:t>
            </a:r>
            <a:br>
              <a:rPr lang="en-US" sz="2400" b="0" dirty="0" smtClean="0">
                <a:cs typeface="Arial" charset="0"/>
              </a:rPr>
            </a:br>
            <a:r>
              <a:rPr lang="en-US" sz="2400" b="0" dirty="0" smtClean="0">
                <a:cs typeface="Arial" charset="0"/>
              </a:rPr>
              <a:t>Eve </a:t>
            </a:r>
            <a:r>
              <a:rPr lang="en-US" sz="2400" b="0" dirty="0" smtClean="0">
                <a:solidFill>
                  <a:srgbClr val="0000FF"/>
                </a:solidFill>
                <a:cs typeface="Arial" charset="0"/>
              </a:rPr>
              <a:t>cannot alter </a:t>
            </a:r>
            <a:r>
              <a:rPr lang="en-US" sz="2400" b="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General problem: players have to exchange a key to start with</a:t>
            </a:r>
            <a:endParaRPr lang="en-US" sz="240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876256" y="1628800"/>
            <a:ext cx="2280773" cy="1564307"/>
            <a:chOff x="6876256" y="1628800"/>
            <a:chExt cx="2280773" cy="1564307"/>
          </a:xfrm>
        </p:grpSpPr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sp>
        <p:nvSpPr>
          <p:cNvPr id="17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436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 smtClean="0">
                <a:cs typeface="Arial" charset="0"/>
              </a:rPr>
              <a:t>Classical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Introduction </a:t>
            </a:r>
            <a:r>
              <a:rPr lang="en-US" sz="3300" dirty="0">
                <a:cs typeface="Arial" charset="0"/>
              </a:rPr>
              <a:t>to Quantum Mechanics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124591" y="1855386"/>
            <a:ext cx="415560" cy="31065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7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285607" y="1210941"/>
            <a:ext cx="679921" cy="692997"/>
          </a:xfrm>
          <a:prstGeom prst="rect">
            <a:avLst/>
          </a:prstGeom>
        </p:spPr>
      </p:pic>
      <p:pic>
        <p:nvPicPr>
          <p:cNvPr id="12" name="Picture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9237" y="1257848"/>
            <a:ext cx="819823" cy="583067"/>
          </a:xfrm>
          <a:prstGeom prst="rect">
            <a:avLst/>
          </a:prstGeom>
          <a:noFill/>
        </p:spPr>
      </p:pic>
      <p:pic>
        <p:nvPicPr>
          <p:cNvPr id="13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364645" y="1855562"/>
            <a:ext cx="415560" cy="31065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91708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796136" y="1657811"/>
            <a:ext cx="3097141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dirty="0"/>
              <a:t>P</a:t>
            </a:r>
            <a:r>
              <a:rPr lang="en-US" sz="2400" b="0" dirty="0" smtClean="0"/>
              <a:t>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</a:t>
            </a:r>
            <a:r>
              <a:rPr lang="en-US" sz="2400" dirty="0" smtClean="0">
                <a:cs typeface="Arial" charset="0"/>
              </a:rPr>
              <a:t>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Video</a:t>
            </a:r>
            <a:endParaRPr lang="en-US" sz="4000" dirty="0"/>
          </a:p>
        </p:txBody>
      </p:sp>
      <p:pic>
        <p:nvPicPr>
          <p:cNvPr id="4" name="Experime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980728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Measuring Collapses the State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Measuring Collapses the State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 xmlns="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xmlns="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 xmlns="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11297366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908720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8104" y="332656"/>
            <a:ext cx="3084230" cy="24482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620688"/>
            <a:ext cx="3663558" cy="195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44624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Demonstration of Quantum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  <a:hlinkClick r:id="rId4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  <a:hlinkClick r:id="rId4"/>
              </a:rPr>
              <a:t> 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quantum</a:t>
            </a: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quantum</a:t>
            </a: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264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 smtClean="0">
                <a:cs typeface="Arial" charset="0"/>
              </a:rPr>
              <a:t>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 smtClean="0">
                <a:cs typeface="Arial" charset="0"/>
              </a:rPr>
              <a:t>Introduction </a:t>
            </a:r>
            <a:r>
              <a:rPr lang="en-US" sz="3300" dirty="0">
                <a:cs typeface="Arial" charset="0"/>
              </a:rPr>
              <a:t>to Quantum </a:t>
            </a:r>
            <a:r>
              <a:rPr lang="en-US" sz="3300" dirty="0" smtClean="0">
                <a:cs typeface="Arial" charset="0"/>
              </a:rPr>
              <a:t>Mechanics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05386" y="3068947"/>
            <a:ext cx="7416824" cy="72009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284274" y="1985055"/>
            <a:ext cx="415560" cy="31065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7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45290" y="1340610"/>
            <a:ext cx="679921" cy="692997"/>
          </a:xfrm>
          <a:prstGeom prst="rect">
            <a:avLst/>
          </a:prstGeom>
        </p:spPr>
      </p:pic>
      <p:pic>
        <p:nvPicPr>
          <p:cNvPr id="9" name="Picture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8920" y="1387517"/>
            <a:ext cx="819823" cy="583067"/>
          </a:xfrm>
          <a:prstGeom prst="rect">
            <a:avLst/>
          </a:prstGeom>
          <a:noFill/>
        </p:spPr>
      </p:pic>
      <p:pic>
        <p:nvPicPr>
          <p:cNvPr id="10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524328" y="1985231"/>
            <a:ext cx="415560" cy="31065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20093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75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437112"/>
            <a:ext cx="856786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Offers an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quantum solution </a:t>
            </a:r>
            <a:r>
              <a:rPr lang="en-US" sz="2400" dirty="0" smtClean="0">
                <a:cs typeface="Arial" charset="0"/>
              </a:rPr>
              <a:t>to the key-exchange problem which does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not </a:t>
            </a:r>
            <a:r>
              <a:rPr lang="en-US" sz="2400" dirty="0" smtClean="0">
                <a:cs typeface="Arial" charset="0"/>
              </a:rPr>
              <a:t>rely on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computational assumptions </a:t>
            </a:r>
            <a:r>
              <a:rPr lang="en-US" sz="2400" dirty="0" smtClean="0">
                <a:cs typeface="Arial" charset="0"/>
              </a:rPr>
              <a:t>(such as factoring, discrete logarithms, security of AES, SHA-3 etc.)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Puts the players into the starting position to use symmetric-key cryptography (encryption, authentication etc.).</a:t>
            </a:r>
            <a:endParaRPr lang="en-US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6"/>
              </a:rPr>
              <a:t>[</a:t>
            </a:r>
            <a:r>
              <a:rPr lang="en-US" sz="2000" dirty="0" smtClean="0">
                <a:cs typeface="Arial" charset="0"/>
                <a:hlinkClick r:id="rId6"/>
              </a:rPr>
              <a:t>Bennett Brassard 84</a:t>
            </a:r>
            <a:r>
              <a:rPr lang="en-US" sz="2000" noProof="0" dirty="0" smtClean="0">
                <a:cs typeface="Arial" charset="0"/>
                <a:hlinkClick r:id="rId6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Cryptography Landscape</a:t>
            </a:r>
            <a:endParaRPr lang="en-US" dirty="0"/>
          </a:p>
        </p:txBody>
      </p:sp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30322"/>
              </p:ext>
            </p:extLst>
          </p:nvPr>
        </p:nvGraphicFramePr>
        <p:xfrm>
          <a:off x="1043608" y="1124744"/>
          <a:ext cx="7344816" cy="53472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36204"/>
                <a:gridCol w="1548172"/>
                <a:gridCol w="1800200"/>
                <a:gridCol w="2160240"/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attackers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systems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efficient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br>
                        <a:rPr lang="en-US" baseline="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classical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efficient quantum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everlasting security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(store and break later)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AES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longer keys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SHA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longer outputs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RSA, </a:t>
                      </a:r>
                      <a:r>
                        <a:rPr lang="en-US" baseline="0" dirty="0" err="1" smtClean="0"/>
                        <a:t>DiscLogs</a:t>
                      </a: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Shor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Hash-Based Sign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McEliece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Lattice-based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QKD</a:t>
                      </a: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physical</a:t>
                      </a:r>
                      <a:r>
                        <a:rPr lang="en-US" baseline="0" dirty="0" smtClean="0"/>
                        <a:t> security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5400000">
            <a:off x="8046209" y="4237011"/>
            <a:ext cx="1542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Post Quantum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Crypto</a:t>
            </a: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107504" y="1700808"/>
            <a:ext cx="720080" cy="4824536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 technical difficulty (€)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9866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285679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655205" y="155679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160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71600" y="1844824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3568" y="4240643"/>
            <a:ext cx="7848872" cy="1717929"/>
            <a:chOff x="683568" y="4240643"/>
            <a:chExt cx="7848872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95801" y="511827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505926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930329" y="4240643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4255375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683568" y="558924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5518300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0041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208E-6 2.07128E-6 L 0.51988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3917E-6 3.72136E-6 L 0.52005 0.176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88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185" grpId="0" animBg="1"/>
      <p:bldP spid="223" grpId="0"/>
      <p:bldP spid="245" grpId="0"/>
      <p:bldP spid="33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140968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457639" y="183301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5212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725505" y="2996952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356992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3688" y="3583279"/>
            <a:ext cx="936104" cy="1717929"/>
            <a:chOff x="1763688" y="3429000"/>
            <a:chExt cx="936104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875921" y="430663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2010449" y="3429000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1763688" y="47775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19899" y="3573016"/>
            <a:ext cx="972581" cy="1632257"/>
            <a:chOff x="7559859" y="3443732"/>
            <a:chExt cx="972581" cy="1632257"/>
          </a:xfrm>
        </p:grpSpPr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424762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3443732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4706657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2" name="Line 27"/>
          <p:cNvSpPr>
            <a:spLocks noChangeShapeType="1"/>
          </p:cNvSpPr>
          <p:nvPr/>
        </p:nvSpPr>
        <p:spPr bwMode="auto">
          <a:xfrm flipV="1">
            <a:off x="4139952" y="1772816"/>
            <a:ext cx="360040" cy="237626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93" name="Picture 92" descr="QueenOfHearts.png"/>
          <p:cNvPicPr>
            <a:picLocks noChangeAspect="1"/>
          </p:cNvPicPr>
          <p:nvPr/>
        </p:nvPicPr>
        <p:blipFill>
          <a:blip r:embed="rId7" cstate="print"/>
          <a:srcRect l="6597" r="7636"/>
          <a:stretch>
            <a:fillRect/>
          </a:stretch>
        </p:blipFill>
        <p:spPr>
          <a:xfrm>
            <a:off x="3563888" y="4149080"/>
            <a:ext cx="1280649" cy="1083626"/>
          </a:xfrm>
          <a:prstGeom prst="rect">
            <a:avLst/>
          </a:prstGeom>
        </p:spPr>
      </p:pic>
      <p:sp>
        <p:nvSpPr>
          <p:cNvPr id="94" name="Rectangle 298"/>
          <p:cNvSpPr>
            <a:spLocks noChangeArrowheads="1"/>
          </p:cNvSpPr>
          <p:nvPr/>
        </p:nvSpPr>
        <p:spPr bwMode="auto">
          <a:xfrm>
            <a:off x="323528" y="5229200"/>
            <a:ext cx="583155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Quantum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them</a:t>
            </a:r>
            <a:r>
              <a:rPr lang="de-CH" sz="2400" dirty="0">
                <a:cs typeface="Arial" charset="0"/>
              </a:rPr>
              <a:t>.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H</a:t>
            </a:r>
            <a:r>
              <a:rPr lang="de-CH" sz="2400" dirty="0" smtClean="0">
                <a:cs typeface="Arial" charset="0"/>
              </a:rPr>
              <a:t>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test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r>
              <a:rPr lang="de-CH" sz="2400" dirty="0" smtClean="0">
                <a:cs typeface="Arial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6688" y="1268760"/>
            <a:ext cx="2329408" cy="564252"/>
            <a:chOff x="2915816" y="1268760"/>
            <a:chExt cx="2329408" cy="564252"/>
          </a:xfrm>
        </p:grpSpPr>
        <p:grpSp>
          <p:nvGrpSpPr>
            <p:cNvPr id="97" name="Group 97"/>
            <p:cNvGrpSpPr/>
            <p:nvPr/>
          </p:nvGrpSpPr>
          <p:grpSpPr>
            <a:xfrm>
              <a:off x="3383868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99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0" name="Group 97"/>
            <p:cNvGrpSpPr/>
            <p:nvPr/>
          </p:nvGrpSpPr>
          <p:grpSpPr>
            <a:xfrm>
              <a:off x="3851920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3" name="Group 97"/>
            <p:cNvGrpSpPr/>
            <p:nvPr/>
          </p:nvGrpSpPr>
          <p:grpSpPr>
            <a:xfrm>
              <a:off x="4319972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6" name="Group 97"/>
            <p:cNvGrpSpPr/>
            <p:nvPr/>
          </p:nvGrpSpPr>
          <p:grpSpPr>
            <a:xfrm>
              <a:off x="4788024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9" name="Group 97"/>
            <p:cNvGrpSpPr/>
            <p:nvPr/>
          </p:nvGrpSpPr>
          <p:grpSpPr>
            <a:xfrm>
              <a:off x="2915816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1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13" name="Line 6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4" name="Line 8"/>
          <p:cNvSpPr>
            <a:spLocks noChangeShapeType="1"/>
          </p:cNvSpPr>
          <p:nvPr/>
        </p:nvSpPr>
        <p:spPr bwMode="auto">
          <a:xfrm>
            <a:off x="3562599" y="3789040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15" name="Group 74"/>
          <p:cNvGrpSpPr/>
          <p:nvPr/>
        </p:nvGrpSpPr>
        <p:grpSpPr>
          <a:xfrm rot="5400000">
            <a:off x="1259631" y="2420889"/>
            <a:ext cx="2592289" cy="288032"/>
            <a:chOff x="2809127" y="3501009"/>
            <a:chExt cx="3326202" cy="2232248"/>
          </a:xfrm>
        </p:grpSpPr>
        <p:sp>
          <p:nvSpPr>
            <p:cNvPr id="116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17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18" name="Group 74"/>
          <p:cNvGrpSpPr/>
          <p:nvPr/>
        </p:nvGrpSpPr>
        <p:grpSpPr>
          <a:xfrm rot="5400000">
            <a:off x="6012160" y="2348881"/>
            <a:ext cx="2592289" cy="288032"/>
            <a:chOff x="2809127" y="3501009"/>
            <a:chExt cx="3326202" cy="2232248"/>
          </a:xfrm>
        </p:grpSpPr>
        <p:sp>
          <p:nvSpPr>
            <p:cNvPr id="119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20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084168" y="5301208"/>
            <a:ext cx="3096344" cy="1368152"/>
            <a:chOff x="2915816" y="3284984"/>
            <a:chExt cx="3096344" cy="1368152"/>
          </a:xfrm>
        </p:grpSpPr>
        <p:pic>
          <p:nvPicPr>
            <p:cNvPr id="122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123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124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12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26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  <p:sp>
        <p:nvSpPr>
          <p:cNvPr id="127" name="AutoShape 109"/>
          <p:cNvSpPr>
            <a:spLocks noChangeArrowheads="1"/>
          </p:cNvSpPr>
          <p:nvPr/>
        </p:nvSpPr>
        <p:spPr bwMode="auto">
          <a:xfrm>
            <a:off x="4716016" y="4005064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02376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113" grpId="0" animBg="1"/>
      <p:bldP spid="114" grpId="0" animBg="1"/>
      <p:bldP spid="1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338440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err="1" smtClean="0"/>
              <a:t>Classical</a:t>
            </a:r>
            <a:r>
              <a:rPr lang="fr-CH" dirty="0" smtClean="0"/>
              <a:t> </a:t>
            </a:r>
            <a:r>
              <a:rPr lang="fr-CH" dirty="0" err="1" smtClean="0"/>
              <a:t>Cryptography</a:t>
            </a:r>
            <a:endParaRPr lang="fr-CH" dirty="0" smtClean="0"/>
          </a:p>
          <a:p>
            <a:pPr>
              <a:lnSpc>
                <a:spcPct val="130000"/>
              </a:lnSpc>
            </a:pPr>
            <a:r>
              <a:rPr lang="fr-CH" dirty="0" smtClean="0"/>
              <a:t>Introduction to Quantum Mechanics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Quantum Key Distribution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Position-Based Cryptography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556792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293096"/>
            <a:ext cx="2917973" cy="223224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technically feasible: no quantum computer required, </a:t>
            </a:r>
            <a:br>
              <a:rPr lang="en-US" sz="2400" dirty="0" smtClean="0">
                <a:solidFill>
                  <a:srgbClr val="0000FF"/>
                </a:solidFill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6188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Quantum Hacking</a:t>
            </a:r>
            <a:endParaRPr lang="en-US" sz="4000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995" y="3789040"/>
            <a:ext cx="4477895" cy="33567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26" y="1340768"/>
            <a:ext cx="5890882" cy="3528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873492"/>
            <a:ext cx="2771800" cy="3248203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539552" y="908720"/>
            <a:ext cx="6680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 smtClean="0">
                <a:cs typeface="Arial" charset="0"/>
              </a:rPr>
              <a:t>e.g. by the group of </a:t>
            </a:r>
            <a:r>
              <a:rPr lang="en-US" dirty="0" smtClean="0">
                <a:cs typeface="Arial" charset="0"/>
                <a:hlinkClick r:id="rId5"/>
              </a:rPr>
              <a:t>Vadim Makarov</a:t>
            </a:r>
            <a:r>
              <a:rPr lang="en-US" dirty="0" smtClean="0">
                <a:cs typeface="Arial" charset="0"/>
              </a:rPr>
              <a:t> (University of Waterloo, Canada)</a:t>
            </a:r>
            <a:endParaRPr lang="en-US" dirty="0"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2360" y="23203"/>
            <a:ext cx="1200556" cy="10362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552" y="4653136"/>
            <a:ext cx="302433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9826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556792"/>
            <a:ext cx="7625531" cy="39604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err="1" smtClean="0"/>
              <a:t>Classical</a:t>
            </a:r>
            <a:r>
              <a:rPr lang="fr-CH" sz="3300" dirty="0" smtClean="0"/>
              <a:t> </a:t>
            </a:r>
            <a:r>
              <a:rPr lang="fr-CH" sz="3300" dirty="0" err="1" smtClean="0"/>
              <a:t>Cryptography</a:t>
            </a:r>
            <a:endParaRPr lang="fr-CH" sz="3300" dirty="0" smtClean="0"/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Introduction </a:t>
            </a:r>
            <a:r>
              <a:rPr lang="fr-CH" sz="3300" dirty="0"/>
              <a:t>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300" dirty="0" smtClean="0">
                <a:cs typeface="Arial" charset="0"/>
              </a:rPr>
              <a:t>Position</a:t>
            </a:r>
            <a:r>
              <a:rPr lang="fr-CH" sz="3300" dirty="0">
                <a:cs typeface="Arial" charset="0"/>
              </a:rPr>
              <a:t>-Based Cryptography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340290"/>
            <a:ext cx="3096344" cy="2368702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544" y="3717032"/>
            <a:ext cx="5551932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24591" y="1855386"/>
            <a:ext cx="415560" cy="31065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Picture 8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285607" y="1210941"/>
            <a:ext cx="679921" cy="692997"/>
          </a:xfrm>
          <a:prstGeom prst="rect">
            <a:avLst/>
          </a:prstGeom>
        </p:spPr>
      </p:pic>
      <p:pic>
        <p:nvPicPr>
          <p:cNvPr id="10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9237" y="1257848"/>
            <a:ext cx="819823" cy="583067"/>
          </a:xfrm>
          <a:prstGeom prst="rect">
            <a:avLst/>
          </a:prstGeom>
          <a:noFill/>
        </p:spPr>
      </p:pic>
      <p:pic>
        <p:nvPicPr>
          <p:cNvPr id="11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64645" y="1855562"/>
            <a:ext cx="415560" cy="31065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7368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7512"/>
            <a:ext cx="8496943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251520" y="1052736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Typically, cryptographic players use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credentials</a:t>
            </a:r>
            <a:r>
              <a:rPr lang="en-US" sz="2600" dirty="0" smtClean="0">
                <a:cs typeface="Arial" charset="0"/>
              </a:rPr>
              <a:t> such as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secret information (e.g. password or secret key)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authenticated information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biometric features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129" t="26312" b="16701"/>
          <a:stretch/>
        </p:blipFill>
        <p:spPr>
          <a:xfrm>
            <a:off x="3059832" y="4365104"/>
            <a:ext cx="3312368" cy="228816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9512" y="2996952"/>
            <a:ext cx="8640960" cy="115212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800" dirty="0" smtClean="0"/>
              <a:t>Can </a:t>
            </a:r>
            <a:r>
              <a:rPr lang="de-CH" sz="2800" dirty="0" err="1" smtClean="0"/>
              <a:t>the</a:t>
            </a:r>
            <a:r>
              <a:rPr lang="de-CH" sz="2800" dirty="0" smtClean="0"/>
              <a:t> </a:t>
            </a:r>
            <a:r>
              <a:rPr lang="de-CH" sz="2800" dirty="0" err="1" smtClean="0"/>
              <a:t>geographical</a:t>
            </a:r>
            <a:r>
              <a:rPr lang="de-CH" sz="2800" dirty="0" smtClean="0"/>
              <a:t> </a:t>
            </a:r>
            <a:r>
              <a:rPr lang="de-CH" sz="2800" dirty="0" err="1" smtClean="0"/>
              <a:t>location</a:t>
            </a:r>
            <a:r>
              <a:rPr lang="de-CH" sz="2800" dirty="0" smtClean="0"/>
              <a:t> </a:t>
            </a:r>
            <a:r>
              <a:rPr lang="de-CH" sz="2800" dirty="0" err="1" smtClean="0"/>
              <a:t>of</a:t>
            </a:r>
            <a:r>
              <a:rPr lang="de-CH" sz="2800" dirty="0" smtClean="0"/>
              <a:t> a </a:t>
            </a:r>
            <a:r>
              <a:rPr lang="de-CH" sz="2800" dirty="0" err="1" smtClean="0"/>
              <a:t>player</a:t>
            </a:r>
            <a:r>
              <a:rPr lang="de-CH" sz="2800" dirty="0" smtClean="0"/>
              <a:t> </a:t>
            </a:r>
            <a:r>
              <a:rPr lang="de-CH" sz="2800" dirty="0" err="1" smtClean="0"/>
              <a:t>be</a:t>
            </a:r>
            <a:r>
              <a:rPr lang="de-CH" sz="2800" dirty="0" smtClean="0"/>
              <a:t> </a:t>
            </a:r>
            <a:r>
              <a:rPr lang="de-CH" sz="2800" dirty="0" err="1" smtClean="0"/>
              <a:t>used</a:t>
            </a:r>
            <a:r>
              <a:rPr lang="de-CH" sz="2800" dirty="0" smtClean="0"/>
              <a:t> </a:t>
            </a:r>
            <a:br>
              <a:rPr lang="de-CH" sz="2800" dirty="0" smtClean="0"/>
            </a:br>
            <a:r>
              <a:rPr lang="de-CH" sz="2800" dirty="0" err="1" smtClean="0"/>
              <a:t>as</a:t>
            </a:r>
            <a:r>
              <a:rPr lang="de-CH" sz="2800" dirty="0" smtClean="0"/>
              <a:t> </a:t>
            </a:r>
            <a:r>
              <a:rPr lang="de-CH" sz="2800" dirty="0" err="1" smtClean="0"/>
              <a:t>cryptographic</a:t>
            </a:r>
            <a:r>
              <a:rPr lang="de-CH" sz="2800" dirty="0" smtClean="0"/>
              <a:t> </a:t>
            </a:r>
            <a:r>
              <a:rPr lang="de-CH" sz="2800" dirty="0" err="1" smtClean="0"/>
              <a:t>credential</a:t>
            </a:r>
            <a:r>
              <a:rPr lang="de-CH" sz="2800" dirty="0" smtClean="0"/>
              <a:t> ?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206084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28586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-36512" y="2564904"/>
            <a:ext cx="8429684" cy="3672408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</a:t>
            </a:r>
            <a:r>
              <a:rPr lang="en-US" sz="2600" dirty="0" smtClean="0">
                <a:cs typeface="Arial" charset="0"/>
              </a:rPr>
              <a:t>your 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assembly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4725144"/>
            <a:ext cx="2771800" cy="201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204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29249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0000FF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0000FF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(over)simplifying assumptions:	</a:t>
            </a:r>
            <a:endParaRPr lang="en-US" sz="2800" dirty="0">
              <a:cs typeface="Arial" charset="0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34922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</a:t>
            </a:r>
            <a:r>
              <a:rPr lang="en-US" sz="2800" dirty="0" smtClean="0">
                <a:cs typeface="Arial" charset="0"/>
                <a:hlinkClick r:id="rId19" action="ppaction://hlinkfile"/>
              </a:rPr>
              <a:t>[Brands </a:t>
            </a:r>
            <a:r>
              <a:rPr lang="en-US" sz="2800" dirty="0" err="1" smtClean="0">
                <a:cs typeface="Arial" charset="0"/>
                <a:hlinkClick r:id="rId19" action="ppaction://hlinkfile"/>
              </a:rPr>
              <a:t>Chaum</a:t>
            </a:r>
            <a:r>
              <a:rPr lang="en-US" sz="2800" dirty="0" smtClean="0">
                <a:cs typeface="Arial" charset="0"/>
                <a:hlinkClick r:id="rId19" action="ppaction://hlinkfile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>
            <a:hlinkClick r:id="rId28"/>
          </p:cNvPr>
          <p:cNvSpPr/>
          <p:nvPr/>
        </p:nvSpPr>
        <p:spPr>
          <a:xfrm>
            <a:off x="539552" y="6093296"/>
            <a:ext cx="8352928" cy="7647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>
                <a:solidFill>
                  <a:schemeClr val="bg1"/>
                </a:solidFill>
              </a:rPr>
              <a:t>position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verification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is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classically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impossible</a:t>
            </a:r>
            <a:r>
              <a:rPr lang="de-CH" sz="3200" dirty="0" smtClean="0">
                <a:solidFill>
                  <a:schemeClr val="bg1"/>
                </a:solidFill>
              </a:rPr>
              <a:t> !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de-CH" sz="1400" dirty="0" smtClean="0">
                <a:solidFill>
                  <a:srgbClr val="FFFFFF"/>
                </a:solidFill>
                <a:cs typeface="Arial" charset="0"/>
              </a:rPr>
              <a:t>[</a:t>
            </a:r>
            <a:r>
              <a:rPr lang="en-US" sz="1400" dirty="0" err="1">
                <a:solidFill>
                  <a:srgbClr val="FFFFFF"/>
                </a:solidFill>
                <a:cs typeface="Arial" charset="0"/>
              </a:rPr>
              <a:t>Chandran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sz="1400" dirty="0" err="1">
                <a:solidFill>
                  <a:srgbClr val="FFFFFF"/>
                </a:solidFill>
                <a:cs typeface="Arial" charset="0"/>
              </a:rPr>
              <a:t>Goyal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 Moriarty </a:t>
            </a:r>
            <a:r>
              <a:rPr lang="en-US" sz="1400" dirty="0" err="1" smtClean="0">
                <a:solidFill>
                  <a:srgbClr val="FFFFFF"/>
                </a:solidFill>
                <a:cs typeface="Arial" charset="0"/>
              </a:rPr>
              <a:t>Ostrovsky</a:t>
            </a:r>
            <a:r>
              <a:rPr lang="en-US" sz="1400" dirty="0" smtClean="0">
                <a:solidFill>
                  <a:srgbClr val="FFFFFF"/>
                </a:solidFill>
                <a:cs typeface="Arial" charset="0"/>
              </a:rPr>
              <a:t> 09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]</a:t>
            </a:r>
            <a:endParaRPr lang="de-CH" sz="14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61156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solidFill>
                <a:srgbClr val="0000FF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impossible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921000" y="2330450"/>
            <a:ext cx="3549617" cy="1026542"/>
            <a:chOff x="2921000" y="2330450"/>
            <a:chExt cx="3549617" cy="1026542"/>
          </a:xfrm>
        </p:grpSpPr>
        <p:grpSp>
          <p:nvGrpSpPr>
            <p:cNvPr id="194" name="Group 193"/>
            <p:cNvGrpSpPr/>
            <p:nvPr/>
          </p:nvGrpSpPr>
          <p:grpSpPr>
            <a:xfrm>
              <a:off x="6228184" y="2636912"/>
              <a:ext cx="242433" cy="720080"/>
              <a:chOff x="6228184" y="3789040"/>
              <a:chExt cx="242433" cy="720080"/>
            </a:xfrm>
          </p:grpSpPr>
          <p:sp>
            <p:nvSpPr>
              <p:cNvPr id="195" name="Line 7"/>
              <p:cNvSpPr>
                <a:spLocks noChangeShapeType="1"/>
              </p:cNvSpPr>
              <p:nvPr/>
            </p:nvSpPr>
            <p:spPr bwMode="auto">
              <a:xfrm>
                <a:off x="6228184" y="3789040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6" name="Picture 195" descr="TP_tmp.emf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6300192" y="3933056"/>
                <a:ext cx="170425" cy="240238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4647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00428" y="2330450"/>
              <a:ext cx="170425" cy="238595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555776" y="2348880"/>
            <a:ext cx="3698974" cy="1077342"/>
            <a:chOff x="2555776" y="2348880"/>
            <a:chExt cx="3698974" cy="1077342"/>
          </a:xfrm>
        </p:grpSpPr>
        <p:grpSp>
          <p:nvGrpSpPr>
            <p:cNvPr id="185" name="Group 184"/>
            <p:cNvGrpSpPr/>
            <p:nvPr/>
          </p:nvGrpSpPr>
          <p:grpSpPr>
            <a:xfrm>
              <a:off x="2555776" y="2564904"/>
              <a:ext cx="360040" cy="720080"/>
              <a:chOff x="2627784" y="3717032"/>
              <a:chExt cx="360040" cy="720080"/>
            </a:xfrm>
          </p:grpSpPr>
          <p:sp>
            <p:nvSpPr>
              <p:cNvPr id="189" name="Line 7"/>
              <p:cNvSpPr>
                <a:spLocks noChangeShapeType="1"/>
              </p:cNvSpPr>
              <p:nvPr/>
            </p:nvSpPr>
            <p:spPr bwMode="auto">
              <a:xfrm>
                <a:off x="2987824" y="3717032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0" name="Picture 189" descr="TP_tmp.emf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627784" y="3861048"/>
                <a:ext cx="239554" cy="169940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2348880"/>
              <a:ext cx="205332" cy="17111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44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47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50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Ancient Cryptography</a:t>
            </a:r>
            <a:endParaRPr lang="en-US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16832"/>
            <a:ext cx="5174606" cy="38884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204864"/>
            <a:ext cx="3268430" cy="4360333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until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3260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10"/>
              </a:rPr>
              <a:t>[Kent Munro </a:t>
            </a:r>
            <a:r>
              <a:rPr lang="de-CH" sz="2000" noProof="0" dirty="0" err="1" smtClean="0">
                <a:cs typeface="Arial" charset="0"/>
                <a:hlinkClick r:id="rId10"/>
              </a:rPr>
              <a:t>Spiller</a:t>
            </a:r>
            <a:r>
              <a:rPr lang="de-CH" sz="2000" noProof="0" dirty="0" smtClean="0">
                <a:cs typeface="Arial" charset="0"/>
                <a:hlinkClick r:id="rId10"/>
              </a:rPr>
              <a:t> 03/10</a:t>
            </a:r>
            <a:r>
              <a:rPr lang="en-US" sz="2000" noProof="0" dirty="0" smtClean="0">
                <a:cs typeface="Arial" charset="0"/>
                <a:hlinkClick r:id="rId1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6" name="Picture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Can we brake the scheme now?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4752528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I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mpossible to cheat </a:t>
            </a:r>
            <a:r>
              <a:rPr lang="en-US" sz="2800" dirty="0" smtClean="0">
                <a:cs typeface="Arial" charset="0"/>
              </a:rPr>
              <a:t>due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cs typeface="Arial" charset="0"/>
              </a:rPr>
              <a:t>no-cloning theorem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O</a:t>
            </a:r>
            <a:r>
              <a:rPr lang="en-US" sz="2800" dirty="0" smtClean="0">
                <a:cs typeface="Arial" charset="0"/>
              </a:rPr>
              <a:t>r not?</a:t>
            </a: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60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61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6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7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78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403648" y="2204864"/>
            <a:ext cx="1008062" cy="216024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1548110" y="2302271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1908473" y="2375296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1907679" y="2374503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1906092" y="2374502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1903710" y="2375296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61" name="Group 60"/>
          <p:cNvGrpSpPr/>
          <p:nvPr/>
        </p:nvGrpSpPr>
        <p:grpSpPr>
          <a:xfrm>
            <a:off x="2340149" y="2156991"/>
            <a:ext cx="2087562" cy="1008062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40149" y="3932287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3924474" y="1772816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5796136" y="177281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273849" y="3429049"/>
            <a:ext cx="2106463" cy="1008063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2400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4000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7361411" y="3643362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1548110" y="3572742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1908473" y="3645767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1907679" y="3644974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1906092" y="3644973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1903710" y="3645767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39"/>
            <a:ext cx="4032448" cy="16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4500020" y="2302024"/>
            <a:ext cx="720000" cy="720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940177" y="2302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3600400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4"/>
              </a:rPr>
              <a:t>[</a:t>
            </a:r>
            <a:r>
              <a:rPr lang="en-US" sz="2000" noProof="0" dirty="0" smtClean="0">
                <a:cs typeface="Arial" charset="0"/>
                <a:hlinkClick r:id="rId4"/>
              </a:rPr>
              <a:t>Einstein </a:t>
            </a:r>
            <a:r>
              <a:rPr lang="en-US" sz="2000" noProof="0" dirty="0" err="1" smtClean="0">
                <a:cs typeface="Arial" charset="0"/>
                <a:hlinkClick r:id="rId4"/>
              </a:rPr>
              <a:t>Podolsky</a:t>
            </a:r>
            <a:r>
              <a:rPr lang="en-US" sz="2000" noProof="0" dirty="0" smtClean="0">
                <a:cs typeface="Arial" charset="0"/>
                <a:hlinkClick r:id="rId4"/>
              </a:rPr>
              <a:t> Rosen 1935]</a:t>
            </a:r>
            <a:endParaRPr lang="en-US" sz="2000" dirty="0" smtClean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4500017" y="3547839"/>
            <a:ext cx="720000" cy="720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“</a:t>
            </a:r>
            <a:r>
              <a:rPr lang="en-US" sz="2600" dirty="0" err="1" smtClean="0">
                <a:cs typeface="Arial" charset="0"/>
              </a:rPr>
              <a:t>spukhafte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err="1" smtClean="0">
                <a:cs typeface="Arial" charset="0"/>
              </a:rPr>
              <a:t>Fernwirkung</a:t>
            </a:r>
            <a:r>
              <a:rPr lang="en-US" sz="2600" dirty="0" smtClean="0">
                <a:cs typeface="Arial" charset="0"/>
              </a:rPr>
              <a:t>” (spooky action at a distance)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EPR pairs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do not allow to communicate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/>
            </a:r>
            <a:b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</a:b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no contradiction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can provide a shared random bit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51520" y="3140968"/>
            <a:ext cx="7488832" cy="288032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185639" cy="843305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5940152" y="3573016"/>
            <a:ext cx="720000" cy="720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6102399" y="2535595"/>
            <a:ext cx="3438153" cy="1469469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EPR magic!</a:t>
            </a:r>
            <a:endParaRPr lang="de-CH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2102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0"/>
      <p:bldP spid="255042" grpId="1"/>
      <p:bldP spid="255067" grpId="0"/>
      <p:bldP spid="132" grpId="0" build="p"/>
      <p:bldP spid="255093" grpId="0" animBg="1"/>
      <p:bldP spid="255093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6"/>
              </a:rPr>
              <a:t>[</a:t>
            </a:r>
            <a:r>
              <a:rPr lang="en-US" sz="2000" dirty="0" smtClean="0">
                <a:cs typeface="Arial" charset="0"/>
                <a:hlinkClick r:id="rId6"/>
              </a:rPr>
              <a:t>Bennett Brassard Cr</a:t>
            </a:r>
            <a:r>
              <a:rPr lang="de-CH" sz="2000" dirty="0" smtClean="0">
                <a:cs typeface="Arial" charset="0"/>
                <a:hlinkClick r:id="rId6"/>
              </a:rPr>
              <a:t>é</a:t>
            </a:r>
            <a:r>
              <a:rPr lang="en-US" sz="2000" dirty="0" err="1" smtClean="0">
                <a:cs typeface="Arial" charset="0"/>
                <a:hlinkClick r:id="rId6"/>
              </a:rPr>
              <a:t>peau</a:t>
            </a:r>
            <a:r>
              <a:rPr lang="en-US" sz="2000" dirty="0" smtClean="0">
                <a:cs typeface="Arial" charset="0"/>
                <a:hlinkClick r:id="rId6"/>
              </a:rPr>
              <a:t> </a:t>
            </a:r>
            <a:r>
              <a:rPr lang="en-US" sz="2000" dirty="0" err="1" smtClean="0">
                <a:cs typeface="Arial" charset="0"/>
                <a:hlinkClick r:id="rId6"/>
              </a:rPr>
              <a:t>Jozsa</a:t>
            </a:r>
            <a:r>
              <a:rPr lang="en-US" sz="2000" dirty="0" smtClean="0">
                <a:cs typeface="Arial" charset="0"/>
                <a:hlinkClick r:id="rId6"/>
              </a:rPr>
              <a:t> Peres </a:t>
            </a:r>
            <a:r>
              <a:rPr lang="en-US" sz="2000" dirty="0" err="1" smtClean="0">
                <a:cs typeface="Arial" charset="0"/>
                <a:hlinkClick r:id="rId6"/>
              </a:rPr>
              <a:t>Wootters</a:t>
            </a:r>
            <a:r>
              <a:rPr lang="en-US" sz="2000" dirty="0" smtClean="0">
                <a:cs typeface="Arial" charset="0"/>
                <a:hlinkClick r:id="rId6"/>
              </a:rPr>
              <a:t> </a:t>
            </a:r>
            <a:r>
              <a:rPr lang="en-US" sz="2000" noProof="0" dirty="0" smtClean="0">
                <a:cs typeface="Arial" charset="0"/>
                <a:hlinkClick r:id="rId6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86916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Bob can only recover the teleported </a:t>
            </a:r>
            <a:r>
              <a:rPr lang="en-US" sz="2600" noProof="0" dirty="0" err="1" smtClean="0">
                <a:cs typeface="Arial" charset="0"/>
              </a:rPr>
              <a:t>qubit</a:t>
            </a:r>
            <a:r>
              <a:rPr lang="en-US" sz="2600" noProof="0" dirty="0" smtClean="0">
                <a:cs typeface="Arial" charset="0"/>
              </a:rPr>
              <a:t/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after receiving the 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endParaRPr lang="en-US" sz="2600" noProof="0" dirty="0" smtClean="0"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695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971600" y="1757479"/>
            <a:ext cx="2880320" cy="981420"/>
            <a:chOff x="971600" y="2909607"/>
            <a:chExt cx="2880320" cy="981420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Teleportation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509120"/>
            <a:ext cx="6840760" cy="17281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It is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possible to cheat </a:t>
            </a:r>
            <a:r>
              <a:rPr lang="en-US" sz="2800" dirty="0" smtClean="0">
                <a:cs typeface="Arial" charset="0"/>
              </a:rPr>
              <a:t>with </a:t>
            </a:r>
            <a:r>
              <a:rPr lang="en-US" sz="2800" dirty="0" smtClean="0">
                <a:cs typeface="Arial" charset="0"/>
                <a:hlinkClick r:id="rId6"/>
              </a:rPr>
              <a:t>entanglement </a:t>
            </a:r>
            <a:r>
              <a:rPr lang="en-US" sz="2800" dirty="0" smtClean="0">
                <a:cs typeface="Arial" charset="0"/>
              </a:rPr>
              <a:t>!!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  <a:hlinkClick r:id="rId7"/>
              </a:rPr>
              <a:t>Quantum teleportation</a:t>
            </a:r>
            <a:r>
              <a:rPr lang="en-US" sz="2800" dirty="0" smtClean="0">
                <a:cs typeface="Arial" charset="0"/>
              </a:rPr>
              <a:t> allows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break the protocol perfectly</a:t>
            </a:r>
            <a:r>
              <a:rPr lang="en-US" sz="2800" dirty="0" smtClean="0">
                <a:cs typeface="Arial" charset="0"/>
              </a:rPr>
              <a:t>.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956376" y="764704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42476" cy="1083626"/>
          </a:xfrm>
          <a:prstGeom prst="rect">
            <a:avLst/>
          </a:prstGeom>
        </p:spPr>
      </p:pic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 xmlns="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xmlns="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 xmlns=""/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2051720" y="1412776"/>
            <a:ext cx="4752528" cy="648072"/>
            <a:chOff x="4572000" y="3212976"/>
            <a:chExt cx="4752528" cy="648072"/>
          </a:xfrm>
        </p:grpSpPr>
        <p:sp>
          <p:nvSpPr>
            <p:cNvPr id="8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0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08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4114790"/>
            <a:ext cx="1800200" cy="2657439"/>
          </a:xfrm>
          <a:prstGeom prst="rect">
            <a:avLst/>
          </a:prstGeom>
          <a:noFill/>
        </p:spPr>
      </p:pic>
      <p:grpSp>
        <p:nvGrpSpPr>
          <p:cNvPr id="109" name="Group 97"/>
          <p:cNvGrpSpPr/>
          <p:nvPr/>
        </p:nvGrpSpPr>
        <p:grpSpPr>
          <a:xfrm>
            <a:off x="1882552" y="162880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2" name="Group 97"/>
          <p:cNvGrpSpPr/>
          <p:nvPr/>
        </p:nvGrpSpPr>
        <p:grpSpPr>
          <a:xfrm>
            <a:off x="5364088" y="875497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70012" y="692696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0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1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2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1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123" name="Curved Connector 122"/>
          <p:cNvCxnSpPr/>
          <p:nvPr/>
        </p:nvCxnSpPr>
        <p:spPr>
          <a:xfrm rot="10800000" flipV="1">
            <a:off x="2123728" y="1124744"/>
            <a:ext cx="936104" cy="504056"/>
          </a:xfrm>
          <a:prstGeom prst="curvedConnector3">
            <a:avLst>
              <a:gd name="adj1" fmla="val 9943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Arc 131"/>
          <p:cNvSpPr/>
          <p:nvPr/>
        </p:nvSpPr>
        <p:spPr bwMode="auto">
          <a:xfrm rot="10800000" flipH="1">
            <a:off x="5766792" y="1087016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grpSp>
        <p:nvGrpSpPr>
          <p:cNvPr id="133" name="Group 97"/>
          <p:cNvGrpSpPr/>
          <p:nvPr/>
        </p:nvGrpSpPr>
        <p:grpSpPr>
          <a:xfrm>
            <a:off x="3131840" y="145781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946676" y="620688"/>
            <a:ext cx="937692" cy="1849348"/>
            <a:chOff x="1041648" y="2276872"/>
            <a:chExt cx="937692" cy="1849348"/>
          </a:xfrm>
        </p:grpSpPr>
        <p:grpSp>
          <p:nvGrpSpPr>
            <p:cNvPr id="125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9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30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31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7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28142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  <p:bldP spid="1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Any position-verification protocol </a:t>
            </a:r>
            <a:r>
              <a:rPr lang="en-US" dirty="0" smtClean="0">
                <a:solidFill>
                  <a:srgbClr val="0000FF"/>
                </a:solidFill>
                <a:cs typeface="Arial" charset="0"/>
              </a:rPr>
              <a:t>can be broken </a:t>
            </a:r>
            <a:r>
              <a:rPr lang="en-US" dirty="0" smtClean="0">
                <a:cs typeface="Arial" charset="0"/>
              </a:rPr>
              <a:t>using an exponential number of entangled </a:t>
            </a:r>
            <a:r>
              <a:rPr lang="en-US" dirty="0" err="1" smtClean="0">
                <a:cs typeface="Arial" charset="0"/>
              </a:rPr>
              <a:t>qubits</a:t>
            </a:r>
            <a:r>
              <a:rPr lang="en-US" dirty="0" smtClean="0">
                <a:cs typeface="Arial" charset="0"/>
              </a:rPr>
              <a:t>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solidFill>
                  <a:srgbClr val="0000FF"/>
                </a:solidFill>
                <a:cs typeface="Arial" charset="0"/>
              </a:rPr>
              <a:t>Question:</a:t>
            </a:r>
            <a:r>
              <a:rPr lang="en-US" dirty="0" smtClean="0">
                <a:cs typeface="Arial" charset="0"/>
              </a:rPr>
              <a:t> Are so many quantum resources really necessary?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Does there exist a protocol such that: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prover</a:t>
            </a:r>
            <a:r>
              <a:rPr lang="en-US" sz="2800" dirty="0">
                <a:cs typeface="Arial" charset="0"/>
              </a:rPr>
              <a:t> and verifiers </a:t>
            </a:r>
            <a:r>
              <a:rPr lang="en-US" sz="2800" dirty="0" smtClean="0">
                <a:cs typeface="Arial" charset="0"/>
              </a:rPr>
              <a:t>are efficient, but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any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en-US" sz="2800" dirty="0" smtClean="0">
                <a:cs typeface="Arial" charset="0"/>
              </a:rPr>
              <a:t> requires lots of entanglement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784" y="3933056"/>
            <a:ext cx="1925712" cy="22406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836712"/>
            <a:ext cx="8412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dirty="0" smtClean="0">
                <a:cs typeface="Arial" charset="0"/>
                <a:hlinkClick r:id="rId3"/>
              </a:rPr>
              <a:t>[</a:t>
            </a:r>
            <a:r>
              <a:rPr lang="nl-NL" dirty="0">
                <a:cs typeface="Arial" charset="0"/>
                <a:hlinkClick r:id="rId3"/>
              </a:rPr>
              <a:t>Buhrman, Chandran, Fehr, Gelles, Goyal, Ostrovsky, Schaffner 2010</a:t>
            </a:r>
            <a:r>
              <a:rPr lang="en-US" dirty="0" smtClean="0">
                <a:cs typeface="Arial" charset="0"/>
                <a:hlinkClick r:id="rId3"/>
              </a:rPr>
              <a:t>]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 smtClean="0">
                <a:cs typeface="Arial" charset="0"/>
                <a:hlinkClick r:id="rId4"/>
              </a:rPr>
              <a:t>[</a:t>
            </a:r>
            <a:r>
              <a:rPr lang="en-US" dirty="0" err="1" smtClean="0">
                <a:cs typeface="Arial" charset="0"/>
                <a:hlinkClick r:id="rId4"/>
              </a:rPr>
              <a:t>Beigi</a:t>
            </a:r>
            <a:r>
              <a:rPr lang="en-US" dirty="0" smtClean="0">
                <a:cs typeface="Arial" charset="0"/>
                <a:hlinkClick r:id="rId4"/>
              </a:rPr>
              <a:t> Koenig 2011]</a:t>
            </a:r>
            <a:endParaRPr lang="en-US" dirty="0"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9992" y="2348880"/>
            <a:ext cx="4752528" cy="648072"/>
            <a:chOff x="4572000" y="3212976"/>
            <a:chExt cx="4752528" cy="64807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20" name="Rectangle 19"/>
          <p:cNvSpPr/>
          <p:nvPr/>
        </p:nvSpPr>
        <p:spPr>
          <a:xfrm>
            <a:off x="323528" y="6156012"/>
            <a:ext cx="8802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>
                <a:cs typeface="Arial" charset="0"/>
              </a:rPr>
              <a:t>see </a:t>
            </a:r>
            <a:r>
              <a:rPr lang="en-US" dirty="0">
                <a:cs typeface="Arial" charset="0"/>
                <a:hlinkClick r:id="rId5"/>
              </a:rPr>
              <a:t>http://homepages.cwi.nl/~schaffne/</a:t>
            </a:r>
            <a:r>
              <a:rPr lang="en-US" dirty="0" smtClean="0">
                <a:cs typeface="Arial" charset="0"/>
                <a:hlinkClick r:id="rId5"/>
              </a:rPr>
              <a:t>positionbasedqcrypto.php</a:t>
            </a:r>
            <a:r>
              <a:rPr lang="en-US" dirty="0" smtClean="0">
                <a:cs typeface="Arial" charset="0"/>
              </a:rPr>
              <a:t> for recent developments 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7848872" cy="5184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</a:t>
            </a:r>
            <a:r>
              <a:rPr lang="fr-CH" sz="3300" dirty="0" smtClean="0">
                <a:hlinkClick r:id="rId6"/>
              </a:rPr>
              <a:t>Cryptography</a:t>
            </a: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>
                <a:hlinkClick r:id="rId7"/>
              </a:rPr>
              <a:t>Quantum </a:t>
            </a:r>
            <a:r>
              <a:rPr lang="fr-CH" sz="3300" dirty="0">
                <a:hlinkClick r:id="rId8"/>
              </a:rPr>
              <a:t>Computing </a:t>
            </a:r>
            <a:r>
              <a:rPr lang="fr-CH" sz="3300" dirty="0">
                <a:hlinkClick r:id="rId9"/>
              </a:rPr>
              <a:t>&amp; </a:t>
            </a:r>
            <a:r>
              <a:rPr lang="fr-CH" sz="3300" dirty="0" smtClean="0">
                <a:hlinkClick r:id="rId10"/>
              </a:rPr>
              <a:t>Teleportation</a:t>
            </a:r>
            <a:endParaRPr lang="fr-CH" sz="33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" name="Picture 2" descr="startrek-bea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76256" y="4005064"/>
            <a:ext cx="1724200" cy="2545248"/>
          </a:xfrm>
          <a:prstGeom prst="rect">
            <a:avLst/>
          </a:prstGeom>
          <a:noFill/>
        </p:spPr>
      </p:pic>
      <p:pic>
        <p:nvPicPr>
          <p:cNvPr id="11" name="Picture 9" descr="dolly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4008" y="4941169"/>
            <a:ext cx="1744762" cy="1605265"/>
          </a:xfrm>
          <a:prstGeom prst="rect">
            <a:avLst/>
          </a:prstGeom>
          <a:noFill/>
        </p:spPr>
      </p:pic>
      <p:grpSp>
        <p:nvGrpSpPr>
          <p:cNvPr id="70" name="Group 69"/>
          <p:cNvGrpSpPr/>
          <p:nvPr/>
        </p:nvGrpSpPr>
        <p:grpSpPr>
          <a:xfrm>
            <a:off x="827584" y="5661248"/>
            <a:ext cx="3528392" cy="648072"/>
            <a:chOff x="2699792" y="1844824"/>
            <a:chExt cx="3528392" cy="648072"/>
          </a:xfrm>
        </p:grpSpPr>
        <p:sp>
          <p:nvSpPr>
            <p:cNvPr id="57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8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44208" y="908720"/>
            <a:ext cx="1900278" cy="253511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5616" y="1916832"/>
            <a:ext cx="1800200" cy="119795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47864" y="1700808"/>
            <a:ext cx="2485953" cy="1663329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971600" y="4293096"/>
            <a:ext cx="2594726" cy="1080120"/>
            <a:chOff x="971600" y="4077072"/>
            <a:chExt cx="2594726" cy="1080120"/>
          </a:xfrm>
        </p:grpSpPr>
        <p:grpSp>
          <p:nvGrpSpPr>
            <p:cNvPr id="24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2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2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05637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07704" y="6165304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Position-Based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539552" y="4293096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5436095" y="4653136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2602170" y="4581128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 (</a:t>
            </a:r>
            <a:r>
              <a:rPr lang="fr-CH" sz="3300" dirty="0" smtClean="0">
                <a:hlinkClick r:id="rId8"/>
              </a:rPr>
              <a:t>QKD</a:t>
            </a:r>
            <a:r>
              <a:rPr lang="fr-CH" sz="3300" dirty="0" smtClean="0"/>
              <a:t>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63688" y="1528146"/>
            <a:ext cx="6192316" cy="2011635"/>
            <a:chOff x="1763688" y="1528146"/>
            <a:chExt cx="6192316" cy="2011635"/>
          </a:xfrm>
        </p:grpSpPr>
        <p:pic>
          <p:nvPicPr>
            <p:cNvPr id="92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95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97" name="Picture 96" descr="QueenOfHearts.png"/>
            <p:cNvPicPr>
              <a:picLocks noChangeAspect="1"/>
            </p:cNvPicPr>
            <p:nvPr/>
          </p:nvPicPr>
          <p:blipFill>
            <a:blip r:embed="rId11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98" name="Picture 6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99" name="Picture 4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00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104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105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6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7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8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112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3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9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91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09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Thank you for your attention!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2564904"/>
            <a:ext cx="6400800" cy="714380"/>
          </a:xfrm>
        </p:spPr>
        <p:txBody>
          <a:bodyPr/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168" y="1988840"/>
            <a:ext cx="1925712" cy="2240665"/>
          </a:xfrm>
          <a:prstGeom prst="rect">
            <a:avLst/>
          </a:prstGeom>
        </p:spPr>
      </p:pic>
      <p:pic>
        <p:nvPicPr>
          <p:cNvPr id="5" name="Picture 43" descr="nwo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301208"/>
            <a:ext cx="1492596" cy="1148598"/>
          </a:xfrm>
          <a:prstGeom prst="rect">
            <a:avLst/>
          </a:prstGeom>
          <a:noFill/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4048" y="5517232"/>
            <a:ext cx="1981200" cy="893482"/>
          </a:xfrm>
          <a:prstGeom prst="rect">
            <a:avLst/>
          </a:prstGeom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9872" y="5229200"/>
            <a:ext cx="1131996" cy="1224136"/>
          </a:xfrm>
          <a:prstGeom prst="rect">
            <a:avLst/>
          </a:prstGeom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552" y="5517232"/>
            <a:ext cx="2446242" cy="6480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195736" y="4437112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 smtClean="0">
                <a:cs typeface="Arial" charset="0"/>
              </a:rPr>
              <a:t>check </a:t>
            </a:r>
            <a:r>
              <a:rPr lang="en-US" dirty="0" smtClean="0">
                <a:cs typeface="Arial" charset="0"/>
                <a:hlinkClick r:id="rId11"/>
              </a:rPr>
              <a:t>http</a:t>
            </a:r>
            <a:r>
              <a:rPr lang="en-US" dirty="0">
                <a:cs typeface="Arial" charset="0"/>
                <a:hlinkClick r:id="rId11"/>
              </a:rPr>
              <a:t>://arxiv.org/abs/</a:t>
            </a:r>
            <a:r>
              <a:rPr lang="en-US" dirty="0" smtClean="0">
                <a:cs typeface="Arial" charset="0"/>
                <a:hlinkClick r:id="rId11"/>
              </a:rPr>
              <a:t>1510.06120</a:t>
            </a:r>
            <a:r>
              <a:rPr lang="en-US" dirty="0" smtClean="0">
                <a:cs typeface="Arial" charset="0"/>
              </a:rPr>
              <a:t> for a survey about quantum cryptography beyond key distribution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87049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3421" y="2708920"/>
            <a:ext cx="5956848" cy="3744416"/>
            <a:chOff x="-3421" y="2708920"/>
            <a:chExt cx="5956848" cy="374441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99" b="8062"/>
            <a:stretch/>
          </p:blipFill>
          <p:spPr>
            <a:xfrm>
              <a:off x="-3421" y="2708920"/>
              <a:ext cx="5956848" cy="3744416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146704" y="2924944"/>
              <a:ext cx="536864" cy="28803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645024"/>
            <a:ext cx="3492500" cy="23241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1840" y="2060848"/>
            <a:ext cx="4054604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09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12418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eXclusive OR (XOR) Function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979712" y="1196752"/>
          <a:ext cx="4464496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651"/>
                <a:gridCol w="1358760"/>
                <a:gridCol w="1941085"/>
              </a:tblGrid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 </a:t>
                      </a:r>
                      <a:r>
                        <a:rPr lang="en-US" sz="4000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sz="4000" dirty="0" smtClean="0"/>
                        <a:t> </a:t>
                      </a:r>
                      <a:r>
                        <a:rPr lang="en-US" sz="4000" baseline="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Rectangle 298"/>
          <p:cNvSpPr>
            <a:spLocks noChangeArrowheads="1"/>
          </p:cNvSpPr>
          <p:nvPr/>
        </p:nvSpPr>
        <p:spPr bwMode="auto">
          <a:xfrm>
            <a:off x="539552" y="5157192"/>
            <a:ext cx="684076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Some properties: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x 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0 = x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msy10"/>
                <a:ea typeface="cmsy10"/>
                <a:cs typeface="cmsy10"/>
              </a:rPr>
              <a:t>8</a:t>
            </a:r>
            <a:r>
              <a:rPr lang="en-US" sz="2800" dirty="0">
                <a:cs typeface="Arial" charset="0"/>
              </a:rPr>
              <a:t> x : x </a:t>
            </a:r>
            <a:r>
              <a:rPr lang="en-US" sz="2800" dirty="0">
                <a:latin typeface="cmsy10"/>
                <a:ea typeface="cmsy10"/>
                <a:cs typeface="cmsy10"/>
              </a:rPr>
              <a:t>©</a:t>
            </a:r>
            <a:r>
              <a:rPr lang="en-US" sz="2800" dirty="0">
                <a:cs typeface="Arial" charset="0"/>
              </a:rPr>
              <a:t> x = 0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3203848" y="5904656"/>
            <a:ext cx="417646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x,y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= x</a:t>
            </a:r>
          </a:p>
        </p:txBody>
      </p:sp>
    </p:spTree>
    <p:extLst>
      <p:ext uri="{BB962C8B-B14F-4D97-AF65-F5344CB8AC3E}">
        <p14:creationId xmlns:p14="http://schemas.microsoft.com/office/powerpoint/2010/main" val="10954605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 bldLvl="2"/>
      <p:bldP spid="6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One-Time Pad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Is it secure?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4501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80" grpId="1" build="allAtOnce"/>
      <p:bldP spid="23" grpId="0"/>
      <p:bldP spid="24" grpId="0"/>
      <p:bldP spid="25" grpId="0"/>
      <p:bldP spid="26" grpId="0" build="p"/>
      <p:bldP spid="27" grpId="0"/>
      <p:bldP spid="28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0000FF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2960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"/>
  <p:tag name="PICTUREFILESIZE" val="130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92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15011</TotalTime>
  <Words>1606</Words>
  <Application>Microsoft Macintosh PowerPoint</Application>
  <PresentationFormat>On-screen Show (4:3)</PresentationFormat>
  <Paragraphs>476</Paragraphs>
  <Slides>48</Slides>
  <Notes>29</Notes>
  <HiddenSlides>2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60" baseType="lpstr">
      <vt:lpstr>Arial</vt:lpstr>
      <vt:lpstr>Calibri</vt:lpstr>
      <vt:lpstr>cmmi10</vt:lpstr>
      <vt:lpstr>cmr10</vt:lpstr>
      <vt:lpstr>cmr7</vt:lpstr>
      <vt:lpstr>cmsy10</vt:lpstr>
      <vt:lpstr>Comic Sans MS</vt:lpstr>
      <vt:lpstr>Consolas</vt:lpstr>
      <vt:lpstr>msbm10</vt:lpstr>
      <vt:lpstr>Wingdings</vt:lpstr>
      <vt:lpstr>Office Theme</vt:lpstr>
      <vt:lpstr>Custom Design</vt:lpstr>
      <vt:lpstr>Quantum Cryptography</vt:lpstr>
      <vt:lpstr>1969: Man on the Moon</vt:lpstr>
      <vt:lpstr>What will you learn from this Talk?</vt:lpstr>
      <vt:lpstr>Ancient Cryptography</vt:lpstr>
      <vt:lpstr>Modern Cryptography</vt:lpstr>
      <vt:lpstr>Secure Encryption</vt:lpstr>
      <vt:lpstr>eXclusive OR (XOR) Function</vt:lpstr>
      <vt:lpstr>One-Time Pad Encryption</vt:lpstr>
      <vt:lpstr>Perfect Security</vt:lpstr>
      <vt:lpstr>Problems With One-Time Pad</vt:lpstr>
      <vt:lpstr>Symmetric-Key Cryptography</vt:lpstr>
      <vt:lpstr>What will you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Video</vt:lpstr>
      <vt:lpstr>Measuring Collapses the State</vt:lpstr>
      <vt:lpstr>Measuring Collapses the State</vt:lpstr>
      <vt:lpstr>Quantum Mechanics </vt:lpstr>
      <vt:lpstr>PowerPoint Presentation</vt:lpstr>
      <vt:lpstr>Demonstration of Quantum Technology</vt:lpstr>
      <vt:lpstr>What will you Learn from this Talk?</vt:lpstr>
      <vt:lpstr>No-Cloning Theorem</vt:lpstr>
      <vt:lpstr>Quantum Key Distribution (QKD)</vt:lpstr>
      <vt:lpstr>Quantum Cryptography Landscape</vt:lpstr>
      <vt:lpstr>Quantum Key Distribution (QKD)</vt:lpstr>
      <vt:lpstr>Quantum Key Distribution (QKD)</vt:lpstr>
      <vt:lpstr>Quantum Key Distribution (QKD)</vt:lpstr>
      <vt:lpstr>Quantum Key Distribution (QKD)</vt:lpstr>
      <vt:lpstr>Quantum Hacking</vt:lpstr>
      <vt:lpstr>What will you Learn from this Talk?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The Attack</vt:lpstr>
      <vt:lpstr>Position Verification: Quantum Try</vt:lpstr>
      <vt:lpstr>Attacking Game</vt:lpstr>
      <vt:lpstr>EPR Pairs</vt:lpstr>
      <vt:lpstr>Quantum Teleportation</vt:lpstr>
      <vt:lpstr>Teleportation Attack</vt:lpstr>
      <vt:lpstr>No-Go Theorem</vt:lpstr>
      <vt:lpstr>What Have You Learned from this Talk?</vt:lpstr>
      <vt:lpstr>What Have You Learned from this Talk?</vt:lpstr>
      <vt:lpstr>Thank you for your attention!</vt:lpstr>
    </vt:vector>
  </TitlesOfParts>
  <LinksUpToDate>false</LinksUpToDate>
  <SharedDoc>false</SharedDoc>
  <HyperlinkBase/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 S</cp:lastModifiedBy>
  <cp:revision>1825</cp:revision>
  <dcterms:created xsi:type="dcterms:W3CDTF">2010-01-20T16:17:28Z</dcterms:created>
  <dcterms:modified xsi:type="dcterms:W3CDTF">2017-01-12T18:02:29Z</dcterms:modified>
</cp:coreProperties>
</file>