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8.xml" ContentType="application/vnd.openxmlformats-officedocument.presentationml.notesSlide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4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381" r:id="rId3"/>
    <p:sldId id="388" r:id="rId4"/>
    <p:sldId id="360" r:id="rId5"/>
    <p:sldId id="359" r:id="rId6"/>
    <p:sldId id="361" r:id="rId7"/>
    <p:sldId id="271" r:id="rId8"/>
    <p:sldId id="352" r:id="rId9"/>
    <p:sldId id="403" r:id="rId10"/>
    <p:sldId id="382" r:id="rId11"/>
    <p:sldId id="384" r:id="rId12"/>
    <p:sldId id="385" r:id="rId13"/>
    <p:sldId id="402" r:id="rId14"/>
    <p:sldId id="424" r:id="rId15"/>
    <p:sldId id="404" r:id="rId16"/>
    <p:sldId id="410" r:id="rId17"/>
    <p:sldId id="417" r:id="rId18"/>
    <p:sldId id="418" r:id="rId19"/>
    <p:sldId id="416" r:id="rId20"/>
    <p:sldId id="419" r:id="rId21"/>
    <p:sldId id="420" r:id="rId22"/>
    <p:sldId id="421" r:id="rId23"/>
    <p:sldId id="409" r:id="rId24"/>
    <p:sldId id="423" r:id="rId25"/>
    <p:sldId id="394" r:id="rId26"/>
  </p:sldIdLst>
  <p:sldSz cx="9144000" cy="6858000" type="screen4x3"/>
  <p:notesSz cx="7102475" cy="10234613"/>
  <p:embeddedFontLs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Lucida Sans Unicode" pitchFamily="34" charset="0"/>
      <p:regular r:id="rId33"/>
    </p:embeddedFont>
    <p:embeddedFont>
      <p:font typeface="cmmi10" pitchFamily="34" charset="0"/>
      <p:regular r:id="rId34"/>
    </p:embeddedFont>
    <p:embeddedFont>
      <p:font typeface="Comic Sans MS" pitchFamily="66" charset="0"/>
      <p:regular r:id="rId35"/>
      <p:bold r:id="rId36"/>
    </p:embeddedFont>
  </p:embeddedFontLst>
  <p:custDataLst>
    <p:tags r:id="rId3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0000"/>
    <a:srgbClr val="0000FF"/>
    <a:srgbClr val="CB3A13"/>
    <a:srgbClr val="B3A6FE"/>
    <a:srgbClr val="D1C8DE"/>
    <a:srgbClr val="CCC1DA"/>
    <a:srgbClr val="4F81BD"/>
    <a:srgbClr val="B9CDE5"/>
    <a:srgbClr val="ED68FF"/>
    <a:srgbClr val="F5A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6014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/>
        <p:guide pos="22"/>
      </p:guideLst>
    </p:cSldViewPr>
  </p:slideViewPr>
  <p:outlineViewPr>
    <p:cViewPr>
      <p:scale>
        <a:sx n="33" d="100"/>
        <a:sy n="33" d="100"/>
      </p:scale>
      <p:origin x="0" y="3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12.10.2010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13" Type="http://schemas.openxmlformats.org/officeDocument/2006/relationships/image" Target="../media/image8.png"/><Relationship Id="rId18" Type="http://schemas.openxmlformats.org/officeDocument/2006/relationships/image" Target="../media/image25.emf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4.png"/><Relationship Id="rId17" Type="http://schemas.openxmlformats.org/officeDocument/2006/relationships/image" Target="../media/image24.png"/><Relationship Id="rId2" Type="http://schemas.openxmlformats.org/officeDocument/2006/relationships/tags" Target="../tags/tag9.xml"/><Relationship Id="rId16" Type="http://schemas.openxmlformats.org/officeDocument/2006/relationships/image" Target="../media/image23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6.png"/><Relationship Id="rId5" Type="http://schemas.openxmlformats.org/officeDocument/2006/relationships/tags" Target="../tags/tag12.xml"/><Relationship Id="rId15" Type="http://schemas.openxmlformats.org/officeDocument/2006/relationships/image" Target="../media/image22.png"/><Relationship Id="rId10" Type="http://schemas.openxmlformats.org/officeDocument/2006/relationships/image" Target="../media/image20.png"/><Relationship Id="rId4" Type="http://schemas.openxmlformats.org/officeDocument/2006/relationships/tags" Target="../tags/tag11.xml"/><Relationship Id="rId9" Type="http://schemas.openxmlformats.org/officeDocument/2006/relationships/image" Target="../media/image19.png"/><Relationship Id="rId1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image" Target="../media/image6.png"/><Relationship Id="rId26" Type="http://schemas.openxmlformats.org/officeDocument/2006/relationships/image" Target="../media/image21.png"/><Relationship Id="rId3" Type="http://schemas.openxmlformats.org/officeDocument/2006/relationships/tags" Target="../tags/tag16.xml"/><Relationship Id="rId21" Type="http://schemas.openxmlformats.org/officeDocument/2006/relationships/image" Target="../media/image26.png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image" Target="../media/image20.png"/><Relationship Id="rId25" Type="http://schemas.openxmlformats.org/officeDocument/2006/relationships/image" Target="../media/image24.png"/><Relationship Id="rId2" Type="http://schemas.openxmlformats.org/officeDocument/2006/relationships/tags" Target="../tags/tag15.xml"/><Relationship Id="rId16" Type="http://schemas.openxmlformats.org/officeDocument/2006/relationships/image" Target="../media/image19.png"/><Relationship Id="rId20" Type="http://schemas.openxmlformats.org/officeDocument/2006/relationships/image" Target="../media/image8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23.png"/><Relationship Id="rId5" Type="http://schemas.openxmlformats.org/officeDocument/2006/relationships/tags" Target="../tags/tag18.xml"/><Relationship Id="rId15" Type="http://schemas.openxmlformats.org/officeDocument/2006/relationships/notesSlide" Target="../notesSlides/notesSlide7.xml"/><Relationship Id="rId23" Type="http://schemas.openxmlformats.org/officeDocument/2006/relationships/image" Target="../media/image28.png"/><Relationship Id="rId10" Type="http://schemas.openxmlformats.org/officeDocument/2006/relationships/tags" Target="../tags/tag23.xml"/><Relationship Id="rId19" Type="http://schemas.openxmlformats.org/officeDocument/2006/relationships/image" Target="../media/image14.png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27.png"/><Relationship Id="rId27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19.png"/><Relationship Id="rId18" Type="http://schemas.openxmlformats.org/officeDocument/2006/relationships/image" Target="../media/image29.png"/><Relationship Id="rId3" Type="http://schemas.openxmlformats.org/officeDocument/2006/relationships/tags" Target="../tags/tag29.xml"/><Relationship Id="rId21" Type="http://schemas.openxmlformats.org/officeDocument/2006/relationships/image" Target="../media/image31.png"/><Relationship Id="rId7" Type="http://schemas.openxmlformats.org/officeDocument/2006/relationships/tags" Target="../tags/tag33.xml"/><Relationship Id="rId12" Type="http://schemas.openxmlformats.org/officeDocument/2006/relationships/image" Target="../media/image10.png"/><Relationship Id="rId17" Type="http://schemas.openxmlformats.org/officeDocument/2006/relationships/image" Target="../media/image8.png"/><Relationship Id="rId2" Type="http://schemas.openxmlformats.org/officeDocument/2006/relationships/tags" Target="../tags/tag28.xml"/><Relationship Id="rId16" Type="http://schemas.openxmlformats.org/officeDocument/2006/relationships/image" Target="../media/image14.png"/><Relationship Id="rId20" Type="http://schemas.openxmlformats.org/officeDocument/2006/relationships/image" Target="../media/image30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image" Target="../media/image27.png"/><Relationship Id="rId5" Type="http://schemas.openxmlformats.org/officeDocument/2006/relationships/tags" Target="../tags/tag31.xml"/><Relationship Id="rId15" Type="http://schemas.openxmlformats.org/officeDocument/2006/relationships/image" Target="../media/image6.png"/><Relationship Id="rId10" Type="http://schemas.openxmlformats.org/officeDocument/2006/relationships/notesSlide" Target="../notesSlides/notesSlide8.xml"/><Relationship Id="rId19" Type="http://schemas.openxmlformats.org/officeDocument/2006/relationships/image" Target="../media/image11.png"/><Relationship Id="rId4" Type="http://schemas.openxmlformats.org/officeDocument/2006/relationships/tags" Target="../tags/tag3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20.png"/><Relationship Id="rId18" Type="http://schemas.openxmlformats.org/officeDocument/2006/relationships/image" Target="../media/image33.pn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19.png"/><Relationship Id="rId17" Type="http://schemas.openxmlformats.org/officeDocument/2006/relationships/image" Target="../media/image11.png"/><Relationship Id="rId2" Type="http://schemas.openxmlformats.org/officeDocument/2006/relationships/tags" Target="../tags/tag36.xml"/><Relationship Id="rId16" Type="http://schemas.openxmlformats.org/officeDocument/2006/relationships/image" Target="../media/image32.png"/><Relationship Id="rId20" Type="http://schemas.openxmlformats.org/officeDocument/2006/relationships/image" Target="../media/image34.png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27.png"/><Relationship Id="rId5" Type="http://schemas.openxmlformats.org/officeDocument/2006/relationships/tags" Target="../tags/tag39.xml"/><Relationship Id="rId15" Type="http://schemas.openxmlformats.org/officeDocument/2006/relationships/image" Target="../media/image8.png"/><Relationship Id="rId10" Type="http://schemas.openxmlformats.org/officeDocument/2006/relationships/notesSlide" Target="../notesSlides/notesSlide9.xml"/><Relationship Id="rId19" Type="http://schemas.openxmlformats.org/officeDocument/2006/relationships/image" Target="../media/image30.png"/><Relationship Id="rId4" Type="http://schemas.openxmlformats.org/officeDocument/2006/relationships/tags" Target="../tags/tag3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6.png"/><Relationship Id="rId3" Type="http://schemas.openxmlformats.org/officeDocument/2006/relationships/tags" Target="../tags/tag45.xml"/><Relationship Id="rId7" Type="http://schemas.openxmlformats.org/officeDocument/2006/relationships/image" Target="../media/image19.png"/><Relationship Id="rId12" Type="http://schemas.openxmlformats.org/officeDocument/2006/relationships/image" Target="../media/image35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38.png"/><Relationship Id="rId10" Type="http://schemas.openxmlformats.org/officeDocument/2006/relationships/image" Target="../media/image14.png"/><Relationship Id="rId4" Type="http://schemas.openxmlformats.org/officeDocument/2006/relationships/tags" Target="../tags/tag46.xml"/><Relationship Id="rId9" Type="http://schemas.openxmlformats.org/officeDocument/2006/relationships/image" Target="../media/image6.png"/><Relationship Id="rId1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6" Type="http://schemas.openxmlformats.org/officeDocument/2006/relationships/image" Target="../media/image1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2171728" y="3500438"/>
            <a:ext cx="6400800" cy="12144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Christian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Schaffner</a:t>
            </a:r>
            <a:endParaRPr lang="en-US" sz="28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CWI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Amsterdam, Netherlands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143932" cy="2500330"/>
          </a:xfrm>
        </p:spPr>
        <p:txBody>
          <a:bodyPr/>
          <a:lstStyle/>
          <a:p>
            <a:r>
              <a:rPr lang="de-DE" sz="4800" dirty="0" smtClean="0">
                <a:latin typeface="+mj-lt"/>
              </a:rPr>
              <a:t>Quantum </a:t>
            </a:r>
            <a:r>
              <a:rPr lang="de-DE" sz="4800" dirty="0" err="1" smtClean="0">
                <a:latin typeface="+mj-lt"/>
              </a:rPr>
              <a:t>Cryptography</a:t>
            </a:r>
            <a:r>
              <a:rPr lang="de-DE" sz="4800" dirty="0" smtClean="0">
                <a:latin typeface="+mj-lt"/>
              </a:rPr>
              <a:t> </a:t>
            </a:r>
            <a:br>
              <a:rPr lang="de-DE" sz="4800" dirty="0" smtClean="0">
                <a:latin typeface="+mj-lt"/>
              </a:rPr>
            </a:br>
            <a:r>
              <a:rPr lang="de-DE" dirty="0" err="1" smtClean="0">
                <a:latin typeface="+mj-lt"/>
              </a:rPr>
              <a:t>beyond</a:t>
            </a:r>
            <a:r>
              <a:rPr lang="de-DE" dirty="0" smtClean="0">
                <a:latin typeface="+mj-lt"/>
              </a:rPr>
              <a:t/>
            </a:r>
            <a:br>
              <a:rPr lang="de-DE" dirty="0" smtClean="0">
                <a:latin typeface="+mj-lt"/>
              </a:rPr>
            </a:br>
            <a:r>
              <a:rPr lang="de-DE" sz="4800" dirty="0" smtClean="0">
                <a:latin typeface="+mj-lt"/>
              </a:rPr>
              <a:t>Key Distribution</a:t>
            </a:r>
            <a:endParaRPr lang="de-DE" sz="4800" dirty="0">
              <a:latin typeface="+mj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8596" y="5094874"/>
            <a:ext cx="8143932" cy="121444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Workshop on Post-Quantum Security Models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+mj-lt"/>
              </a:rPr>
              <a:t>Paris, France</a:t>
            </a:r>
            <a:endParaRPr lang="en-US" sz="2000" baseline="0" dirty="0" smtClean="0">
              <a:latin typeface="+mj-lt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Tuesday ,</a:t>
            </a:r>
            <a:r>
              <a:rPr lang="en-US" sz="2000" dirty="0" smtClean="0">
                <a:latin typeface="+mj-lt"/>
              </a:rPr>
              <a:t> 12 October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1" name="Picture 10" descr="CWI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643314"/>
            <a:ext cx="1934054" cy="857256"/>
          </a:xfrm>
          <a:prstGeom prst="rect">
            <a:avLst/>
          </a:prstGeom>
        </p:spPr>
      </p:pic>
      <p:pic>
        <p:nvPicPr>
          <p:cNvPr id="6" name="Picture 41" descr="qaplogo140x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517232"/>
            <a:ext cx="1778000" cy="1016000"/>
          </a:xfrm>
          <a:prstGeom prst="rect">
            <a:avLst/>
          </a:prstGeom>
          <a:noFill/>
        </p:spPr>
      </p:pic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5301208"/>
            <a:ext cx="1498468" cy="115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1214414" y="5711026"/>
            <a:ext cx="4429156" cy="516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39" name="Rounded Rectangle 38"/>
          <p:cNvSpPr/>
          <p:nvPr/>
        </p:nvSpPr>
        <p:spPr>
          <a:xfrm>
            <a:off x="1071538" y="3425010"/>
            <a:ext cx="4572032" cy="1771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43" name="Content Placeholder 1"/>
          <p:cNvSpPr>
            <a:spLocks noGrp="1"/>
          </p:cNvSpPr>
          <p:nvPr>
            <p:ph idx="1"/>
          </p:nvPr>
        </p:nvSpPr>
        <p:spPr>
          <a:xfrm>
            <a:off x="714348" y="2924944"/>
            <a:ext cx="6000792" cy="350046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what an (active) adversary can do: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change messages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computationally all-powerful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actions are ‘instantaneous’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unlimited classical storage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restriction:</a:t>
            </a:r>
          </a:p>
          <a:p>
            <a:pPr lvl="1">
              <a:buSzPct val="65000"/>
              <a:buFont typeface="Wingdings" pitchFamily="2" charset="2"/>
              <a:buChar char="Ø"/>
            </a:pPr>
            <a:r>
              <a:rPr lang="en-US" sz="2800" dirty="0" smtClean="0"/>
              <a:t>noisy quantum storage</a:t>
            </a:r>
            <a:endParaRPr lang="en-US" dirty="0" smtClean="0"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162398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194808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50017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1733770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37671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58016" y="714356"/>
            <a:ext cx="1357322" cy="1350501"/>
          </a:xfrm>
          <a:prstGeom prst="rect">
            <a:avLst/>
          </a:prstGeom>
          <a:noFill/>
        </p:spPr>
      </p:pic>
      <p:cxnSp>
        <p:nvCxnSpPr>
          <p:cNvPr id="34" name="Straight Connector 33"/>
          <p:cNvCxnSpPr/>
          <p:nvPr/>
        </p:nvCxnSpPr>
        <p:spPr>
          <a:xfrm>
            <a:off x="3214678" y="2285992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98928" y="2405714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1208" y="162880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01319E-6 L 5.55556E-7 0.070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9951E-6 L -2.5E-6 0.070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43" grpId="0" uiExpand="1" build="p"/>
      <p:bldP spid="23" grpId="0" animBg="1"/>
      <p:bldP spid="23" grpId="1" animBg="1"/>
      <p:bldP spid="25" grpId="0" animBg="1"/>
      <p:bldP spid="24" grpId="0" animBg="1"/>
      <p:bldP spid="28" grpId="0" animBg="1"/>
      <p:bldP spid="49" grpId="0" animBg="1"/>
      <p:bldP spid="49" grpId="1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ed Rectangle 73"/>
          <p:cNvSpPr/>
          <p:nvPr/>
        </p:nvSpPr>
        <p:spPr>
          <a:xfrm>
            <a:off x="3143240" y="1071546"/>
            <a:ext cx="1071570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144960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071670" y="418404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571736" y="3255346"/>
            <a:ext cx="142876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Arbitrary </a:t>
            </a:r>
          </a:p>
          <a:p>
            <a:pPr algn="ctr"/>
            <a:r>
              <a:rPr lang="en-US" sz="2000" dirty="0" smtClean="0"/>
              <a:t>encoding</a:t>
            </a:r>
          </a:p>
          <a:p>
            <a:pPr algn="ctr"/>
            <a:r>
              <a:rPr lang="en-US" sz="2000" dirty="0" smtClean="0"/>
              <a:t>attack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143372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710815" y="3319466"/>
            <a:ext cx="3004457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Unlimited classical storage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788298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7786710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5500662" y="642918"/>
            <a:ext cx="3643338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change messages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computationally all-powerful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unlimited classical storage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actions are ‘instantaneous’ </a:t>
            </a:r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>
            <a:off x="185735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85735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185735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>
            <a:off x="185735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85735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92866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412912" y="2071678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pic>
        <p:nvPicPr>
          <p:cNvPr id="58" name="Picture 57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42844" y="1071546"/>
            <a:ext cx="1006872" cy="1026235"/>
          </a:xfrm>
          <a:prstGeom prst="rect">
            <a:avLst/>
          </a:prstGeom>
        </p:spPr>
      </p:pic>
      <p:pic>
        <p:nvPicPr>
          <p:cNvPr id="62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79508" y="928670"/>
            <a:ext cx="1006872" cy="1001812"/>
          </a:xfrm>
          <a:prstGeom prst="rect">
            <a:avLst/>
          </a:prstGeom>
          <a:noFill/>
        </p:spPr>
      </p:pic>
      <p:sp>
        <p:nvSpPr>
          <p:cNvPr id="63" name="Line 8"/>
          <p:cNvSpPr>
            <a:spLocks noChangeShapeType="1"/>
          </p:cNvSpPr>
          <p:nvPr/>
        </p:nvSpPr>
        <p:spPr bwMode="auto">
          <a:xfrm>
            <a:off x="185735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428596" y="3255346"/>
            <a:ext cx="1571636" cy="1745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Adversary’s state</a:t>
            </a:r>
          </a:p>
        </p:txBody>
      </p:sp>
      <p:sp>
        <p:nvSpPr>
          <p:cNvPr id="75" name="Left Brace 74"/>
          <p:cNvSpPr/>
          <p:nvPr/>
        </p:nvSpPr>
        <p:spPr>
          <a:xfrm rot="5400000">
            <a:off x="5143504" y="-71462"/>
            <a:ext cx="500066" cy="6072230"/>
          </a:xfrm>
          <a:prstGeom prst="leftBrace">
            <a:avLst>
              <a:gd name="adj1" fmla="val 88125"/>
              <a:gd name="adj2" fmla="val 54498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8" name="Group 87"/>
          <p:cNvGrpSpPr/>
          <p:nvPr/>
        </p:nvGrpSpPr>
        <p:grpSpPr>
          <a:xfrm>
            <a:off x="4710815" y="4071942"/>
            <a:ext cx="3004457" cy="914400"/>
            <a:chOff x="4710815" y="4071942"/>
            <a:chExt cx="3004457" cy="914400"/>
          </a:xfrm>
        </p:grpSpPr>
        <p:sp>
          <p:nvSpPr>
            <p:cNvPr id="44" name="Rounded Rectangle 43"/>
            <p:cNvSpPr/>
            <p:nvPr/>
          </p:nvSpPr>
          <p:spPr>
            <a:xfrm>
              <a:off x="4710815" y="4071942"/>
              <a:ext cx="3004457" cy="9144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dirty="0" smtClean="0"/>
                <a:t>Noisy quantum storage</a:t>
              </a:r>
            </a:p>
            <a:p>
              <a:pPr algn="ctr"/>
              <a:endParaRPr lang="de-DE" dirty="0" smtClean="0"/>
            </a:p>
            <a:p>
              <a:pPr algn="ctr"/>
              <a:endParaRPr lang="en-US" sz="1000" dirty="0" smtClean="0"/>
            </a:p>
          </p:txBody>
        </p:sp>
        <p:pic>
          <p:nvPicPr>
            <p:cNvPr id="85" name="Picture 84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929190" y="4572008"/>
              <a:ext cx="2571768" cy="26395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80" name="Rounded Rectangular Callout 79"/>
          <p:cNvSpPr/>
          <p:nvPr/>
        </p:nvSpPr>
        <p:spPr>
          <a:xfrm>
            <a:off x="1000100" y="5286388"/>
            <a:ext cx="7929618" cy="1357322"/>
          </a:xfrm>
          <a:prstGeom prst="wedgeRoundRectCallout">
            <a:avLst>
              <a:gd name="adj1" fmla="val 4949"/>
              <a:gd name="adj2" fmla="val -8188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/>
              </a:buClr>
              <a:buSzPct val="65000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models: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transfer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into storage (photonic states onto different carrier)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cs typeface="Arial" charset="0"/>
              </a:rPr>
              <a:t>decoherence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 memory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34" grpId="0" animBg="1"/>
      <p:bldP spid="54" grpId="0" animBg="1"/>
      <p:bldP spid="35" grpId="0" animBg="1"/>
      <p:bldP spid="36" grpId="0" animBg="1"/>
      <p:bldP spid="39" grpId="0" animBg="1"/>
      <p:bldP spid="43" grpId="0" animBg="1"/>
      <p:bldP spid="47" grpId="0" animBg="1"/>
      <p:bldP spid="49" grpId="0"/>
      <p:bldP spid="63" grpId="0" animBg="1"/>
      <p:bldP spid="73" grpId="0" animBg="1"/>
      <p:bldP spid="75" grpId="0" animBg="1"/>
      <p:bldP spid="8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1"/>
          <p:cNvSpPr txBox="1">
            <a:spLocks/>
          </p:cNvSpPr>
          <p:nvPr/>
        </p:nvSpPr>
        <p:spPr>
          <a:xfrm>
            <a:off x="174764" y="4941168"/>
            <a:ext cx="8429684" cy="206084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General case [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König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Wehner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Wullschleger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lang="de-DE" sz="2400" dirty="0" smtClean="0"/>
              <a:t>09]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Storage channels 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“strong converse” property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e.g. depolarizing channel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Some simplifications </a:t>
            </a:r>
            <a:r>
              <a:rPr lang="en-US" sz="2400" dirty="0" smtClean="0">
                <a:cs typeface="Arial" charset="0"/>
              </a:rPr>
              <a:t>[S </a:t>
            </a:r>
            <a:r>
              <a:rPr lang="de-DE" sz="2400" dirty="0" smtClean="0"/>
              <a:t>10]</a:t>
            </a:r>
            <a:endParaRPr lang="en-US" sz="24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5" name="Group 204"/>
          <p:cNvGrpSpPr/>
          <p:nvPr/>
        </p:nvGrpSpPr>
        <p:grpSpPr>
          <a:xfrm>
            <a:off x="5652120" y="1628800"/>
            <a:ext cx="865187" cy="792163"/>
            <a:chOff x="5177248" y="2526481"/>
            <a:chExt cx="865187" cy="792163"/>
          </a:xfrm>
        </p:grpSpPr>
        <p:sp>
          <p:nvSpPr>
            <p:cNvPr id="66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67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68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Protocol Structure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92500" lnSpcReduction="1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12</a:t>
            </a:fld>
            <a:endParaRPr kumimoji="0" lang="en-US" dirty="0"/>
          </a:p>
        </p:txBody>
      </p:sp>
      <p:sp>
        <p:nvSpPr>
          <p:cNvPr id="79" name="Rounded Rectangle 78"/>
          <p:cNvSpPr/>
          <p:nvPr/>
        </p:nvSpPr>
        <p:spPr>
          <a:xfrm>
            <a:off x="251521" y="4005065"/>
            <a:ext cx="1800199" cy="8640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weak</a:t>
            </a:r>
            <a:r>
              <a:rPr lang="de-DE" sz="24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string</a:t>
            </a:r>
            <a:r>
              <a:rPr lang="de-DE" sz="24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erasure</a:t>
            </a:r>
            <a:endParaRPr lang="de-DE" sz="24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>
            <a:off x="3698214" y="2029615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483768" y="1412776"/>
            <a:ext cx="1457823" cy="460694"/>
            <a:chOff x="4000496" y="1221243"/>
            <a:chExt cx="1457823" cy="460694"/>
          </a:xfrm>
        </p:grpSpPr>
        <p:grpSp>
          <p:nvGrpSpPr>
            <p:cNvPr id="37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4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8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42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9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40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71600" y="1352738"/>
            <a:ext cx="1006872" cy="1026235"/>
          </a:xfrm>
          <a:prstGeom prst="rect">
            <a:avLst/>
          </a:prstGeom>
        </p:spPr>
      </p:pic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596336" y="836712"/>
            <a:ext cx="1006872" cy="1001812"/>
          </a:xfrm>
          <a:prstGeom prst="rect">
            <a:avLst/>
          </a:prstGeom>
          <a:noFill/>
        </p:spPr>
      </p:pic>
      <p:grpSp>
        <p:nvGrpSpPr>
          <p:cNvPr id="53" name="Group 52"/>
          <p:cNvGrpSpPr/>
          <p:nvPr/>
        </p:nvGrpSpPr>
        <p:grpSpPr>
          <a:xfrm>
            <a:off x="2221266" y="1887215"/>
            <a:ext cx="6959246" cy="461665"/>
            <a:chOff x="2221266" y="1887215"/>
            <a:chExt cx="6959246" cy="461665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221266" y="2281432"/>
              <a:ext cx="5159046" cy="0"/>
            </a:xfrm>
            <a:prstGeom prst="line">
              <a:avLst/>
            </a:prstGeom>
            <a:ln w="635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092598" y="1887215"/>
              <a:ext cx="3087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00FF"/>
                  </a:solidFill>
                </a:rPr>
                <a:t>waiting time: </a:t>
              </a:r>
              <a:r>
                <a:rPr lang="en-US" sz="2400" dirty="0" smtClean="0">
                  <a:solidFill>
                    <a:srgbClr val="0000FF"/>
                  </a:solidFill>
                  <a:latin typeface="cmmi10"/>
                </a:rPr>
                <a:t>¢</a:t>
              </a:r>
              <a:r>
                <a:rPr lang="en-US" sz="2400" i="1" dirty="0" smtClean="0">
                  <a:solidFill>
                    <a:srgbClr val="0000FF"/>
                  </a:solidFill>
                </a:rPr>
                <a:t>t</a:t>
              </a:r>
              <a:endParaRPr lang="en-US" sz="2400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64" name="Content Placeholder 1"/>
          <p:cNvSpPr>
            <a:spLocks noGrp="1"/>
          </p:cNvSpPr>
          <p:nvPr>
            <p:ph idx="1"/>
          </p:nvPr>
        </p:nvSpPr>
        <p:spPr>
          <a:xfrm>
            <a:off x="357158" y="692696"/>
            <a:ext cx="6015042" cy="576064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quantum part as in BB84</a:t>
            </a:r>
          </a:p>
          <a:p>
            <a:pPr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5527104" y="2420888"/>
            <a:ext cx="3581400" cy="1066439"/>
            <a:chOff x="5429256" y="2636912"/>
            <a:chExt cx="3581400" cy="1066439"/>
          </a:xfrm>
        </p:grpSpPr>
        <p:sp>
          <p:nvSpPr>
            <p:cNvPr id="71" name="Rounded Rectangle 70"/>
            <p:cNvSpPr/>
            <p:nvPr/>
          </p:nvSpPr>
          <p:spPr>
            <a:xfrm>
              <a:off x="5429256" y="2636912"/>
              <a:ext cx="3581400" cy="106643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 </a:t>
              </a:r>
            </a:p>
            <a:p>
              <a:pPr>
                <a:buFont typeface="Wingdings" charset="2"/>
                <a:buChar char="Ø"/>
              </a:pPr>
              <a:r>
                <a:rPr lang="en-US" sz="2400" dirty="0" smtClean="0"/>
                <a:t> Noisy quantum storage</a:t>
              </a:r>
            </a:p>
            <a:p>
              <a:pPr algn="ctr"/>
              <a:endParaRPr lang="en-US" sz="2400" dirty="0" smtClean="0"/>
            </a:p>
            <a:p>
              <a:pPr algn="ctr"/>
              <a:endParaRPr lang="en-US" sz="1200" dirty="0" smtClean="0"/>
            </a:p>
            <a:p>
              <a:pPr algn="ctr"/>
              <a:endParaRPr lang="en-US" sz="2000" dirty="0" smtClean="0"/>
            </a:p>
          </p:txBody>
        </p:sp>
        <p:pic>
          <p:nvPicPr>
            <p:cNvPr id="72" name="Picture 71" descr="latex-image-1.pd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38763" y="3195893"/>
              <a:ext cx="2948079" cy="317357"/>
            </a:xfrm>
            <a:prstGeom prst="rect">
              <a:avLst/>
            </a:prstGeom>
          </p:spPr>
        </p:pic>
      </p:grp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6" cstate="print"/>
          <a:srcRect t="19951"/>
          <a:stretch>
            <a:fillRect/>
          </a:stretch>
        </p:blipFill>
        <p:spPr bwMode="auto">
          <a:xfrm>
            <a:off x="6012160" y="260648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0" y="234888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grpSp>
        <p:nvGrpSpPr>
          <p:cNvPr id="99" name="Group 98"/>
          <p:cNvGrpSpPr/>
          <p:nvPr/>
        </p:nvGrpSpPr>
        <p:grpSpPr>
          <a:xfrm>
            <a:off x="3698214" y="2636912"/>
            <a:ext cx="1571636" cy="576064"/>
            <a:chOff x="3698214" y="2636912"/>
            <a:chExt cx="1571636" cy="576064"/>
          </a:xfrm>
        </p:grpSpPr>
        <p:sp>
          <p:nvSpPr>
            <p:cNvPr id="59" name="Oval 2"/>
            <p:cNvSpPr>
              <a:spLocks noChangeArrowheads="1"/>
            </p:cNvSpPr>
            <p:nvPr/>
          </p:nvSpPr>
          <p:spPr bwMode="auto">
            <a:xfrm>
              <a:off x="3707904" y="2636912"/>
              <a:ext cx="457692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7" name="Oval 35"/>
            <p:cNvSpPr>
              <a:spLocks noChangeArrowheads="1"/>
            </p:cNvSpPr>
            <p:nvPr/>
          </p:nvSpPr>
          <p:spPr bwMode="auto">
            <a:xfrm>
              <a:off x="4207970" y="2636912"/>
              <a:ext cx="457691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5" name="Oval 35"/>
            <p:cNvSpPr>
              <a:spLocks noChangeArrowheads="1"/>
            </p:cNvSpPr>
            <p:nvPr/>
          </p:nvSpPr>
          <p:spPr bwMode="auto">
            <a:xfrm>
              <a:off x="4708036" y="2636912"/>
              <a:ext cx="457691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3698214" y="3212976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754116" y="2683520"/>
              <a:ext cx="365749" cy="368352"/>
              <a:chOff x="4979534" y="593954"/>
              <a:chExt cx="365749" cy="368352"/>
            </a:xfrm>
          </p:grpSpPr>
          <p:sp>
            <p:nvSpPr>
              <p:cNvPr id="86" name="Line 38"/>
              <p:cNvSpPr>
                <a:spLocks noChangeShapeType="1"/>
              </p:cNvSpPr>
              <p:nvPr/>
            </p:nvSpPr>
            <p:spPr bwMode="auto">
              <a:xfrm rot="13500000">
                <a:off x="5161902" y="59617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39"/>
              <p:cNvSpPr>
                <a:spLocks noChangeShapeType="1"/>
              </p:cNvSpPr>
              <p:nvPr/>
            </p:nvSpPr>
            <p:spPr bwMode="auto">
              <a:xfrm rot="18900000">
                <a:off x="5160985" y="593954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4256410" y="2677170"/>
              <a:ext cx="365749" cy="368352"/>
              <a:chOff x="4979534" y="593954"/>
              <a:chExt cx="365749" cy="368352"/>
            </a:xfrm>
          </p:grpSpPr>
          <p:sp>
            <p:nvSpPr>
              <p:cNvPr id="89" name="Line 38"/>
              <p:cNvSpPr>
                <a:spLocks noChangeShapeType="1"/>
              </p:cNvSpPr>
              <p:nvPr/>
            </p:nvSpPr>
            <p:spPr bwMode="auto">
              <a:xfrm rot="13500000">
                <a:off x="5161902" y="59617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39"/>
              <p:cNvSpPr>
                <a:spLocks noChangeShapeType="1"/>
              </p:cNvSpPr>
              <p:nvPr/>
            </p:nvSpPr>
            <p:spPr bwMode="auto">
              <a:xfrm rot="18900000">
                <a:off x="5160985" y="593954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3760862" y="2676222"/>
              <a:ext cx="360040" cy="367338"/>
              <a:chOff x="-986264" y="2827606"/>
              <a:chExt cx="360040" cy="367338"/>
            </a:xfrm>
          </p:grpSpPr>
          <p:sp>
            <p:nvSpPr>
              <p:cNvPr id="97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8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54" name="Rounded Rectangle 53"/>
          <p:cNvSpPr/>
          <p:nvPr/>
        </p:nvSpPr>
        <p:spPr>
          <a:xfrm>
            <a:off x="4499992" y="4005065"/>
            <a:ext cx="1823661" cy="8640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oblivious</a:t>
            </a:r>
            <a:r>
              <a:rPr lang="de-DE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transfer</a:t>
            </a:r>
            <a:endParaRPr lang="de-DE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6660232" y="4005065"/>
            <a:ext cx="2304256" cy="8640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secure</a:t>
            </a:r>
            <a:r>
              <a:rPr lang="de-DE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identification</a:t>
            </a:r>
            <a:endParaRPr lang="de-DE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267744" y="4005065"/>
            <a:ext cx="2016224" cy="8640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bit</a:t>
            </a:r>
            <a:r>
              <a:rPr lang="de-DE" sz="24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commitment</a:t>
            </a:r>
            <a:endParaRPr lang="de-DE" sz="24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" name="Content Placeholder 1"/>
          <p:cNvSpPr txBox="1">
            <a:spLocks/>
          </p:cNvSpPr>
          <p:nvPr/>
        </p:nvSpPr>
        <p:spPr>
          <a:xfrm>
            <a:off x="2771800" y="3429000"/>
            <a:ext cx="4104456" cy="5760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classical post-processing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4662E-6 L 0.3441 1.64662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  <p:bldP spid="79" grpId="0" animBg="1"/>
      <p:bldP spid="35" grpId="0" animBg="1"/>
      <p:bldP spid="64" grpId="0" build="p"/>
      <p:bldP spid="54" grpId="0" animBg="1"/>
      <p:bldP spid="56" grpId="0" animBg="1"/>
      <p:bldP spid="58" grpId="0" animBg="1"/>
      <p:bldP spid="6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285728"/>
            <a:ext cx="7572428" cy="714380"/>
          </a:xfrm>
        </p:spPr>
        <p:txBody>
          <a:bodyPr/>
          <a:lstStyle/>
          <a:p>
            <a:r>
              <a:rPr lang="en-US" sz="4000" dirty="0" smtClean="0"/>
              <a:t>Summary</a:t>
            </a:r>
            <a:endParaRPr lang="de-DE" sz="4000" dirty="0"/>
          </a:p>
        </p:txBody>
      </p:sp>
      <p:sp>
        <p:nvSpPr>
          <p:cNvPr id="58" name="Rounded Rectangle 57"/>
          <p:cNvSpPr/>
          <p:nvPr/>
        </p:nvSpPr>
        <p:spPr>
          <a:xfrm>
            <a:off x="2123728" y="3645024"/>
            <a:ext cx="1143008" cy="714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=</a:t>
            </a:r>
            <a:endParaRPr lang="de-DE" sz="2800" dirty="0"/>
          </a:p>
        </p:txBody>
      </p:sp>
      <p:grpSp>
        <p:nvGrpSpPr>
          <p:cNvPr id="59" name="Group 77"/>
          <p:cNvGrpSpPr/>
          <p:nvPr/>
        </p:nvGrpSpPr>
        <p:grpSpPr>
          <a:xfrm>
            <a:off x="5328816" y="0"/>
            <a:ext cx="3815184" cy="1152128"/>
            <a:chOff x="5292080" y="4221088"/>
            <a:chExt cx="3815184" cy="1152128"/>
          </a:xfrm>
        </p:grpSpPr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6431668" y="5330057"/>
              <a:ext cx="1500198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6431668" y="4489238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431668" y="4722834"/>
              <a:ext cx="1571636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ysDash"/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5502974" y="4937148"/>
              <a:ext cx="3357586" cy="0"/>
            </a:xfrm>
            <a:prstGeom prst="line">
              <a:avLst/>
            </a:prstGeom>
            <a:ln w="635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 descr="AliceBlue.eps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flipH="1">
              <a:off x="5292080" y="4346981"/>
              <a:ext cx="1006872" cy="1026235"/>
            </a:xfrm>
            <a:prstGeom prst="rect">
              <a:avLst/>
            </a:prstGeom>
          </p:spPr>
        </p:pic>
        <p:pic>
          <p:nvPicPr>
            <p:cNvPr id="7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8100392" y="4221088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75" name="Line 8"/>
            <p:cNvSpPr>
              <a:spLocks noChangeShapeType="1"/>
            </p:cNvSpPr>
            <p:nvPr/>
          </p:nvSpPr>
          <p:spPr bwMode="auto">
            <a:xfrm>
              <a:off x="6431668" y="5151462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82" name="Rectangle 298"/>
          <p:cNvSpPr>
            <a:spLocks noChangeArrowheads="1"/>
          </p:cNvSpPr>
          <p:nvPr/>
        </p:nvSpPr>
        <p:spPr bwMode="auto">
          <a:xfrm>
            <a:off x="323528" y="980728"/>
            <a:ext cx="866616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defined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noisy-storage</a:t>
            </a:r>
            <a:r>
              <a:rPr lang="de-CH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model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exactly</a:t>
            </a:r>
            <a:r>
              <a:rPr lang="de-CH" sz="28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specified</a:t>
            </a:r>
            <a:r>
              <a:rPr lang="de-CH" sz="28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capabilities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adversary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protocol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structure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quantum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de-CH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BB84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classical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post-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processing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resulting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in 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8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proofs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: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entropic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uncertainty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relations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quantum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channel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properties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quantum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information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theory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Rounded Rectangle 79"/>
          <p:cNvSpPr/>
          <p:nvPr/>
        </p:nvSpPr>
        <p:spPr>
          <a:xfrm>
            <a:off x="6804248" y="1340768"/>
            <a:ext cx="2339752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1200" dirty="0" smtClean="0"/>
              <a:t> change messages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 computationally all-powerful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 unlimited classical storage</a:t>
            </a:r>
          </a:p>
          <a:p>
            <a:pPr>
              <a:buFont typeface="Wingdings" pitchFamily="2" charset="2"/>
              <a:buChar char="Ø"/>
            </a:pPr>
            <a:r>
              <a:rPr lang="en-US" sz="1200" dirty="0" smtClean="0"/>
              <a:t> actions are ‘instantaneous’ </a:t>
            </a:r>
          </a:p>
        </p:txBody>
      </p:sp>
      <p:sp>
        <p:nvSpPr>
          <p:cNvPr id="88" name="Line 7"/>
          <p:cNvSpPr>
            <a:spLocks noChangeShapeType="1"/>
          </p:cNvSpPr>
          <p:nvPr/>
        </p:nvSpPr>
        <p:spPr bwMode="auto">
          <a:xfrm>
            <a:off x="7524328" y="2852936"/>
            <a:ext cx="1080120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90" name="Group 89"/>
          <p:cNvGrpSpPr/>
          <p:nvPr/>
        </p:nvGrpSpPr>
        <p:grpSpPr>
          <a:xfrm>
            <a:off x="5877834" y="2596137"/>
            <a:ext cx="1457823" cy="460694"/>
            <a:chOff x="4000496" y="1221243"/>
            <a:chExt cx="1457823" cy="460694"/>
          </a:xfrm>
        </p:grpSpPr>
        <p:grpSp>
          <p:nvGrpSpPr>
            <p:cNvPr id="92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9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3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97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8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4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95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101" name="Rounded Rectangle 100"/>
          <p:cNvSpPr/>
          <p:nvPr/>
        </p:nvSpPr>
        <p:spPr>
          <a:xfrm>
            <a:off x="3635896" y="3645024"/>
            <a:ext cx="1143008" cy="714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&lt;</a:t>
            </a:r>
            <a:endParaRPr lang="de-DE" sz="2800" dirty="0"/>
          </a:p>
        </p:txBody>
      </p:sp>
      <p:sp>
        <p:nvSpPr>
          <p:cNvPr id="102" name="Rounded Rectangle 101"/>
          <p:cNvSpPr/>
          <p:nvPr/>
        </p:nvSpPr>
        <p:spPr>
          <a:xfrm>
            <a:off x="5148064" y="3645024"/>
            <a:ext cx="1143008" cy="714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AND</a:t>
            </a:r>
            <a:endParaRPr lang="de-DE" sz="2800" dirty="0"/>
          </a:p>
        </p:txBody>
      </p:sp>
      <p:pic>
        <p:nvPicPr>
          <p:cNvPr id="103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39952" y="234888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82" grpId="0" uiExpand="1" build="p"/>
      <p:bldP spid="80" grpId="0" animBg="1"/>
      <p:bldP spid="88" grpId="0" animBg="1"/>
      <p:bldP spid="101" grpId="0" animBg="1"/>
      <p:bldP spid="1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553523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0000"/>
              </a:buClr>
              <a:buSzPct val="150000"/>
              <a:buFont typeface="Wingdings" pitchFamily="2" charset="2"/>
              <a:buChar char="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Cryptographic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Primitives</a:t>
            </a:r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err="1" smtClean="0"/>
              <a:t>Noisy</a:t>
            </a:r>
            <a:r>
              <a:rPr lang="fr-CH" sz="3300" dirty="0" smtClean="0"/>
              <a:t>-Storage Model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Position-</a:t>
            </a:r>
            <a:r>
              <a:rPr kumimoji="0" lang="de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</a:t>
            </a: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Quantum </a:t>
            </a:r>
            <a:r>
              <a:rPr kumimoji="0" lang="de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Cryptography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3069903"/>
            <a:ext cx="757435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2996952"/>
            <a:ext cx="8429684" cy="386104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assumptions:	</a:t>
            </a:r>
            <a:r>
              <a:rPr lang="en-US" sz="1600" dirty="0" smtClean="0">
                <a:solidFill>
                  <a:srgbClr val="0070C0"/>
                </a:solidFill>
                <a:cs typeface="Arial" charset="0"/>
                <a:sym typeface="Wingdings"/>
              </a:rPr>
              <a:t></a:t>
            </a:r>
            <a:r>
              <a:rPr lang="en-US" sz="2800" dirty="0" smtClean="0">
                <a:cs typeface="Arial" charset="0"/>
                <a:sym typeface="Wingdings"/>
              </a:rPr>
              <a:t>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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no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coalition of (fake) </a:t>
            </a:r>
            <a:r>
              <a:rPr lang="en-US" sz="2800" dirty="0" err="1" smtClean="0">
                <a:solidFill>
                  <a:srgbClr val="FF0000"/>
                </a:solidFill>
                <a:cs typeface="Arial" charset="0"/>
              </a:rPr>
              <a:t>provers</a:t>
            </a:r>
            <a:r>
              <a:rPr lang="en-US" sz="2800" dirty="0" smtClean="0">
                <a:cs typeface="Arial" charset="0"/>
              </a:rPr>
              <a:t>, i.e. not at the claimed position, can convince verifiers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First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9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0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13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9" name="Group 68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oup 71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9263" y="4410990"/>
              <a:ext cx="238872" cy="1694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6" name="Group 75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22143" y="4485312"/>
              <a:ext cx="170137" cy="23983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2987824" y="3645024"/>
            <a:ext cx="383228" cy="864096"/>
            <a:chOff x="2987824" y="3645024"/>
            <a:chExt cx="383228" cy="864096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2987824" y="3645024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31498" y="4005064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9" name="Line 7"/>
          <p:cNvSpPr>
            <a:spLocks noChangeShapeType="1"/>
          </p:cNvSpPr>
          <p:nvPr/>
        </p:nvSpPr>
        <p:spPr bwMode="auto">
          <a:xfrm flipH="1">
            <a:off x="1043608" y="4509120"/>
            <a:ext cx="1944216" cy="504056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902708" y="3717032"/>
            <a:ext cx="325476" cy="864096"/>
            <a:chOff x="5902708" y="3717032"/>
            <a:chExt cx="325476" cy="864096"/>
          </a:xfrm>
        </p:grpSpPr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6228184" y="3717032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2708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228184" y="4566138"/>
            <a:ext cx="1944216" cy="576064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7" name="Arc 66"/>
          <p:cNvSpPr/>
          <p:nvPr/>
        </p:nvSpPr>
        <p:spPr>
          <a:xfrm>
            <a:off x="3779912" y="3933056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Arc 67"/>
          <p:cNvSpPr/>
          <p:nvPr/>
        </p:nvSpPr>
        <p:spPr>
          <a:xfrm flipH="1">
            <a:off x="4860032" y="3948296"/>
            <a:ext cx="720080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oup 86"/>
          <p:cNvGrpSpPr/>
          <p:nvPr/>
        </p:nvGrpSpPr>
        <p:grpSpPr>
          <a:xfrm>
            <a:off x="251520" y="2564904"/>
            <a:ext cx="792088" cy="3168352"/>
            <a:chOff x="251520" y="2420888"/>
            <a:chExt cx="792088" cy="3168352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51520" y="2420888"/>
              <a:ext cx="0" cy="316835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51520" y="357301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time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3528" y="4509120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16416" y="4653136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  <p:bldP spid="66" grpId="0" animBg="1"/>
      <p:bldP spid="67" grpId="0" animBg="1"/>
      <p:bldP spid="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Second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20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80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78"/>
          <p:cNvGrpSpPr/>
          <p:nvPr/>
        </p:nvGrpSpPr>
        <p:grpSpPr>
          <a:xfrm>
            <a:off x="3923928" y="3501008"/>
            <a:ext cx="1440160" cy="1224136"/>
            <a:chOff x="3923928" y="3501008"/>
            <a:chExt cx="1440160" cy="1224136"/>
          </a:xfrm>
        </p:grpSpPr>
        <p:sp>
          <p:nvSpPr>
            <p:cNvPr id="41" name="Rounded Rectangle 40"/>
            <p:cNvSpPr/>
            <p:nvPr/>
          </p:nvSpPr>
          <p:spPr>
            <a:xfrm>
              <a:off x="3923928" y="3501008"/>
              <a:ext cx="1440160" cy="122413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8" name="Picture 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68283" y="3717032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6" name="Group 85"/>
          <p:cNvGrpSpPr/>
          <p:nvPr/>
        </p:nvGrpSpPr>
        <p:grpSpPr>
          <a:xfrm>
            <a:off x="2555776" y="4725144"/>
            <a:ext cx="1440160" cy="1224136"/>
            <a:chOff x="2555776" y="4725144"/>
            <a:chExt cx="1440160" cy="1224136"/>
          </a:xfrm>
        </p:grpSpPr>
        <p:sp>
          <p:nvSpPr>
            <p:cNvPr id="36" name="Rounded Rectangle 35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7" name="Group 86"/>
          <p:cNvGrpSpPr/>
          <p:nvPr/>
        </p:nvGrpSpPr>
        <p:grpSpPr>
          <a:xfrm>
            <a:off x="5292080" y="4797152"/>
            <a:ext cx="1440160" cy="1224136"/>
            <a:chOff x="5292080" y="4797152"/>
            <a:chExt cx="1440160" cy="1224136"/>
          </a:xfrm>
        </p:grpSpPr>
        <p:sp>
          <p:nvSpPr>
            <p:cNvPr id="43" name="Rounded Rectangle 42"/>
            <p:cNvSpPr/>
            <p:nvPr/>
          </p:nvSpPr>
          <p:spPr>
            <a:xfrm>
              <a:off x="5292080" y="4797152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436435" y="5013176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2555776" y="3717032"/>
            <a:ext cx="360040" cy="720080"/>
            <a:chOff x="2627784" y="3717032"/>
            <a:chExt cx="360040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7" name="Picture 56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5" name="Group 84"/>
          <p:cNvGrpSpPr/>
          <p:nvPr/>
        </p:nvGrpSpPr>
        <p:grpSpPr>
          <a:xfrm>
            <a:off x="6228184" y="3789040"/>
            <a:ext cx="242433" cy="720080"/>
            <a:chOff x="6228184" y="3789040"/>
            <a:chExt cx="242433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8" name="Group 77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6" name="Picture 6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7" name="Picture 6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8" y="4558288"/>
            <a:ext cx="1812736" cy="4548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331848" y="4600066"/>
            <a:ext cx="1821552" cy="53581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Rounded Rectangle 70"/>
          <p:cNvSpPr/>
          <p:nvPr/>
        </p:nvSpPr>
        <p:spPr>
          <a:xfrm>
            <a:off x="827584" y="4869160"/>
            <a:ext cx="7776864" cy="1800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position</a:t>
            </a:r>
            <a:r>
              <a:rPr lang="de-CH" sz="3200" dirty="0" smtClean="0"/>
              <a:t> </a:t>
            </a:r>
            <a:r>
              <a:rPr lang="de-CH" sz="3200" dirty="0" err="1" smtClean="0"/>
              <a:t>verification</a:t>
            </a:r>
            <a:r>
              <a:rPr lang="de-CH" sz="3200" dirty="0" smtClean="0"/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classically</a:t>
            </a:r>
            <a:r>
              <a:rPr lang="de-CH" sz="3200" dirty="0" smtClean="0"/>
              <a:t> </a:t>
            </a:r>
            <a:r>
              <a:rPr lang="de-CH" sz="3200" dirty="0" err="1" smtClean="0"/>
              <a:t>impossible</a:t>
            </a:r>
            <a:r>
              <a:rPr lang="de-CH" sz="3200" dirty="0" smtClean="0"/>
              <a:t> ! </a:t>
            </a:r>
            <a:r>
              <a:rPr lang="de-CH" sz="3200" dirty="0" err="1" smtClean="0"/>
              <a:t>even</a:t>
            </a:r>
            <a:r>
              <a:rPr lang="de-CH" sz="3200" dirty="0" smtClean="0"/>
              <a:t> </a:t>
            </a:r>
            <a:r>
              <a:rPr lang="de-CH" sz="3200" dirty="0" err="1" smtClean="0"/>
              <a:t>using</a:t>
            </a:r>
            <a:r>
              <a:rPr lang="de-CH" sz="3200" dirty="0" smtClean="0"/>
              <a:t> </a:t>
            </a:r>
            <a:r>
              <a:rPr lang="de-CH" sz="3200" dirty="0" err="1" smtClean="0"/>
              <a:t>computational</a:t>
            </a:r>
            <a:r>
              <a:rPr lang="de-CH" sz="3200" dirty="0" smtClean="0"/>
              <a:t> </a:t>
            </a:r>
            <a:r>
              <a:rPr lang="de-CH" sz="3200" dirty="0" err="1" smtClean="0"/>
              <a:t>assumptions</a:t>
            </a:r>
            <a:endParaRPr lang="de-CH" sz="3200" b="1" dirty="0" smtClean="0"/>
          </a:p>
        </p:txBody>
      </p:sp>
      <p:sp>
        <p:nvSpPr>
          <p:cNvPr id="76" name="Content Placeholder 1"/>
          <p:cNvSpPr txBox="1">
            <a:spLocks/>
          </p:cNvSpPr>
          <p:nvPr/>
        </p:nvSpPr>
        <p:spPr>
          <a:xfrm>
            <a:off x="755576" y="620688"/>
            <a:ext cx="5616624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Moriarty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dirty="0" smtClean="0">
                <a:cs typeface="Arial" charset="0"/>
              </a:rPr>
              <a:t>:  CRYPTO ‘09]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2915816" y="3573016"/>
            <a:ext cx="3384376" cy="1008112"/>
            <a:chOff x="2915816" y="3573016"/>
            <a:chExt cx="3384376" cy="1008112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15816" y="3645024"/>
              <a:ext cx="3384376" cy="93610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9" name="Picture 5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91880" y="3573016"/>
              <a:ext cx="239554" cy="1699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3" name="Picture 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868144" y="422108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2915816" y="3501008"/>
            <a:ext cx="3312368" cy="1008112"/>
            <a:chOff x="2915816" y="3501008"/>
            <a:chExt cx="3312368" cy="100811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15816" y="3717032"/>
              <a:ext cx="3312368" cy="79208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0" name="Picture 5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170425" cy="2402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75856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8" grpId="0" animBg="1"/>
      <p:bldP spid="69" grpId="0" animBg="1"/>
      <p:bldP spid="7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/>
          <p:cNvGrpSpPr/>
          <p:nvPr/>
        </p:nvGrpSpPr>
        <p:grpSpPr>
          <a:xfrm>
            <a:off x="1043608" y="4293096"/>
            <a:ext cx="2808312" cy="720080"/>
            <a:chOff x="1043608" y="4293096"/>
            <a:chExt cx="2808312" cy="7200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0" name="Picture 99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195736" y="4293096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204"/>
          <p:cNvGrpSpPr/>
          <p:nvPr/>
        </p:nvGrpSpPr>
        <p:grpSpPr>
          <a:xfrm>
            <a:off x="4211960" y="3356992"/>
            <a:ext cx="865187" cy="792163"/>
            <a:chOff x="5177248" y="2526481"/>
            <a:chExt cx="865187" cy="792163"/>
          </a:xfrm>
        </p:grpSpPr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8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8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12" cstate="print"/>
          <a:srcRect t="19951"/>
          <a:stretch>
            <a:fillRect/>
          </a:stretch>
        </p:blipFill>
        <p:spPr bwMode="auto">
          <a:xfrm>
            <a:off x="4211960" y="3861048"/>
            <a:ext cx="1152128" cy="57707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1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451419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2957344" y="3717032"/>
            <a:ext cx="0" cy="72008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6228184" y="3789040"/>
            <a:ext cx="311904" cy="720080"/>
            <a:chOff x="6228184" y="3789040"/>
            <a:chExt cx="311904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4" name="Picture 103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99850" y="4005064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8" name="Group 107"/>
          <p:cNvGrpSpPr/>
          <p:nvPr/>
        </p:nvGrpSpPr>
        <p:grpSpPr>
          <a:xfrm>
            <a:off x="971600" y="2852936"/>
            <a:ext cx="2880320" cy="1038091"/>
            <a:chOff x="971600" y="2852936"/>
            <a:chExt cx="2880320" cy="1038091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76" name="Group 28"/>
            <p:cNvGrpSpPr/>
            <p:nvPr/>
          </p:nvGrpSpPr>
          <p:grpSpPr>
            <a:xfrm>
              <a:off x="2098084" y="2852936"/>
              <a:ext cx="457692" cy="460694"/>
              <a:chOff x="4214810" y="2000240"/>
              <a:chExt cx="457692" cy="460694"/>
            </a:xfrm>
          </p:grpSpPr>
          <p:sp>
            <p:nvSpPr>
              <p:cNvPr id="7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8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19" cstate="print"/>
          <a:stretch>
            <a:fillRect/>
          </a:stretch>
        </p:blipFill>
        <p:spPr bwMode="auto">
          <a:xfrm>
            <a:off x="-108520" y="2916505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467544" y="620688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Fehr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Gelles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noProof="0" dirty="0" smtClean="0">
                <a:cs typeface="Arial" charset="0"/>
              </a:rPr>
              <a:t>, </a:t>
            </a:r>
            <a:r>
              <a:rPr lang="en-US" sz="2000" noProof="0" dirty="0" err="1" smtClean="0">
                <a:cs typeface="Arial" charset="0"/>
              </a:rPr>
              <a:t>Malaney</a:t>
            </a:r>
            <a:r>
              <a:rPr lang="en-US" sz="2000" noProof="0" dirty="0" smtClean="0">
                <a:cs typeface="Arial" charset="0"/>
              </a:rPr>
              <a:t> 10]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5508104" y="2924944"/>
            <a:ext cx="2592288" cy="966084"/>
            <a:chOff x="5508104" y="2924944"/>
            <a:chExt cx="2592288" cy="966084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6948264" y="2924944"/>
              <a:ext cx="457692" cy="460694"/>
              <a:chOff x="6948264" y="2852936"/>
              <a:chExt cx="457692" cy="460694"/>
            </a:xfrm>
          </p:grpSpPr>
          <p:sp>
            <p:nvSpPr>
              <p:cNvPr id="92" name="Oval 2"/>
              <p:cNvSpPr>
                <a:spLocks noChangeArrowheads="1"/>
              </p:cNvSpPr>
              <p:nvPr/>
            </p:nvSpPr>
            <p:spPr bwMode="auto">
              <a:xfrm>
                <a:off x="6948264" y="2852936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93" name="Group 63"/>
              <p:cNvGrpSpPr/>
              <p:nvPr/>
            </p:nvGrpSpPr>
            <p:grpSpPr>
              <a:xfrm>
                <a:off x="6991697" y="2886844"/>
                <a:ext cx="360040" cy="367338"/>
                <a:chOff x="-986264" y="2899614"/>
                <a:chExt cx="360040" cy="367338"/>
              </a:xfrm>
            </p:grpSpPr>
            <p:sp>
              <p:nvSpPr>
                <p:cNvPr id="94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99614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bg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5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75784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bg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pic>
          <p:nvPicPr>
            <p:cNvPr id="103" name="Picture 102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66312" y="2996951"/>
              <a:ext cx="581089" cy="27309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7" name="Group 106"/>
          <p:cNvGrpSpPr/>
          <p:nvPr/>
        </p:nvGrpSpPr>
        <p:grpSpPr>
          <a:xfrm>
            <a:off x="2987824" y="3501008"/>
            <a:ext cx="3241526" cy="1008112"/>
            <a:chOff x="2987824" y="3501008"/>
            <a:chExt cx="3241526" cy="100811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87824" y="3714750"/>
              <a:ext cx="3241526" cy="79437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5" name="Picture 104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06" name="Content Placeholder 1"/>
          <p:cNvSpPr txBox="1">
            <a:spLocks/>
          </p:cNvSpPr>
          <p:nvPr/>
        </p:nvSpPr>
        <p:spPr>
          <a:xfrm>
            <a:off x="395536" y="5229200"/>
            <a:ext cx="8568952" cy="14847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intuitively: security follows from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cloning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formally, usage of recently established </a:t>
            </a:r>
            <a:r>
              <a:rPr lang="en-US" sz="2400" dirty="0" smtClean="0">
                <a:cs typeface="Arial" charset="0"/>
              </a:rPr>
              <a:t>[</a:t>
            </a:r>
            <a:r>
              <a:rPr lang="en-US" sz="2400" dirty="0" err="1" smtClean="0">
                <a:cs typeface="Arial" charset="0"/>
              </a:rPr>
              <a:t>Renes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Boileau</a:t>
            </a:r>
            <a:r>
              <a:rPr lang="en-US" sz="2400" dirty="0" smtClean="0">
                <a:cs typeface="Arial" charset="0"/>
              </a:rPr>
              <a:t> 09]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strong complementary information trade-off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>
            <a:off x="2987824" y="3645024"/>
            <a:ext cx="3127226" cy="898401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14" name="Picture 11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15816" y="2924944"/>
            <a:ext cx="360040" cy="576931"/>
          </a:xfrm>
          <a:prstGeom prst="rect">
            <a:avLst/>
          </a:prstGeom>
          <a:noFill/>
          <a:ln/>
          <a:effectLst/>
        </p:spPr>
      </p:pic>
      <p:grpSp>
        <p:nvGrpSpPr>
          <p:cNvPr id="118" name="Group 117"/>
          <p:cNvGrpSpPr/>
          <p:nvPr/>
        </p:nvGrpSpPr>
        <p:grpSpPr>
          <a:xfrm>
            <a:off x="1043608" y="4514850"/>
            <a:ext cx="1918667" cy="628462"/>
            <a:chOff x="1043608" y="4514850"/>
            <a:chExt cx="1918667" cy="628462"/>
          </a:xfrm>
        </p:grpSpPr>
        <p:sp>
          <p:nvSpPr>
            <p:cNvPr id="68" name="Line 7"/>
            <p:cNvSpPr>
              <a:spLocks noChangeShapeType="1"/>
            </p:cNvSpPr>
            <p:nvPr/>
          </p:nvSpPr>
          <p:spPr bwMode="auto">
            <a:xfrm flipH="1">
              <a:off x="1043608" y="4514850"/>
              <a:ext cx="1918667" cy="49832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6" name="Picture 115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51720" y="4797152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19" name="Group 118"/>
          <p:cNvGrpSpPr/>
          <p:nvPr/>
        </p:nvGrpSpPr>
        <p:grpSpPr>
          <a:xfrm>
            <a:off x="6229350" y="4581524"/>
            <a:ext cx="1943050" cy="705804"/>
            <a:chOff x="6229350" y="4581524"/>
            <a:chExt cx="1943050" cy="705804"/>
          </a:xfrm>
        </p:grpSpPr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229350" y="4581524"/>
              <a:ext cx="1943050" cy="56067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7" name="Picture 11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20272" y="4941168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06" grpId="0" uiExpand="1" build="p"/>
      <p:bldP spid="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204"/>
          <p:cNvGrpSpPr/>
          <p:nvPr/>
        </p:nvGrpSpPr>
        <p:grpSpPr>
          <a:xfrm>
            <a:off x="4211960" y="3644949"/>
            <a:ext cx="865187" cy="792163"/>
            <a:chOff x="5177248" y="2526481"/>
            <a:chExt cx="865187" cy="792163"/>
          </a:xfrm>
        </p:grpSpPr>
        <p:sp>
          <p:nvSpPr>
            <p:cNvPr id="152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53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54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1808138" y="2420888"/>
            <a:ext cx="5544616" cy="809970"/>
            <a:chOff x="1808138" y="2420888"/>
            <a:chExt cx="5544616" cy="809970"/>
          </a:xfrm>
        </p:grpSpPr>
        <p:sp>
          <p:nvSpPr>
            <p:cNvPr id="85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88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1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10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6" name="Group 145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6" name="Picture 135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79712" y="4365104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37" name="Group 204"/>
          <p:cNvGrpSpPr/>
          <p:nvPr/>
        </p:nvGrpSpPr>
        <p:grpSpPr>
          <a:xfrm>
            <a:off x="1979712" y="2780928"/>
            <a:ext cx="865187" cy="792163"/>
            <a:chOff x="5177248" y="2526481"/>
            <a:chExt cx="865187" cy="792163"/>
          </a:xfrm>
        </p:grpSpPr>
        <p:sp>
          <p:nvSpPr>
            <p:cNvPr id="138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39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40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24" name="Group 204"/>
          <p:cNvGrpSpPr/>
          <p:nvPr/>
        </p:nvGrpSpPr>
        <p:grpSpPr>
          <a:xfrm>
            <a:off x="6372200" y="3068960"/>
            <a:ext cx="865187" cy="792163"/>
            <a:chOff x="5177248" y="2526481"/>
            <a:chExt cx="865187" cy="792163"/>
          </a:xfrm>
        </p:grpSpPr>
        <p:sp>
          <p:nvSpPr>
            <p:cNvPr id="125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26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27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2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3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6" name="Group 37"/>
          <p:cNvGrpSpPr/>
          <p:nvPr/>
        </p:nvGrpSpPr>
        <p:grpSpPr>
          <a:xfrm>
            <a:off x="2483768" y="1131044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5652120" y="977222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15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5" name="Group 144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2" name="Group 141"/>
          <p:cNvGrpSpPr/>
          <p:nvPr/>
        </p:nvGrpSpPr>
        <p:grpSpPr>
          <a:xfrm>
            <a:off x="6228184" y="3789040"/>
            <a:ext cx="277240" cy="720080"/>
            <a:chOff x="6228184" y="3789040"/>
            <a:chExt cx="277240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34512" y="4005064"/>
              <a:ext cx="170912" cy="27387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7" y="4540195"/>
            <a:ext cx="1802959" cy="47298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265628" y="4595854"/>
            <a:ext cx="1906772" cy="546348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>
            <a:off x="971600" y="3083950"/>
            <a:ext cx="2880320" cy="807077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" name="Group 28"/>
          <p:cNvGrpSpPr/>
          <p:nvPr/>
        </p:nvGrpSpPr>
        <p:grpSpPr>
          <a:xfrm>
            <a:off x="2771800" y="3112322"/>
            <a:ext cx="457692" cy="460694"/>
            <a:chOff x="4214810" y="2000240"/>
            <a:chExt cx="457692" cy="460694"/>
          </a:xfrm>
        </p:grpSpPr>
        <p:sp>
          <p:nvSpPr>
            <p:cNvPr id="7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7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-108520" y="2916505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33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QC: Teleportation Attack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1187624" y="620688"/>
            <a:ext cx="4248472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Lau Lo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50" name="Picture 14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41662" y="4941168"/>
            <a:ext cx="3448474" cy="887219"/>
          </a:xfrm>
          <a:prstGeom prst="rect">
            <a:avLst/>
          </a:prstGeom>
          <a:noFill/>
          <a:ln/>
          <a:effectLst/>
        </p:spPr>
      </p:pic>
      <p:grpSp>
        <p:nvGrpSpPr>
          <p:cNvPr id="144" name="Group 143"/>
          <p:cNvGrpSpPr/>
          <p:nvPr/>
        </p:nvGrpSpPr>
        <p:grpSpPr>
          <a:xfrm>
            <a:off x="5508104" y="2708920"/>
            <a:ext cx="2592288" cy="1182108"/>
            <a:chOff x="5508104" y="2708920"/>
            <a:chExt cx="2592288" cy="1182108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9" name="Group 90"/>
            <p:cNvGrpSpPr/>
            <p:nvPr/>
          </p:nvGrpSpPr>
          <p:grpSpPr>
            <a:xfrm>
              <a:off x="7596336" y="2708920"/>
              <a:ext cx="457692" cy="460694"/>
              <a:chOff x="6948264" y="2780928"/>
              <a:chExt cx="457692" cy="460694"/>
            </a:xfrm>
          </p:grpSpPr>
          <p:sp>
            <p:nvSpPr>
              <p:cNvPr id="92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0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94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bg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5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bg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pic>
          <p:nvPicPr>
            <p:cNvPr id="103" name="Picture 102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14384" y="2780927"/>
              <a:ext cx="581089" cy="27309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21" name="Group 28"/>
          <p:cNvGrpSpPr/>
          <p:nvPr/>
        </p:nvGrpSpPr>
        <p:grpSpPr>
          <a:xfrm>
            <a:off x="6012160" y="3112322"/>
            <a:ext cx="457692" cy="460694"/>
            <a:chOff x="4214810" y="2000240"/>
            <a:chExt cx="457692" cy="460694"/>
          </a:xfrm>
        </p:grpSpPr>
        <p:sp>
          <p:nvSpPr>
            <p:cNvPr id="12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483768" y="3717032"/>
            <a:ext cx="432048" cy="720080"/>
            <a:chOff x="2483768" y="3717032"/>
            <a:chExt cx="432048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15816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1" name="Picture 130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483768" y="3933056"/>
              <a:ext cx="307641" cy="23996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2" name="Line 7"/>
          <p:cNvSpPr>
            <a:spLocks noChangeShapeType="1"/>
          </p:cNvSpPr>
          <p:nvPr/>
        </p:nvSpPr>
        <p:spPr bwMode="auto">
          <a:xfrm>
            <a:off x="2941983" y="3633746"/>
            <a:ext cx="3291840" cy="93825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32" name="Picture 13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91880" y="3501008"/>
            <a:ext cx="307641" cy="239960"/>
          </a:xfrm>
          <a:prstGeom prst="rect">
            <a:avLst/>
          </a:prstGeom>
          <a:noFill/>
          <a:ln/>
          <a:effectLst/>
        </p:spPr>
      </p:pic>
      <p:grpSp>
        <p:nvGrpSpPr>
          <p:cNvPr id="147" name="Group 146"/>
          <p:cNvGrpSpPr/>
          <p:nvPr/>
        </p:nvGrpSpPr>
        <p:grpSpPr>
          <a:xfrm>
            <a:off x="2941982" y="3501008"/>
            <a:ext cx="3286201" cy="1015332"/>
            <a:chOff x="2941982" y="3501008"/>
            <a:chExt cx="3286201" cy="101533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41982" y="3717031"/>
              <a:ext cx="3286201" cy="799309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9" name="Picture 12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614775" y="3501008"/>
              <a:ext cx="170912" cy="273871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25" grpId="0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</a:pPr>
            <a:r>
              <a:rPr lang="fr-CH" sz="3300" dirty="0" err="1" smtClean="0"/>
              <a:t>Cryptographic</a:t>
            </a:r>
            <a:r>
              <a:rPr lang="fr-CH" sz="3300" dirty="0" smtClean="0"/>
              <a:t> Primitives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Noisy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-Storage Model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de-CH" sz="3300" dirty="0" smtClean="0"/>
              <a:t>Position-</a:t>
            </a:r>
            <a:r>
              <a:rPr lang="de-CH" sz="3300" dirty="0" err="1" smtClean="0"/>
              <a:t>Based</a:t>
            </a:r>
            <a:r>
              <a:rPr lang="de-CH" sz="3300" dirty="0" smtClean="0"/>
              <a:t> Quantum </a:t>
            </a:r>
            <a:r>
              <a:rPr lang="de-CH" sz="3300" dirty="0" err="1" smtClean="0"/>
              <a:t>Cryptography</a:t>
            </a:r>
            <a:r>
              <a:rPr lang="de-CH" sz="3300" dirty="0" smtClean="0"/>
              <a:t> 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1556792"/>
            <a:ext cx="720090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/>
          <p:cNvGrpSpPr/>
          <p:nvPr/>
        </p:nvGrpSpPr>
        <p:grpSpPr>
          <a:xfrm>
            <a:off x="1916088" y="2475014"/>
            <a:ext cx="5544616" cy="809970"/>
            <a:chOff x="1808138" y="2420888"/>
            <a:chExt cx="5544616" cy="809970"/>
          </a:xfrm>
        </p:grpSpPr>
        <p:sp>
          <p:nvSpPr>
            <p:cNvPr id="142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43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150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3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4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4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45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6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7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8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9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7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8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4211960" y="1211714"/>
            <a:ext cx="1006872" cy="1356658"/>
            <a:chOff x="4211960" y="1211714"/>
            <a:chExt cx="1006872" cy="1356658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11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24" name="Group 123"/>
          <p:cNvGrpSpPr/>
          <p:nvPr/>
        </p:nvGrpSpPr>
        <p:grpSpPr>
          <a:xfrm>
            <a:off x="5508104" y="3189045"/>
            <a:ext cx="2592288" cy="701983"/>
            <a:chOff x="5508104" y="3189045"/>
            <a:chExt cx="2592288" cy="701983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91" name="Picture 90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516216" y="3189045"/>
              <a:ext cx="342500" cy="23995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Fourth Try</a:t>
            </a:r>
            <a:endParaRPr lang="en-US" sz="4000" dirty="0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</a:t>
            </a:r>
            <a:r>
              <a:rPr lang="de-CH" sz="2000" noProof="0" dirty="0" err="1" smtClean="0">
                <a:cs typeface="Arial" charset="0"/>
              </a:rPr>
              <a:t>Malaney</a:t>
            </a:r>
            <a:r>
              <a:rPr lang="de-CH" sz="2000" noProof="0" dirty="0" smtClean="0">
                <a:cs typeface="Arial" charset="0"/>
              </a:rPr>
              <a:t> 10, Lau Lo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9" name="Picture 10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7824" y="4598985"/>
            <a:ext cx="1434302" cy="342183"/>
          </a:xfrm>
          <a:prstGeom prst="rect">
            <a:avLst/>
          </a:prstGeom>
          <a:noFill/>
          <a:ln/>
          <a:effectLst/>
        </p:spPr>
      </p:pic>
      <p:pic>
        <p:nvPicPr>
          <p:cNvPr id="117" name="Picture 11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76056" y="4598985"/>
            <a:ext cx="1434304" cy="342183"/>
          </a:xfrm>
          <a:prstGeom prst="rect">
            <a:avLst/>
          </a:prstGeom>
          <a:noFill/>
          <a:ln/>
          <a:effectLst/>
        </p:spPr>
      </p:pic>
      <p:sp>
        <p:nvSpPr>
          <p:cNvPr id="121" name="Content Placeholder 1"/>
          <p:cNvSpPr txBox="1">
            <a:spLocks/>
          </p:cNvSpPr>
          <p:nvPr/>
        </p:nvSpPr>
        <p:spPr>
          <a:xfrm>
            <a:off x="534804" y="5589240"/>
            <a:ext cx="8429684" cy="112474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exercise: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insecure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if adversaries share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2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EPR pairs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!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1763688" y="2636912"/>
            <a:ext cx="5544616" cy="809970"/>
            <a:chOff x="1808138" y="2420888"/>
            <a:chExt cx="5544616" cy="809970"/>
          </a:xfrm>
        </p:grpSpPr>
        <p:sp>
          <p:nvSpPr>
            <p:cNvPr id="128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9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136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7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8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9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0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0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31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2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3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4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5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64" name="Group 163"/>
          <p:cNvGrpSpPr/>
          <p:nvPr/>
        </p:nvGrpSpPr>
        <p:grpSpPr>
          <a:xfrm>
            <a:off x="971600" y="2680274"/>
            <a:ext cx="2880320" cy="1210753"/>
            <a:chOff x="971600" y="2680274"/>
            <a:chExt cx="2880320" cy="1210753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90" name="Picture 89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411760" y="3140968"/>
              <a:ext cx="342500" cy="239955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55" name="Group 33"/>
            <p:cNvGrpSpPr/>
            <p:nvPr/>
          </p:nvGrpSpPr>
          <p:grpSpPr>
            <a:xfrm>
              <a:off x="1450013" y="2680274"/>
              <a:ext cx="457691" cy="460694"/>
              <a:chOff x="3929058" y="1928802"/>
              <a:chExt cx="457691" cy="460694"/>
            </a:xfrm>
          </p:grpSpPr>
          <p:sp>
            <p:nvSpPr>
              <p:cNvPr id="156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7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65" name="Group 16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58" name="Group 33"/>
            <p:cNvGrpSpPr/>
            <p:nvPr/>
          </p:nvGrpSpPr>
          <p:grpSpPr>
            <a:xfrm>
              <a:off x="2051720" y="4077072"/>
              <a:ext cx="457691" cy="460694"/>
              <a:chOff x="3929058" y="1928802"/>
              <a:chExt cx="457691" cy="460694"/>
            </a:xfrm>
          </p:grpSpPr>
          <p:sp>
            <p:nvSpPr>
              <p:cNvPr id="159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0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66" name="Group 16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61" name="Group 33"/>
            <p:cNvGrpSpPr/>
            <p:nvPr/>
          </p:nvGrpSpPr>
          <p:grpSpPr>
            <a:xfrm>
              <a:off x="6876256" y="4221088"/>
              <a:ext cx="457691" cy="460694"/>
              <a:chOff x="3929058" y="1928802"/>
              <a:chExt cx="457691" cy="460694"/>
            </a:xfrm>
          </p:grpSpPr>
          <p:sp>
            <p:nvSpPr>
              <p:cNvPr id="162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3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204"/>
          <p:cNvGrpSpPr/>
          <p:nvPr/>
        </p:nvGrpSpPr>
        <p:grpSpPr>
          <a:xfrm>
            <a:off x="1907704" y="2636912"/>
            <a:ext cx="865187" cy="792163"/>
            <a:chOff x="5177248" y="2526481"/>
            <a:chExt cx="865187" cy="792163"/>
          </a:xfrm>
        </p:grpSpPr>
        <p:sp>
          <p:nvSpPr>
            <p:cNvPr id="195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96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97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2195736" y="2204864"/>
            <a:ext cx="5544616" cy="809970"/>
            <a:chOff x="1808138" y="2420888"/>
            <a:chExt cx="5544616" cy="809970"/>
          </a:xfrm>
        </p:grpSpPr>
        <p:sp>
          <p:nvSpPr>
            <p:cNvPr id="173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4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181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2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3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4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5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75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76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7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8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9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80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8" name="Group 157"/>
          <p:cNvGrpSpPr/>
          <p:nvPr/>
        </p:nvGrpSpPr>
        <p:grpSpPr>
          <a:xfrm>
            <a:off x="2051720" y="2348880"/>
            <a:ext cx="5544616" cy="809970"/>
            <a:chOff x="1808138" y="2420888"/>
            <a:chExt cx="5544616" cy="809970"/>
          </a:xfrm>
        </p:grpSpPr>
        <p:sp>
          <p:nvSpPr>
            <p:cNvPr id="159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60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167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8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9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1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62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3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4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4" name="Group 143"/>
          <p:cNvGrpSpPr/>
          <p:nvPr/>
        </p:nvGrpSpPr>
        <p:grpSpPr>
          <a:xfrm>
            <a:off x="1907704" y="2492896"/>
            <a:ext cx="5544616" cy="809970"/>
            <a:chOff x="1808138" y="2420888"/>
            <a:chExt cx="5544616" cy="809970"/>
          </a:xfrm>
        </p:grpSpPr>
        <p:sp>
          <p:nvSpPr>
            <p:cNvPr id="145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46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153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4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5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7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48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0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4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5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5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6" name="Group 37"/>
          <p:cNvGrpSpPr/>
          <p:nvPr/>
        </p:nvGrpSpPr>
        <p:grpSpPr>
          <a:xfrm>
            <a:off x="2483768" y="1131044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5652120" y="977222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Impossibility of Position-Based Q Crypto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971600" y="559728"/>
            <a:ext cx="66967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de-CH" sz="2400" noProof="0" dirty="0" err="1" smtClean="0">
                <a:cs typeface="Arial" charset="0"/>
              </a:rPr>
              <a:t>Buhrman</a:t>
            </a:r>
            <a:r>
              <a:rPr lang="de-CH" sz="2000" noProof="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Chandran</a:t>
            </a:r>
            <a:r>
              <a:rPr lang="de-CH" sz="2000" dirty="0" smtClean="0">
                <a:cs typeface="Arial" charset="0"/>
              </a:rPr>
              <a:t> Fehr Gelles </a:t>
            </a:r>
            <a:r>
              <a:rPr lang="de-CH" sz="2000" dirty="0" err="1" smtClean="0">
                <a:cs typeface="Arial" charset="0"/>
              </a:rPr>
              <a:t>Goyal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Ostrovsky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400" dirty="0" smtClean="0">
                <a:cs typeface="Arial" charset="0"/>
              </a:rPr>
              <a:t>S</a:t>
            </a:r>
            <a:r>
              <a:rPr lang="de-CH" sz="2000" dirty="0" smtClean="0">
                <a:cs typeface="Arial" charset="0"/>
              </a:rPr>
              <a:t>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83" name="Picture 8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67944" y="3933056"/>
            <a:ext cx="1264235" cy="409800"/>
          </a:xfrm>
          <a:prstGeom prst="rect">
            <a:avLst/>
          </a:prstGeom>
          <a:noFill/>
          <a:ln/>
          <a:effectLst/>
        </p:spPr>
      </p:pic>
      <p:grpSp>
        <p:nvGrpSpPr>
          <p:cNvPr id="143" name="Group 142"/>
          <p:cNvGrpSpPr/>
          <p:nvPr/>
        </p:nvGrpSpPr>
        <p:grpSpPr>
          <a:xfrm>
            <a:off x="1763688" y="2636912"/>
            <a:ext cx="5544616" cy="809970"/>
            <a:chOff x="1808138" y="2420888"/>
            <a:chExt cx="5544616" cy="809970"/>
          </a:xfrm>
        </p:grpSpPr>
        <p:sp>
          <p:nvSpPr>
            <p:cNvPr id="85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74000">
                  <a:srgbClr val="0000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1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88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1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110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90" name="Group 189"/>
          <p:cNvGrpSpPr/>
          <p:nvPr/>
        </p:nvGrpSpPr>
        <p:grpSpPr>
          <a:xfrm>
            <a:off x="971600" y="2636912"/>
            <a:ext cx="2880320" cy="1254115"/>
            <a:chOff x="971600" y="2636912"/>
            <a:chExt cx="2880320" cy="1254115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73" name="Group 30"/>
            <p:cNvGrpSpPr/>
            <p:nvPr/>
          </p:nvGrpSpPr>
          <p:grpSpPr>
            <a:xfrm>
              <a:off x="1043608" y="2636912"/>
              <a:ext cx="457691" cy="460694"/>
              <a:chOff x="3929058" y="2571744"/>
              <a:chExt cx="457691" cy="460694"/>
            </a:xfrm>
          </p:grpSpPr>
          <p:sp>
            <p:nvSpPr>
              <p:cNvPr id="79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91" name="Group 190"/>
          <p:cNvGrpSpPr/>
          <p:nvPr/>
        </p:nvGrpSpPr>
        <p:grpSpPr>
          <a:xfrm>
            <a:off x="5508104" y="2708920"/>
            <a:ext cx="2689939" cy="1182108"/>
            <a:chOff x="5508104" y="2708920"/>
            <a:chExt cx="2689939" cy="1182108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72" name="Group 28"/>
            <p:cNvGrpSpPr/>
            <p:nvPr/>
          </p:nvGrpSpPr>
          <p:grpSpPr>
            <a:xfrm rot="17100000">
              <a:off x="7236296" y="2708920"/>
              <a:ext cx="457692" cy="460694"/>
              <a:chOff x="4214810" y="2000240"/>
              <a:chExt cx="457692" cy="460694"/>
            </a:xfrm>
          </p:grpSpPr>
          <p:sp>
            <p:nvSpPr>
              <p:cNvPr id="81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2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4" name="Group 33"/>
            <p:cNvGrpSpPr/>
            <p:nvPr/>
          </p:nvGrpSpPr>
          <p:grpSpPr>
            <a:xfrm>
              <a:off x="7740352" y="2708920"/>
              <a:ext cx="457691" cy="460694"/>
              <a:chOff x="3929058" y="1928802"/>
              <a:chExt cx="457691" cy="460694"/>
            </a:xfrm>
          </p:grpSpPr>
          <p:sp>
            <p:nvSpPr>
              <p:cNvPr id="75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6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92" name="Group 191"/>
          <p:cNvGrpSpPr/>
          <p:nvPr/>
        </p:nvGrpSpPr>
        <p:grpSpPr>
          <a:xfrm>
            <a:off x="1043608" y="4149080"/>
            <a:ext cx="2808312" cy="864096"/>
            <a:chOff x="1043608" y="4149080"/>
            <a:chExt cx="2808312" cy="864096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84" name="Group 28"/>
            <p:cNvGrpSpPr/>
            <p:nvPr/>
          </p:nvGrpSpPr>
          <p:grpSpPr>
            <a:xfrm>
              <a:off x="1979712" y="4149080"/>
              <a:ext cx="457692" cy="460694"/>
              <a:chOff x="4214810" y="2000240"/>
              <a:chExt cx="457692" cy="460694"/>
            </a:xfrm>
          </p:grpSpPr>
          <p:sp>
            <p:nvSpPr>
              <p:cNvPr id="8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93" name="Group 192"/>
          <p:cNvGrpSpPr/>
          <p:nvPr/>
        </p:nvGrpSpPr>
        <p:grpSpPr>
          <a:xfrm>
            <a:off x="5436096" y="4294597"/>
            <a:ext cx="2736304" cy="847606"/>
            <a:chOff x="5436096" y="4294597"/>
            <a:chExt cx="2736304" cy="847606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06" name="Group 30"/>
            <p:cNvGrpSpPr/>
            <p:nvPr/>
          </p:nvGrpSpPr>
          <p:grpSpPr>
            <a:xfrm rot="5400000">
              <a:off x="7164288" y="4293096"/>
              <a:ext cx="457691" cy="460694"/>
              <a:chOff x="3929058" y="2571744"/>
              <a:chExt cx="457691" cy="460694"/>
            </a:xfrm>
          </p:grpSpPr>
          <p:sp>
            <p:nvSpPr>
              <p:cNvPr id="107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186" name="Content Placeholder 1"/>
          <p:cNvSpPr txBox="1">
            <a:spLocks/>
          </p:cNvSpPr>
          <p:nvPr/>
        </p:nvSpPr>
        <p:spPr>
          <a:xfrm>
            <a:off x="467544" y="5013176"/>
            <a:ext cx="849694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general attack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clever way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back-and-forth teleportation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based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on ideas by [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Vaidman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03] for “instantaneous measurement of nonlocal variables”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87" name="Group 36"/>
          <p:cNvGrpSpPr/>
          <p:nvPr/>
        </p:nvGrpSpPr>
        <p:grpSpPr>
          <a:xfrm>
            <a:off x="4211960" y="1052736"/>
            <a:ext cx="1006872" cy="1356658"/>
            <a:chOff x="4211960" y="1211714"/>
            <a:chExt cx="1006872" cy="1356658"/>
          </a:xfrm>
        </p:grpSpPr>
        <p:pic>
          <p:nvPicPr>
            <p:cNvPr id="188" name="Picture 187" descr="AliceBlue.eps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198" name="Line 7"/>
          <p:cNvSpPr>
            <a:spLocks noChangeShapeType="1"/>
          </p:cNvSpPr>
          <p:nvPr/>
        </p:nvSpPr>
        <p:spPr bwMode="auto">
          <a:xfrm flipH="1">
            <a:off x="2941982" y="3717031"/>
            <a:ext cx="3286201" cy="799309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99" name="Line 7"/>
          <p:cNvSpPr>
            <a:spLocks noChangeShapeType="1"/>
          </p:cNvSpPr>
          <p:nvPr/>
        </p:nvSpPr>
        <p:spPr bwMode="auto">
          <a:xfrm>
            <a:off x="2941983" y="3633746"/>
            <a:ext cx="3291840" cy="93825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uiExpand="1" build="p"/>
      <p:bldP spid="198" grpId="0" animBg="1"/>
      <p:bldP spid="19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08138" y="2475014"/>
            <a:ext cx="5544616" cy="809970"/>
            <a:chOff x="1808138" y="2420888"/>
            <a:chExt cx="5544616" cy="809970"/>
          </a:xfrm>
        </p:grpSpPr>
        <p:sp>
          <p:nvSpPr>
            <p:cNvPr id="21" name="Oval 159"/>
            <p:cNvSpPr>
              <a:spLocks noChangeArrowheads="1"/>
            </p:cNvSpPr>
            <p:nvPr/>
          </p:nvSpPr>
          <p:spPr bwMode="auto">
            <a:xfrm rot="16200000">
              <a:off x="4175461" y="53565"/>
              <a:ext cx="809970" cy="5544616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2" name="Group 107"/>
            <p:cNvGrpSpPr/>
            <p:nvPr/>
          </p:nvGrpSpPr>
          <p:grpSpPr>
            <a:xfrm>
              <a:off x="6012160" y="2564904"/>
              <a:ext cx="504056" cy="505168"/>
              <a:chOff x="5344138" y="2636342"/>
              <a:chExt cx="719138" cy="720725"/>
            </a:xfrm>
          </p:grpSpPr>
          <p:sp>
            <p:nvSpPr>
              <p:cNvPr id="29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4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5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6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3" name="Group 108"/>
            <p:cNvGrpSpPr/>
            <p:nvPr/>
          </p:nvGrpSpPr>
          <p:grpSpPr>
            <a:xfrm>
              <a:off x="2771800" y="2564904"/>
              <a:ext cx="504056" cy="505168"/>
              <a:chOff x="5344138" y="2636342"/>
              <a:chExt cx="719138" cy="720725"/>
            </a:xfrm>
          </p:grpSpPr>
          <p:sp>
            <p:nvSpPr>
              <p:cNvPr id="24" name="Oval 43"/>
              <p:cNvSpPr>
                <a:spLocks noChangeArrowheads="1"/>
              </p:cNvSpPr>
              <p:nvPr/>
            </p:nvSpPr>
            <p:spPr bwMode="auto">
              <a:xfrm>
                <a:off x="5344138" y="2636342"/>
                <a:ext cx="719138" cy="720725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5" name="Line 44"/>
              <p:cNvSpPr>
                <a:spLocks noChangeShapeType="1"/>
              </p:cNvSpPr>
              <p:nvPr/>
            </p:nvSpPr>
            <p:spPr bwMode="auto">
              <a:xfrm rot="10800000">
                <a:off x="5704501" y="2709367"/>
                <a:ext cx="0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6" name="Line 45"/>
              <p:cNvSpPr>
                <a:spLocks noChangeShapeType="1"/>
              </p:cNvSpPr>
              <p:nvPr/>
            </p:nvSpPr>
            <p:spPr bwMode="auto">
              <a:xfrm rot="16200000">
                <a:off x="5703707" y="2708574"/>
                <a:ext cx="0" cy="5762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7" name="Line 46"/>
              <p:cNvSpPr>
                <a:spLocks noChangeShapeType="1"/>
              </p:cNvSpPr>
              <p:nvPr/>
            </p:nvSpPr>
            <p:spPr bwMode="auto">
              <a:xfrm rot="13500000">
                <a:off x="5702120" y="2708573"/>
                <a:ext cx="1588" cy="57467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8" name="Line 47"/>
              <p:cNvSpPr>
                <a:spLocks noChangeShapeType="1"/>
              </p:cNvSpPr>
              <p:nvPr/>
            </p:nvSpPr>
            <p:spPr bwMode="auto">
              <a:xfrm rot="18900000">
                <a:off x="5699738" y="2709367"/>
                <a:ext cx="1588" cy="57626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11960" y="1211714"/>
            <a:ext cx="1006872" cy="1026235"/>
          </a:xfrm>
          <a:prstGeom prst="rect">
            <a:avLst/>
          </a:prstGeom>
        </p:spPr>
      </p:pic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83768" y="1157829"/>
            <a:ext cx="1006872" cy="1001812"/>
          </a:xfrm>
          <a:prstGeom prst="rect">
            <a:avLst/>
          </a:prstGeom>
          <a:noFill/>
        </p:spPr>
      </p:pic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411760"/>
            <a:ext cx="8496944" cy="304157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can be generalized to more dimensions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plain model: classically and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cs typeface="Arial" charset="0"/>
              </a:rPr>
              <a:t>quantumly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impossible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basic scheme for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secure positioning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if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 adversaries have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pre-shared entanglement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more advanced schemes allow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message authentication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key distribution</a:t>
            </a: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644008" y="228034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1115616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>
            <a:off x="8028384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5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6" cstate="print"/>
          <a:srcRect b="22520"/>
          <a:stretch>
            <a:fillRect/>
          </a:stretch>
        </p:blipFill>
        <p:spPr>
          <a:xfrm flipH="1">
            <a:off x="7541017" y="912188"/>
            <a:ext cx="1135439" cy="1296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8356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Verifier1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24328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Verifier2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11960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cs typeface="Arial" pitchFamily="34" charset="0"/>
              </a:rPr>
              <a:t>Prover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30" name="Picture 29" descr="QueenOfHearts.png"/>
          <p:cNvPicPr>
            <a:picLocks noChangeAspect="1"/>
          </p:cNvPicPr>
          <p:nvPr/>
        </p:nvPicPr>
        <p:blipFill>
          <a:blip r:embed="rId7" cstate="print"/>
          <a:srcRect l="6597" r="7636"/>
          <a:stretch>
            <a:fillRect/>
          </a:stretch>
        </p:blipFill>
        <p:spPr>
          <a:xfrm>
            <a:off x="5652120" y="1013813"/>
            <a:ext cx="1280649" cy="1083626"/>
          </a:xfrm>
          <a:prstGeom prst="rect">
            <a:avLst/>
          </a:prstGeom>
        </p:spPr>
      </p:pic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298782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622818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683568" y="620688"/>
            <a:ext cx="8064896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de-CH" sz="2000" dirty="0" err="1" smtClean="0">
                <a:cs typeface="Arial" charset="0"/>
              </a:rPr>
              <a:t>Buhrman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Chandran</a:t>
            </a:r>
            <a:r>
              <a:rPr lang="de-CH" sz="2000" dirty="0" smtClean="0">
                <a:cs typeface="Arial" charset="0"/>
              </a:rPr>
              <a:t> Fehr Gelles </a:t>
            </a:r>
            <a:r>
              <a:rPr lang="de-CH" sz="2000" dirty="0" err="1" smtClean="0">
                <a:cs typeface="Arial" charset="0"/>
              </a:rPr>
              <a:t>Goyal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Ostrovsky</a:t>
            </a:r>
            <a:r>
              <a:rPr lang="de-CH" sz="2000" dirty="0" smtClean="0">
                <a:cs typeface="Arial" charset="0"/>
              </a:rPr>
              <a:t> S 10</a:t>
            </a:r>
            <a:r>
              <a:rPr lang="en-US" sz="2000" dirty="0" smtClean="0">
                <a:cs typeface="Arial" charset="0"/>
              </a:rPr>
              <a:t>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Open Questions</a:t>
            </a:r>
            <a:endParaRPr lang="en-US" sz="4000" dirty="0"/>
          </a:p>
        </p:txBody>
      </p: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11960" y="1211714"/>
            <a:ext cx="1006872" cy="1026235"/>
          </a:xfrm>
          <a:prstGeom prst="rect">
            <a:avLst/>
          </a:prstGeom>
        </p:spPr>
      </p:pic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83768" y="1157829"/>
            <a:ext cx="1006872" cy="1001812"/>
          </a:xfrm>
          <a:prstGeom prst="rect">
            <a:avLst/>
          </a:prstGeom>
          <a:noFill/>
        </p:spPr>
      </p:pic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356992"/>
            <a:ext cx="8496944" cy="295232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no-go theorem vs. secure schemes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how much entanglement is required to break the scheme?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security in the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bounded-entanglement model</a:t>
            </a:r>
            <a:r>
              <a:rPr lang="en-US" sz="2800" dirty="0" smtClean="0">
                <a:cs typeface="Arial" charset="0"/>
              </a:rPr>
              <a:t>?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interesting connections to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entropic uncertainty relations  </a:t>
            </a:r>
            <a:r>
              <a:rPr lang="en-US" sz="2800" dirty="0" smtClean="0">
                <a:cs typeface="Arial" charset="0"/>
              </a:rPr>
              <a:t>and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non-local games</a:t>
            </a: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644008" y="228034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1115616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>
            <a:off x="8028384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5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6" cstate="print"/>
          <a:srcRect b="22520"/>
          <a:stretch>
            <a:fillRect/>
          </a:stretch>
        </p:blipFill>
        <p:spPr>
          <a:xfrm flipH="1">
            <a:off x="7541017" y="912188"/>
            <a:ext cx="1135439" cy="1296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8356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Verifier1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24328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Verifier2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11960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cs typeface="Arial" pitchFamily="34" charset="0"/>
              </a:rPr>
              <a:t>Prover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30" name="Picture 29" descr="QueenOfHearts.png"/>
          <p:cNvPicPr>
            <a:picLocks noChangeAspect="1"/>
          </p:cNvPicPr>
          <p:nvPr/>
        </p:nvPicPr>
        <p:blipFill>
          <a:blip r:embed="rId7" cstate="print"/>
          <a:srcRect l="6597" r="7636"/>
          <a:stretch>
            <a:fillRect/>
          </a:stretch>
        </p:blipFill>
        <p:spPr>
          <a:xfrm>
            <a:off x="5652120" y="1013813"/>
            <a:ext cx="1280649" cy="1083626"/>
          </a:xfrm>
          <a:prstGeom prst="rect">
            <a:avLst/>
          </a:prstGeom>
        </p:spPr>
      </p:pic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298782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622818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611188" y="620688"/>
            <a:ext cx="8064896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de-CH" sz="2000" dirty="0" err="1" smtClean="0">
                <a:cs typeface="Arial" charset="0"/>
              </a:rPr>
              <a:t>Buhrman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Chandran</a:t>
            </a:r>
            <a:r>
              <a:rPr lang="de-CH" sz="2000" dirty="0" smtClean="0">
                <a:cs typeface="Arial" charset="0"/>
              </a:rPr>
              <a:t> Fehr Gelles </a:t>
            </a:r>
            <a:r>
              <a:rPr lang="de-CH" sz="2000" dirty="0" err="1" smtClean="0">
                <a:cs typeface="Arial" charset="0"/>
              </a:rPr>
              <a:t>Goyal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Ostrovsky</a:t>
            </a:r>
            <a:r>
              <a:rPr lang="de-CH" sz="2000" dirty="0" smtClean="0">
                <a:cs typeface="Arial" charset="0"/>
              </a:rPr>
              <a:t> S 10</a:t>
            </a:r>
            <a:r>
              <a:rPr lang="en-US" sz="2000" dirty="0" smtClean="0">
                <a:cs typeface="Arial" charset="0"/>
              </a:rPr>
              <a:t>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285728"/>
            <a:ext cx="7572428" cy="714380"/>
          </a:xfrm>
        </p:spPr>
        <p:txBody>
          <a:bodyPr/>
          <a:lstStyle/>
          <a:p>
            <a:r>
              <a:rPr lang="en-US" sz="4000" dirty="0" smtClean="0"/>
              <a:t>Conclusion</a:t>
            </a:r>
            <a:endParaRPr lang="de-DE" sz="40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5143504" y="285728"/>
            <a:ext cx="4160528" cy="2000264"/>
            <a:chOff x="5143504" y="285728"/>
            <a:chExt cx="4160528" cy="2000264"/>
          </a:xfrm>
        </p:grpSpPr>
        <p:grpSp>
          <p:nvGrpSpPr>
            <p:cNvPr id="4" name="Group 214"/>
            <p:cNvGrpSpPr>
              <a:grpSpLocks/>
            </p:cNvGrpSpPr>
            <p:nvPr/>
          </p:nvGrpSpPr>
          <p:grpSpPr bwMode="auto">
            <a:xfrm>
              <a:off x="6286512" y="285728"/>
              <a:ext cx="3017520" cy="1615440"/>
              <a:chOff x="0" y="0"/>
              <a:chExt cx="3416" cy="2048"/>
            </a:xfrm>
          </p:grpSpPr>
          <p:grpSp>
            <p:nvGrpSpPr>
              <p:cNvPr id="5" name="Group 215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9" name="Group 216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" name="Picture 21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7" name="Picture 21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8" name="Picture 21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9" name="Picture 22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0" name="Picture 22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1" name="Picture 22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2" name="Picture 22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3" name="Picture 2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4" name="Picture 22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5" name="Picture 22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6" name="Picture 22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7" name="Picture 22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0" name="Group 229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34" name="Picture 23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5" name="Picture 23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6" name="Picture 23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7" name="Picture 23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8" name="Picture 23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9" name="Picture 23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0" name="Picture 23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1" name="Picture 23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2" name="Picture 23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3" name="Picture 23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4" name="Picture 24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5" name="Picture 24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1" name="Group 242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2" name="Picture 24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" name="Picture 24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" name="Picture 24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" name="Picture 24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" name="Picture 24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" name="Picture 24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8" name="Picture 24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" name="Picture 25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" name="Picture 25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" name="Picture 25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" name="Picture 25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" name="Picture 25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6" name="Group 255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7" name="Picture 25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" name="Picture 25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" name="Picture 258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" name="Picture 259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" name="Picture 260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" name="Picture 261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26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26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" name="Picture 26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26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" name="Picture 26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Picture 26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437" t="6250" r="33125" b="35000"/>
            <a:stretch>
              <a:fillRect/>
            </a:stretch>
          </p:blipFill>
          <p:spPr bwMode="auto">
            <a:xfrm>
              <a:off x="5143504" y="357166"/>
              <a:ext cx="1246365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Rounded Rectangle 57"/>
            <p:cNvSpPr/>
            <p:nvPr/>
          </p:nvSpPr>
          <p:spPr>
            <a:xfrm>
              <a:off x="6286512" y="1571612"/>
              <a:ext cx="1143008" cy="714380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/>
                <a:t>=</a:t>
              </a:r>
              <a:endParaRPr lang="de-DE" sz="2800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364088" y="2204864"/>
            <a:ext cx="3815184" cy="1152128"/>
            <a:chOff x="5292080" y="4221088"/>
            <a:chExt cx="3815184" cy="1152128"/>
          </a:xfrm>
        </p:grpSpPr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6431668" y="5330057"/>
              <a:ext cx="1500198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6431668" y="4489238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431668" y="4722834"/>
              <a:ext cx="1571636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ysDash"/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5502974" y="4937148"/>
              <a:ext cx="3357586" cy="0"/>
            </a:xfrm>
            <a:prstGeom prst="line">
              <a:avLst/>
            </a:prstGeom>
            <a:ln w="635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 descr="AliceBlu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5292080" y="4346981"/>
              <a:ext cx="1006872" cy="1026235"/>
            </a:xfrm>
            <a:prstGeom prst="rect">
              <a:avLst/>
            </a:prstGeom>
          </p:spPr>
        </p:pic>
        <p:pic>
          <p:nvPicPr>
            <p:cNvPr id="7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8100392" y="4221088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75" name="Line 8"/>
            <p:cNvSpPr>
              <a:spLocks noChangeShapeType="1"/>
            </p:cNvSpPr>
            <p:nvPr/>
          </p:nvSpPr>
          <p:spPr bwMode="auto">
            <a:xfrm>
              <a:off x="6431668" y="5151462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82" name="Rectangle 298"/>
          <p:cNvSpPr>
            <a:spLocks noChangeArrowheads="1"/>
          </p:cNvSpPr>
          <p:nvPr/>
        </p:nvSpPr>
        <p:spPr bwMode="auto">
          <a:xfrm>
            <a:off x="107504" y="1052736"/>
            <a:ext cx="8666166" cy="48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cryptographic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primitives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noisy-storage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model: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smtClean="0">
                <a:latin typeface="Calibri" pitchFamily="34" charset="0"/>
                <a:cs typeface="Calibri" pitchFamily="34" charset="0"/>
              </a:rPr>
              <a:t>well-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defined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adversary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model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position-based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q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cryptography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general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no-go</a:t>
            </a:r>
            <a:r>
              <a:rPr lang="de-CH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theorem</a:t>
            </a:r>
            <a:endParaRPr lang="de-CH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if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no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entanglement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611188" y="5301208"/>
            <a:ext cx="7921252" cy="151216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QKD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know-how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useful</a:t>
            </a:r>
            <a:r>
              <a:rPr lang="de-CH" sz="3200" dirty="0" smtClean="0"/>
              <a:t> in </a:t>
            </a:r>
            <a:r>
              <a:rPr lang="de-CH" sz="3200" dirty="0" err="1" smtClean="0"/>
              <a:t>applications</a:t>
            </a:r>
            <a:r>
              <a:rPr lang="de-CH" sz="3200" dirty="0" smtClean="0"/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beyond</a:t>
            </a:r>
            <a:r>
              <a:rPr lang="de-CH" sz="3200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key</a:t>
            </a:r>
            <a:r>
              <a:rPr lang="de-CH" sz="3200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distribution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292080" y="3717032"/>
            <a:ext cx="3763889" cy="1475880"/>
            <a:chOff x="5380108" y="3933057"/>
            <a:chExt cx="3763889" cy="1475880"/>
          </a:xfrm>
        </p:grpSpPr>
        <p:sp>
          <p:nvSpPr>
            <p:cNvPr id="81" name="Line 7"/>
            <p:cNvSpPr>
              <a:spLocks noChangeShapeType="1"/>
            </p:cNvSpPr>
            <p:nvPr/>
          </p:nvSpPr>
          <p:spPr bwMode="auto">
            <a:xfrm>
              <a:off x="853244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4" name="Picture 83" descr="AliceBlue.eps"/>
            <p:cNvPicPr>
              <a:picLocks noChangeAspect="1"/>
            </p:cNvPicPr>
            <p:nvPr/>
          </p:nvPicPr>
          <p:blipFill>
            <a:blip r:embed="rId6" cstate="print"/>
            <a:srcRect b="22520"/>
            <a:stretch>
              <a:fillRect/>
            </a:stretch>
          </p:blipFill>
          <p:spPr>
            <a:xfrm flipH="1">
              <a:off x="8172399" y="3943251"/>
              <a:ext cx="971598" cy="1109114"/>
            </a:xfrm>
            <a:prstGeom prst="rect">
              <a:avLst/>
            </a:prstGeom>
          </p:spPr>
        </p:pic>
        <p:sp>
          <p:nvSpPr>
            <p:cNvPr id="85" name="Line 7"/>
            <p:cNvSpPr>
              <a:spLocks noChangeShapeType="1"/>
            </p:cNvSpPr>
            <p:nvPr/>
          </p:nvSpPr>
          <p:spPr bwMode="auto">
            <a:xfrm>
              <a:off x="5796137" y="5264921"/>
              <a:ext cx="291581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601216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7" name="Picture 86" descr="AliceBlue.eps"/>
            <p:cNvPicPr>
              <a:picLocks noChangeAspect="1"/>
            </p:cNvPicPr>
            <p:nvPr/>
          </p:nvPicPr>
          <p:blipFill>
            <a:blip r:embed="rId7" cstate="print"/>
            <a:srcRect b="23529"/>
            <a:stretch>
              <a:fillRect/>
            </a:stretch>
          </p:blipFill>
          <p:spPr>
            <a:xfrm>
              <a:off x="5380108" y="3933057"/>
              <a:ext cx="990389" cy="1115840"/>
            </a:xfrm>
            <a:prstGeom prst="rect">
              <a:avLst/>
            </a:prstGeom>
          </p:spPr>
        </p:pic>
        <p:pic>
          <p:nvPicPr>
            <p:cNvPr id="89" name="Picture 88" descr="AliceBlu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6948265" y="4114179"/>
              <a:ext cx="934864" cy="952842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745232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uiExpand="1" build="p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214290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98566" y="1071546"/>
            <a:ext cx="8351838" cy="150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settings where parties do </a:t>
            </a:r>
            <a:r>
              <a:rPr lang="en-US" sz="2400" b="0" dirty="0" smtClean="0">
                <a:solidFill>
                  <a:srgbClr val="FF0000"/>
                </a:solidFill>
              </a:rPr>
              <a:t>not trust</a:t>
            </a:r>
            <a:r>
              <a:rPr lang="en-US" sz="2400" b="0" dirty="0" smtClean="0"/>
              <a:t> each other: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secure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communication</a:t>
            </a:r>
            <a:endParaRPr lang="de-CH" sz="24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authentication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3488355" y="297391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488355" y="276617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3488355" y="318164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 flipV="1">
            <a:off x="3916983" y="3038773"/>
            <a:ext cx="357190" cy="92869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32" name="Picture 131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73843" y="2538707"/>
            <a:ext cx="1357322" cy="1383425"/>
          </a:xfrm>
          <a:prstGeom prst="rect">
            <a:avLst/>
          </a:prstGeom>
        </p:spPr>
      </p:pic>
      <p:pic>
        <p:nvPicPr>
          <p:cNvPr id="133" name="Picture 132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02933" y="2610145"/>
            <a:ext cx="1726587" cy="1225876"/>
          </a:xfrm>
          <a:prstGeom prst="rect">
            <a:avLst/>
          </a:prstGeom>
        </p:spPr>
      </p:pic>
      <p:pic>
        <p:nvPicPr>
          <p:cNvPr id="134" name="Picture 133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131165" y="4038905"/>
            <a:ext cx="1857388" cy="1571636"/>
          </a:xfrm>
          <a:prstGeom prst="rect">
            <a:avLst/>
          </a:prstGeom>
        </p:spPr>
      </p:pic>
      <p:sp>
        <p:nvSpPr>
          <p:cNvPr id="135" name="TextBox 134"/>
          <p:cNvSpPr txBox="1"/>
          <p:nvPr/>
        </p:nvSpPr>
        <p:spPr>
          <a:xfrm>
            <a:off x="1702405" y="3967467"/>
            <a:ext cx="92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cs typeface="Arial" pitchFamily="34" charset="0"/>
              </a:rPr>
              <a:t>Alice</a:t>
            </a:r>
            <a:endParaRPr lang="en-US" sz="2400" b="0" dirty="0"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988685" y="3681715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Bob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131429" y="5253351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Eve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2411760" y="5949280"/>
            <a:ext cx="3888432" cy="64180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three-party</a:t>
            </a:r>
            <a:r>
              <a:rPr lang="de-CH" sz="3200" dirty="0" smtClean="0"/>
              <a:t> </a:t>
            </a:r>
            <a:r>
              <a:rPr lang="de-CH" sz="3200" dirty="0" err="1" smtClean="0"/>
              <a:t>scenario</a:t>
            </a:r>
            <a:endParaRPr lang="de-CH" sz="3200" dirty="0" smtClean="0"/>
          </a:p>
        </p:txBody>
      </p:sp>
      <p:pic>
        <p:nvPicPr>
          <p:cNvPr id="16" name="Picture 24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452320" y="3501008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Picture 25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99592" y="3501008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7" cstate="print"/>
          <a:srcRect t="19951"/>
          <a:stretch>
            <a:fillRect/>
          </a:stretch>
        </p:blipFill>
        <p:spPr bwMode="auto">
          <a:xfrm>
            <a:off x="7164288" y="2204864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51520" y="2276872"/>
            <a:ext cx="1850932" cy="93610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" name="Picture 39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0152" y="5157192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660232" y="5199583"/>
            <a:ext cx="89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= ?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23528" y="4365104"/>
            <a:ext cx="8568952" cy="151216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use</a:t>
            </a:r>
            <a:r>
              <a:rPr lang="de-CH" sz="3200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the</a:t>
            </a:r>
            <a:r>
              <a:rPr lang="de-CH" sz="3200" b="1" dirty="0" smtClean="0">
                <a:solidFill>
                  <a:srgbClr val="FFFF00"/>
                </a:solidFill>
              </a:rPr>
              <a:t> same </a:t>
            </a:r>
            <a:r>
              <a:rPr lang="de-CH" sz="3200" b="1" dirty="0" err="1" smtClean="0">
                <a:solidFill>
                  <a:srgbClr val="FFFF00"/>
                </a:solidFill>
              </a:rPr>
              <a:t>quantum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br>
              <a:rPr lang="de-CH" sz="3200" dirty="0" smtClean="0"/>
            </a:br>
            <a:r>
              <a:rPr lang="de-CH" sz="3200" dirty="0" err="1" smtClean="0"/>
              <a:t>applications</a:t>
            </a:r>
            <a:r>
              <a:rPr lang="de-CH" sz="3200" dirty="0" smtClean="0"/>
              <a:t> in</a:t>
            </a:r>
            <a:r>
              <a:rPr lang="de-CH" sz="3200" b="1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two</a:t>
            </a:r>
            <a:r>
              <a:rPr lang="de-CH" sz="3200" b="1" dirty="0" smtClean="0">
                <a:solidFill>
                  <a:srgbClr val="FFFF00"/>
                </a:solidFill>
              </a:rPr>
              <a:t>-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multi-</a:t>
            </a:r>
            <a:r>
              <a:rPr lang="de-CH" sz="3200" b="1" dirty="0" err="1" smtClean="0">
                <a:solidFill>
                  <a:srgbClr val="FFFF00"/>
                </a:solidFill>
              </a:rPr>
              <a:t>party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scenarios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2" grpId="0" animBg="1"/>
      <p:bldP spid="13" grpId="0" animBg="1"/>
      <p:bldP spid="14" grpId="0" animBg="1"/>
      <p:bldP spid="15" grpId="0" animBg="1"/>
      <p:bldP spid="135" grpId="1"/>
      <p:bldP spid="136" grpId="1"/>
      <p:bldP spid="137" grpId="0"/>
      <p:bldP spid="139" grpId="0" animBg="1"/>
      <p:bldP spid="22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Example: ATM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51520" y="5013176"/>
            <a:ext cx="8793674" cy="134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>
                <a:cs typeface="Arial" charset="0"/>
              </a:rPr>
              <a:t>PIN-based identification scheme should be a </a:t>
            </a:r>
            <a:br>
              <a:rPr lang="de-CH" sz="2800" b="0" dirty="0">
                <a:cs typeface="Arial" charset="0"/>
              </a:rPr>
            </a:br>
            <a:r>
              <a:rPr lang="de-CH" sz="2800" b="0" dirty="0">
                <a:solidFill>
                  <a:srgbClr val="0000FF"/>
                </a:solidFill>
                <a:cs typeface="Arial" charset="0"/>
              </a:rPr>
              <a:t>secure evaluation </a:t>
            </a:r>
            <a:r>
              <a:rPr lang="de-CH" sz="2800" b="0" dirty="0">
                <a:cs typeface="Arial" charset="0"/>
              </a:rPr>
              <a:t>of the </a:t>
            </a:r>
            <a:r>
              <a:rPr lang="de-CH" sz="2800" b="0" dirty="0">
                <a:solidFill>
                  <a:srgbClr val="0000FF"/>
                </a:solidFill>
                <a:cs typeface="Arial" charset="0"/>
              </a:rPr>
              <a:t>equality </a:t>
            </a:r>
            <a:r>
              <a:rPr lang="de-CH" sz="2800" b="0" dirty="0" smtClean="0">
                <a:solidFill>
                  <a:srgbClr val="0000FF"/>
                </a:solidFill>
                <a:cs typeface="Arial" charset="0"/>
              </a:rPr>
              <a:t>function</a:t>
            </a:r>
            <a:endParaRPr lang="de-CH" sz="2800" b="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dishonest </a:t>
            </a:r>
            <a:r>
              <a:rPr lang="de-CH" sz="2800" b="0" dirty="0">
                <a:cs typeface="Arial" charset="0"/>
              </a:rPr>
              <a:t>player can </a:t>
            </a:r>
            <a:r>
              <a:rPr lang="de-CH" sz="2800" b="0" dirty="0">
                <a:solidFill>
                  <a:srgbClr val="FF0000"/>
                </a:solidFill>
                <a:cs typeface="Arial" charset="0"/>
              </a:rPr>
              <a:t>exclude</a:t>
            </a:r>
            <a:r>
              <a:rPr lang="de-CH" sz="2800" b="0" dirty="0">
                <a:cs typeface="Arial" charset="0"/>
              </a:rPr>
              <a:t> </a:t>
            </a:r>
            <a:r>
              <a:rPr lang="de-CH" sz="2800" b="0" dirty="0">
                <a:solidFill>
                  <a:srgbClr val="FF0000"/>
                </a:solidFill>
                <a:cs typeface="Arial" charset="0"/>
              </a:rPr>
              <a:t>only one</a:t>
            </a:r>
            <a:r>
              <a:rPr lang="de-CH" sz="2800" b="0" dirty="0">
                <a:cs typeface="Arial" charset="0"/>
              </a:rPr>
              <a:t> possible </a:t>
            </a:r>
            <a:r>
              <a:rPr lang="de-CH" sz="2800" b="0" dirty="0" smtClean="0">
                <a:cs typeface="Arial" charset="0"/>
              </a:rPr>
              <a:t>password</a:t>
            </a:r>
          </a:p>
        </p:txBody>
      </p:sp>
      <p:pic>
        <p:nvPicPr>
          <p:cNvPr id="126" name="Picture 125" descr="pinn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2166" y="1268760"/>
            <a:ext cx="2144478" cy="164307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28596" y="3212976"/>
            <a:ext cx="8497098" cy="1500198"/>
            <a:chOff x="428596" y="3429000"/>
            <a:chExt cx="8497098" cy="1500198"/>
          </a:xfrm>
        </p:grpSpPr>
        <p:sp>
          <p:nvSpPr>
            <p:cNvPr id="129" name="Rounded Rectangle 128"/>
            <p:cNvSpPr/>
            <p:nvPr/>
          </p:nvSpPr>
          <p:spPr>
            <a:xfrm>
              <a:off x="3571868" y="3714752"/>
              <a:ext cx="1928826" cy="121444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 dirty="0" smtClean="0"/>
            </a:p>
            <a:p>
              <a:pPr algn="ctr"/>
              <a:r>
                <a:rPr lang="de-DE" sz="2800" dirty="0" smtClean="0"/>
                <a:t>=</a:t>
              </a:r>
              <a:endParaRPr lang="de-DE" sz="2800" dirty="0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12710" y="4035301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582101" y="4631637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37857" y="4055375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2495284" y="3756267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endParaRPr lang="de-CH" sz="32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172555" y="4405196"/>
              <a:ext cx="19615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= </a:t>
              </a: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8" name="Rectangle 298"/>
            <p:cNvSpPr>
              <a:spLocks noChangeArrowheads="1"/>
            </p:cNvSpPr>
            <p:nvPr/>
          </p:nvSpPr>
          <p:spPr bwMode="auto">
            <a:xfrm>
              <a:off x="4357686" y="3857628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chemeClr val="bg1"/>
                  </a:solidFill>
                  <a:latin typeface="Lucida Sans Unicode"/>
                  <a:cs typeface="Arial" charset="0"/>
                </a:rPr>
                <a:t>?</a:t>
              </a:r>
              <a:endParaRPr lang="de-CH" sz="3200" b="0" baseline="-25000" dirty="0">
                <a:solidFill>
                  <a:schemeClr val="bg1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9" name="Rectangle 298"/>
            <p:cNvSpPr>
              <a:spLocks noChangeArrowheads="1"/>
            </p:cNvSpPr>
            <p:nvPr/>
          </p:nvSpPr>
          <p:spPr bwMode="auto">
            <a:xfrm>
              <a:off x="6619925" y="4257700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143058" y="3771014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>
              <a:off x="2896958" y="4617122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22" name="Rectangle 298"/>
            <p:cNvSpPr>
              <a:spLocks noChangeArrowheads="1"/>
            </p:cNvSpPr>
            <p:nvPr/>
          </p:nvSpPr>
          <p:spPr bwMode="auto">
            <a:xfrm>
              <a:off x="1673125" y="4390681"/>
              <a:ext cx="128777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= </a:t>
              </a: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123" name="Rectangle 298"/>
            <p:cNvSpPr>
              <a:spLocks noChangeArrowheads="1"/>
            </p:cNvSpPr>
            <p:nvPr/>
          </p:nvSpPr>
          <p:spPr bwMode="auto">
            <a:xfrm>
              <a:off x="2120495" y="4243185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  <p:pic>
          <p:nvPicPr>
            <p:cNvPr id="124" name="Picture 123" descr="AliceBlu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428596" y="3429000"/>
              <a:ext cx="1331712" cy="1357322"/>
            </a:xfrm>
            <a:prstGeom prst="rect">
              <a:avLst/>
            </a:prstGeom>
          </p:spPr>
        </p:pic>
        <p:pic>
          <p:nvPicPr>
            <p:cNvPr id="125" name="Picture 124" descr="honestBob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15206" y="3571875"/>
              <a:ext cx="1710488" cy="1214446"/>
            </a:xfrm>
            <a:prstGeom prst="rect">
              <a:avLst/>
            </a:prstGeom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28437" t="6250" r="33125" b="35000"/>
          <a:stretch>
            <a:fillRect/>
          </a:stretch>
        </p:blipFill>
        <p:spPr bwMode="auto">
          <a:xfrm>
            <a:off x="1857356" y="1054446"/>
            <a:ext cx="1857388" cy="21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44624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 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85720" y="1436384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</a:rPr>
              <a:t>two-party</a:t>
            </a:r>
            <a:r>
              <a:rPr lang="en-US" sz="2800" dirty="0" smtClean="0"/>
              <a:t> scenarios:</a:t>
            </a:r>
            <a:endParaRPr lang="en-US" sz="2800" b="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b="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password-based identification (=)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millionaire‘s problem (&lt;)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dating problem (AND)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multi-party</a:t>
            </a:r>
            <a:r>
              <a:rPr lang="en-US" sz="2800" dirty="0" smtClean="0">
                <a:cs typeface="Arial" charset="0"/>
              </a:rPr>
              <a:t> scenarios: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sealed-bid auctions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e-voting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…</a:t>
            </a:r>
          </a:p>
        </p:txBody>
      </p:sp>
      <p:grpSp>
        <p:nvGrpSpPr>
          <p:cNvPr id="143" name="Group 142"/>
          <p:cNvGrpSpPr/>
          <p:nvPr/>
        </p:nvGrpSpPr>
        <p:grpSpPr>
          <a:xfrm>
            <a:off x="5643570" y="1579260"/>
            <a:ext cx="3155347" cy="886049"/>
            <a:chOff x="5715008" y="1500174"/>
            <a:chExt cx="3155347" cy="886049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3" name="Picture 132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13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grpSp>
        <p:nvGrpSpPr>
          <p:cNvPr id="142" name="Group 141"/>
          <p:cNvGrpSpPr/>
          <p:nvPr/>
        </p:nvGrpSpPr>
        <p:grpSpPr>
          <a:xfrm>
            <a:off x="5357818" y="2436516"/>
            <a:ext cx="3714744" cy="1143008"/>
            <a:chOff x="5429256" y="2357430"/>
            <a:chExt cx="3714744" cy="1143008"/>
          </a:xfrm>
        </p:grpSpPr>
        <p:sp>
          <p:nvSpPr>
            <p:cNvPr id="79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5" name="Picture 134" descr="dishonestAlice_transparent.png"/>
            <p:cNvPicPr>
              <a:picLocks noChangeAspect="1"/>
            </p:cNvPicPr>
            <p:nvPr/>
          </p:nvPicPr>
          <p:blipFill>
            <a:blip r:embed="rId5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136" name="Picture 135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  <p:grpSp>
        <p:nvGrpSpPr>
          <p:cNvPr id="144" name="Group 143"/>
          <p:cNvGrpSpPr/>
          <p:nvPr/>
        </p:nvGrpSpPr>
        <p:grpSpPr>
          <a:xfrm>
            <a:off x="5286380" y="4151028"/>
            <a:ext cx="2975332" cy="2363722"/>
            <a:chOff x="5286380" y="3929066"/>
            <a:chExt cx="2975332" cy="2363722"/>
          </a:xfrm>
        </p:grpSpPr>
        <p:sp>
          <p:nvSpPr>
            <p:cNvPr id="85" name="Line 6"/>
            <p:cNvSpPr>
              <a:spLocks noChangeShapeType="1"/>
            </p:cNvSpPr>
            <p:nvPr/>
          </p:nvSpPr>
          <p:spPr bwMode="auto">
            <a:xfrm>
              <a:off x="6010956" y="4689281"/>
              <a:ext cx="914401" cy="5370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6156099" y="4558652"/>
              <a:ext cx="841829" cy="14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7" name="Line 8"/>
            <p:cNvSpPr>
              <a:spLocks noChangeShapeType="1"/>
            </p:cNvSpPr>
            <p:nvPr/>
          </p:nvSpPr>
          <p:spPr bwMode="auto">
            <a:xfrm>
              <a:off x="5846763" y="4846672"/>
              <a:ext cx="338366" cy="37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6557962" y="5516595"/>
              <a:ext cx="381909" cy="179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4" name="Line 8"/>
            <p:cNvSpPr>
              <a:spLocks noChangeShapeType="1"/>
            </p:cNvSpPr>
            <p:nvPr/>
          </p:nvSpPr>
          <p:spPr bwMode="auto">
            <a:xfrm flipV="1">
              <a:off x="6325734" y="4732823"/>
              <a:ext cx="788309" cy="55494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5" name="Line 6"/>
            <p:cNvSpPr>
              <a:spLocks noChangeShapeType="1"/>
            </p:cNvSpPr>
            <p:nvPr/>
          </p:nvSpPr>
          <p:spPr bwMode="auto">
            <a:xfrm flipH="1">
              <a:off x="7534958" y="4834423"/>
              <a:ext cx="29029" cy="3338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 flipH="1">
              <a:off x="6243186" y="4703795"/>
              <a:ext cx="725713" cy="522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7" name="Picture 136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286380" y="3929066"/>
              <a:ext cx="869331" cy="886049"/>
            </a:xfrm>
            <a:prstGeom prst="rect">
              <a:avLst/>
            </a:prstGeom>
          </p:spPr>
        </p:pic>
        <p:pic>
          <p:nvPicPr>
            <p:cNvPr id="138" name="Picture 137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00892" y="4071942"/>
              <a:ext cx="1142976" cy="811512"/>
            </a:xfrm>
            <a:prstGeom prst="rect">
              <a:avLst/>
            </a:prstGeom>
          </p:spPr>
        </p:pic>
        <p:pic>
          <p:nvPicPr>
            <p:cNvPr id="139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500694" y="5214950"/>
              <a:ext cx="869331" cy="864962"/>
            </a:xfrm>
            <a:prstGeom prst="rect">
              <a:avLst/>
            </a:prstGeom>
            <a:noFill/>
          </p:spPr>
        </p:pic>
        <p:pic>
          <p:nvPicPr>
            <p:cNvPr id="140" name="Picture 13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7072330" y="5286388"/>
              <a:ext cx="1189382" cy="1006400"/>
            </a:xfrm>
            <a:prstGeom prst="rect">
              <a:avLst/>
            </a:prstGeom>
          </p:spPr>
        </p:pic>
      </p:grpSp>
      <p:sp>
        <p:nvSpPr>
          <p:cNvPr id="29" name="Rounded Rectangle 28"/>
          <p:cNvSpPr/>
          <p:nvPr/>
        </p:nvSpPr>
        <p:spPr>
          <a:xfrm>
            <a:off x="323528" y="116632"/>
            <a:ext cx="8568952" cy="136815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use</a:t>
            </a:r>
            <a:r>
              <a:rPr lang="de-CH" sz="3200" dirty="0" smtClean="0"/>
              <a:t> </a:t>
            </a:r>
            <a:r>
              <a:rPr lang="de-CH" sz="3200" b="1" dirty="0" smtClean="0">
                <a:solidFill>
                  <a:srgbClr val="FFFF00"/>
                </a:solidFill>
              </a:rPr>
              <a:t>QKD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br>
              <a:rPr lang="de-CH" sz="3200" dirty="0" smtClean="0"/>
            </a:br>
            <a:r>
              <a:rPr lang="de-CH" sz="3200" dirty="0" err="1" smtClean="0"/>
              <a:t>applications</a:t>
            </a:r>
            <a:r>
              <a:rPr lang="de-CH" sz="3200" dirty="0" smtClean="0"/>
              <a:t> in</a:t>
            </a:r>
            <a:r>
              <a:rPr lang="de-CH" sz="3200" b="1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two</a:t>
            </a:r>
            <a:r>
              <a:rPr lang="de-CH" sz="3200" b="1" dirty="0" smtClean="0">
                <a:solidFill>
                  <a:srgbClr val="FFFF00"/>
                </a:solidFill>
              </a:rPr>
              <a:t>-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multi-</a:t>
            </a:r>
            <a:r>
              <a:rPr lang="de-CH" sz="3200" b="1" dirty="0" err="1" smtClean="0">
                <a:solidFill>
                  <a:srgbClr val="FFFF00"/>
                </a:solidFill>
              </a:rPr>
              <a:t>party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scenarios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00726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In the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plain model </a:t>
            </a:r>
            <a:r>
              <a:rPr lang="en-US" dirty="0" smtClean="0">
                <a:cs typeface="Arial" charset="0"/>
              </a:rPr>
              <a:t>(no restrictions on adversaries, 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using quantum communication, as in QKD):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Secure function evaluation </a:t>
            </a:r>
            <a:r>
              <a:rPr lang="en-US" sz="2800" dirty="0" smtClean="0">
                <a:cs typeface="Arial" charset="0"/>
              </a:rPr>
              <a:t>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(Lo ‘97)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solidFill>
                <a:srgbClr val="FF0000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Restrict</a:t>
            </a:r>
            <a:r>
              <a:rPr lang="en-US" dirty="0" smtClean="0">
                <a:cs typeface="Arial" charset="0"/>
              </a:rPr>
              <a:t> the adversary: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Computational</a:t>
            </a:r>
            <a:r>
              <a:rPr lang="en-US" sz="2800" dirty="0" smtClean="0">
                <a:cs typeface="Arial" charset="0"/>
              </a:rPr>
              <a:t> assumptions (e.g. factoring or discrete logarithms are hard)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85728"/>
            <a:ext cx="7572428" cy="928694"/>
          </a:xfrm>
        </p:spPr>
        <p:txBody>
          <a:bodyPr/>
          <a:lstStyle/>
          <a:p>
            <a:r>
              <a:rPr lang="en-US" dirty="0" smtClean="0"/>
              <a:t>Can we implement these primitives?		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 rot="21126419">
            <a:off x="5341509" y="5211283"/>
            <a:ext cx="2948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unproven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t="19951"/>
          <a:stretch>
            <a:fillRect/>
          </a:stretch>
        </p:blipFill>
        <p:spPr bwMode="auto">
          <a:xfrm>
            <a:off x="3275856" y="2132856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59632" y="2157023"/>
            <a:ext cx="1689150" cy="85428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 l="6301" t="26974" r="8710" b="29644"/>
          <a:stretch>
            <a:fillRect/>
          </a:stretch>
        </p:blipFill>
        <p:spPr bwMode="auto">
          <a:xfrm>
            <a:off x="5364088" y="2204864"/>
            <a:ext cx="2828223" cy="74427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908720"/>
            <a:ext cx="8472518" cy="5760640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use the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technical difficulties </a:t>
            </a:r>
            <a:r>
              <a:rPr lang="en-US" dirty="0" smtClean="0">
                <a:cs typeface="Arial" charset="0"/>
              </a:rPr>
              <a:t>in building a quantum computer to our advantage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storing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quantum information </a:t>
            </a:r>
            <a:r>
              <a:rPr lang="en-US" dirty="0" smtClean="0">
                <a:cs typeface="Arial" charset="0"/>
              </a:rPr>
              <a:t>is a technical challenge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Bounded-Quantum-Storage Model 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bound the number of </a:t>
            </a:r>
            <a:r>
              <a:rPr lang="en-US" sz="2800" dirty="0" err="1" smtClean="0">
                <a:cs typeface="Arial" charset="0"/>
              </a:rPr>
              <a:t>qubits</a:t>
            </a:r>
            <a:r>
              <a:rPr lang="en-US" sz="2800" dirty="0" smtClean="0">
                <a:cs typeface="Arial" charset="0"/>
              </a:rPr>
              <a:t> an adversary can store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  </a:t>
            </a:r>
            <a:r>
              <a:rPr lang="en-US" dirty="0" smtClean="0">
                <a:cs typeface="Arial" charset="0"/>
              </a:rPr>
              <a:t>(</a:t>
            </a:r>
            <a:r>
              <a:rPr lang="en-US" dirty="0" err="1" smtClean="0">
                <a:cs typeface="Arial" charset="0"/>
              </a:rPr>
              <a:t>Damgaard</a:t>
            </a:r>
            <a:r>
              <a:rPr lang="en-US" dirty="0" smtClean="0">
                <a:cs typeface="Arial" charset="0"/>
              </a:rPr>
              <a:t>, Fehr, </a:t>
            </a:r>
            <a:r>
              <a:rPr lang="en-US" dirty="0" err="1" smtClean="0">
                <a:cs typeface="Arial" charset="0"/>
              </a:rPr>
              <a:t>Salvail</a:t>
            </a:r>
            <a:r>
              <a:rPr lang="en-US" dirty="0" smtClean="0">
                <a:cs typeface="Arial" charset="0"/>
              </a:rPr>
              <a:t>, S ‘05)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Noisy-(Quantum-)Storage Model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more general and realistic model</a:t>
            </a:r>
            <a:br>
              <a:rPr lang="en-US" sz="2800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 (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S, </a:t>
            </a:r>
            <a:r>
              <a:rPr lang="en-US" dirty="0" err="1" smtClean="0">
                <a:cs typeface="Arial" charset="0"/>
              </a:rPr>
              <a:t>Terhal</a:t>
            </a:r>
            <a:r>
              <a:rPr lang="en-US" dirty="0" smtClean="0">
                <a:cs typeface="Arial" charset="0"/>
              </a:rPr>
              <a:t> ’07; K</a:t>
            </a:r>
            <a:r>
              <a:rPr lang="de-CH" dirty="0" smtClean="0">
                <a:cs typeface="Arial" charset="0"/>
              </a:rPr>
              <a:t>ö</a:t>
            </a:r>
            <a:r>
              <a:rPr lang="en-US" dirty="0" smtClean="0">
                <a:cs typeface="Arial" charset="0"/>
              </a:rPr>
              <a:t>nig, 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Wullschleger</a:t>
            </a:r>
            <a:r>
              <a:rPr lang="en-US" dirty="0" smtClean="0">
                <a:cs typeface="Arial" charset="0"/>
              </a:rPr>
              <a:t> ‘09)</a:t>
            </a: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972" y="260648"/>
            <a:ext cx="7572428" cy="928694"/>
          </a:xfrm>
        </p:spPr>
        <p:txBody>
          <a:bodyPr/>
          <a:lstStyle/>
          <a:p>
            <a:r>
              <a:rPr lang="en-US" dirty="0" smtClean="0"/>
              <a:t>Exploit Quantum-Storage Imperfections	</a:t>
            </a:r>
            <a:endParaRPr lang="de-DE" dirty="0"/>
          </a:p>
        </p:txBody>
      </p:sp>
      <p:grpSp>
        <p:nvGrpSpPr>
          <p:cNvPr id="54" name="Group 53"/>
          <p:cNvGrpSpPr/>
          <p:nvPr/>
        </p:nvGrpSpPr>
        <p:grpSpPr>
          <a:xfrm>
            <a:off x="1331640" y="2348880"/>
            <a:ext cx="6096000" cy="1447800"/>
            <a:chOff x="762000" y="3657600"/>
            <a:chExt cx="7696200" cy="23622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3810000" y="5334000"/>
              <a:ext cx="1905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219200" y="5334000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Sun 29"/>
            <p:cNvSpPr/>
            <p:nvPr/>
          </p:nvSpPr>
          <p:spPr>
            <a:xfrm>
              <a:off x="762000" y="5181600"/>
              <a:ext cx="304800" cy="304800"/>
            </a:xfrm>
            <a:prstGeom prst="sun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Diamond 30"/>
            <p:cNvSpPr/>
            <p:nvPr/>
          </p:nvSpPr>
          <p:spPr>
            <a:xfrm>
              <a:off x="1828800" y="4648200"/>
              <a:ext cx="19050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648200" y="46482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4196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8768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495800" y="5105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800600" y="5486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572000" y="53340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800600" y="5257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Lightning Bolt 41"/>
            <p:cNvSpPr/>
            <p:nvPr/>
          </p:nvSpPr>
          <p:spPr>
            <a:xfrm>
              <a:off x="2209800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24000" y="3657600"/>
              <a:ext cx="1940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A3A"/>
                  </a:solidFill>
                </a:rPr>
                <a:t>Conversion can fail</a:t>
              </a:r>
              <a:endParaRPr lang="en-US" dirty="0">
                <a:solidFill>
                  <a:srgbClr val="FF3A3A"/>
                </a:solidFill>
              </a:endParaRPr>
            </a:p>
          </p:txBody>
        </p:sp>
        <p:sp>
          <p:nvSpPr>
            <p:cNvPr id="44" name="Lightning Bolt 43"/>
            <p:cNvSpPr/>
            <p:nvPr/>
          </p:nvSpPr>
          <p:spPr>
            <a:xfrm>
              <a:off x="4191001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62400" y="3657600"/>
              <a:ext cx="1627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Error in storage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7620000" y="5334000"/>
              <a:ext cx="838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Diamond 46"/>
            <p:cNvSpPr/>
            <p:nvPr/>
          </p:nvSpPr>
          <p:spPr>
            <a:xfrm>
              <a:off x="5715000" y="4648200"/>
              <a:ext cx="20574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932669" y="3657600"/>
              <a:ext cx="1687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Readout can fail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sp>
          <p:nvSpPr>
            <p:cNvPr id="49" name="Lightning Bolt 48"/>
            <p:cNvSpPr/>
            <p:nvPr/>
          </p:nvSpPr>
          <p:spPr>
            <a:xfrm>
              <a:off x="6172200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0000"/>
              </a:buClr>
              <a:buSzPct val="150000"/>
              <a:buFont typeface="Wingdings" pitchFamily="2" charset="2"/>
              <a:buChar char="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Cryptographic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Primitives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Noisy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-Storage Model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CH" sz="3300" dirty="0" smtClean="0"/>
              <a:t>Position-</a:t>
            </a:r>
            <a:r>
              <a:rPr lang="de-CH" sz="3300" dirty="0" err="1" smtClean="0"/>
              <a:t>Based</a:t>
            </a:r>
            <a:r>
              <a:rPr lang="de-CH" sz="3300" dirty="0" smtClean="0"/>
              <a:t> Quantum </a:t>
            </a:r>
            <a:r>
              <a:rPr lang="de-CH" sz="3300" dirty="0" err="1" smtClean="0"/>
              <a:t>Cryptography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2292197"/>
            <a:ext cx="7502342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500306"/>
            <a:ext cx="1500198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228599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83808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2928926" y="1221243"/>
            <a:ext cx="1457823" cy="460694"/>
            <a:chOff x="4000496" y="1221243"/>
            <a:chExt cx="1457823" cy="460694"/>
          </a:xfrm>
        </p:grpSpPr>
        <p:grpSp>
          <p:nvGrpSpPr>
            <p:cNvPr id="4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32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35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2071678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714620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1" name="Picture 60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3065" y="928670"/>
            <a:ext cx="1726587" cy="1225876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 t="19951"/>
          <a:stretch>
            <a:fillRect/>
          </a:stretch>
        </p:blipFill>
        <p:spPr bwMode="auto">
          <a:xfrm>
            <a:off x="7020272" y="2132856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1208" y="162880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4662E-6 L 0.3441 1.64662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4" grpId="0" animBg="1"/>
      <p:bldP spid="28" grpId="0" animBg="1"/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vartheta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68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 = {\red b} &amp;\mbox{ if } \sigma_i \in \{\id,Z\}\\&#10;b = {\red \neg b} &amp;\mbox{ if } \sigma_i \in \{X,XZ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1"/>
  <p:tag name="PICTUREFILESIZE" val="1187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sigma_i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7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sigma_i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7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vartheta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68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x_0 = 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2"/>
  <p:tag name="PICTUREFILESIZE" val="283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x_0 \neq 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2"/>
  <p:tag name="PICTUREFILESIZE" val="318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_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157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148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\rho_{AB} U^\dag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338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{{\blue \Delta t}} : \mathcal{B}(\mathcal{H}_{in}) \rightarrow \mathcal{B}(\mathcal{H}_{out}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7"/>
  <p:tag name="PICTUREFILESIZE" val="73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On-screen Show (4:3)</PresentationFormat>
  <Paragraphs>233</Paragraphs>
  <Slides>24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Wingdings</vt:lpstr>
      <vt:lpstr>Lucida Sans Unicode</vt:lpstr>
      <vt:lpstr>cmmi10</vt:lpstr>
      <vt:lpstr>Comic Sans MS</vt:lpstr>
      <vt:lpstr>Office Theme</vt:lpstr>
      <vt:lpstr>Custom Design</vt:lpstr>
      <vt:lpstr>Quantum Cryptography  beyond Key Distribution</vt:lpstr>
      <vt:lpstr>Outline</vt:lpstr>
      <vt:lpstr>Cryptography</vt:lpstr>
      <vt:lpstr>Example: ATM</vt:lpstr>
      <vt:lpstr>Modern Cryptography</vt:lpstr>
      <vt:lpstr>Can we implement these primitives?  </vt:lpstr>
      <vt:lpstr>Exploit Quantum-Storage Imperfections </vt:lpstr>
      <vt:lpstr>Outline</vt:lpstr>
      <vt:lpstr>The Noisy-Storage Model  (Wehner, S, Terhal ’07)</vt:lpstr>
      <vt:lpstr>The Noisy-Storage Model  (Wehner, S, Terhal ’07)</vt:lpstr>
      <vt:lpstr>The Noisy-Storage Model  (Wehner, S, Terhal ’07)</vt:lpstr>
      <vt:lpstr>Protocol Structure</vt:lpstr>
      <vt:lpstr>Summary</vt:lpstr>
      <vt:lpstr>Outline</vt:lpstr>
      <vt:lpstr>Example: Position Verification</vt:lpstr>
      <vt:lpstr>Position Verification: First Try</vt:lpstr>
      <vt:lpstr>Position Verification: Second Try</vt:lpstr>
      <vt:lpstr>Position-Based Quantum Cryptography</vt:lpstr>
      <vt:lpstr>Position-Based QC: Teleportation Attack</vt:lpstr>
      <vt:lpstr>Position Verification: Fourth Try</vt:lpstr>
      <vt:lpstr>Impossibility of Position-Based Q Crypto</vt:lpstr>
      <vt:lpstr>Position-Based Quantum Cryptography</vt:lpstr>
      <vt:lpstr>Open Questions</vt:lpstr>
      <vt:lpstr>Conclusion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Stephanie Wehner</dc:creator>
  <cp:lastModifiedBy>Christian Schaffner</cp:lastModifiedBy>
  <cp:revision>1179</cp:revision>
  <dcterms:created xsi:type="dcterms:W3CDTF">2010-01-20T16:17:28Z</dcterms:created>
  <dcterms:modified xsi:type="dcterms:W3CDTF">2010-10-12T13:25:53Z</dcterms:modified>
</cp:coreProperties>
</file>