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8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9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0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3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4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466" r:id="rId3"/>
    <p:sldId id="561" r:id="rId4"/>
    <p:sldId id="452" r:id="rId5"/>
    <p:sldId id="425" r:id="rId6"/>
    <p:sldId id="426" r:id="rId7"/>
    <p:sldId id="427" r:id="rId8"/>
    <p:sldId id="428" r:id="rId9"/>
    <p:sldId id="429" r:id="rId10"/>
    <p:sldId id="537" r:id="rId11"/>
    <p:sldId id="538" r:id="rId12"/>
    <p:sldId id="430" r:id="rId13"/>
    <p:sldId id="467" r:id="rId14"/>
    <p:sldId id="593" r:id="rId15"/>
    <p:sldId id="594" r:id="rId16"/>
    <p:sldId id="569" r:id="rId17"/>
    <p:sldId id="581" r:id="rId18"/>
    <p:sldId id="557" r:id="rId19"/>
    <p:sldId id="592" r:id="rId20"/>
    <p:sldId id="591" r:id="rId21"/>
    <p:sldId id="562" r:id="rId22"/>
    <p:sldId id="565" r:id="rId23"/>
    <p:sldId id="547" r:id="rId24"/>
    <p:sldId id="589" r:id="rId25"/>
    <p:sldId id="590" r:id="rId26"/>
    <p:sldId id="545" r:id="rId27"/>
    <p:sldId id="551" r:id="rId28"/>
    <p:sldId id="549" r:id="rId29"/>
    <p:sldId id="507" r:id="rId30"/>
    <p:sldId id="508" r:id="rId31"/>
    <p:sldId id="509" r:id="rId32"/>
    <p:sldId id="510" r:id="rId33"/>
    <p:sldId id="511" r:id="rId34"/>
    <p:sldId id="512" r:id="rId35"/>
    <p:sldId id="584" r:id="rId36"/>
    <p:sldId id="560" r:id="rId37"/>
    <p:sldId id="477" r:id="rId38"/>
    <p:sldId id="552" r:id="rId39"/>
    <p:sldId id="588" r:id="rId40"/>
    <p:sldId id="559" r:id="rId41"/>
  </p:sldIdLst>
  <p:sldSz cx="9144000" cy="6858000" type="screen4x3"/>
  <p:notesSz cx="7102475" cy="10234613"/>
  <p:custDataLst>
    <p:tags r:id="rId45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F00"/>
    <a:srgbClr val="D1FF02"/>
    <a:srgbClr val="AFFF00"/>
    <a:srgbClr val="0000FF"/>
    <a:srgbClr val="FF0000"/>
    <a:srgbClr val="66FF33"/>
    <a:srgbClr val="00FF00"/>
    <a:srgbClr val="33CC33"/>
    <a:srgbClr val="CB3A13"/>
    <a:srgbClr val="B3A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9" autoAdjust="0"/>
    <p:restoredTop sz="93742" autoAdjust="0"/>
  </p:normalViewPr>
  <p:slideViewPr>
    <p:cSldViewPr>
      <p:cViewPr varScale="1">
        <p:scale>
          <a:sx n="87" d="100"/>
          <a:sy n="87" d="100"/>
        </p:scale>
        <p:origin x="-752" y="-10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notesMaster" Target="notesMasters/notesMaster1.xml"/><Relationship Id="rId43" Type="http://schemas.openxmlformats.org/officeDocument/2006/relationships/handoutMaster" Target="handoutMasters/handoutMaster1.xml"/><Relationship Id="rId44" Type="http://schemas.openxmlformats.org/officeDocument/2006/relationships/printerSettings" Target="printerSettings/printerSettings1.bin"/><Relationship Id="rId4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00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04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6688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5229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67449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5117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8399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7233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186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06218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34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410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173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7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nl-NL" dirty="0" err="1" smtClean="0"/>
              <a:t>better</a:t>
            </a:r>
            <a:r>
              <a:rPr lang="nl-NL" dirty="0" smtClean="0"/>
              <a:t> picture of </a:t>
            </a:r>
            <a:r>
              <a:rPr lang="nl-NL" dirty="0" err="1" smtClean="0"/>
              <a:t>Schroedinger’s</a:t>
            </a:r>
            <a:r>
              <a:rPr lang="nl-NL" dirty="0" smtClean="0"/>
              <a:t> </a:t>
            </a:r>
            <a:r>
              <a:rPr lang="nl-NL" dirty="0" err="1" smtClean="0"/>
              <a:t>cat</a:t>
            </a:r>
            <a:endParaRPr lang="nl-NL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697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13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7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14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41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9088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information </a:t>
            </a:r>
            <a:r>
              <a:rPr lang="en-US" dirty="0" err="1" smtClean="0"/>
              <a:t>vs</a:t>
            </a:r>
            <a:r>
              <a:rPr lang="en-US" dirty="0" smtClean="0"/>
              <a:t> disturbance trade-off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52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22/01/16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6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9.wmf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gif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22.png"/><Relationship Id="rId5" Type="http://schemas.openxmlformats.org/officeDocument/2006/relationships/hyperlink" Target="http://dx.doi.org/10.1103/physrev.47.777" TargetMode="External"/><Relationship Id="rId6" Type="http://schemas.openxmlformats.org/officeDocument/2006/relationships/image" Target="../media/image13.png"/><Relationship Id="rId7" Type="http://schemas.openxmlformats.org/officeDocument/2006/relationships/image" Target="../media/image12.png"/><Relationship Id="rId8" Type="http://schemas.openxmlformats.org/officeDocument/2006/relationships/image" Target="../media/image23.png"/><Relationship Id="rId1" Type="http://schemas.openxmlformats.org/officeDocument/2006/relationships/tags" Target="../tags/tag39.x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13.png"/><Relationship Id="rId15" Type="http://schemas.openxmlformats.org/officeDocument/2006/relationships/image" Target="../media/image12.png"/><Relationship Id="rId16" Type="http://schemas.openxmlformats.org/officeDocument/2006/relationships/image" Target="../media/image30.png"/><Relationship Id="rId17" Type="http://schemas.openxmlformats.org/officeDocument/2006/relationships/image" Target="../media/image17.jpeg"/><Relationship Id="rId1" Type="http://schemas.openxmlformats.org/officeDocument/2006/relationships/tags" Target="../tags/tag40.xml"/><Relationship Id="rId2" Type="http://schemas.openxmlformats.org/officeDocument/2006/relationships/tags" Target="../tags/tag41.xml"/><Relationship Id="rId3" Type="http://schemas.openxmlformats.org/officeDocument/2006/relationships/tags" Target="../tags/tag42.xml"/><Relationship Id="rId4" Type="http://schemas.openxmlformats.org/officeDocument/2006/relationships/tags" Target="../tags/tag4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Relationship Id="rId7" Type="http://schemas.openxmlformats.org/officeDocument/2006/relationships/hyperlink" Target="http://journals.aps.org/prl/abstract/10.1103/PhysRevLett.70.1895" TargetMode="External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hyperlink" Target="http://www.idquantique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4" Type="http://schemas.openxmlformats.org/officeDocument/2006/relationships/tags" Target="../tags/tag4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.xml"/><Relationship Id="rId7" Type="http://schemas.openxmlformats.org/officeDocument/2006/relationships/image" Target="../media/image18.jpe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" Type="http://schemas.openxmlformats.org/officeDocument/2006/relationships/tags" Target="../tags/tag44.xml"/><Relationship Id="rId2" Type="http://schemas.openxmlformats.org/officeDocument/2006/relationships/tags" Target="../tags/tag4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4" Type="http://schemas.openxmlformats.org/officeDocument/2006/relationships/image" Target="../media/image13.png"/><Relationship Id="rId5" Type="http://schemas.openxmlformats.org/officeDocument/2006/relationships/image" Target="../media/image33.png"/><Relationship Id="rId6" Type="http://schemas.openxmlformats.org/officeDocument/2006/relationships/hyperlink" Target="http://dx.doi.org/10.1016/j.tcs.2014.05.025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8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34.png"/><Relationship Id="rId5" Type="http://schemas.openxmlformats.org/officeDocument/2006/relationships/image" Target="../media/image12.png"/><Relationship Id="rId6" Type="http://schemas.openxmlformats.org/officeDocument/2006/relationships/image" Target="../media/image32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34.png"/><Relationship Id="rId5" Type="http://schemas.openxmlformats.org/officeDocument/2006/relationships/image" Target="../media/image12.png"/><Relationship Id="rId6" Type="http://schemas.openxmlformats.org/officeDocument/2006/relationships/image" Target="../media/image32.wmf"/><Relationship Id="rId7" Type="http://schemas.openxmlformats.org/officeDocument/2006/relationships/image" Target="../media/image33.pn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4" Type="http://schemas.openxmlformats.org/officeDocument/2006/relationships/image" Target="../media/image13.png"/><Relationship Id="rId5" Type="http://schemas.openxmlformats.org/officeDocument/2006/relationships/image" Target="../media/image33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4" Type="http://schemas.openxmlformats.org/officeDocument/2006/relationships/image" Target="../media/image13.png"/><Relationship Id="rId5" Type="http://schemas.openxmlformats.org/officeDocument/2006/relationships/image" Target="../media/image33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Relationship Id="rId8" Type="http://schemas.openxmlformats.org/officeDocument/2006/relationships/image" Target="../media/image36.png"/><Relationship Id="rId9" Type="http://schemas.openxmlformats.org/officeDocument/2006/relationships/image" Target="../media/image12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hyperlink" Target="http://www.vad1.com/" TargetMode="External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32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ng"/><Relationship Id="rId12" Type="http://schemas.openxmlformats.org/officeDocument/2006/relationships/image" Target="../media/image49.png"/><Relationship Id="rId13" Type="http://schemas.openxmlformats.org/officeDocument/2006/relationships/image" Target="../media/image50.png"/><Relationship Id="rId14" Type="http://schemas.openxmlformats.org/officeDocument/2006/relationships/image" Target="../media/image51.png"/><Relationship Id="rId15" Type="http://schemas.openxmlformats.org/officeDocument/2006/relationships/image" Target="../media/image52.png"/><Relationship Id="rId16" Type="http://schemas.openxmlformats.org/officeDocument/2006/relationships/image" Target="../media/image53.emf"/><Relationship Id="rId17" Type="http://schemas.openxmlformats.org/officeDocument/2006/relationships/image" Target="../media/image47.png"/><Relationship Id="rId18" Type="http://schemas.openxmlformats.org/officeDocument/2006/relationships/image" Target="../media/image48.png"/><Relationship Id="rId19" Type="http://schemas.openxmlformats.org/officeDocument/2006/relationships/hyperlink" Target="dx.doi.org%5C10.1007%5C3-540-48285-7_30" TargetMode="External"/><Relationship Id="rId1" Type="http://schemas.openxmlformats.org/officeDocument/2006/relationships/tags" Target="../tags/tag48.xml"/><Relationship Id="rId2" Type="http://schemas.openxmlformats.org/officeDocument/2006/relationships/tags" Target="../tags/tag49.xml"/><Relationship Id="rId3" Type="http://schemas.openxmlformats.org/officeDocument/2006/relationships/tags" Target="../tags/tag50.xml"/><Relationship Id="rId4" Type="http://schemas.openxmlformats.org/officeDocument/2006/relationships/tags" Target="../tags/tag51.xml"/><Relationship Id="rId5" Type="http://schemas.openxmlformats.org/officeDocument/2006/relationships/tags" Target="../tags/tag52.xml"/><Relationship Id="rId6" Type="http://schemas.openxmlformats.org/officeDocument/2006/relationships/tags" Target="../tags/tag53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8.xml"/><Relationship Id="rId9" Type="http://schemas.openxmlformats.org/officeDocument/2006/relationships/image" Target="../media/image44.png"/><Relationship Id="rId10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20" Type="http://schemas.openxmlformats.org/officeDocument/2006/relationships/image" Target="../media/image55.png"/><Relationship Id="rId21" Type="http://schemas.openxmlformats.org/officeDocument/2006/relationships/image" Target="../media/image56.png"/><Relationship Id="rId22" Type="http://schemas.openxmlformats.org/officeDocument/2006/relationships/image" Target="../media/image51.png"/><Relationship Id="rId23" Type="http://schemas.openxmlformats.org/officeDocument/2006/relationships/image" Target="../media/image52.png"/><Relationship Id="rId24" Type="http://schemas.openxmlformats.org/officeDocument/2006/relationships/image" Target="../media/image49.png"/><Relationship Id="rId25" Type="http://schemas.openxmlformats.org/officeDocument/2006/relationships/image" Target="../media/image50.png"/><Relationship Id="rId26" Type="http://schemas.openxmlformats.org/officeDocument/2006/relationships/image" Target="../media/image47.png"/><Relationship Id="rId27" Type="http://schemas.openxmlformats.org/officeDocument/2006/relationships/image" Target="../media/image48.png"/><Relationship Id="rId28" Type="http://schemas.openxmlformats.org/officeDocument/2006/relationships/hyperlink" Target="http://eprint.iacr.org/2009/364" TargetMode="External"/><Relationship Id="rId10" Type="http://schemas.openxmlformats.org/officeDocument/2006/relationships/tags" Target="../tags/tag63.xml"/><Relationship Id="rId11" Type="http://schemas.openxmlformats.org/officeDocument/2006/relationships/tags" Target="../tags/tag64.xml"/><Relationship Id="rId12" Type="http://schemas.openxmlformats.org/officeDocument/2006/relationships/tags" Target="../tags/tag65.xml"/><Relationship Id="rId13" Type="http://schemas.openxmlformats.org/officeDocument/2006/relationships/tags" Target="../tags/tag66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19.xml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54.png"/><Relationship Id="rId1" Type="http://schemas.openxmlformats.org/officeDocument/2006/relationships/tags" Target="../tags/tag54.xml"/><Relationship Id="rId2" Type="http://schemas.openxmlformats.org/officeDocument/2006/relationships/tags" Target="../tags/tag55.xml"/><Relationship Id="rId3" Type="http://schemas.openxmlformats.org/officeDocument/2006/relationships/tags" Target="../tags/tag56.xml"/><Relationship Id="rId4" Type="http://schemas.openxmlformats.org/officeDocument/2006/relationships/tags" Target="../tags/tag57.xml"/><Relationship Id="rId5" Type="http://schemas.openxmlformats.org/officeDocument/2006/relationships/tags" Target="../tags/tag58.xml"/><Relationship Id="rId6" Type="http://schemas.openxmlformats.org/officeDocument/2006/relationships/tags" Target="../tags/tag59.xml"/><Relationship Id="rId7" Type="http://schemas.openxmlformats.org/officeDocument/2006/relationships/tags" Target="../tags/tag60.xml"/><Relationship Id="rId8" Type="http://schemas.openxmlformats.org/officeDocument/2006/relationships/tags" Target="../tags/tag6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20" Type="http://schemas.openxmlformats.org/officeDocument/2006/relationships/image" Target="../media/image57.png"/><Relationship Id="rId21" Type="http://schemas.openxmlformats.org/officeDocument/2006/relationships/image" Target="../media/image51.png"/><Relationship Id="rId22" Type="http://schemas.openxmlformats.org/officeDocument/2006/relationships/image" Target="../media/image58.png"/><Relationship Id="rId23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0.xml"/><Relationship Id="rId12" Type="http://schemas.openxmlformats.org/officeDocument/2006/relationships/image" Target="../media/image47.png"/><Relationship Id="rId13" Type="http://schemas.openxmlformats.org/officeDocument/2006/relationships/image" Target="../media/image48.png"/><Relationship Id="rId14" Type="http://schemas.openxmlformats.org/officeDocument/2006/relationships/image" Target="../media/image54.png"/><Relationship Id="rId15" Type="http://schemas.openxmlformats.org/officeDocument/2006/relationships/image" Target="../media/image55.png"/><Relationship Id="rId16" Type="http://schemas.openxmlformats.org/officeDocument/2006/relationships/image" Target="../media/image56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2.png"/><Relationship Id="rId1" Type="http://schemas.openxmlformats.org/officeDocument/2006/relationships/tags" Target="../tags/tag67.xml"/><Relationship Id="rId2" Type="http://schemas.openxmlformats.org/officeDocument/2006/relationships/tags" Target="../tags/tag68.xml"/><Relationship Id="rId3" Type="http://schemas.openxmlformats.org/officeDocument/2006/relationships/tags" Target="../tags/tag69.xml"/><Relationship Id="rId4" Type="http://schemas.openxmlformats.org/officeDocument/2006/relationships/tags" Target="../tags/tag70.xml"/><Relationship Id="rId5" Type="http://schemas.openxmlformats.org/officeDocument/2006/relationships/tags" Target="../tags/tag71.xml"/><Relationship Id="rId6" Type="http://schemas.openxmlformats.org/officeDocument/2006/relationships/tags" Target="../tags/tag72.xml"/><Relationship Id="rId7" Type="http://schemas.openxmlformats.org/officeDocument/2006/relationships/tags" Target="../tags/tag73.xml"/><Relationship Id="rId8" Type="http://schemas.openxmlformats.org/officeDocument/2006/relationships/tags" Target="../tags/tag74.xml"/></Relationships>
</file>

<file path=ppt/slides/_rels/slide3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3" Type="http://schemas.openxmlformats.org/officeDocument/2006/relationships/image" Target="../media/image47.png"/><Relationship Id="rId14" Type="http://schemas.openxmlformats.org/officeDocument/2006/relationships/image" Target="../media/image48.png"/><Relationship Id="rId1" Type="http://schemas.openxmlformats.org/officeDocument/2006/relationships/tags" Target="../tags/tag76.xml"/><Relationship Id="rId2" Type="http://schemas.openxmlformats.org/officeDocument/2006/relationships/tags" Target="../tags/tag77.xml"/><Relationship Id="rId3" Type="http://schemas.openxmlformats.org/officeDocument/2006/relationships/tags" Target="../tags/tag7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1.xml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59.png"/><Relationship Id="rId10" Type="http://schemas.openxmlformats.org/officeDocument/2006/relationships/hyperlink" Target="http://arxiv.org/abs/1008.2147" TargetMode="Externa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18.jpe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tags" Target="../tags/tag82.xml"/><Relationship Id="rId5" Type="http://schemas.openxmlformats.org/officeDocument/2006/relationships/tags" Target="../tags/tag83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2.xml"/><Relationship Id="rId8" Type="http://schemas.openxmlformats.org/officeDocument/2006/relationships/image" Target="../media/image47.png"/><Relationship Id="rId9" Type="http://schemas.openxmlformats.org/officeDocument/2006/relationships/image" Target="../media/image62.png"/><Relationship Id="rId10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17.jpeg"/><Relationship Id="rId14" Type="http://schemas.openxmlformats.org/officeDocument/2006/relationships/image" Target="../media/image13.png"/><Relationship Id="rId15" Type="http://schemas.openxmlformats.org/officeDocument/2006/relationships/image" Target="../media/image12.png"/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tags" Target="../tags/tag86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3.xml"/><Relationship Id="rId6" Type="http://schemas.openxmlformats.org/officeDocument/2006/relationships/hyperlink" Target="http://journals.aps.org/prl/abstract/10.1103/PhysRevLett.70.1895" TargetMode="External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65.png"/><Relationship Id="rId13" Type="http://schemas.openxmlformats.org/officeDocument/2006/relationships/image" Target="../media/image17.jpeg"/><Relationship Id="rId14" Type="http://schemas.openxmlformats.org/officeDocument/2006/relationships/image" Target="../media/image25.png"/><Relationship Id="rId1" Type="http://schemas.openxmlformats.org/officeDocument/2006/relationships/tags" Target="../tags/tag87.xml"/><Relationship Id="rId2" Type="http://schemas.openxmlformats.org/officeDocument/2006/relationships/tags" Target="../tags/tag88.xml"/><Relationship Id="rId3" Type="http://schemas.openxmlformats.org/officeDocument/2006/relationships/tags" Target="../tags/tag8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4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47.png"/><Relationship Id="rId9" Type="http://schemas.openxmlformats.org/officeDocument/2006/relationships/image" Target="../media/image62.png"/><Relationship Id="rId10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1009.2490" TargetMode="External"/><Relationship Id="rId4" Type="http://schemas.openxmlformats.org/officeDocument/2006/relationships/hyperlink" Target="http://arxiv.org/abs/1101.1065" TargetMode="External"/><Relationship Id="rId5" Type="http://schemas.openxmlformats.org/officeDocument/2006/relationships/hyperlink" Target="http://homepages.cwi.nl/~schaffne/positionbasedqcrypto.php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emf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7.jpeg"/><Relationship Id="rId15" Type="http://schemas.openxmlformats.org/officeDocument/2006/relationships/image" Target="../media/image18.jpeg"/><Relationship Id="rId1" Type="http://schemas.openxmlformats.org/officeDocument/2006/relationships/tags" Target="../tags/tag90.xml"/><Relationship Id="rId2" Type="http://schemas.openxmlformats.org/officeDocument/2006/relationships/tags" Target="../tags/tag91.xml"/><Relationship Id="rId3" Type="http://schemas.openxmlformats.org/officeDocument/2006/relationships/tags" Target="../tags/tag92.xml"/><Relationship Id="rId4" Type="http://schemas.openxmlformats.org/officeDocument/2006/relationships/tags" Target="../tags/tag93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No-cloning_theorem" TargetMode="External"/><Relationship Id="rId8" Type="http://schemas.openxmlformats.org/officeDocument/2006/relationships/hyperlink" Target="http://en.wikipedia.org/wiki/Quantum_entanglement" TargetMode="External"/><Relationship Id="rId9" Type="http://schemas.openxmlformats.org/officeDocument/2006/relationships/hyperlink" Target="http://en.wikipedia.org/wiki/Quantum_teleportation" TargetMode="External"/><Relationship Id="rId10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12.png"/><Relationship Id="rId13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32.wmf"/><Relationship Id="rId10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o.nl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://www.cwi.nl" TargetMode="External"/><Relationship Id="rId6" Type="http://schemas.openxmlformats.org/officeDocument/2006/relationships/image" Target="../media/image4.emf"/><Relationship Id="rId7" Type="http://schemas.openxmlformats.org/officeDocument/2006/relationships/hyperlink" Target="http://www.uva.nl" TargetMode="External"/><Relationship Id="rId8" Type="http://schemas.openxmlformats.org/officeDocument/2006/relationships/image" Target="../media/image5.emf"/><Relationship Id="rId9" Type="http://schemas.openxmlformats.org/officeDocument/2006/relationships/hyperlink" Target="http://www.qusoft.org/" TargetMode="External"/><Relationship Id="rId10" Type="http://schemas.openxmlformats.org/officeDocument/2006/relationships/image" Target="../media/image6.png"/><Relationship Id="rId11" Type="http://schemas.openxmlformats.org/officeDocument/2006/relationships/hyperlink" Target="http://arxiv.org/abs/1510.06120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7" Type="http://schemas.openxmlformats.org/officeDocument/2006/relationships/image" Target="../media/image9.wmf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1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9.wmf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9.wmf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6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9.wmf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404664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08912" cy="3456384"/>
          </a:xfrm>
        </p:spPr>
        <p:txBody>
          <a:bodyPr>
            <a:normAutofit fontScale="92500" lnSpcReduction="2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sz="3500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Research Center for Quantum Software</a:t>
            </a:r>
            <a:br>
              <a:rPr lang="en-US" dirty="0" smtClean="0">
                <a:solidFill>
                  <a:schemeClr val="tx2"/>
                </a:solidFill>
              </a:rPr>
            </a:br>
            <a:endParaRPr lang="en-US" dirty="0" smtClean="0">
              <a:solidFill>
                <a:schemeClr val="tx2"/>
              </a:solidFill>
            </a:endParaRP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648" y="4293096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360" y="3140968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251520" y="5517232"/>
            <a:ext cx="5472608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err="1" smtClean="0">
                <a:solidFill>
                  <a:schemeClr val="tx2"/>
                </a:solidFill>
              </a:rPr>
              <a:t>QuSoft</a:t>
            </a:r>
            <a:r>
              <a:rPr lang="en-US" sz="2600" i="1" dirty="0" smtClean="0">
                <a:solidFill>
                  <a:schemeClr val="tx2"/>
                </a:solidFill>
              </a:rPr>
              <a:t> Seminar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Friday, 22 January 2016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2420888"/>
            <a:ext cx="2174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908720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104" y="332656"/>
            <a:ext cx="3084230" cy="24482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620688"/>
            <a:ext cx="3663558" cy="195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5"/>
              </a:rPr>
              <a:t>[</a:t>
            </a:r>
            <a:r>
              <a:rPr lang="en-US" sz="2000" noProof="0" dirty="0" smtClean="0">
                <a:cs typeface="Arial" charset="0"/>
                <a:hlinkClick r:id="rId5"/>
              </a:rPr>
              <a:t>Einstein </a:t>
            </a:r>
            <a:r>
              <a:rPr lang="en-US" sz="2000" noProof="0" dirty="0" err="1" smtClean="0">
                <a:cs typeface="Arial" charset="0"/>
                <a:hlinkClick r:id="rId5"/>
              </a:rPr>
              <a:t>Podolsky</a:t>
            </a:r>
            <a:r>
              <a:rPr lang="en-US" sz="2000" noProof="0" dirty="0" smtClean="0">
                <a:cs typeface="Arial" charset="0"/>
                <a:hlinkClick r:id="rId5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  <p:pic>
        <p:nvPicPr>
          <p:cNvPr id="2" name="Picture 1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196752"/>
            <a:ext cx="1584176" cy="842646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313470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7"/>
              </a:rPr>
              <a:t>[</a:t>
            </a:r>
            <a:r>
              <a:rPr lang="en-US" sz="2000" dirty="0" smtClean="0">
                <a:cs typeface="Arial" charset="0"/>
                <a:hlinkClick r:id="rId7"/>
              </a:rPr>
              <a:t>Bennett Brassard Cr</a:t>
            </a:r>
            <a:r>
              <a:rPr lang="de-CH" sz="2000" dirty="0" smtClean="0">
                <a:cs typeface="Arial" charset="0"/>
                <a:hlinkClick r:id="rId7"/>
              </a:rPr>
              <a:t>é</a:t>
            </a:r>
            <a:r>
              <a:rPr lang="en-US" sz="2000" dirty="0" err="1" smtClean="0">
                <a:cs typeface="Arial" charset="0"/>
                <a:hlinkClick r:id="rId7"/>
              </a:rPr>
              <a:t>peau</a:t>
            </a:r>
            <a:r>
              <a:rPr lang="en-US" sz="2000" dirty="0" smtClean="0">
                <a:cs typeface="Arial" charset="0"/>
                <a:hlinkClick r:id="rId7"/>
              </a:rPr>
              <a:t> </a:t>
            </a:r>
            <a:r>
              <a:rPr lang="en-US" sz="2000" dirty="0" err="1" smtClean="0">
                <a:cs typeface="Arial" charset="0"/>
                <a:hlinkClick r:id="rId7"/>
              </a:rPr>
              <a:t>Jozsa</a:t>
            </a:r>
            <a:r>
              <a:rPr lang="en-US" sz="2000" dirty="0" smtClean="0">
                <a:cs typeface="Arial" charset="0"/>
                <a:hlinkClick r:id="rId7"/>
              </a:rPr>
              <a:t> Peres </a:t>
            </a:r>
            <a:r>
              <a:rPr lang="en-US" sz="2000" dirty="0" err="1" smtClean="0">
                <a:cs typeface="Arial" charset="0"/>
                <a:hlinkClick r:id="rId7"/>
              </a:rPr>
              <a:t>Wootters</a:t>
            </a:r>
            <a:r>
              <a:rPr lang="en-US" sz="2000" dirty="0" smtClean="0">
                <a:cs typeface="Arial" charset="0"/>
                <a:hlinkClick r:id="rId7"/>
              </a:rPr>
              <a:t> </a:t>
            </a:r>
            <a:r>
              <a:rPr lang="en-US" sz="2000" noProof="0" dirty="0" smtClean="0">
                <a:cs typeface="Arial" charset="0"/>
                <a:hlinkClick r:id="rId7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quantum one-time pad encryption </a:t>
            </a:r>
            <a:r>
              <a:rPr lang="en-US" sz="2600" dirty="0" smtClean="0">
                <a:cs typeface="Arial" charset="0"/>
              </a:rPr>
              <a:t>(applying a random Pauli operation)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Bob can only recover the teleported </a:t>
            </a:r>
            <a:r>
              <a:rPr lang="en-US" sz="2600" noProof="0" dirty="0" err="1" smtClean="0">
                <a:cs typeface="Arial" charset="0"/>
              </a:rPr>
              <a:t>qubit</a:t>
            </a:r>
            <a:r>
              <a:rPr lang="en-US" sz="2600" noProof="0" dirty="0" smtClean="0">
                <a:cs typeface="Arial" charset="0"/>
              </a:rPr>
              <a:t/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after receiving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endParaRPr lang="en-US" sz="2600" noProof="0" dirty="0" smtClean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1252828"/>
            <a:ext cx="2350343" cy="519987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92249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  <a:hlinkClick r:id="rId4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  <a:hlinkClick r:id="rId4"/>
              </a:rPr>
              <a:t> 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</a:t>
            </a:r>
            <a:r>
              <a:rPr lang="en-US" sz="3300" dirty="0" smtClean="0">
                <a:cs typeface="Arial" charset="0"/>
              </a:rPr>
              <a:t>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200933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437112"/>
            <a:ext cx="856786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an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which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does</a:t>
            </a:r>
            <a:r>
              <a:rPr lang="de-CH" sz="2400" dirty="0" smtClean="0">
                <a:cs typeface="Arial" charset="0"/>
              </a:rPr>
              <a:t> not </a:t>
            </a:r>
            <a:r>
              <a:rPr lang="de-CH" sz="2400" dirty="0" err="1" smtClean="0">
                <a:cs typeface="Arial" charset="0"/>
              </a:rPr>
              <a:t>rely</a:t>
            </a:r>
            <a:r>
              <a:rPr lang="de-CH" sz="2400" dirty="0" smtClean="0">
                <a:cs typeface="Arial" charset="0"/>
              </a:rPr>
              <a:t> on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computational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assumptions</a:t>
            </a:r>
            <a:r>
              <a:rPr lang="de-CH" sz="2400" dirty="0" smtClean="0">
                <a:cs typeface="Arial" charset="0"/>
              </a:rPr>
              <a:t> (such </a:t>
            </a:r>
            <a:r>
              <a:rPr lang="de-CH" sz="2400" dirty="0" err="1" smtClean="0">
                <a:cs typeface="Arial" charset="0"/>
              </a:rPr>
              <a:t>as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factoring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discrete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logarithms</a:t>
            </a:r>
            <a:r>
              <a:rPr lang="de-CH" sz="2400" dirty="0" smtClean="0">
                <a:cs typeface="Arial" charset="0"/>
              </a:rPr>
              <a:t>, etc.)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84</a:t>
            </a:r>
            <a:r>
              <a:rPr lang="en-US" sz="2000" noProof="0" dirty="0" smtClean="0">
                <a:cs typeface="Arial" charset="0"/>
                <a:hlinkClick r:id="rId6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6337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Cryptography Landscape</a:t>
            </a:r>
            <a:endParaRPr lang="en-US" dirty="0"/>
          </a:p>
        </p:txBody>
      </p:sp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30322"/>
              </p:ext>
            </p:extLst>
          </p:nvPr>
        </p:nvGraphicFramePr>
        <p:xfrm>
          <a:off x="1043608" y="1124744"/>
          <a:ext cx="7344816" cy="53471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36204"/>
                <a:gridCol w="1548172"/>
                <a:gridCol w="1800200"/>
                <a:gridCol w="2160240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attackers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br>
                        <a:rPr lang="en-US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classical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 quantum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everlasting security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(store and break later)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AES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longer keys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SHA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longer outputs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RSA, </a:t>
                      </a:r>
                      <a:r>
                        <a:rPr lang="en-US" baseline="0" dirty="0" err="1" smtClean="0"/>
                        <a:t>DiscLogs</a:t>
                      </a: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Shor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Hash-Based Sign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McEliece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Lattice-based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QKD</a:t>
                      </a: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 security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5400000">
            <a:off x="8046209" y="4237011"/>
            <a:ext cx="1542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Post Quantum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Crypto</a:t>
            </a: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107504" y="1700808"/>
            <a:ext cx="720080" cy="4824536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 technical difficulty (€)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98668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technically feasible: 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technically feasible: 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6188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Quantum Hacking</a:t>
            </a:r>
            <a:endParaRPr lang="en-US" sz="400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95" y="3789040"/>
            <a:ext cx="4477895" cy="33567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26" y="1340768"/>
            <a:ext cx="5890882" cy="3528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873492"/>
            <a:ext cx="2771800" cy="3248203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539552" y="908720"/>
            <a:ext cx="6680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 smtClean="0">
                <a:cs typeface="Arial" charset="0"/>
              </a:rPr>
              <a:t>e.g. by the group of </a:t>
            </a:r>
            <a:r>
              <a:rPr lang="en-US" dirty="0" smtClean="0">
                <a:cs typeface="Arial" charset="0"/>
                <a:hlinkClick r:id="rId5"/>
              </a:rPr>
              <a:t>Vadim Makarov</a:t>
            </a:r>
            <a:r>
              <a:rPr lang="en-US" dirty="0" smtClean="0">
                <a:cs typeface="Arial" charset="0"/>
              </a:rPr>
              <a:t> (University of Waterloo, Canada)</a:t>
            </a:r>
            <a:endParaRPr lang="en-US" dirty="0"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2360" y="23203"/>
            <a:ext cx="1200556" cy="10362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552" y="4653136"/>
            <a:ext cx="302433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8264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Introduction </a:t>
            </a:r>
            <a:r>
              <a:rPr lang="fr-CH" sz="3300" dirty="0"/>
              <a:t>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544" y="2996952"/>
            <a:ext cx="555193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804883"/>
            <a:ext cx="3744416" cy="28644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-36512" y="2564904"/>
            <a:ext cx="8429684" cy="3672408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</a:t>
            </a:r>
            <a:r>
              <a:rPr lang="en-US" sz="2600" dirty="0" smtClean="0">
                <a:cs typeface="Arial" charset="0"/>
              </a:rPr>
              <a:t>your 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assembly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4725144"/>
            <a:ext cx="2771800" cy="201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29249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0000FF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0000FF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(over)simplifying assumptions:	</a:t>
            </a:r>
            <a:endParaRPr lang="en-US" sz="2800" dirty="0">
              <a:cs typeface="Arial" charset="0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[Brands </a:t>
            </a:r>
            <a:r>
              <a:rPr lang="en-US" sz="2800" dirty="0" err="1" smtClean="0">
                <a:cs typeface="Arial" charset="0"/>
                <a:hlinkClick r:id="rId19" action="ppaction://hlinkfile"/>
              </a:rPr>
              <a:t>Chaum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338440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32875"/>
            <a:ext cx="3744416" cy="2864477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>
            <a:hlinkClick r:id="rId28"/>
          </p:cNvPr>
          <p:cNvSpPr/>
          <p:nvPr/>
        </p:nvSpPr>
        <p:spPr>
          <a:xfrm>
            <a:off x="539552" y="6093296"/>
            <a:ext cx="8352928" cy="7647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>
                <a:solidFill>
                  <a:schemeClr val="bg1"/>
                </a:solidFill>
              </a:rPr>
              <a:t>position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verification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is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classically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impossible</a:t>
            </a:r>
            <a:r>
              <a:rPr lang="de-CH" sz="3200" dirty="0" smtClean="0">
                <a:solidFill>
                  <a:schemeClr val="bg1"/>
                </a:solidFill>
              </a:rPr>
              <a:t> !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de-CH" sz="1400" dirty="0" smtClean="0">
                <a:solidFill>
                  <a:srgbClr val="FFFFFF"/>
                </a:solidFill>
                <a:cs typeface="Arial" charset="0"/>
              </a:rPr>
              <a:t>[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Chandran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Goyal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Moriarty </a:t>
            </a:r>
            <a:r>
              <a:rPr lang="en-US" sz="1400" dirty="0" err="1" smtClean="0">
                <a:solidFill>
                  <a:srgbClr val="FFFFFF"/>
                </a:solidFill>
                <a:cs typeface="Arial" charset="0"/>
              </a:rPr>
              <a:t>Ostrovsky</a:t>
            </a:r>
            <a:r>
              <a:rPr lang="en-US" sz="1400" dirty="0" smtClean="0">
                <a:solidFill>
                  <a:srgbClr val="FFFFFF"/>
                </a:solidFill>
                <a:cs typeface="Arial" charset="0"/>
              </a:rPr>
              <a:t> 09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]</a:t>
            </a:r>
            <a:endParaRPr lang="de-CH" sz="1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impossible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10"/>
              </a:rPr>
              <a:t>[Kent Munro </a:t>
            </a:r>
            <a:r>
              <a:rPr lang="de-CH" sz="2000" noProof="0" dirty="0" err="1" smtClean="0">
                <a:cs typeface="Arial" charset="0"/>
                <a:hlinkClick r:id="rId10"/>
              </a:rPr>
              <a:t>Spiller</a:t>
            </a:r>
            <a:r>
              <a:rPr lang="de-CH" sz="2000" noProof="0" dirty="0" smtClean="0">
                <a:cs typeface="Arial" charset="0"/>
                <a:hlinkClick r:id="rId10"/>
              </a:rPr>
              <a:t> 03/10</a:t>
            </a:r>
            <a:r>
              <a:rPr lang="en-US" sz="2000" noProof="0" dirty="0" smtClean="0">
                <a:cs typeface="Arial" charset="0"/>
                <a:hlinkClick r:id="rId1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4752528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cs typeface="Arial" charset="0"/>
              </a:rPr>
              <a:t>no-cloning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Cr</a:t>
            </a:r>
            <a:r>
              <a:rPr lang="de-CH" sz="2000" dirty="0" smtClean="0">
                <a:cs typeface="Arial" charset="0"/>
                <a:hlinkClick r:id="rId6"/>
              </a:rPr>
              <a:t>é</a:t>
            </a:r>
            <a:r>
              <a:rPr lang="en-US" sz="2000" dirty="0" err="1" smtClean="0">
                <a:cs typeface="Arial" charset="0"/>
                <a:hlinkClick r:id="rId6"/>
              </a:rPr>
              <a:t>peau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dirty="0" err="1" smtClean="0">
                <a:cs typeface="Arial" charset="0"/>
                <a:hlinkClick r:id="rId6"/>
              </a:rPr>
              <a:t>Jozsa</a:t>
            </a:r>
            <a:r>
              <a:rPr lang="en-US" sz="2000" dirty="0" smtClean="0">
                <a:cs typeface="Arial" charset="0"/>
                <a:hlinkClick r:id="rId6"/>
              </a:rPr>
              <a:t> Peres </a:t>
            </a:r>
            <a:r>
              <a:rPr lang="en-US" sz="2000" dirty="0" err="1" smtClean="0">
                <a:cs typeface="Arial" charset="0"/>
                <a:hlinkClick r:id="rId6"/>
              </a:rPr>
              <a:t>Wootters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noProof="0" dirty="0" smtClean="0">
                <a:cs typeface="Arial" charset="0"/>
                <a:hlinkClick r:id="rId6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Bob can only recover the teleported </a:t>
            </a:r>
            <a:r>
              <a:rPr lang="en-US" sz="2600" noProof="0" dirty="0" err="1" smtClean="0">
                <a:cs typeface="Arial" charset="0"/>
              </a:rPr>
              <a:t>qubit</a:t>
            </a:r>
            <a:r>
              <a:rPr lang="en-US" sz="2600" noProof="0" dirty="0" smtClean="0">
                <a:cs typeface="Arial" charset="0"/>
              </a:rPr>
              <a:t/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after receiving the 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endParaRPr lang="en-US" sz="2600" noProof="0" dirty="0" smtClean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957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Any position-verification protocol </a:t>
            </a:r>
            <a:r>
              <a:rPr lang="en-US" dirty="0" smtClean="0">
                <a:solidFill>
                  <a:srgbClr val="0000FF"/>
                </a:solidFill>
                <a:cs typeface="Arial" charset="0"/>
              </a:rPr>
              <a:t>can be broken </a:t>
            </a:r>
            <a:r>
              <a:rPr lang="en-US" dirty="0" smtClean="0">
                <a:cs typeface="Arial" charset="0"/>
              </a:rPr>
              <a:t>using an exponential number of entangled </a:t>
            </a:r>
            <a:r>
              <a:rPr lang="en-US" dirty="0" err="1" smtClean="0">
                <a:cs typeface="Arial" charset="0"/>
              </a:rPr>
              <a:t>qubits</a:t>
            </a:r>
            <a:r>
              <a:rPr lang="en-US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0000FF"/>
                </a:solidFill>
                <a:cs typeface="Arial" charset="0"/>
              </a:rPr>
              <a:t>Question:</a:t>
            </a:r>
            <a:r>
              <a:rPr lang="en-US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3933056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8412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  <a:hlinkClick r:id="rId3"/>
              </a:rPr>
              <a:t>[</a:t>
            </a:r>
            <a:r>
              <a:rPr lang="nl-NL" dirty="0">
                <a:cs typeface="Arial" charset="0"/>
                <a:hlinkClick r:id="rId3"/>
              </a:rPr>
              <a:t>Buhrman, Chandran, Fehr, Gelles, Goyal, Ostrovsky, Schaffner 2010</a:t>
            </a:r>
            <a:r>
              <a:rPr lang="en-US" dirty="0" smtClean="0">
                <a:cs typeface="Arial" charset="0"/>
                <a:hlinkClick r:id="rId3"/>
              </a:rPr>
              <a:t>]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  <a:hlinkClick r:id="rId4"/>
              </a:rPr>
              <a:t>[</a:t>
            </a:r>
            <a:r>
              <a:rPr lang="en-US" dirty="0" err="1" smtClean="0">
                <a:cs typeface="Arial" charset="0"/>
                <a:hlinkClick r:id="rId4"/>
              </a:rPr>
              <a:t>Beigi</a:t>
            </a:r>
            <a:r>
              <a:rPr lang="en-US" dirty="0" smtClean="0">
                <a:cs typeface="Arial" charset="0"/>
                <a:hlinkClick r:id="rId4"/>
              </a:rPr>
              <a:t> Koenig 2011]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20" name="Rectangle 19"/>
          <p:cNvSpPr/>
          <p:nvPr/>
        </p:nvSpPr>
        <p:spPr>
          <a:xfrm>
            <a:off x="323528" y="6156012"/>
            <a:ext cx="880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>
                <a:cs typeface="Arial" charset="0"/>
              </a:rPr>
              <a:t>see </a:t>
            </a:r>
            <a:r>
              <a:rPr lang="en-US" dirty="0">
                <a:cs typeface="Arial" charset="0"/>
                <a:hlinkClick r:id="rId5"/>
              </a:rPr>
              <a:t>http://homepages.cwi.nl/~schaffne/</a:t>
            </a:r>
            <a:r>
              <a:rPr lang="en-US" dirty="0" smtClean="0">
                <a:cs typeface="Arial" charset="0"/>
                <a:hlinkClick r:id="rId5"/>
              </a:rPr>
              <a:t>positionbasedqcrypto.php</a:t>
            </a:r>
            <a:r>
              <a:rPr lang="en-US" dirty="0" smtClean="0">
                <a:cs typeface="Arial" charset="0"/>
              </a:rPr>
              <a:t> for recent developments 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  <a:hlinkClick r:id="rId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556792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2898478"/>
            <a:ext cx="2592288" cy="3826712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88141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2564904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1988840"/>
            <a:ext cx="1925712" cy="2240665"/>
          </a:xfrm>
          <a:prstGeom prst="rect">
            <a:avLst/>
          </a:prstGeom>
        </p:spPr>
      </p:pic>
      <p:pic>
        <p:nvPicPr>
          <p:cNvPr id="5" name="Picture 43" descr="nwo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5517232"/>
            <a:ext cx="1981200" cy="893482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872" y="5229200"/>
            <a:ext cx="1131996" cy="1224136"/>
          </a:xfrm>
          <a:prstGeom prst="rect">
            <a:avLst/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552" y="5517232"/>
            <a:ext cx="2446242" cy="6480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95736" y="4437112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 smtClean="0">
                <a:cs typeface="Arial" charset="0"/>
              </a:rPr>
              <a:t>check </a:t>
            </a:r>
            <a:r>
              <a:rPr lang="en-US" dirty="0" smtClean="0">
                <a:cs typeface="Arial" charset="0"/>
                <a:hlinkClick r:id="rId11"/>
              </a:rPr>
              <a:t>http</a:t>
            </a:r>
            <a:r>
              <a:rPr lang="en-US" dirty="0">
                <a:cs typeface="Arial" charset="0"/>
                <a:hlinkClick r:id="rId11"/>
              </a:rPr>
              <a:t>://arxiv.org/abs/</a:t>
            </a:r>
            <a:r>
              <a:rPr lang="en-US" dirty="0" smtClean="0">
                <a:cs typeface="Arial" charset="0"/>
                <a:hlinkClick r:id="rId11"/>
              </a:rPr>
              <a:t>1510.06120</a:t>
            </a:r>
            <a:r>
              <a:rPr lang="en-US" dirty="0" smtClean="0">
                <a:cs typeface="Arial" charset="0"/>
              </a:rPr>
              <a:t> for </a:t>
            </a:r>
            <a:r>
              <a:rPr lang="en-US" dirty="0" smtClean="0">
                <a:cs typeface="Arial" charset="0"/>
              </a:rPr>
              <a:t>a survey about quantum cryptography beyond key distribution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ket{00}+\ket{11}}{\sqrt{2}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47"/>
  <p:tag name="PICTUREFILESIZE" val="75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left\{ \frac{\ket{00} \pm \ket{11}}{\sqrt{2}}, \frac{\ket{01} \pm \ket{10}}{\sqrt{2}} \right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13"/>
  <p:tag name="PICTUREFILESIZE" val="1638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14911</TotalTime>
  <Words>1220</Words>
  <Application>Microsoft Macintosh PowerPoint</Application>
  <PresentationFormat>On-screen Show (4:3)</PresentationFormat>
  <Paragraphs>334</Paragraphs>
  <Slides>39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Custom Design</vt:lpstr>
      <vt:lpstr>Quantum Cryptography</vt:lpstr>
      <vt:lpstr>1969: Man on the Moon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Measuring Collapses the State</vt:lpstr>
      <vt:lpstr>Measuring Collapses the State</vt:lpstr>
      <vt:lpstr>Quantum Mechanics </vt:lpstr>
      <vt:lpstr>PowerPoint Presentation</vt:lpstr>
      <vt:lpstr>EPR Pairs</vt:lpstr>
      <vt:lpstr>Quantum Teleportation</vt:lpstr>
      <vt:lpstr>Demonstration of Quantum Technology</vt:lpstr>
      <vt:lpstr>What will you Learn from this Talk?</vt:lpstr>
      <vt:lpstr>No-Cloning Theorem</vt:lpstr>
      <vt:lpstr>Quantum Key Distribution (QKD)</vt:lpstr>
      <vt:lpstr>Quantum Cryptography Landscape</vt:lpstr>
      <vt:lpstr>Quantum Key Distribution (QKD)</vt:lpstr>
      <vt:lpstr>Quantum Key Distribution (QKD)</vt:lpstr>
      <vt:lpstr>Quantum Key Distribution (QKD)</vt:lpstr>
      <vt:lpstr>Quantum Key Distribution (QKD)</vt:lpstr>
      <vt:lpstr>Quantum Hacking</vt:lpstr>
      <vt:lpstr>What will you Learn from this Talk?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Quantum Teleportation</vt:lpstr>
      <vt:lpstr>Teleportation Attack</vt:lpstr>
      <vt:lpstr>No-Go Theorem</vt:lpstr>
      <vt:lpstr>What Have You Learned from this Talk?</vt:lpstr>
      <vt:lpstr>What Have You Learned from this Talk?</vt:lpstr>
      <vt:lpstr>Thank you for your attention!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1819</cp:revision>
  <dcterms:created xsi:type="dcterms:W3CDTF">2010-01-20T16:17:28Z</dcterms:created>
  <dcterms:modified xsi:type="dcterms:W3CDTF">2016-01-22T06:41:45Z</dcterms:modified>
</cp:coreProperties>
</file>