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466" r:id="rId3"/>
    <p:sldId id="532" r:id="rId4"/>
    <p:sldId id="533" r:id="rId5"/>
    <p:sldId id="553" r:id="rId6"/>
    <p:sldId id="541" r:id="rId7"/>
    <p:sldId id="543" r:id="rId8"/>
    <p:sldId id="599" r:id="rId9"/>
    <p:sldId id="467" r:id="rId10"/>
    <p:sldId id="601" r:id="rId11"/>
    <p:sldId id="503" r:id="rId12"/>
    <p:sldId id="547" r:id="rId13"/>
    <p:sldId id="602" r:id="rId14"/>
    <p:sldId id="592" r:id="rId15"/>
    <p:sldId id="600" r:id="rId16"/>
  </p:sldIdLst>
  <p:sldSz cx="9144000" cy="6858000" type="screen4x3"/>
  <p:notesSz cx="7102475" cy="10234613"/>
  <p:custDataLst>
    <p:tags r:id="rId20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66FF33"/>
    <a:srgbClr val="00FF00"/>
    <a:srgbClr val="33CC33"/>
    <a:srgbClr val="CB3A13"/>
    <a:srgbClr val="B3A6FE"/>
    <a:srgbClr val="D1C8DE"/>
    <a:srgbClr val="CCC1D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9" autoAdjust="0"/>
    <p:restoredTop sz="93729" autoAdjust="0"/>
  </p:normalViewPr>
  <p:slideViewPr>
    <p:cSldViewPr>
      <p:cViewPr varScale="1">
        <p:scale>
          <a:sx n="92" d="100"/>
          <a:sy n="92" d="100"/>
        </p:scale>
        <p:origin x="-1472" y="-12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gs" Target="tags/tag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5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6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14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02.11.15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32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33.png"/><Relationship Id="rId7" Type="http://schemas.openxmlformats.org/officeDocument/2006/relationships/image" Target="../media/image32.png"/><Relationship Id="rId8" Type="http://schemas.openxmlformats.org/officeDocument/2006/relationships/image" Target="../media/image34.png"/><Relationship Id="rId9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33.png"/><Relationship Id="rId7" Type="http://schemas.openxmlformats.org/officeDocument/2006/relationships/image" Target="../media/image32.png"/><Relationship Id="rId8" Type="http://schemas.openxmlformats.org/officeDocument/2006/relationships/image" Target="../media/image34.png"/><Relationship Id="rId9" Type="http://schemas.openxmlformats.org/officeDocument/2006/relationships/image" Target="../media/image18.png"/><Relationship Id="rId10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14.wmf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8.png"/><Relationship Id="rId9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simonsingh.net/books/the-code-book/" TargetMode="External"/><Relationship Id="rId5" Type="http://schemas.openxmlformats.org/officeDocument/2006/relationships/image" Target="../media/image8.png"/><Relationship Id="rId6" Type="http://schemas.openxmlformats.org/officeDocument/2006/relationships/hyperlink" Target="http://en.wikipedia.org/wiki/Scytale" TargetMode="External"/><Relationship Id="rId7" Type="http://schemas.openxmlformats.org/officeDocument/2006/relationships/hyperlink" Target="http://en.wikipedia.org/wiki/Enigma_machin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4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hyperlink" Target="http://en.wikipedia.org/wiki/Advanced_Encryption_Standard" TargetMode="External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4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" Type="http://schemas.openxmlformats.org/officeDocument/2006/relationships/tags" Target="../tags/tag2.xml"/><Relationship Id="rId2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jpeg"/><Relationship Id="rId5" Type="http://schemas.openxmlformats.org/officeDocument/2006/relationships/image" Target="../media/image26.jpeg"/><Relationship Id="rId6" Type="http://schemas.openxmlformats.org/officeDocument/2006/relationships/image" Target="../media/image27.png"/><Relationship Id="rId7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research.blogspot.nl/2014/09/ucsb-partners-with-google-on-hardware.html" TargetMode="External"/><Relationship Id="rId4" Type="http://schemas.openxmlformats.org/officeDocument/2006/relationships/image" Target="../media/image29.png"/><Relationship Id="rId5" Type="http://schemas.openxmlformats.org/officeDocument/2006/relationships/image" Target="../media/image27.png"/><Relationship Id="rId6" Type="http://schemas.openxmlformats.org/officeDocument/2006/relationships/image" Target="../media/image30.emf"/><Relationship Id="rId7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54868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Quantum Cryptography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1560" y="1916832"/>
            <a:ext cx="7924800" cy="2808312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 smtClean="0">
                <a:solidFill>
                  <a:schemeClr val="tx2"/>
                </a:solidFill>
              </a:rPr>
              <a:t>Christian Schaffner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288" y="3903670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652" y="3429000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609600" y="5486400"/>
            <a:ext cx="4898504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BSc IW visit to ILLC</a:t>
            </a: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Monday, 2 November 2015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797152"/>
            <a:ext cx="85678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Offers</a:t>
            </a:r>
            <a:r>
              <a:rPr lang="de-CH" sz="2400" dirty="0" smtClean="0">
                <a:cs typeface="Arial" charset="0"/>
              </a:rPr>
              <a:t> a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quantum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solution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key</a:t>
            </a:r>
            <a:r>
              <a:rPr lang="de-CH" sz="2400" dirty="0" smtClean="0">
                <a:cs typeface="Arial" charset="0"/>
              </a:rPr>
              <a:t>-exchange </a:t>
            </a:r>
            <a:r>
              <a:rPr lang="de-CH" sz="2400" dirty="0" err="1" smtClean="0">
                <a:cs typeface="Arial" charset="0"/>
              </a:rPr>
              <a:t>problem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Puts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starting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position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use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symmetric-key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cryptography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smtClean="0">
                <a:cs typeface="Arial" charset="0"/>
              </a:rPr>
              <a:t>(such </a:t>
            </a:r>
            <a:r>
              <a:rPr lang="de-CH" sz="2400" dirty="0" err="1" smtClean="0">
                <a:cs typeface="Arial" charset="0"/>
              </a:rPr>
              <a:t>as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one</a:t>
            </a:r>
            <a:r>
              <a:rPr lang="de-CH" sz="2400" dirty="0" smtClean="0">
                <a:cs typeface="Arial" charset="0"/>
              </a:rPr>
              <a:t>-time pad)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0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557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772816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301736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412776"/>
            <a:ext cx="3528392" cy="181006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 smtClean="0"/>
              <a:t>Summary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95536" y="980728"/>
            <a:ext cx="4536504" cy="13681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One-Time Pad</a:t>
            </a: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Quantum Key Distribution</a:t>
            </a: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lvl="1">
              <a:spcBef>
                <a:spcPct val="20000"/>
              </a:spcBef>
              <a:buClr>
                <a:srgbClr val="4F81BD"/>
              </a:buClr>
              <a:buSzPct val="65000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328" y="260648"/>
            <a:ext cx="1368152" cy="182521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06868">
            <a:off x="4935325" y="323183"/>
            <a:ext cx="2406434" cy="1375330"/>
          </a:xfrm>
          <a:prstGeom prst="rect">
            <a:avLst/>
          </a:prstGeom>
        </p:spPr>
      </p:pic>
      <p:grpSp>
        <p:nvGrpSpPr>
          <p:cNvPr id="68" name="Group 67"/>
          <p:cNvGrpSpPr/>
          <p:nvPr/>
        </p:nvGrpSpPr>
        <p:grpSpPr>
          <a:xfrm>
            <a:off x="179512" y="2276872"/>
            <a:ext cx="6192316" cy="2011635"/>
            <a:chOff x="1763688" y="1528146"/>
            <a:chExt cx="6192316" cy="2011635"/>
          </a:xfrm>
        </p:grpSpPr>
        <p:pic>
          <p:nvPicPr>
            <p:cNvPr id="69" name="Picture 39" descr="BS00996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40" descr="BS00996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8" name="Picture 77" descr="AliceBlue.eps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80" name="Picture 79" descr="QueenOfHearts.png"/>
            <p:cNvPicPr>
              <a:picLocks noChangeAspect="1"/>
            </p:cNvPicPr>
            <p:nvPr/>
          </p:nvPicPr>
          <p:blipFill>
            <a:blip r:embed="rId7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81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82" name="Picture 4"/>
            <p:cNvPicPr>
              <a:picLocks noChangeAspect="1" noChangeArrowheads="1"/>
            </p:cNvPicPr>
            <p:nvPr/>
          </p:nvPicPr>
          <p:blipFill>
            <a:blip r:embed="rId9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83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84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87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88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01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2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89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99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00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90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97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91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9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92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93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94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86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7" name="Rounded Rectangle 106"/>
          <p:cNvSpPr/>
          <p:nvPr/>
        </p:nvSpPr>
        <p:spPr>
          <a:xfrm>
            <a:off x="4860032" y="5223362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 smtClean="0"/>
              <a:t>Quantum Computing</a:t>
            </a:r>
            <a:endParaRPr lang="en-US" sz="2000" dirty="0"/>
          </a:p>
        </p:txBody>
      </p:sp>
      <p:sp>
        <p:nvSpPr>
          <p:cNvPr id="108" name="Rounded Rectangle 107"/>
          <p:cNvSpPr/>
          <p:nvPr/>
        </p:nvSpPr>
        <p:spPr>
          <a:xfrm>
            <a:off x="897791" y="6015450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Master of Logic course: </a:t>
            </a:r>
            <a:br>
              <a:rPr lang="en-US" sz="2000" dirty="0" smtClean="0"/>
            </a:br>
            <a:r>
              <a:rPr lang="en-US" sz="2000" dirty="0" smtClean="0"/>
              <a:t>Information Theory</a:t>
            </a:r>
            <a:endParaRPr lang="en-US" sz="2000" dirty="0"/>
          </a:p>
        </p:txBody>
      </p:sp>
      <p:sp>
        <p:nvSpPr>
          <p:cNvPr id="109" name="Rounded Rectangle 108"/>
          <p:cNvSpPr/>
          <p:nvPr/>
        </p:nvSpPr>
        <p:spPr>
          <a:xfrm>
            <a:off x="4860032" y="6015450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/>
              <a:t>Computational Complexity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899592" y="5223362"/>
            <a:ext cx="3470400" cy="684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BSc </a:t>
            </a:r>
            <a:r>
              <a:rPr lang="en-US" sz="2000" dirty="0" err="1" smtClean="0"/>
              <a:t>Informatica</a:t>
            </a:r>
            <a:r>
              <a:rPr lang="en-US" sz="2000" dirty="0" smtClean="0"/>
              <a:t> course: </a:t>
            </a:r>
            <a:br>
              <a:rPr lang="en-US" sz="2000" dirty="0" smtClean="0"/>
            </a:br>
            <a:r>
              <a:rPr lang="en-US" sz="2000" dirty="0" smtClean="0"/>
              <a:t>Information &amp; Communication</a:t>
            </a:r>
            <a:endParaRPr lang="en-US" sz="20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843808" y="4437112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 smtClean="0"/>
              <a:t>Modern Cryptography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98805319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  <p:bldP spid="107" grpId="0" animBg="1"/>
      <p:bldP spid="108" grpId="0" animBg="1"/>
      <p:bldP spid="109" grpId="0" animBg="1"/>
      <p:bldP spid="110" grpId="0" animBg="1"/>
      <p:bldP spid="1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24996"/>
            <a:ext cx="8229600" cy="792798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Perfect Security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27687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42088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19675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191683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356992"/>
            <a:ext cx="684076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Given that 	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c </a:t>
            </a:r>
            <a:r>
              <a:rPr lang="en-US" sz="2000" dirty="0"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  <a:r>
              <a:rPr lang="en-US" sz="2000" dirty="0" smtClean="0">
                <a:cs typeface="Arial" charset="0"/>
              </a:rPr>
              <a:t>,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is it possible 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0000 0000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sz="2000" dirty="0" smtClean="0">
                <a:cs typeface="Arial"/>
              </a:rPr>
              <a:t>?</a:t>
            </a:r>
            <a:endParaRPr lang="en-US" sz="2000" dirty="0">
              <a:cs typeface="Arial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0101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0100</a:t>
            </a:r>
            <a:r>
              <a:rPr lang="en-US" sz="2000" dirty="0" smtClean="0">
                <a:cs typeface="Arial" charset="0"/>
              </a:rPr>
              <a:t>.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 charset="0"/>
              </a:rPr>
              <a:t>is it possible </a:t>
            </a:r>
            <a:r>
              <a:rPr lang="en-US" sz="2000" dirty="0" smtClean="0">
                <a:cs typeface="Arial" charset="0"/>
              </a:rPr>
              <a:t>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1111 1111 </a:t>
            </a:r>
            <a:r>
              <a:rPr lang="en-US" sz="2000" dirty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/>
              </a:rPr>
              <a:t>Yes, if </a:t>
            </a:r>
            <a:r>
              <a:rPr lang="en-US" sz="2000" dirty="0" smtClean="0">
                <a:cs typeface="Arial"/>
              </a:rPr>
              <a:t>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101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 1011</a:t>
            </a:r>
            <a:r>
              <a:rPr lang="en-US" sz="2000" dirty="0" smtClean="0">
                <a:cs typeface="Arial" charset="0"/>
              </a:rPr>
              <a:t>. 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it is possible that	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m 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0101 0101 </a:t>
            </a:r>
            <a:r>
              <a:rPr lang="en-US" sz="2000" dirty="0" smtClean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0000 0001</a:t>
            </a:r>
            <a:endParaRPr lang="en-US" sz="2000" dirty="0"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In fact, every m is possible.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Hence, the one-time pad is </a:t>
            </a:r>
            <a:r>
              <a:rPr lang="en-US" sz="2000" dirty="0" smtClean="0">
                <a:solidFill>
                  <a:srgbClr val="FF0000"/>
                </a:solidFill>
                <a:cs typeface="Consolas"/>
              </a:rPr>
              <a:t>perfectly secure</a:t>
            </a:r>
            <a:r>
              <a:rPr lang="en-US" sz="2000" dirty="0" smtClean="0">
                <a:cs typeface="Consolas"/>
              </a:rPr>
              <a:t>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196752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412776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340768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340768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120779"/>
              </p:ext>
            </p:extLst>
          </p:nvPr>
        </p:nvGraphicFramePr>
        <p:xfrm>
          <a:off x="6804248" y="3645024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23528" y="8367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560" y="278092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68344" y="2915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1840" y="8367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8367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060848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906401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29" grpId="0"/>
      <p:bldP spid="30" grpId="0"/>
      <p:bldP spid="31" grpId="0"/>
      <p:bldP spid="33" grpId="0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Classical Cryptography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636912"/>
            <a:ext cx="2592288" cy="3458309"/>
          </a:xfrm>
          <a:prstGeom prst="rect">
            <a:avLst/>
          </a:prstGeom>
        </p:spPr>
      </p:pic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85206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3000 years of fascinating history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U</a:t>
            </a:r>
            <a:r>
              <a:rPr lang="en-US" sz="2600" dirty="0" smtClean="0">
                <a:cs typeface="Arial" charset="0"/>
              </a:rPr>
              <a:t>ntil </a:t>
            </a:r>
            <a:r>
              <a:rPr lang="en-US" sz="2600" dirty="0">
                <a:cs typeface="Arial" charset="0"/>
              </a:rPr>
              <a:t>1970: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private communication </a:t>
            </a:r>
            <a:r>
              <a:rPr lang="en-US" sz="2600" dirty="0" smtClean="0">
                <a:cs typeface="Arial" charset="0"/>
              </a:rPr>
              <a:t>was the only goal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187356"/>
            <a:ext cx="3684443" cy="2105740"/>
          </a:xfrm>
          <a:prstGeom prst="rect">
            <a:avLst/>
          </a:prstGeom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2348880"/>
            <a:ext cx="2736304" cy="41775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44371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err="1" smtClean="0">
                <a:latin typeface="Arial" pitchFamily="34" charset="0"/>
                <a:cs typeface="Arial" pitchFamily="34" charset="0"/>
                <a:hlinkClick r:id="rId6"/>
              </a:rPr>
              <a:t>Scytale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61653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  <a:hlinkClick r:id="rId7"/>
              </a:rPr>
              <a:t>Enigma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89276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3421" y="2708920"/>
            <a:ext cx="5956848" cy="3744416"/>
            <a:chOff x="-3421" y="2708920"/>
            <a:chExt cx="5956848" cy="374441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99" b="8062"/>
            <a:stretch/>
          </p:blipFill>
          <p:spPr>
            <a:xfrm>
              <a:off x="-3421" y="2708920"/>
              <a:ext cx="5956848" cy="3744416"/>
            </a:xfrm>
            <a:prstGeom prst="rect">
              <a:avLst/>
            </a:prstGeom>
          </p:spPr>
        </p:pic>
        <p:sp>
          <p:nvSpPr>
            <p:cNvPr id="2" name="Oval 1"/>
            <p:cNvSpPr/>
            <p:nvPr/>
          </p:nvSpPr>
          <p:spPr>
            <a:xfrm>
              <a:off x="146704" y="2924944"/>
              <a:ext cx="536864" cy="288032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Modern Cryptography</a:t>
            </a:r>
            <a:endParaRPr lang="en-US" sz="4000" dirty="0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144016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everywhere</a:t>
            </a:r>
            <a:r>
              <a:rPr lang="en-US" sz="2600" dirty="0" smtClean="0">
                <a:cs typeface="Arial" charset="0"/>
              </a:rPr>
              <a:t>!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concerned with all settings where people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do not trust </a:t>
            </a:r>
            <a:r>
              <a:rPr lang="en-US" sz="2600" dirty="0" smtClean="0">
                <a:cs typeface="Arial" charset="0"/>
              </a:rPr>
              <a:t>each other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3645024"/>
            <a:ext cx="3492500" cy="23241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1840" y="2060848"/>
            <a:ext cx="4054604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561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Secure Encryption</a:t>
            </a:r>
            <a:endParaRPr lang="en-US" sz="4000" dirty="0"/>
          </a:p>
        </p:txBody>
      </p:sp>
      <p:sp>
        <p:nvSpPr>
          <p:cNvPr id="1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pic>
        <p:nvPicPr>
          <p:cNvPr id="15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40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395536" y="4005064"/>
            <a:ext cx="68407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secret key </a:t>
            </a:r>
            <a:r>
              <a:rPr lang="en-US" sz="2400" dirty="0">
                <a:cs typeface="Arial" charset="0"/>
              </a:rPr>
              <a:t>k</a:t>
            </a:r>
          </a:p>
        </p:txBody>
      </p:sp>
      <p:pic>
        <p:nvPicPr>
          <p:cNvPr id="20" name="Picture 19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987824" y="1700808"/>
            <a:ext cx="2195795" cy="1747356"/>
            <a:chOff x="2987824" y="1700808"/>
            <a:chExt cx="2195795" cy="1747356"/>
          </a:xfrm>
        </p:grpSpPr>
        <p:sp>
          <p:nvSpPr>
            <p:cNvPr id="22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83968" y="2924944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25" name="Picture 24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130550" y="1556792"/>
            <a:ext cx="2881313" cy="864096"/>
            <a:chOff x="3130550" y="1556792"/>
            <a:chExt cx="2881313" cy="864096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27" name="Picture 26" descr="MC900441455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556792"/>
              <a:ext cx="864096" cy="86409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467544" y="32129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43835" y="321297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10527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</a:t>
            </a:r>
            <a:r>
              <a:rPr lang="en-US" dirty="0">
                <a:latin typeface="Consolas"/>
                <a:cs typeface="Consolas"/>
              </a:rPr>
              <a:t>0000 1111</a:t>
            </a:r>
          </a:p>
        </p:txBody>
      </p:sp>
      <p:pic>
        <p:nvPicPr>
          <p:cNvPr id="31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395536" y="10434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“I love you”</a:t>
            </a:r>
            <a:endParaRPr lang="en-US" dirty="0">
              <a:latin typeface="Consolas"/>
              <a:cs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96923763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build="p" bldLvl="2"/>
      <p:bldP spid="28" grpId="0"/>
      <p:bldP spid="29" grpId="0"/>
      <p:bldP spid="30" grpId="0"/>
      <p:bldP spid="32" grpId="0"/>
      <p:bldP spid="3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sz="3600" dirty="0" smtClean="0"/>
              <a:t>Perfectly Secure Encryption: One-Time Pad</a:t>
            </a:r>
            <a:endParaRPr lang="en-US" sz="3600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645024"/>
            <a:ext cx="684076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key k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Recipe: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It is perfectly secure!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676742"/>
              </p:ext>
            </p:extLst>
          </p:nvPr>
        </p:nvGraphicFramePr>
        <p:xfrm>
          <a:off x="6516216" y="3717032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99592" y="537321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58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496" y="572396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35896" y="573325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	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1111</a:t>
            </a:r>
          </a:p>
          <a:p>
            <a:pPr>
              <a:tabLst>
                <a:tab pos="628650" algn="l"/>
              </a:tabLs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	=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 </a:t>
            </a:r>
            <a:r>
              <a:rPr lang="en-US" dirty="0" smtClean="0">
                <a:latin typeface="cmsy10"/>
                <a:ea typeface="cmsy10"/>
                <a:cs typeface="cmsy10"/>
              </a:rPr>
              <a:t>©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794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67944" y="5373216"/>
            <a:ext cx="326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512" y="2348880"/>
            <a:ext cx="9001000" cy="1152128"/>
            <a:chOff x="179512" y="2348880"/>
            <a:chExt cx="900100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11560" y="2564904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79512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8264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4" name="AutoShape 109"/>
            <p:cNvSpPr>
              <a:spLocks noChangeArrowheads="1"/>
            </p:cNvSpPr>
            <p:nvPr/>
          </p:nvSpPr>
          <p:spPr bwMode="auto">
            <a:xfrm>
              <a:off x="4355976" y="2348880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  <p:sp>
        <p:nvSpPr>
          <p:cNvPr id="3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68672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 bldLvl="2"/>
      <p:bldP spid="80" grpId="1" uiExpand="1" build="allAtOnce"/>
      <p:bldP spid="23" grpId="0"/>
      <p:bldP spid="24" grpId="0"/>
      <p:bldP spid="25" grpId="0"/>
      <p:bldP spid="26" grpId="0" uiExpand="1" build="p"/>
      <p:bldP spid="27" grpId="0"/>
      <p:bldP spid="28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-36512" y="4248472"/>
            <a:ext cx="597666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used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once</a:t>
            </a:r>
            <a:r>
              <a:rPr lang="en-US" sz="2400" dirty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In practice, other encryption schemes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(such as </a:t>
            </a:r>
            <a:r>
              <a:rPr lang="en-US" sz="2400" dirty="0" smtClean="0">
                <a:cs typeface="Arial" charset="0"/>
                <a:hlinkClick r:id="rId4"/>
              </a:rPr>
              <a:t>AES</a:t>
            </a:r>
            <a:r>
              <a:rPr lang="en-US" sz="2400" dirty="0" smtClean="0">
                <a:cs typeface="Arial" charset="0"/>
              </a:rPr>
              <a:t>) are used which allow to encrypt long messages with short keys.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650318" y="4509120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Master of Logic course: </a:t>
            </a:r>
            <a:br>
              <a:rPr lang="en-US" sz="2000" dirty="0" smtClean="0"/>
            </a:br>
            <a:r>
              <a:rPr lang="en-US" sz="2000" dirty="0" smtClean="0"/>
              <a:t>Information Theory</a:t>
            </a:r>
            <a:endParaRPr lang="en-US" sz="2000" dirty="0"/>
          </a:p>
        </p:txBody>
      </p:sp>
      <p:sp>
        <p:nvSpPr>
          <p:cNvPr id="26" name="Rounded Rectangle 25"/>
          <p:cNvSpPr/>
          <p:nvPr/>
        </p:nvSpPr>
        <p:spPr>
          <a:xfrm>
            <a:off x="5652120" y="6093296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/>
              <a:t>Computational Complexity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652119" y="3717032"/>
            <a:ext cx="3470400" cy="684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BSc </a:t>
            </a:r>
            <a:r>
              <a:rPr lang="en-US" sz="2000" dirty="0" err="1" smtClean="0"/>
              <a:t>Informatica</a:t>
            </a:r>
            <a:r>
              <a:rPr lang="en-US" sz="2000" dirty="0" smtClean="0"/>
              <a:t> course: </a:t>
            </a:r>
            <a:br>
              <a:rPr lang="en-US" sz="2000" dirty="0" smtClean="0"/>
            </a:br>
            <a:r>
              <a:rPr lang="en-US" sz="2000" dirty="0" smtClean="0"/>
              <a:t>Information &amp; Communication</a:t>
            </a:r>
            <a:endParaRPr lang="en-US" sz="2000" dirty="0"/>
          </a:p>
        </p:txBody>
      </p:sp>
      <p:sp>
        <p:nvSpPr>
          <p:cNvPr id="28" name="Rounded Rectangle 27"/>
          <p:cNvSpPr/>
          <p:nvPr/>
        </p:nvSpPr>
        <p:spPr>
          <a:xfrm>
            <a:off x="5652120" y="5301208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 smtClean="0"/>
              <a:t>Modern Cryptography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1020331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 bldLvl="2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4088" y="44624"/>
            <a:ext cx="3789894" cy="1944216"/>
          </a:xfrm>
          <a:prstGeom prst="rect">
            <a:avLst/>
          </a:prstGeom>
        </p:spPr>
      </p:pic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9716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041425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3953941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183753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25152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25152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2183754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3953941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39750" y="2924175"/>
            <a:ext cx="8208634" cy="3457073"/>
            <a:chOff x="539750" y="2924175"/>
            <a:chExt cx="8208634" cy="3457073"/>
          </a:xfrm>
        </p:grpSpPr>
        <p:grpSp>
          <p:nvGrpSpPr>
            <p:cNvPr id="2" name="Group 10"/>
            <p:cNvGrpSpPr>
              <a:grpSpLocks/>
            </p:cNvGrpSpPr>
            <p:nvPr/>
          </p:nvGrpSpPr>
          <p:grpSpPr bwMode="auto">
            <a:xfrm>
              <a:off x="3554413" y="3595688"/>
              <a:ext cx="865187" cy="792162"/>
              <a:chOff x="2148" y="2341"/>
              <a:chExt cx="545" cy="499"/>
            </a:xfrm>
          </p:grpSpPr>
          <p:sp>
            <p:nvSpPr>
              <p:cNvPr id="3410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3410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3410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341010" name="Text Box 18"/>
            <p:cNvSpPr txBox="1">
              <a:spLocks noChangeArrowheads="1"/>
            </p:cNvSpPr>
            <p:nvPr/>
          </p:nvSpPr>
          <p:spPr bwMode="auto">
            <a:xfrm>
              <a:off x="3636963" y="3021013"/>
              <a:ext cx="38163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>
                  <a:cs typeface="Arial" charset="0"/>
                </a:rPr>
                <a:t>with prob. 1 yields 1</a:t>
              </a:r>
              <a:endParaRPr lang="de-CH" sz="2400" b="0" dirty="0">
                <a:cs typeface="Arial" charset="0"/>
              </a:endParaRPr>
            </a:p>
          </p:txBody>
        </p:sp>
        <p:sp>
          <p:nvSpPr>
            <p:cNvPr id="341013" name="Text Box 21"/>
            <p:cNvSpPr txBox="1">
              <a:spLocks noChangeArrowheads="1"/>
            </p:cNvSpPr>
            <p:nvPr/>
          </p:nvSpPr>
          <p:spPr bwMode="auto">
            <a:xfrm>
              <a:off x="539750" y="2924175"/>
              <a:ext cx="38163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dirty="0">
                  <a:cs typeface="Arial" charset="0"/>
                </a:rPr>
                <a:t>Measurements:</a:t>
              </a:r>
              <a:endParaRPr lang="de-CH" sz="2400" dirty="0">
                <a:cs typeface="Arial" charset="0"/>
              </a:endParaRPr>
            </a:p>
          </p:txBody>
        </p:sp>
        <p:sp>
          <p:nvSpPr>
            <p:cNvPr id="341014" name="Rectangle 22"/>
            <p:cNvSpPr>
              <a:spLocks noChangeArrowheads="1"/>
            </p:cNvSpPr>
            <p:nvPr/>
          </p:nvSpPr>
          <p:spPr bwMode="auto">
            <a:xfrm>
              <a:off x="3563938" y="3524250"/>
              <a:ext cx="865187" cy="100806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1015" name="Line 23"/>
            <p:cNvSpPr>
              <a:spLocks noChangeShapeType="1"/>
            </p:cNvSpPr>
            <p:nvPr/>
          </p:nvSpPr>
          <p:spPr bwMode="auto">
            <a:xfrm flipH="1">
              <a:off x="1763713" y="4029075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1016" name="Line 24"/>
            <p:cNvSpPr>
              <a:spLocks noChangeShapeType="1"/>
            </p:cNvSpPr>
            <p:nvPr/>
          </p:nvSpPr>
          <p:spPr bwMode="auto">
            <a:xfrm flipH="1">
              <a:off x="4429125" y="4029075"/>
              <a:ext cx="22320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grpSp>
          <p:nvGrpSpPr>
            <p:cNvPr id="15" name="Group 139"/>
            <p:cNvGrpSpPr>
              <a:grpSpLocks/>
            </p:cNvGrpSpPr>
            <p:nvPr/>
          </p:nvGrpSpPr>
          <p:grpSpPr bwMode="auto">
            <a:xfrm>
              <a:off x="3562350" y="5099052"/>
              <a:ext cx="865188" cy="792163"/>
              <a:chOff x="2154" y="1933"/>
              <a:chExt cx="545" cy="499"/>
            </a:xfrm>
          </p:grpSpPr>
          <p:sp>
            <p:nvSpPr>
              <p:cNvPr id="341132" name="Oval 140"/>
              <p:cNvSpPr>
                <a:spLocks noChangeArrowheads="1"/>
              </p:cNvSpPr>
              <p:nvPr/>
            </p:nvSpPr>
            <p:spPr bwMode="auto">
              <a:xfrm>
                <a:off x="2245" y="2024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341133" name="Rectangle 141"/>
              <p:cNvSpPr>
                <a:spLocks noChangeArrowheads="1"/>
              </p:cNvSpPr>
              <p:nvPr/>
            </p:nvSpPr>
            <p:spPr bwMode="auto">
              <a:xfrm>
                <a:off x="2154" y="2160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latin typeface="cmsy10" pitchFamily="34" charset="0"/>
                  <a:cs typeface="Arial" charset="0"/>
                </a:endParaRPr>
              </a:p>
            </p:txBody>
          </p:sp>
          <p:sp>
            <p:nvSpPr>
              <p:cNvPr id="341134" name="Line 142"/>
              <p:cNvSpPr>
                <a:spLocks noChangeShapeType="1"/>
              </p:cNvSpPr>
              <p:nvPr/>
            </p:nvSpPr>
            <p:spPr bwMode="auto">
              <a:xfrm flipV="1">
                <a:off x="2426" y="1933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341139" name="Line 147"/>
            <p:cNvSpPr>
              <a:spLocks noChangeShapeType="1"/>
            </p:cNvSpPr>
            <p:nvPr/>
          </p:nvSpPr>
          <p:spPr bwMode="auto">
            <a:xfrm rot="10800000">
              <a:off x="1408113" y="5157788"/>
              <a:ext cx="0" cy="574675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1140" name="Text Box 148"/>
            <p:cNvSpPr txBox="1">
              <a:spLocks noChangeArrowheads="1"/>
            </p:cNvSpPr>
            <p:nvPr/>
          </p:nvSpPr>
          <p:spPr bwMode="auto">
            <a:xfrm>
              <a:off x="5075238" y="4941888"/>
              <a:ext cx="36004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>
                  <a:cs typeface="Arial" charset="0"/>
                </a:rPr>
                <a:t>with prob. ½ yields 0</a:t>
              </a:r>
            </a:p>
          </p:txBody>
        </p:sp>
        <p:sp>
          <p:nvSpPr>
            <p:cNvPr id="341141" name="Rectangle 149"/>
            <p:cNvSpPr>
              <a:spLocks noChangeArrowheads="1"/>
            </p:cNvSpPr>
            <p:nvPr/>
          </p:nvSpPr>
          <p:spPr bwMode="auto">
            <a:xfrm>
              <a:off x="3562350" y="5011738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1142" name="Line 150"/>
            <p:cNvSpPr>
              <a:spLocks noChangeShapeType="1"/>
            </p:cNvSpPr>
            <p:nvPr/>
          </p:nvSpPr>
          <p:spPr bwMode="auto">
            <a:xfrm flipH="1">
              <a:off x="1762125" y="5516563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1143" name="Line 151"/>
            <p:cNvSpPr>
              <a:spLocks noChangeShapeType="1"/>
            </p:cNvSpPr>
            <p:nvPr/>
          </p:nvSpPr>
          <p:spPr bwMode="auto">
            <a:xfrm flipH="1">
              <a:off x="4427538" y="5516563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1144" name="Text Box 152"/>
            <p:cNvSpPr txBox="1">
              <a:spLocks noChangeArrowheads="1"/>
            </p:cNvSpPr>
            <p:nvPr/>
          </p:nvSpPr>
          <p:spPr bwMode="auto">
            <a:xfrm>
              <a:off x="5075238" y="5661025"/>
              <a:ext cx="36004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>
                  <a:cs typeface="Arial" charset="0"/>
                </a:rPr>
                <a:t>with prob. ½ yields 1</a:t>
              </a:r>
            </a:p>
          </p:txBody>
        </p:sp>
        <p:sp>
          <p:nvSpPr>
            <p:cNvPr id="90" name="Text Box 103"/>
            <p:cNvSpPr txBox="1">
              <a:spLocks noChangeArrowheads="1"/>
            </p:cNvSpPr>
            <p:nvPr/>
          </p:nvSpPr>
          <p:spPr bwMode="auto">
            <a:xfrm>
              <a:off x="4401765" y="4129548"/>
              <a:ext cx="62745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 smtClean="0">
                  <a:cs typeface="Arial" charset="0"/>
                </a:rPr>
                <a:t>0/1</a:t>
              </a:r>
              <a:endParaRPr lang="de-CH" sz="2400" b="0" dirty="0">
                <a:cs typeface="Arial" charset="0"/>
              </a:endParaRPr>
            </a:p>
          </p:txBody>
        </p:sp>
        <p:sp>
          <p:nvSpPr>
            <p:cNvPr id="91" name="Text Box 103"/>
            <p:cNvSpPr txBox="1">
              <a:spLocks noChangeArrowheads="1"/>
            </p:cNvSpPr>
            <p:nvPr/>
          </p:nvSpPr>
          <p:spPr bwMode="auto">
            <a:xfrm>
              <a:off x="4416513" y="5678133"/>
              <a:ext cx="62745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 dirty="0" smtClean="0">
                  <a:cs typeface="Arial" charset="0"/>
                </a:rPr>
                <a:t>0/1</a:t>
              </a:r>
              <a:endParaRPr lang="de-CH" sz="2400" b="0" dirty="0">
                <a:cs typeface="Arial" charset="0"/>
              </a:endParaRPr>
            </a:p>
          </p:txBody>
        </p:sp>
        <p:grpSp>
          <p:nvGrpSpPr>
            <p:cNvPr id="116" name="Group 28"/>
            <p:cNvGrpSpPr/>
            <p:nvPr/>
          </p:nvGrpSpPr>
          <p:grpSpPr>
            <a:xfrm>
              <a:off x="899672" y="3645024"/>
              <a:ext cx="720000" cy="720000"/>
              <a:chOff x="4214810" y="2000240"/>
              <a:chExt cx="457692" cy="460694"/>
            </a:xfrm>
          </p:grpSpPr>
          <p:sp>
            <p:nvSpPr>
              <p:cNvPr id="11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8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19" name="Group 28"/>
            <p:cNvGrpSpPr/>
            <p:nvPr/>
          </p:nvGrpSpPr>
          <p:grpSpPr>
            <a:xfrm>
              <a:off x="6804248" y="3717032"/>
              <a:ext cx="720000" cy="720000"/>
              <a:chOff x="4214810" y="2000240"/>
              <a:chExt cx="457692" cy="460694"/>
            </a:xfrm>
          </p:grpSpPr>
          <p:sp>
            <p:nvSpPr>
              <p:cNvPr id="12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2" name="Group 90"/>
            <p:cNvGrpSpPr/>
            <p:nvPr/>
          </p:nvGrpSpPr>
          <p:grpSpPr>
            <a:xfrm>
              <a:off x="3753624" y="3974640"/>
              <a:ext cx="504000" cy="504000"/>
              <a:chOff x="6948264" y="2780928"/>
              <a:chExt cx="457692" cy="460694"/>
            </a:xfrm>
          </p:grpSpPr>
          <p:sp>
            <p:nvSpPr>
              <p:cNvPr id="123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24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2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26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grpSp>
          <p:nvGrpSpPr>
            <p:cNvPr id="127" name="Group 28"/>
            <p:cNvGrpSpPr/>
            <p:nvPr/>
          </p:nvGrpSpPr>
          <p:grpSpPr>
            <a:xfrm>
              <a:off x="899592" y="5157192"/>
              <a:ext cx="720000" cy="720000"/>
              <a:chOff x="4214810" y="2000240"/>
              <a:chExt cx="457692" cy="460694"/>
            </a:xfrm>
          </p:grpSpPr>
          <p:sp>
            <p:nvSpPr>
              <p:cNvPr id="12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2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0" name="Group 129"/>
            <p:cNvGrpSpPr/>
            <p:nvPr/>
          </p:nvGrpSpPr>
          <p:grpSpPr>
            <a:xfrm>
              <a:off x="3757108" y="5460464"/>
              <a:ext cx="504000" cy="504000"/>
              <a:chOff x="4427984" y="692696"/>
              <a:chExt cx="457692" cy="460694"/>
            </a:xfrm>
          </p:grpSpPr>
          <p:sp>
            <p:nvSpPr>
              <p:cNvPr id="131" name="Oval 2"/>
              <p:cNvSpPr>
                <a:spLocks noChangeArrowheads="1"/>
              </p:cNvSpPr>
              <p:nvPr/>
            </p:nvSpPr>
            <p:spPr bwMode="auto">
              <a:xfrm>
                <a:off x="4427984" y="692696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2" name="Line 5"/>
              <p:cNvSpPr>
                <a:spLocks noChangeShapeType="1"/>
              </p:cNvSpPr>
              <p:nvPr/>
            </p:nvSpPr>
            <p:spPr bwMode="auto">
              <a:xfrm rot="2700000">
                <a:off x="4470434" y="919757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3" name="Line 5"/>
              <p:cNvSpPr>
                <a:spLocks noChangeShapeType="1"/>
              </p:cNvSpPr>
              <p:nvPr/>
            </p:nvSpPr>
            <p:spPr bwMode="auto">
              <a:xfrm rot="8100000">
                <a:off x="4470435" y="91975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4" name="Group 28"/>
            <p:cNvGrpSpPr/>
            <p:nvPr/>
          </p:nvGrpSpPr>
          <p:grpSpPr>
            <a:xfrm>
              <a:off x="8028384" y="4725144"/>
              <a:ext cx="720000" cy="720000"/>
              <a:chOff x="4214810" y="2000240"/>
              <a:chExt cx="457692" cy="460694"/>
            </a:xfrm>
          </p:grpSpPr>
          <p:sp>
            <p:nvSpPr>
              <p:cNvPr id="13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37" name="Group 28"/>
            <p:cNvGrpSpPr/>
            <p:nvPr/>
          </p:nvGrpSpPr>
          <p:grpSpPr>
            <a:xfrm>
              <a:off x="8028384" y="5661248"/>
              <a:ext cx="720000" cy="720000"/>
              <a:chOff x="4214810" y="2000240"/>
              <a:chExt cx="457692" cy="460694"/>
            </a:xfrm>
          </p:grpSpPr>
          <p:sp>
            <p:nvSpPr>
              <p:cNvPr id="13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39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017837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18037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017837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18037" y="1095400"/>
            <a:ext cx="690067" cy="487680"/>
          </a:xfrm>
          <a:prstGeom prst="rect">
            <a:avLst/>
          </a:prstGeom>
          <a:noFill/>
          <a:ln/>
          <a:effectLst/>
        </p:spPr>
      </p:pic>
    </p:spTree>
    <p:extLst>
      <p:ext uri="{BB962C8B-B14F-4D97-AF65-F5344CB8AC3E}">
        <p14:creationId xmlns:p14="http://schemas.microsoft.com/office/powerpoint/2010/main" val="420810702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4" name="Picture 2" descr="C:\Users\buhrman\Documents\c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6632"/>
            <a:ext cx="27670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/>
          <a:srcRect l="14066" t="19770" r="13287" b="12626"/>
          <a:stretch/>
        </p:blipFill>
        <p:spPr>
          <a:xfrm>
            <a:off x="5652120" y="548680"/>
            <a:ext cx="3096344" cy="1988191"/>
          </a:xfrm>
          <a:prstGeom prst="rect">
            <a:avLst/>
          </a:prstGeom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980728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06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764431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Possible to build in theory, no fundamental theoretical obstacles have been found yet.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Canadian company “D-Wave” claims to have build a quantum computer with 1024 </a:t>
            </a:r>
            <a:r>
              <a:rPr lang="en-US" sz="2600" dirty="0" err="1" smtClean="0">
                <a:cs typeface="Arial" charset="0"/>
              </a:rPr>
              <a:t>qubits</a:t>
            </a:r>
            <a:r>
              <a:rPr lang="en-US" sz="2600" dirty="0" smtClean="0">
                <a:cs typeface="Arial" charset="0"/>
              </a:rPr>
              <a:t>. Did they? 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2014: Martinis group “</a:t>
            </a:r>
            <a:r>
              <a:rPr lang="en-US" sz="2600" dirty="0" smtClean="0">
                <a:cs typeface="Arial" charset="0"/>
                <a:hlinkClick r:id="rId3"/>
              </a:rPr>
              <a:t>acquired</a:t>
            </a:r>
            <a:r>
              <a:rPr lang="en-US" sz="2600" dirty="0" smtClean="0">
                <a:cs typeface="Arial" charset="0"/>
              </a:rPr>
              <a:t>” by Google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2014/15: 135+50 Mio € investment in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QuTech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centre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in Delft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2015: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QuSoft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center in Amsterdam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-27384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Can We Build Quantum Computers?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844551"/>
            <a:ext cx="2268252" cy="15121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" cstate="print"/>
          <a:srcRect l="-8679" t="-1545" r="-1535" b="-1498"/>
          <a:stretch/>
        </p:blipFill>
        <p:spPr>
          <a:xfrm>
            <a:off x="2339752" y="2348607"/>
            <a:ext cx="2520280" cy="1625886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024" y="1700535"/>
            <a:ext cx="1584176" cy="184327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516216" y="1412503"/>
            <a:ext cx="3168351" cy="2577440"/>
            <a:chOff x="6516216" y="1628800"/>
            <a:chExt cx="3168351" cy="2577440"/>
          </a:xfrm>
        </p:grpSpPr>
        <p:sp>
          <p:nvSpPr>
            <p:cNvPr id="8" name="Content Placeholder 1"/>
            <p:cNvSpPr txBox="1">
              <a:spLocks/>
            </p:cNvSpPr>
            <p:nvPr/>
          </p:nvSpPr>
          <p:spPr bwMode="auto">
            <a:xfrm>
              <a:off x="6516216" y="3414152"/>
              <a:ext cx="3168351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Martinis group (UCSB)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/>
              </a:r>
              <a:br>
                <a:rPr lang="en-US" sz="2000" dirty="0">
                  <a:latin typeface="Calibri" pitchFamily="34" charset="0"/>
                  <a:cs typeface="Calibri" pitchFamily="34" charset="0"/>
                </a:rPr>
              </a:b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9 </a:t>
              </a:r>
              <a:r>
                <a:rPr lang="en-US" sz="2000" b="0" dirty="0" err="1" smtClean="0">
                  <a:latin typeface="Calibri" pitchFamily="34" charset="0"/>
                  <a:cs typeface="Calibri" pitchFamily="34" charset="0"/>
                </a:rPr>
                <a:t>qubits</a:t>
              </a:r>
              <a:endParaRPr lang="en-US" sz="2000" b="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88224" y="1628800"/>
              <a:ext cx="2376264" cy="1886286"/>
            </a:xfrm>
            <a:prstGeom prst="rect">
              <a:avLst/>
            </a:prstGeom>
          </p:spPr>
        </p:pic>
      </p:grpSp>
      <p:sp>
        <p:nvSpPr>
          <p:cNvPr id="11" name="Rounded Rectangle 10"/>
          <p:cNvSpPr/>
          <p:nvPr/>
        </p:nvSpPr>
        <p:spPr>
          <a:xfrm>
            <a:off x="5638104" y="5373216"/>
            <a:ext cx="3470400" cy="684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Master of Logic course: </a:t>
            </a:r>
            <a:br>
              <a:rPr lang="en-US" sz="2000" dirty="0"/>
            </a:br>
            <a:r>
              <a:rPr lang="en-US" sz="2000" dirty="0" smtClean="0"/>
              <a:t>Quantum Computing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5267822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14684</TotalTime>
  <Words>624</Words>
  <Application>Microsoft Macintosh PowerPoint</Application>
  <PresentationFormat>On-screen Show (4:3)</PresentationFormat>
  <Paragraphs>187</Paragraphs>
  <Slides>14</Slides>
  <Notes>9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Custom Design</vt:lpstr>
      <vt:lpstr>Quantum Cryptography</vt:lpstr>
      <vt:lpstr>Classical Cryptography</vt:lpstr>
      <vt:lpstr>Modern Cryptography</vt:lpstr>
      <vt:lpstr>Secure Encryption</vt:lpstr>
      <vt:lpstr>Perfectly Secure Encryption: One-Time Pad</vt:lpstr>
      <vt:lpstr>Problems With One-Time Pad</vt:lpstr>
      <vt:lpstr>Quantum Mechanics </vt:lpstr>
      <vt:lpstr>PowerPoint Presentation</vt:lpstr>
      <vt:lpstr>Can We Build Quantum Computers?</vt:lpstr>
      <vt:lpstr>Quantum Key Distribution (QKD)</vt:lpstr>
      <vt:lpstr>Quantum Key Distribution (QKD)</vt:lpstr>
      <vt:lpstr>Quantum Key Distribution (QKD)</vt:lpstr>
      <vt:lpstr>Summary</vt:lpstr>
      <vt:lpstr>Perfect Security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1796</cp:revision>
  <dcterms:created xsi:type="dcterms:W3CDTF">2010-01-20T16:17:28Z</dcterms:created>
  <dcterms:modified xsi:type="dcterms:W3CDTF">2015-11-02T15:51:15Z</dcterms:modified>
</cp:coreProperties>
</file>