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gif" ContentType="image/gif"/>
  <Default Extension="png" ContentType="image/png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handoutMasterIdLst>
    <p:handoutMasterId r:id="rId18"/>
  </p:handoutMasterIdLst>
  <p:sldIdLst>
    <p:sldId id="466" r:id="rId3"/>
    <p:sldId id="532" r:id="rId4"/>
    <p:sldId id="533" r:id="rId5"/>
    <p:sldId id="553" r:id="rId6"/>
    <p:sldId id="541" r:id="rId7"/>
    <p:sldId id="543" r:id="rId8"/>
    <p:sldId id="599" r:id="rId9"/>
    <p:sldId id="467" r:id="rId10"/>
    <p:sldId id="601" r:id="rId11"/>
    <p:sldId id="503" r:id="rId12"/>
    <p:sldId id="547" r:id="rId13"/>
    <p:sldId id="602" r:id="rId14"/>
    <p:sldId id="592" r:id="rId15"/>
    <p:sldId id="600" r:id="rId16"/>
  </p:sldIdLst>
  <p:sldSz cx="9144000" cy="6858000" type="screen4x3"/>
  <p:notesSz cx="7102475" cy="10234613"/>
  <p:custDataLst>
    <p:tags r:id="rId19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66FF33"/>
    <a:srgbClr val="00FF00"/>
    <a:srgbClr val="33CC33"/>
    <a:srgbClr val="CB3A13"/>
    <a:srgbClr val="B3A6FE"/>
    <a:srgbClr val="D1C8DE"/>
    <a:srgbClr val="CCC1DA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220" autoAdjust="0"/>
    <p:restoredTop sz="93790" autoAdjust="0"/>
  </p:normalViewPr>
  <p:slideViewPr>
    <p:cSldViewPr>
      <p:cViewPr varScale="1">
        <p:scale>
          <a:sx n="101" d="100"/>
          <a:sy n="101" d="100"/>
        </p:scale>
        <p:origin x="1176" y="192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notesMaster" Target="notesMasters/notesMaster1.xml"/><Relationship Id="rId18" Type="http://schemas.openxmlformats.org/officeDocument/2006/relationships/handoutMaster" Target="handoutMasters/handoutMaster1.xml"/><Relationship Id="rId19" Type="http://schemas.openxmlformats.org/officeDocument/2006/relationships/tags" Target="tags/tag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3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5253BB7A-AB84-447A-8A52-A6E534AB0A3F}" type="datetimeFigureOut">
              <a:rPr lang="de-DE" smtClean="0"/>
              <a:pPr/>
              <a:t>30.10.17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3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96F97FC2-EACC-4989-A7F1-799486D7DADB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33957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3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90C0CCFA-FE42-460C-A8EB-CC5209EDF7AA}" type="datetimeFigureOut">
              <a:rPr lang="de-DE" smtClean="0"/>
              <a:pPr/>
              <a:t>30.10.17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 vert="horz" lIns="99075" tIns="49538" rIns="99075" bIns="4953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3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7122273A-84D1-44AD-B2F4-5DC40384FCDA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8568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5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6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encrypting</a:t>
            </a:r>
            <a:r>
              <a:rPr lang="en-US" baseline="0" dirty="0" smtClean="0"/>
              <a:t> internet traffic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95253C-43CE-4FA5-8D1D-B63F9AFD4066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10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11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12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14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gif"/><Relationship Id="rId3" Type="http://schemas.openxmlformats.org/officeDocument/2006/relationships/image" Target="../media/image2.gi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72560" cy="1470025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30.10.17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43108" y="2500306"/>
            <a:ext cx="6400800" cy="7143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Clicks to edit Master subtitle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30.10.17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30.10.17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30.10.17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30.10.17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30.10.17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30.10.17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30.10.17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30.10.17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30.10.17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29222"/>
          </a:xfrm>
          <a:prstGeom prst="rect">
            <a:avLst/>
          </a:prstGeom>
        </p:spPr>
        <p:txBody>
          <a:bodyPr/>
          <a:lstStyle>
            <a:lvl1pPr>
              <a:buClr>
                <a:srgbClr val="70AD1A"/>
              </a:buClr>
              <a:buSzPct val="100000"/>
              <a:buFont typeface="Wingdings" charset="2"/>
              <a:buChar char="Ø"/>
              <a:defRPr sz="2800">
                <a:latin typeface="+mn-lt"/>
              </a:defRPr>
            </a:lvl1pPr>
            <a:lvl2pPr>
              <a:buClr>
                <a:srgbClr val="F8A30E"/>
              </a:buClr>
              <a:buFont typeface="Wingdings" charset="2"/>
              <a:buChar char="Ø"/>
              <a:defRPr sz="2400">
                <a:latin typeface="+mn-lt"/>
              </a:defRPr>
            </a:lvl2pPr>
            <a:lvl3pPr>
              <a:buClr>
                <a:srgbClr val="F8A30E"/>
              </a:buClr>
              <a:buFont typeface="Wingdings" charset="2"/>
              <a:buChar char="Ø"/>
              <a:defRPr sz="2000">
                <a:latin typeface="+mn-lt"/>
              </a:defRPr>
            </a:lvl3pPr>
            <a:lvl4pPr>
              <a:buClr>
                <a:srgbClr val="F8A30E"/>
              </a:buClr>
              <a:buFont typeface="Wingdings" charset="2"/>
              <a:buChar char="Ø"/>
              <a:defRPr sz="1800">
                <a:latin typeface="+mn-lt"/>
              </a:defRPr>
            </a:lvl4pPr>
            <a:lvl5pPr>
              <a:buClr>
                <a:srgbClr val="F8A30E"/>
              </a:buClr>
              <a:buFont typeface="Wingdings" charset="2"/>
              <a:buChar char="Ø"/>
              <a:defRPr sz="1600">
                <a:latin typeface="+mn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30.10.17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5956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9" name="Slide Number Placeholder 15"/>
          <p:cNvSpPr txBox="1">
            <a:spLocks/>
          </p:cNvSpPr>
          <p:nvPr userDrawn="1"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30.10.17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30.10.17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30.10.17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30.10.17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30.10.17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596" y="1571612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400">
                <a:latin typeface="Comic Sans MS" pitchFamily="66" charset="0"/>
              </a:defRPr>
            </a:lvl1pPr>
            <a:lvl2pPr>
              <a:buFontTx/>
              <a:buBlip>
                <a:blip r:embed="rId3"/>
              </a:buBlip>
              <a:defRPr sz="2000">
                <a:latin typeface="Comic Sans MS" pitchFamily="66" charset="0"/>
              </a:defRPr>
            </a:lvl2pPr>
            <a:lvl3pPr>
              <a:defRPr sz="1800">
                <a:latin typeface="Comic Sans MS" pitchFamily="66" charset="0"/>
              </a:defRPr>
            </a:lvl3pPr>
            <a:lvl4pPr>
              <a:defRPr sz="1600">
                <a:latin typeface="Comic Sans MS" pitchFamily="66" charset="0"/>
              </a:defRPr>
            </a:lvl4pPr>
            <a:lvl5pPr>
              <a:defRPr sz="1400"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30.10.17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4876" y="1571612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400">
                <a:latin typeface="Comic Sans MS" pitchFamily="66" charset="0"/>
              </a:defRPr>
            </a:lvl1pPr>
            <a:lvl2pPr>
              <a:buFontTx/>
              <a:buBlip>
                <a:blip r:embed="rId3"/>
              </a:buBlip>
              <a:defRPr sz="2000">
                <a:latin typeface="Comic Sans MS" pitchFamily="66" charset="0"/>
              </a:defRPr>
            </a:lvl2pPr>
            <a:lvl3pPr>
              <a:defRPr sz="1800">
                <a:latin typeface="Comic Sans MS" pitchFamily="66" charset="0"/>
              </a:defRPr>
            </a:lvl3pPr>
            <a:lvl4pPr>
              <a:defRPr sz="1600">
                <a:latin typeface="Comic Sans MS" pitchFamily="66" charset="0"/>
              </a:defRPr>
            </a:lvl4pPr>
            <a:lvl5pPr>
              <a:defRPr sz="1400"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95536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Comic Sans MS" pitchFamily="66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30.10.17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30.10.17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23528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lang="en-US" sz="44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30.10.17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30.10.17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30.10.17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1B856-4A37-4E2C-BC39-5564AF927A60}" type="datetimeFigureOut">
              <a:rPr lang="de-DE" smtClean="0"/>
              <a:pPr/>
              <a:t>30.10.17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0E5AA-39C7-4B8A-8B6C-7C5389F208B5}" type="datetimeFigureOut">
              <a:rPr lang="de-DE" smtClean="0"/>
              <a:pPr/>
              <a:t>30.10.17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5.emf"/><Relationship Id="rId5" Type="http://schemas.openxmlformats.org/officeDocument/2006/relationships/hyperlink" Target="http://www.qusoft.org/" TargetMode="External"/><Relationship Id="rId6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34.png"/><Relationship Id="rId7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35.png"/><Relationship Id="rId7" Type="http://schemas.openxmlformats.org/officeDocument/2006/relationships/image" Target="../media/image34.png"/><Relationship Id="rId8" Type="http://schemas.openxmlformats.org/officeDocument/2006/relationships/image" Target="../media/image36.png"/><Relationship Id="rId9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35.png"/><Relationship Id="rId7" Type="http://schemas.openxmlformats.org/officeDocument/2006/relationships/image" Target="../media/image34.png"/><Relationship Id="rId8" Type="http://schemas.openxmlformats.org/officeDocument/2006/relationships/image" Target="../media/image36.png"/><Relationship Id="rId9" Type="http://schemas.openxmlformats.org/officeDocument/2006/relationships/image" Target="../media/image20.png"/><Relationship Id="rId10" Type="http://schemas.openxmlformats.org/officeDocument/2006/relationships/image" Target="../media/image37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16.wmf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20.png"/><Relationship Id="rId9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hyperlink" Target="http://simonsingh.net/books/the-code-book/" TargetMode="External"/><Relationship Id="rId5" Type="http://schemas.openxmlformats.org/officeDocument/2006/relationships/image" Target="../media/image9.png"/><Relationship Id="rId6" Type="http://schemas.openxmlformats.org/officeDocument/2006/relationships/hyperlink" Target="http://en.wikipedia.org/wiki/Scytale" TargetMode="External"/><Relationship Id="rId7" Type="http://schemas.openxmlformats.org/officeDocument/2006/relationships/hyperlink" Target="http://en.wikipedia.org/wiki/Enigma_machine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5.png"/><Relationship Id="rId8" Type="http://schemas.openxmlformats.org/officeDocument/2006/relationships/hyperlink" Target="http://en.wikipedia.org/wiki/Edward_Snowden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openxmlformats.org/officeDocument/2006/relationships/image" Target="../media/image16.wmf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4" Type="http://schemas.openxmlformats.org/officeDocument/2006/relationships/hyperlink" Target="http://en.wikipedia.org/wiki/Advanced_Encryption_Standard" TargetMode="External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4" Type="http://schemas.openxmlformats.org/officeDocument/2006/relationships/tags" Target="../tags/tag5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3.xml"/><Relationship Id="rId7" Type="http://schemas.openxmlformats.org/officeDocument/2006/relationships/image" Target="../media/image21.png"/><Relationship Id="rId8" Type="http://schemas.openxmlformats.org/officeDocument/2006/relationships/image" Target="../media/image22.png"/><Relationship Id="rId9" Type="http://schemas.openxmlformats.org/officeDocument/2006/relationships/image" Target="../media/image23.png"/><Relationship Id="rId10" Type="http://schemas.openxmlformats.org/officeDocument/2006/relationships/image" Target="../media/image24.png"/><Relationship Id="rId11" Type="http://schemas.openxmlformats.org/officeDocument/2006/relationships/image" Target="../media/image25.png"/><Relationship Id="rId1" Type="http://schemas.openxmlformats.org/officeDocument/2006/relationships/tags" Target="../tags/tag2.xml"/><Relationship Id="rId2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jpeg"/><Relationship Id="rId5" Type="http://schemas.openxmlformats.org/officeDocument/2006/relationships/image" Target="../media/image28.jpeg"/><Relationship Id="rId6" Type="http://schemas.openxmlformats.org/officeDocument/2006/relationships/image" Target="../media/image29.png"/><Relationship Id="rId7" Type="http://schemas.openxmlformats.org/officeDocument/2006/relationships/image" Target="../media/image30.gi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29.png"/><Relationship Id="rId5" Type="http://schemas.openxmlformats.org/officeDocument/2006/relationships/image" Target="../media/image32.emf"/><Relationship Id="rId6" Type="http://schemas.openxmlformats.org/officeDocument/2006/relationships/image" Target="../media/image33.png"/><Relationship Id="rId7" Type="http://schemas.openxmlformats.org/officeDocument/2006/relationships/hyperlink" Target="http://www.qusoft.org/" TargetMode="External"/><Relationship Id="rId8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145468" y="620687"/>
            <a:ext cx="8856984" cy="1324831"/>
          </a:xfrm>
        </p:spPr>
        <p:txBody>
          <a:bodyPr/>
          <a:lstStyle/>
          <a:p>
            <a:r>
              <a:rPr lang="en-US" sz="5400" dirty="0" smtClean="0"/>
              <a:t>Quantum Cryptography</a:t>
            </a:r>
            <a:endParaRPr lang="en-US" sz="5400" dirty="0">
              <a:solidFill>
                <a:schemeClr val="tx1"/>
              </a:solidFill>
            </a:endParaRPr>
          </a:p>
        </p:txBody>
      </p:sp>
      <p:pic>
        <p:nvPicPr>
          <p:cNvPr id="8" name="Picture 43" descr="nwo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5373216"/>
            <a:ext cx="1650868" cy="1270393"/>
          </a:xfrm>
          <a:prstGeom prst="rect">
            <a:avLst/>
          </a:prstGeom>
          <a:noFill/>
        </p:spPr>
      </p:pic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611560" y="1700808"/>
            <a:ext cx="7924800" cy="3960440"/>
          </a:xfrm>
        </p:spPr>
        <p:txBody>
          <a:bodyPr>
            <a:normAutofit fontScale="92500" lnSpcReduction="10000"/>
          </a:bodyPr>
          <a:lstStyle/>
          <a:p>
            <a:r>
              <a:rPr lang="en-US" sz="3500" dirty="0" smtClean="0">
                <a:solidFill>
                  <a:schemeClr val="tx2"/>
                </a:solidFill>
              </a:rPr>
              <a:t>Christian Schaffner</a:t>
            </a:r>
          </a:p>
          <a:p>
            <a:endParaRPr lang="en-US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Institute for Logic, Language and Computation (ILLC)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University of Amsterdam</a:t>
            </a:r>
          </a:p>
          <a:p>
            <a:endParaRPr lang="en-US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Centrum </a:t>
            </a:r>
            <a:r>
              <a:rPr lang="en-US" dirty="0" err="1" smtClean="0">
                <a:solidFill>
                  <a:schemeClr val="tx2"/>
                </a:solidFill>
              </a:rPr>
              <a:t>Wiskunde</a:t>
            </a:r>
            <a:r>
              <a:rPr lang="en-US" dirty="0" smtClean="0">
                <a:solidFill>
                  <a:schemeClr val="tx2"/>
                </a:solidFill>
              </a:rPr>
              <a:t> &amp; </a:t>
            </a:r>
            <a:r>
              <a:rPr lang="en-US" dirty="0" err="1" smtClean="0">
                <a:solidFill>
                  <a:schemeClr val="tx2"/>
                </a:solidFill>
              </a:rPr>
              <a:t>Informatica</a:t>
            </a:r>
            <a:endParaRPr lang="en-US" dirty="0" smtClean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Research Center for </a:t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>Quantum Software</a:t>
            </a:r>
          </a:p>
          <a:p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3288" y="3818152"/>
            <a:ext cx="1981200" cy="89348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652" y="3271474"/>
            <a:ext cx="1131996" cy="1224136"/>
          </a:xfrm>
          <a:prstGeom prst="rect">
            <a:avLst/>
          </a:prstGeom>
        </p:spPr>
      </p:pic>
      <p:sp>
        <p:nvSpPr>
          <p:cNvPr id="16" name="Subtitle 2"/>
          <p:cNvSpPr txBox="1">
            <a:spLocks/>
          </p:cNvSpPr>
          <p:nvPr/>
        </p:nvSpPr>
        <p:spPr>
          <a:xfrm>
            <a:off x="321568" y="5805264"/>
            <a:ext cx="4898504" cy="106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600" i="1" dirty="0" smtClean="0">
                <a:solidFill>
                  <a:schemeClr val="tx2"/>
                </a:solidFill>
              </a:rPr>
              <a:t>BSc IW visit to ILLC</a:t>
            </a:r>
          </a:p>
          <a:p>
            <a:pPr algn="l"/>
            <a:r>
              <a:rPr lang="en-US" sz="2600" i="1" dirty="0" smtClean="0">
                <a:solidFill>
                  <a:schemeClr val="tx2"/>
                </a:solidFill>
              </a:rPr>
              <a:t>Tuesday, 31 October 2017</a:t>
            </a:r>
            <a:endParaRPr lang="en-US" sz="2600" i="1" dirty="0">
              <a:solidFill>
                <a:schemeClr val="tx2"/>
              </a:solidFill>
            </a:endParaRPr>
          </a:p>
          <a:p>
            <a:pPr algn="l"/>
            <a:endParaRPr lang="en-US" sz="2600" dirty="0" smtClean="0">
              <a:solidFill>
                <a:schemeClr val="tx2"/>
              </a:solidFill>
            </a:endParaRPr>
          </a:p>
          <a:p>
            <a:pPr algn="l"/>
            <a:endParaRPr lang="en-US" dirty="0" smtClean="0">
              <a:solidFill>
                <a:schemeClr val="tx2"/>
              </a:solidFill>
            </a:endParaRPr>
          </a:p>
          <a:p>
            <a:pPr algn="l"/>
            <a:endParaRPr lang="en-US" dirty="0"/>
          </a:p>
        </p:txBody>
      </p:sp>
      <p:pic>
        <p:nvPicPr>
          <p:cNvPr id="9" name="Picture 8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2516" y="4942292"/>
            <a:ext cx="2441999" cy="646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07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130550" y="1989138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52" name="Line 8"/>
          <p:cNvSpPr>
            <a:spLocks noChangeShapeType="1"/>
          </p:cNvSpPr>
          <p:nvPr/>
        </p:nvSpPr>
        <p:spPr bwMode="auto">
          <a:xfrm>
            <a:off x="3130550" y="2276475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95801" y="346102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8283" y="340201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518185" name="Freeform 41"/>
          <p:cNvSpPr>
            <a:spLocks/>
          </p:cNvSpPr>
          <p:nvPr/>
        </p:nvSpPr>
        <p:spPr bwMode="auto">
          <a:xfrm rot="563765">
            <a:off x="930329" y="2583391"/>
            <a:ext cx="303212" cy="77470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8186" name="Freeform 42"/>
          <p:cNvSpPr>
            <a:spLocks/>
          </p:cNvSpPr>
          <p:nvPr/>
        </p:nvSpPr>
        <p:spPr bwMode="auto">
          <a:xfrm>
            <a:off x="7816337" y="2598123"/>
            <a:ext cx="217488" cy="73025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870155" y="106188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78878" y="2329716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085303" y="3923072"/>
            <a:ext cx="899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Eve</a:t>
            </a: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6626" y="4797152"/>
            <a:ext cx="856786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err="1" smtClean="0">
                <a:cs typeface="Arial" charset="0"/>
              </a:rPr>
              <a:t>Offers</a:t>
            </a:r>
            <a:r>
              <a:rPr lang="de-CH" sz="2400" dirty="0" smtClean="0">
                <a:cs typeface="Arial" charset="0"/>
              </a:rPr>
              <a:t> a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quantum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solution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to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key</a:t>
            </a:r>
            <a:r>
              <a:rPr lang="de-CH" sz="2400" dirty="0" smtClean="0">
                <a:cs typeface="Arial" charset="0"/>
              </a:rPr>
              <a:t>-exchange </a:t>
            </a:r>
            <a:r>
              <a:rPr lang="de-CH" sz="2400" dirty="0" err="1" smtClean="0">
                <a:cs typeface="Arial" charset="0"/>
              </a:rPr>
              <a:t>problem</a:t>
            </a:r>
            <a:endParaRPr lang="de-CH" sz="24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err="1" smtClean="0">
                <a:cs typeface="Arial" charset="0"/>
              </a:rPr>
              <a:t>Puts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players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into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starting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position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to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use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symmetric-key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cryptography</a:t>
            </a:r>
            <a:r>
              <a:rPr lang="de-CH" sz="2400" dirty="0" smtClean="0">
                <a:cs typeface="Arial" charset="0"/>
              </a:rPr>
              <a:t> (such </a:t>
            </a:r>
            <a:r>
              <a:rPr lang="de-CH" sz="2400" dirty="0" err="1" smtClean="0">
                <a:cs typeface="Arial" charset="0"/>
              </a:rPr>
              <a:t>as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one</a:t>
            </a:r>
            <a:r>
              <a:rPr lang="de-CH" sz="2400" dirty="0" smtClean="0">
                <a:cs typeface="Arial" charset="0"/>
              </a:rPr>
              <a:t>-time pad)</a:t>
            </a:r>
            <a:endParaRPr lang="de-CH" sz="2400" b="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pic>
        <p:nvPicPr>
          <p:cNvPr id="38" name="Picture 37" descr="QueenOfHearts.png"/>
          <p:cNvPicPr>
            <a:picLocks noChangeAspect="1"/>
          </p:cNvPicPr>
          <p:nvPr/>
        </p:nvPicPr>
        <p:blipFill>
          <a:blip r:embed="rId5" cstate="print"/>
          <a:srcRect l="6597" r="7636"/>
          <a:stretch>
            <a:fillRect/>
          </a:stretch>
        </p:blipFill>
        <p:spPr>
          <a:xfrm>
            <a:off x="3707904" y="2780928"/>
            <a:ext cx="1280649" cy="1083626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3130550" y="1096098"/>
            <a:ext cx="2881313" cy="532702"/>
            <a:chOff x="3130550" y="1096098"/>
            <a:chExt cx="2881313" cy="532702"/>
          </a:xfrm>
        </p:grpSpPr>
        <p:sp>
          <p:nvSpPr>
            <p:cNvPr id="518151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39" name="Group 28"/>
            <p:cNvGrpSpPr/>
            <p:nvPr/>
          </p:nvGrpSpPr>
          <p:grpSpPr>
            <a:xfrm>
              <a:off x="3419872" y="10960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2" name="Group 28"/>
            <p:cNvGrpSpPr/>
            <p:nvPr/>
          </p:nvGrpSpPr>
          <p:grpSpPr>
            <a:xfrm>
              <a:off x="4343154" y="1096098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5" name="Group 28"/>
            <p:cNvGrpSpPr/>
            <p:nvPr/>
          </p:nvGrpSpPr>
          <p:grpSpPr>
            <a:xfrm>
              <a:off x="3881513" y="1096098"/>
              <a:ext cx="457692" cy="460694"/>
              <a:chOff x="4214810" y="2000240"/>
              <a:chExt cx="457692" cy="460694"/>
            </a:xfrm>
          </p:grpSpPr>
          <p:sp>
            <p:nvSpPr>
              <p:cNvPr id="4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7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8" name="Group 133"/>
            <p:cNvGrpSpPr/>
            <p:nvPr/>
          </p:nvGrpSpPr>
          <p:grpSpPr>
            <a:xfrm>
              <a:off x="5266436" y="1096098"/>
              <a:ext cx="457692" cy="460694"/>
              <a:chOff x="7597837" y="2707419"/>
              <a:chExt cx="457692" cy="460694"/>
            </a:xfrm>
          </p:grpSpPr>
          <p:sp>
            <p:nvSpPr>
              <p:cNvPr id="49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1" name="Group 28"/>
            <p:cNvGrpSpPr/>
            <p:nvPr/>
          </p:nvGrpSpPr>
          <p:grpSpPr>
            <a:xfrm>
              <a:off x="4804795" y="1096098"/>
              <a:ext cx="457692" cy="460694"/>
              <a:chOff x="4214810" y="2000240"/>
              <a:chExt cx="457692" cy="460694"/>
            </a:xfrm>
          </p:grpSpPr>
          <p:sp>
            <p:nvSpPr>
              <p:cNvPr id="5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3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6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1556792"/>
            <a:ext cx="1285425" cy="914208"/>
          </a:xfrm>
          <a:prstGeom prst="rect">
            <a:avLst/>
          </a:prstGeom>
          <a:noFill/>
        </p:spPr>
      </p:pic>
      <p:sp>
        <p:nvSpPr>
          <p:cNvPr id="56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23528" y="386104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7199819" y="3861048"/>
            <a:ext cx="169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61" name="AutoShape 109"/>
          <p:cNvSpPr>
            <a:spLocks noChangeArrowheads="1"/>
          </p:cNvSpPr>
          <p:nvPr/>
        </p:nvSpPr>
        <p:spPr bwMode="auto">
          <a:xfrm>
            <a:off x="4932040" y="2708920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sp>
        <p:nvSpPr>
          <p:cNvPr id="62" name="Line 6"/>
          <p:cNvSpPr>
            <a:spLocks noChangeShapeType="1"/>
          </p:cNvSpPr>
          <p:nvPr/>
        </p:nvSpPr>
        <p:spPr bwMode="auto">
          <a:xfrm>
            <a:off x="3130550" y="2564904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71" name="Line 27"/>
          <p:cNvSpPr>
            <a:spLocks noChangeShapeType="1"/>
          </p:cNvSpPr>
          <p:nvPr/>
        </p:nvSpPr>
        <p:spPr bwMode="auto">
          <a:xfrm flipV="1">
            <a:off x="4232786" y="1700808"/>
            <a:ext cx="267205" cy="1027644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24172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18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8150" grpId="0" animBg="1"/>
      <p:bldP spid="518152" grpId="0" animBg="1"/>
      <p:bldP spid="518185" grpId="0" animBg="1"/>
      <p:bldP spid="518186" grpId="0" animBg="1"/>
      <p:bldP spid="79" grpId="0"/>
      <p:bldP spid="80" grpId="0" build="p"/>
      <p:bldP spid="57" grpId="0"/>
      <p:bldP spid="60" grpId="0"/>
      <p:bldP spid="61" grpId="0" animBg="1"/>
      <p:bldP spid="62" grpId="0" animBg="1"/>
      <p:bldP spid="51817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130550" y="1989138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52" name="Line 8"/>
          <p:cNvSpPr>
            <a:spLocks noChangeShapeType="1"/>
          </p:cNvSpPr>
          <p:nvPr/>
        </p:nvSpPr>
        <p:spPr bwMode="auto">
          <a:xfrm>
            <a:off x="3130550" y="2276475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71" name="Line 27"/>
          <p:cNvSpPr>
            <a:spLocks noChangeShapeType="1"/>
          </p:cNvSpPr>
          <p:nvPr/>
        </p:nvSpPr>
        <p:spPr bwMode="auto">
          <a:xfrm flipV="1">
            <a:off x="4427984" y="1700808"/>
            <a:ext cx="216024" cy="1368152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95801" y="346102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8283" y="340201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518185" name="Freeform 41"/>
          <p:cNvSpPr>
            <a:spLocks/>
          </p:cNvSpPr>
          <p:nvPr/>
        </p:nvSpPr>
        <p:spPr bwMode="auto">
          <a:xfrm rot="563765">
            <a:off x="930329" y="2583391"/>
            <a:ext cx="303212" cy="77470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8186" name="Freeform 42"/>
          <p:cNvSpPr>
            <a:spLocks/>
          </p:cNvSpPr>
          <p:nvPr/>
        </p:nvSpPr>
        <p:spPr bwMode="auto">
          <a:xfrm>
            <a:off x="7816337" y="2598123"/>
            <a:ext cx="217488" cy="73025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870155" y="106188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78878" y="2329716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157311" y="4355120"/>
            <a:ext cx="899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Eve</a:t>
            </a: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6626" y="5157192"/>
            <a:ext cx="835183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technically feasible</a:t>
            </a:r>
            <a:r>
              <a:rPr lang="en-US" sz="2400" dirty="0" smtClean="0">
                <a:cs typeface="Arial" charset="0"/>
              </a:rPr>
              <a:t>: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</a:rPr>
              <a:t>no quantum computer required</a:t>
            </a:r>
            <a:r>
              <a:rPr lang="en-US" sz="2400" dirty="0" smtClean="0">
                <a:cs typeface="Arial" charset="0"/>
              </a:rPr>
              <a:t>, </a:t>
            </a:r>
            <a:br>
              <a:rPr lang="en-US" sz="2400" dirty="0" smtClean="0">
                <a:cs typeface="Arial" charset="0"/>
              </a:rPr>
            </a:br>
            <a:r>
              <a:rPr lang="en-US" sz="2400" dirty="0" smtClean="0">
                <a:cs typeface="Arial" charset="0"/>
              </a:rPr>
              <a:t>only quantum communication</a:t>
            </a:r>
            <a:endParaRPr lang="de-CH" sz="2400" b="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pic>
        <p:nvPicPr>
          <p:cNvPr id="38" name="Picture 37" descr="QueenOfHearts.png"/>
          <p:cNvPicPr>
            <a:picLocks noChangeAspect="1"/>
          </p:cNvPicPr>
          <p:nvPr/>
        </p:nvPicPr>
        <p:blipFill>
          <a:blip r:embed="rId5" cstate="print"/>
          <a:srcRect l="6597" r="7636"/>
          <a:stretch>
            <a:fillRect/>
          </a:stretch>
        </p:blipFill>
        <p:spPr>
          <a:xfrm>
            <a:off x="3779912" y="3212976"/>
            <a:ext cx="1280649" cy="1083626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3130550" y="1096098"/>
            <a:ext cx="2881313" cy="532702"/>
            <a:chOff x="3130550" y="1096098"/>
            <a:chExt cx="2881313" cy="532702"/>
          </a:xfrm>
        </p:grpSpPr>
        <p:sp>
          <p:nvSpPr>
            <p:cNvPr id="518151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39" name="Group 28"/>
            <p:cNvGrpSpPr/>
            <p:nvPr/>
          </p:nvGrpSpPr>
          <p:grpSpPr>
            <a:xfrm>
              <a:off x="3419872" y="10960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2" name="Group 28"/>
            <p:cNvGrpSpPr/>
            <p:nvPr/>
          </p:nvGrpSpPr>
          <p:grpSpPr>
            <a:xfrm>
              <a:off x="4343154" y="1096098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5" name="Group 28"/>
            <p:cNvGrpSpPr/>
            <p:nvPr/>
          </p:nvGrpSpPr>
          <p:grpSpPr>
            <a:xfrm>
              <a:off x="3881513" y="1096098"/>
              <a:ext cx="457692" cy="460694"/>
              <a:chOff x="4214810" y="2000240"/>
              <a:chExt cx="457692" cy="460694"/>
            </a:xfrm>
          </p:grpSpPr>
          <p:sp>
            <p:nvSpPr>
              <p:cNvPr id="4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7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8" name="Group 133"/>
            <p:cNvGrpSpPr/>
            <p:nvPr/>
          </p:nvGrpSpPr>
          <p:grpSpPr>
            <a:xfrm>
              <a:off x="5266436" y="1096098"/>
              <a:ext cx="457692" cy="460694"/>
              <a:chOff x="7597837" y="2707419"/>
              <a:chExt cx="457692" cy="460694"/>
            </a:xfrm>
          </p:grpSpPr>
          <p:sp>
            <p:nvSpPr>
              <p:cNvPr id="49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1" name="Group 28"/>
            <p:cNvGrpSpPr/>
            <p:nvPr/>
          </p:nvGrpSpPr>
          <p:grpSpPr>
            <a:xfrm>
              <a:off x="4804795" y="1096098"/>
              <a:ext cx="457692" cy="460694"/>
              <a:chOff x="4214810" y="2000240"/>
              <a:chExt cx="457692" cy="460694"/>
            </a:xfrm>
          </p:grpSpPr>
          <p:sp>
            <p:nvSpPr>
              <p:cNvPr id="5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3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56" name="Picture 4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475656" y="2348880"/>
            <a:ext cx="1993314" cy="1008112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7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6"/>
          <p:cNvPicPr>
            <a:picLocks noChangeAspect="1" noChangeArrowheads="1"/>
          </p:cNvPicPr>
          <p:nvPr/>
        </p:nvPicPr>
        <p:blipFill>
          <a:blip r:embed="rId8" cstate="print"/>
          <a:srcRect t="19951"/>
          <a:stretch>
            <a:fillRect/>
          </a:stretch>
        </p:blipFill>
        <p:spPr bwMode="auto">
          <a:xfrm>
            <a:off x="5580112" y="2492896"/>
            <a:ext cx="1868934" cy="936104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1556792"/>
            <a:ext cx="1285425" cy="914208"/>
          </a:xfrm>
          <a:prstGeom prst="rect">
            <a:avLst/>
          </a:prstGeom>
          <a:noFill/>
        </p:spPr>
      </p:pic>
      <p:sp>
        <p:nvSpPr>
          <p:cNvPr id="5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63855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130550" y="1989138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52" name="Line 8"/>
          <p:cNvSpPr>
            <a:spLocks noChangeShapeType="1"/>
          </p:cNvSpPr>
          <p:nvPr/>
        </p:nvSpPr>
        <p:spPr bwMode="auto">
          <a:xfrm>
            <a:off x="3130550" y="2276475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71" name="Line 27"/>
          <p:cNvSpPr>
            <a:spLocks noChangeShapeType="1"/>
          </p:cNvSpPr>
          <p:nvPr/>
        </p:nvSpPr>
        <p:spPr bwMode="auto">
          <a:xfrm flipV="1">
            <a:off x="4427984" y="1700808"/>
            <a:ext cx="216024" cy="1368152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95801" y="346102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8283" y="340201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518185" name="Freeform 41"/>
          <p:cNvSpPr>
            <a:spLocks/>
          </p:cNvSpPr>
          <p:nvPr/>
        </p:nvSpPr>
        <p:spPr bwMode="auto">
          <a:xfrm rot="563765">
            <a:off x="930329" y="2583391"/>
            <a:ext cx="303212" cy="77470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8186" name="Freeform 42"/>
          <p:cNvSpPr>
            <a:spLocks/>
          </p:cNvSpPr>
          <p:nvPr/>
        </p:nvSpPr>
        <p:spPr bwMode="auto">
          <a:xfrm>
            <a:off x="7816337" y="2598123"/>
            <a:ext cx="217488" cy="73025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870155" y="106188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78878" y="2329716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157311" y="4355120"/>
            <a:ext cx="899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Eve</a:t>
            </a: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6626" y="5157192"/>
            <a:ext cx="835183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technically feasible</a:t>
            </a:r>
            <a:r>
              <a:rPr lang="en-US" sz="2400" dirty="0" smtClean="0">
                <a:cs typeface="Arial" charset="0"/>
              </a:rPr>
              <a:t>: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</a:rPr>
              <a:t>no quantum computer required</a:t>
            </a:r>
            <a:r>
              <a:rPr lang="en-US" sz="2400" dirty="0" smtClean="0">
                <a:cs typeface="Arial" charset="0"/>
              </a:rPr>
              <a:t>, </a:t>
            </a:r>
            <a:br>
              <a:rPr lang="en-US" sz="2400" dirty="0" smtClean="0">
                <a:cs typeface="Arial" charset="0"/>
              </a:rPr>
            </a:br>
            <a:r>
              <a:rPr lang="en-US" sz="2400" dirty="0" smtClean="0">
                <a:cs typeface="Arial" charset="0"/>
              </a:rPr>
              <a:t>only quantum communication</a:t>
            </a:r>
            <a:endParaRPr lang="de-CH" sz="2400" b="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pic>
        <p:nvPicPr>
          <p:cNvPr id="38" name="Picture 37" descr="QueenOfHearts.png"/>
          <p:cNvPicPr>
            <a:picLocks noChangeAspect="1"/>
          </p:cNvPicPr>
          <p:nvPr/>
        </p:nvPicPr>
        <p:blipFill>
          <a:blip r:embed="rId5" cstate="print"/>
          <a:srcRect l="6597" r="7636"/>
          <a:stretch>
            <a:fillRect/>
          </a:stretch>
        </p:blipFill>
        <p:spPr>
          <a:xfrm>
            <a:off x="3779912" y="3212976"/>
            <a:ext cx="1280649" cy="1083626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3130550" y="1096098"/>
            <a:ext cx="2881313" cy="532702"/>
            <a:chOff x="3130550" y="1096098"/>
            <a:chExt cx="2881313" cy="532702"/>
          </a:xfrm>
        </p:grpSpPr>
        <p:sp>
          <p:nvSpPr>
            <p:cNvPr id="518151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39" name="Group 28"/>
            <p:cNvGrpSpPr/>
            <p:nvPr/>
          </p:nvGrpSpPr>
          <p:grpSpPr>
            <a:xfrm>
              <a:off x="3419872" y="10960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2" name="Group 28"/>
            <p:cNvGrpSpPr/>
            <p:nvPr/>
          </p:nvGrpSpPr>
          <p:grpSpPr>
            <a:xfrm>
              <a:off x="4343154" y="1096098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5" name="Group 28"/>
            <p:cNvGrpSpPr/>
            <p:nvPr/>
          </p:nvGrpSpPr>
          <p:grpSpPr>
            <a:xfrm>
              <a:off x="3881513" y="1096098"/>
              <a:ext cx="457692" cy="460694"/>
              <a:chOff x="4214810" y="2000240"/>
              <a:chExt cx="457692" cy="460694"/>
            </a:xfrm>
          </p:grpSpPr>
          <p:sp>
            <p:nvSpPr>
              <p:cNvPr id="4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7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8" name="Group 133"/>
            <p:cNvGrpSpPr/>
            <p:nvPr/>
          </p:nvGrpSpPr>
          <p:grpSpPr>
            <a:xfrm>
              <a:off x="5266436" y="1096098"/>
              <a:ext cx="457692" cy="460694"/>
              <a:chOff x="7597837" y="2707419"/>
              <a:chExt cx="457692" cy="460694"/>
            </a:xfrm>
          </p:grpSpPr>
          <p:sp>
            <p:nvSpPr>
              <p:cNvPr id="49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1" name="Group 28"/>
            <p:cNvGrpSpPr/>
            <p:nvPr/>
          </p:nvGrpSpPr>
          <p:grpSpPr>
            <a:xfrm>
              <a:off x="4804795" y="1096098"/>
              <a:ext cx="457692" cy="460694"/>
              <a:chOff x="4214810" y="2000240"/>
              <a:chExt cx="457692" cy="460694"/>
            </a:xfrm>
          </p:grpSpPr>
          <p:sp>
            <p:nvSpPr>
              <p:cNvPr id="5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3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56" name="Picture 4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475656" y="2348880"/>
            <a:ext cx="1993314" cy="1008112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7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6"/>
          <p:cNvPicPr>
            <a:picLocks noChangeAspect="1" noChangeArrowheads="1"/>
          </p:cNvPicPr>
          <p:nvPr/>
        </p:nvPicPr>
        <p:blipFill>
          <a:blip r:embed="rId8" cstate="print"/>
          <a:srcRect t="19951"/>
          <a:stretch>
            <a:fillRect/>
          </a:stretch>
        </p:blipFill>
        <p:spPr bwMode="auto">
          <a:xfrm>
            <a:off x="5580112" y="2492896"/>
            <a:ext cx="1868934" cy="936104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1556792"/>
            <a:ext cx="1285425" cy="914208"/>
          </a:xfrm>
          <a:prstGeom prst="rect">
            <a:avLst/>
          </a:prstGeom>
          <a:noFill/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03648" y="1772816"/>
            <a:ext cx="6494119" cy="4868211"/>
          </a:xfrm>
          <a:prstGeom prst="rect">
            <a:avLst/>
          </a:prstGeom>
        </p:spPr>
      </p:pic>
      <p:sp>
        <p:nvSpPr>
          <p:cNvPr id="5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301736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072" y="1412776"/>
            <a:ext cx="3528392" cy="181006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44624"/>
            <a:ext cx="8712968" cy="928694"/>
          </a:xfrm>
        </p:spPr>
        <p:txBody>
          <a:bodyPr/>
          <a:lstStyle/>
          <a:p>
            <a:r>
              <a:rPr lang="en-US" sz="4000" dirty="0" smtClean="0"/>
              <a:t>Summary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95536" y="980728"/>
            <a:ext cx="4536504" cy="136815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</a:rPr>
              <a:t>One-Time Pad</a:t>
            </a:r>
          </a:p>
          <a:p>
            <a:pPr marL="342900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</a:rPr>
              <a:t>Quantum Key Distribution</a:t>
            </a: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endParaRPr lang="en-US" sz="2800" dirty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endParaRPr lang="en-US" sz="2800" dirty="0" smtClean="0">
              <a:solidFill>
                <a:prstClr val="black"/>
              </a:solidFill>
              <a:cs typeface="Arial" charset="0"/>
            </a:endParaRPr>
          </a:p>
          <a:p>
            <a:pPr lvl="1">
              <a:spcBef>
                <a:spcPct val="20000"/>
              </a:spcBef>
              <a:buClr>
                <a:srgbClr val="4F81BD"/>
              </a:buClr>
              <a:buSzPct val="65000"/>
            </a:pPr>
            <a:endParaRPr lang="en-US" sz="2800" dirty="0" smtClean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4328" y="260648"/>
            <a:ext cx="1368152" cy="1825218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06868">
            <a:off x="4935325" y="323183"/>
            <a:ext cx="2406434" cy="1375330"/>
          </a:xfrm>
          <a:prstGeom prst="rect">
            <a:avLst/>
          </a:prstGeom>
        </p:spPr>
      </p:pic>
      <p:grpSp>
        <p:nvGrpSpPr>
          <p:cNvPr id="68" name="Group 67"/>
          <p:cNvGrpSpPr/>
          <p:nvPr/>
        </p:nvGrpSpPr>
        <p:grpSpPr>
          <a:xfrm>
            <a:off x="179512" y="2276872"/>
            <a:ext cx="6192316" cy="2011635"/>
            <a:chOff x="1763688" y="1528146"/>
            <a:chExt cx="6192316" cy="2011635"/>
          </a:xfrm>
        </p:grpSpPr>
        <p:pic>
          <p:nvPicPr>
            <p:cNvPr id="69" name="Picture 39" descr="BS00996_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1763688" y="2636912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70" name="Picture 40" descr="BS00996_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7308304" y="2780928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78" name="Picture 77" descr="AliceBlue.eps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flipH="1">
              <a:off x="2123727" y="1556792"/>
              <a:ext cx="989091" cy="1008112"/>
            </a:xfrm>
            <a:prstGeom prst="rect">
              <a:avLst/>
            </a:prstGeom>
          </p:spPr>
        </p:pic>
        <p:pic>
          <p:nvPicPr>
            <p:cNvPr id="80" name="Picture 79" descr="QueenOfHearts.png"/>
            <p:cNvPicPr>
              <a:picLocks noChangeAspect="1"/>
            </p:cNvPicPr>
            <p:nvPr/>
          </p:nvPicPr>
          <p:blipFill>
            <a:blip r:embed="rId7" cstate="print"/>
            <a:srcRect l="6597" r="7636"/>
            <a:stretch>
              <a:fillRect/>
            </a:stretch>
          </p:blipFill>
          <p:spPr>
            <a:xfrm>
              <a:off x="5292080" y="2564904"/>
              <a:ext cx="1152128" cy="974877"/>
            </a:xfrm>
            <a:prstGeom prst="rect">
              <a:avLst/>
            </a:prstGeom>
          </p:spPr>
        </p:pic>
        <p:pic>
          <p:nvPicPr>
            <p:cNvPr id="81" name="Picture 6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88224" y="1772816"/>
              <a:ext cx="1214965" cy="864096"/>
            </a:xfrm>
            <a:prstGeom prst="rect">
              <a:avLst/>
            </a:prstGeom>
            <a:noFill/>
          </p:spPr>
        </p:pic>
        <p:pic>
          <p:nvPicPr>
            <p:cNvPr id="82" name="Picture 4"/>
            <p:cNvPicPr>
              <a:picLocks noChangeAspect="1" noChangeArrowheads="1"/>
            </p:cNvPicPr>
            <p:nvPr/>
          </p:nvPicPr>
          <p:blipFill>
            <a:blip r:embed="rId9" cstate="print"/>
            <a:stretch>
              <a:fillRect/>
            </a:stretch>
          </p:blipFill>
          <p:spPr bwMode="auto">
            <a:xfrm>
              <a:off x="2843808" y="2492896"/>
              <a:ext cx="1368152" cy="691938"/>
            </a:xfrm>
            <a:prstGeom prst="rect">
              <a:avLst/>
            </a:prstGeom>
            <a:noFill/>
            <a:ln w="9525" cap="flat" cmpd="sng">
              <a:noFill/>
              <a:prstDash val="solid"/>
              <a:miter lim="800000"/>
              <a:headEnd/>
              <a:tailEnd/>
            </a:ln>
            <a:effectLst/>
          </p:spPr>
        </p:pic>
        <p:sp>
          <p:nvSpPr>
            <p:cNvPr id="83" name="Line 6"/>
            <p:cNvSpPr>
              <a:spLocks noChangeShapeType="1"/>
            </p:cNvSpPr>
            <p:nvPr/>
          </p:nvSpPr>
          <p:spPr bwMode="auto">
            <a:xfrm>
              <a:off x="3275856" y="2204864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none" w="med" len="med"/>
              <a:tailEnd type="triangle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84" name="Line 8"/>
            <p:cNvSpPr>
              <a:spLocks noChangeShapeType="1"/>
            </p:cNvSpPr>
            <p:nvPr/>
          </p:nvSpPr>
          <p:spPr bwMode="auto">
            <a:xfrm>
              <a:off x="3274863" y="234888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triangle"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85" name="Group 84"/>
            <p:cNvGrpSpPr/>
            <p:nvPr/>
          </p:nvGrpSpPr>
          <p:grpSpPr>
            <a:xfrm>
              <a:off x="3275856" y="1528146"/>
              <a:ext cx="2881313" cy="532702"/>
              <a:chOff x="3130550" y="1096098"/>
              <a:chExt cx="2881313" cy="532702"/>
            </a:xfrm>
          </p:grpSpPr>
          <p:sp>
            <p:nvSpPr>
              <p:cNvPr id="87" name="Line 7"/>
              <p:cNvSpPr>
                <a:spLocks noChangeShapeType="1"/>
              </p:cNvSpPr>
              <p:nvPr/>
            </p:nvSpPr>
            <p:spPr bwMode="auto">
              <a:xfrm>
                <a:off x="3130550" y="1628800"/>
                <a:ext cx="2881313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prstDash val="dash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/>
              </a:p>
            </p:txBody>
          </p:sp>
          <p:grpSp>
            <p:nvGrpSpPr>
              <p:cNvPr id="88" name="Group 28"/>
              <p:cNvGrpSpPr/>
              <p:nvPr/>
            </p:nvGrpSpPr>
            <p:grpSpPr>
              <a:xfrm>
                <a:off x="3419872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101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02" name="Line 5"/>
                <p:cNvSpPr>
                  <a:spLocks noChangeShapeType="1"/>
                </p:cNvSpPr>
                <p:nvPr/>
              </p:nvSpPr>
              <p:spPr bwMode="auto">
                <a:xfrm rot="27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89" name="Group 28"/>
              <p:cNvGrpSpPr/>
              <p:nvPr/>
            </p:nvGrpSpPr>
            <p:grpSpPr>
              <a:xfrm>
                <a:off x="4343154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99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00" name="Line 5"/>
                <p:cNvSpPr>
                  <a:spLocks noChangeShapeType="1"/>
                </p:cNvSpPr>
                <p:nvPr/>
              </p:nvSpPr>
              <p:spPr bwMode="auto">
                <a:xfrm rot="81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90" name="Group 28"/>
              <p:cNvGrpSpPr/>
              <p:nvPr/>
            </p:nvGrpSpPr>
            <p:grpSpPr>
              <a:xfrm>
                <a:off x="3881513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97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98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91" name="Group 133"/>
              <p:cNvGrpSpPr/>
              <p:nvPr/>
            </p:nvGrpSpPr>
            <p:grpSpPr>
              <a:xfrm>
                <a:off x="5266436" y="1096098"/>
                <a:ext cx="457692" cy="460694"/>
                <a:chOff x="7597837" y="2707419"/>
                <a:chExt cx="457692" cy="460694"/>
              </a:xfrm>
            </p:grpSpPr>
            <p:sp>
              <p:nvSpPr>
                <p:cNvPr id="95" name="Oval 2"/>
                <p:cNvSpPr>
                  <a:spLocks noChangeArrowheads="1"/>
                </p:cNvSpPr>
                <p:nvPr/>
              </p:nvSpPr>
              <p:spPr bwMode="auto">
                <a:xfrm>
                  <a:off x="7597837" y="2707419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96" name="Line 5"/>
                <p:cNvSpPr>
                  <a:spLocks noChangeShapeType="1"/>
                </p:cNvSpPr>
                <p:nvPr/>
              </p:nvSpPr>
              <p:spPr bwMode="auto">
                <a:xfrm rot="5400000">
                  <a:off x="7827188" y="2754097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92" name="Group 28"/>
              <p:cNvGrpSpPr/>
              <p:nvPr/>
            </p:nvGrpSpPr>
            <p:grpSpPr>
              <a:xfrm>
                <a:off x="4804795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93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94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sp>
          <p:nvSpPr>
            <p:cNvPr id="86" name="Line 27"/>
            <p:cNvSpPr>
              <a:spLocks noChangeShapeType="1"/>
            </p:cNvSpPr>
            <p:nvPr/>
          </p:nvSpPr>
          <p:spPr bwMode="auto">
            <a:xfrm>
              <a:off x="4716016" y="2060848"/>
              <a:ext cx="504056" cy="936104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7" name="Rounded Rectangle 106"/>
          <p:cNvSpPr/>
          <p:nvPr/>
        </p:nvSpPr>
        <p:spPr>
          <a:xfrm>
            <a:off x="4860032" y="5223362"/>
            <a:ext cx="3470400" cy="684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Master of Logic course: </a:t>
            </a:r>
            <a:br>
              <a:rPr lang="en-US" sz="2000" dirty="0"/>
            </a:br>
            <a:r>
              <a:rPr lang="en-US" sz="2000" dirty="0" smtClean="0"/>
              <a:t>Quantum Computing</a:t>
            </a:r>
            <a:endParaRPr lang="en-US" sz="2000" dirty="0"/>
          </a:p>
        </p:txBody>
      </p:sp>
      <p:sp>
        <p:nvSpPr>
          <p:cNvPr id="108" name="Rounded Rectangle 107"/>
          <p:cNvSpPr/>
          <p:nvPr/>
        </p:nvSpPr>
        <p:spPr>
          <a:xfrm>
            <a:off x="897791" y="6015450"/>
            <a:ext cx="3470400" cy="684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Master of Logic course: </a:t>
            </a:r>
            <a:br>
              <a:rPr lang="en-US" sz="2000" dirty="0" smtClean="0"/>
            </a:br>
            <a:r>
              <a:rPr lang="en-US" sz="2000" dirty="0" smtClean="0"/>
              <a:t>Information Theory</a:t>
            </a:r>
            <a:endParaRPr lang="en-US" sz="2000" dirty="0"/>
          </a:p>
        </p:txBody>
      </p:sp>
      <p:sp>
        <p:nvSpPr>
          <p:cNvPr id="109" name="Rounded Rectangle 108"/>
          <p:cNvSpPr/>
          <p:nvPr/>
        </p:nvSpPr>
        <p:spPr>
          <a:xfrm>
            <a:off x="4860032" y="4432599"/>
            <a:ext cx="3470400" cy="684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Master of Logic course: </a:t>
            </a:r>
            <a:br>
              <a:rPr lang="en-US" sz="2000" dirty="0"/>
            </a:br>
            <a:r>
              <a:rPr lang="en-US" sz="2000" dirty="0"/>
              <a:t>Computational Complexity</a:t>
            </a:r>
          </a:p>
        </p:txBody>
      </p:sp>
      <p:sp>
        <p:nvSpPr>
          <p:cNvPr id="110" name="Rounded Rectangle 109"/>
          <p:cNvSpPr/>
          <p:nvPr/>
        </p:nvSpPr>
        <p:spPr>
          <a:xfrm>
            <a:off x="897791" y="4426884"/>
            <a:ext cx="3470400" cy="6840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BSc </a:t>
            </a:r>
            <a:r>
              <a:rPr lang="en-US" sz="2000" dirty="0" err="1" smtClean="0"/>
              <a:t>Informatica</a:t>
            </a:r>
            <a:r>
              <a:rPr lang="en-US" sz="2000" dirty="0" smtClean="0"/>
              <a:t> course: </a:t>
            </a:r>
            <a:br>
              <a:rPr lang="en-US" sz="2000" dirty="0" smtClean="0"/>
            </a:br>
            <a:r>
              <a:rPr lang="en-US" sz="2000" dirty="0" smtClean="0"/>
              <a:t>Modern Cryptography</a:t>
            </a:r>
            <a:endParaRPr lang="en-US" sz="2000" dirty="0"/>
          </a:p>
        </p:txBody>
      </p:sp>
      <p:sp>
        <p:nvSpPr>
          <p:cNvPr id="111" name="Rounded Rectangle 110"/>
          <p:cNvSpPr/>
          <p:nvPr/>
        </p:nvSpPr>
        <p:spPr>
          <a:xfrm>
            <a:off x="897791" y="5229200"/>
            <a:ext cx="3470400" cy="684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Master of Logic course: </a:t>
            </a:r>
            <a:r>
              <a:rPr lang="en-US" sz="2000"/>
              <a:t/>
            </a:r>
            <a:br>
              <a:rPr lang="en-US" sz="2000"/>
            </a:br>
            <a:r>
              <a:rPr lang="en-US" sz="2000" smtClean="0"/>
              <a:t>Basic Probability</a:t>
            </a:r>
            <a:endParaRPr lang="en-US" sz="2000" dirty="0"/>
          </a:p>
        </p:txBody>
      </p:sp>
      <p:sp>
        <p:nvSpPr>
          <p:cNvPr id="43" name="Rounded Rectangle 42"/>
          <p:cNvSpPr/>
          <p:nvPr/>
        </p:nvSpPr>
        <p:spPr>
          <a:xfrm>
            <a:off x="4860032" y="6030226"/>
            <a:ext cx="3470400" cy="684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Possibilities for </a:t>
            </a:r>
            <a:br>
              <a:rPr lang="en-US" sz="2000" dirty="0"/>
            </a:br>
            <a:r>
              <a:rPr lang="en-US" sz="2000" dirty="0"/>
              <a:t>Research Projects at </a:t>
            </a:r>
            <a:r>
              <a:rPr lang="en-US" sz="2000" dirty="0" err="1"/>
              <a:t>QuSoft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9880531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bldLvl="2"/>
      <p:bldP spid="107" grpId="0" animBg="1"/>
      <p:bldP spid="108" grpId="0" animBg="1"/>
      <p:bldP spid="109" grpId="0" animBg="1"/>
      <p:bldP spid="110" grpId="0" animBg="1"/>
      <p:bldP spid="111" grpId="0" animBg="1"/>
      <p:bldP spid="4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7544" y="24996"/>
            <a:ext cx="8229600" cy="792798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Perfect Security</a:t>
            </a:r>
            <a:endParaRPr lang="en-US" dirty="0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1560" y="2276872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1867" y="2420888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77" name="TextBox 76"/>
          <p:cNvSpPr txBox="1"/>
          <p:nvPr/>
        </p:nvSpPr>
        <p:spPr>
          <a:xfrm>
            <a:off x="0" y="119675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91907" y="191683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5536" y="3356992"/>
            <a:ext cx="6840760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Arial" charset="0"/>
              </a:rPr>
              <a:t>Given that 	</a:t>
            </a:r>
            <a:r>
              <a:rPr lang="en-US" sz="2000" dirty="0" smtClean="0">
                <a:solidFill>
                  <a:srgbClr val="FF0000"/>
                </a:solidFill>
                <a:latin typeface="Consolas"/>
                <a:cs typeface="Consolas"/>
              </a:rPr>
              <a:t>c </a:t>
            </a:r>
            <a:r>
              <a:rPr lang="en-US" sz="2000" dirty="0">
                <a:latin typeface="Consolas"/>
                <a:cs typeface="Consolas"/>
              </a:rPr>
              <a:t>= </a:t>
            </a:r>
            <a:r>
              <a:rPr lang="en-US" sz="2000" dirty="0" smtClean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  <a:r>
              <a:rPr lang="en-US" sz="2000" dirty="0" smtClean="0">
                <a:cs typeface="Arial" charset="0"/>
              </a:rPr>
              <a:t>,</a:t>
            </a:r>
            <a:endParaRPr lang="en-US" sz="2000" dirty="0"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Arial" charset="0"/>
              </a:rPr>
              <a:t>is it possible that	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m </a:t>
            </a:r>
            <a:r>
              <a:rPr lang="en-US" sz="2000" dirty="0">
                <a:solidFill>
                  <a:srgbClr val="0000FF"/>
                </a:solidFill>
                <a:latin typeface="Consolas"/>
                <a:cs typeface="Consolas"/>
              </a:rPr>
              <a:t>= 0000 0000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 </a:t>
            </a:r>
            <a:r>
              <a:rPr lang="en-US" sz="2000" dirty="0" smtClean="0">
                <a:cs typeface="Arial"/>
              </a:rPr>
              <a:t>?</a:t>
            </a:r>
            <a:endParaRPr lang="en-US" sz="2000" dirty="0">
              <a:cs typeface="Arial"/>
            </a:endParaRP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Arial"/>
              </a:rPr>
              <a:t>Yes, if 	</a:t>
            </a:r>
            <a:r>
              <a:rPr lang="en-US" sz="2000" dirty="0">
                <a:latin typeface="Consolas"/>
                <a:cs typeface="Consolas"/>
              </a:rPr>
              <a:t>k = </a:t>
            </a:r>
            <a:r>
              <a:rPr lang="en-US" sz="2000" dirty="0">
                <a:solidFill>
                  <a:srgbClr val="000000"/>
                </a:solidFill>
                <a:latin typeface="Consolas"/>
                <a:cs typeface="Consolas"/>
              </a:rPr>
              <a:t>0101 </a:t>
            </a:r>
            <a:r>
              <a:rPr lang="en-US" sz="2000" dirty="0" smtClean="0">
                <a:solidFill>
                  <a:srgbClr val="000000"/>
                </a:solidFill>
                <a:latin typeface="Consolas"/>
                <a:cs typeface="Consolas"/>
              </a:rPr>
              <a:t>0100</a:t>
            </a:r>
            <a:r>
              <a:rPr lang="en-US" sz="2000" dirty="0" smtClean="0">
                <a:cs typeface="Arial" charset="0"/>
              </a:rPr>
              <a:t>. 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>
                <a:cs typeface="Arial" charset="0"/>
              </a:rPr>
              <a:t>is it possible </a:t>
            </a:r>
            <a:r>
              <a:rPr lang="en-US" sz="2000" dirty="0" smtClean="0">
                <a:cs typeface="Arial" charset="0"/>
              </a:rPr>
              <a:t>that	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m </a:t>
            </a:r>
            <a:r>
              <a:rPr lang="en-US" sz="2000" dirty="0">
                <a:solidFill>
                  <a:srgbClr val="0000FF"/>
                </a:solidFill>
                <a:latin typeface="Consolas"/>
                <a:cs typeface="Consolas"/>
              </a:rPr>
              <a:t>= 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1111 1111 </a:t>
            </a:r>
            <a:r>
              <a:rPr lang="en-US" sz="2000" dirty="0">
                <a:cs typeface="Arial"/>
              </a:rPr>
              <a:t>?</a:t>
            </a: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>
                <a:cs typeface="Arial"/>
              </a:rPr>
              <a:t>Yes, if </a:t>
            </a:r>
            <a:r>
              <a:rPr lang="en-US" sz="2000" dirty="0" smtClean="0">
                <a:cs typeface="Arial"/>
              </a:rPr>
              <a:t>	</a:t>
            </a:r>
            <a:r>
              <a:rPr lang="en-US" sz="2000" dirty="0">
                <a:latin typeface="Consolas"/>
                <a:cs typeface="Consolas"/>
              </a:rPr>
              <a:t>k = </a:t>
            </a:r>
            <a:r>
              <a:rPr lang="en-US" sz="2000" dirty="0" smtClean="0">
                <a:solidFill>
                  <a:srgbClr val="000000"/>
                </a:solidFill>
                <a:latin typeface="Consolas"/>
                <a:cs typeface="Consolas"/>
              </a:rPr>
              <a:t>101</a:t>
            </a:r>
            <a:r>
              <a:rPr lang="en-US" sz="2000" dirty="0">
                <a:solidFill>
                  <a:srgbClr val="000000"/>
                </a:solidFill>
                <a:latin typeface="Consolas"/>
                <a:cs typeface="Consolas"/>
              </a:rPr>
              <a:t>0</a:t>
            </a:r>
            <a:r>
              <a:rPr lang="en-US" sz="2000" dirty="0" smtClean="0">
                <a:solidFill>
                  <a:srgbClr val="000000"/>
                </a:solidFill>
                <a:latin typeface="Consolas"/>
                <a:cs typeface="Consolas"/>
              </a:rPr>
              <a:t> 1011</a:t>
            </a:r>
            <a:r>
              <a:rPr lang="en-US" sz="2000" dirty="0" smtClean="0">
                <a:cs typeface="Arial" charset="0"/>
              </a:rPr>
              <a:t>. </a:t>
            </a:r>
            <a:endParaRPr lang="en-US" sz="2000" dirty="0"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Consolas"/>
              </a:rPr>
              <a:t>it is possible that	</a:t>
            </a:r>
            <a:r>
              <a:rPr lang="en-US" sz="2000" dirty="0">
                <a:solidFill>
                  <a:srgbClr val="0000FF"/>
                </a:solidFill>
                <a:latin typeface="Consolas"/>
                <a:cs typeface="Consolas"/>
              </a:rPr>
              <a:t>m = 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0101 0101 </a:t>
            </a:r>
            <a:r>
              <a:rPr lang="en-US" sz="2000" dirty="0" smtClean="0">
                <a:cs typeface="Arial"/>
              </a:rPr>
              <a:t>?</a:t>
            </a: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Arial"/>
              </a:rPr>
              <a:t>Yes, if 	</a:t>
            </a:r>
            <a:r>
              <a:rPr lang="en-US" sz="2000" dirty="0">
                <a:latin typeface="Consolas"/>
                <a:cs typeface="Consolas"/>
              </a:rPr>
              <a:t>k = </a:t>
            </a:r>
            <a:r>
              <a:rPr lang="en-US" sz="2000" dirty="0" smtClean="0">
                <a:solidFill>
                  <a:srgbClr val="000000"/>
                </a:solidFill>
                <a:latin typeface="Consolas"/>
                <a:cs typeface="Consolas"/>
              </a:rPr>
              <a:t>0000 0001</a:t>
            </a:r>
            <a:endParaRPr lang="en-US" sz="2000" dirty="0">
              <a:cs typeface="Arial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Consolas"/>
              </a:rPr>
              <a:t>In fact, every m is possible. 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Consolas"/>
              </a:rPr>
              <a:t>Hence, the one-time pad is </a:t>
            </a:r>
            <a:r>
              <a:rPr lang="en-US" sz="2000" dirty="0" smtClean="0">
                <a:solidFill>
                  <a:srgbClr val="FF0000"/>
                </a:solidFill>
                <a:cs typeface="Consolas"/>
              </a:rPr>
              <a:t>perfectly secure</a:t>
            </a:r>
            <a:r>
              <a:rPr lang="en-US" sz="2000" dirty="0" smtClean="0">
                <a:cs typeface="Consolas"/>
              </a:rPr>
              <a:t>!</a:t>
            </a: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196752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412776"/>
            <a:ext cx="2195795" cy="1731698"/>
            <a:chOff x="2987824" y="1700808"/>
            <a:chExt cx="2195795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83968" y="285293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5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340768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non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268760"/>
            <a:ext cx="864096" cy="864096"/>
          </a:xfrm>
          <a:prstGeom prst="rect">
            <a:avLst/>
          </a:prstGeom>
        </p:spPr>
      </p:pic>
      <p:pic>
        <p:nvPicPr>
          <p:cNvPr id="22" name="Picture 6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340768"/>
            <a:ext cx="1285425" cy="914208"/>
          </a:xfrm>
          <a:prstGeom prst="rect">
            <a:avLst/>
          </a:prstGeom>
          <a:noFill/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120779"/>
              </p:ext>
            </p:extLst>
          </p:nvPr>
        </p:nvGraphicFramePr>
        <p:xfrm>
          <a:off x="6804248" y="3645024"/>
          <a:ext cx="165618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504056"/>
                <a:gridCol w="720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 </a:t>
                      </a:r>
                      <a:r>
                        <a:rPr lang="en-US" baseline="0" dirty="0" smtClean="0">
                          <a:latin typeface="cmsy10"/>
                          <a:ea typeface="cmsy10"/>
                          <a:cs typeface="cmsy10"/>
                        </a:rPr>
                        <a:t>©</a:t>
                      </a:r>
                      <a:r>
                        <a:rPr lang="en-US" dirty="0" smtClean="0"/>
                        <a:t> </a:t>
                      </a:r>
                      <a:r>
                        <a:rPr lang="en-US" baseline="0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323528" y="83671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?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11560" y="2780928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 smtClean="0">
                <a:latin typeface="Consolas"/>
                <a:cs typeface="Consolas"/>
              </a:rPr>
              <a:t>?</a:t>
            </a:r>
            <a:endParaRPr lang="en-US" dirty="0">
              <a:latin typeface="Consolas"/>
              <a:cs typeface="Consola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668344" y="2915652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 smtClean="0">
                <a:latin typeface="Consolas"/>
                <a:cs typeface="Consolas"/>
              </a:rPr>
              <a:t>?</a:t>
            </a:r>
            <a:endParaRPr lang="en-US" dirty="0">
              <a:latin typeface="Consolas"/>
              <a:cs typeface="Consola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131840" y="836712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72200" y="836712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 smtClean="0">
                <a:solidFill>
                  <a:srgbClr val="0000FF"/>
                </a:solidFill>
                <a:latin typeface="Consolas"/>
                <a:cs typeface="Consolas"/>
              </a:rPr>
              <a:t>?</a:t>
            </a:r>
            <a:endParaRPr lang="en-US" dirty="0">
              <a:solidFill>
                <a:srgbClr val="0000FF"/>
              </a:solidFill>
              <a:latin typeface="Consolas"/>
              <a:cs typeface="Consolas"/>
            </a:endParaRPr>
          </a:p>
        </p:txBody>
      </p:sp>
      <p:sp>
        <p:nvSpPr>
          <p:cNvPr id="34" name="AutoShape 109"/>
          <p:cNvSpPr>
            <a:spLocks noChangeArrowheads="1"/>
          </p:cNvSpPr>
          <p:nvPr/>
        </p:nvSpPr>
        <p:spPr bwMode="auto">
          <a:xfrm>
            <a:off x="4355976" y="2060848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sp>
        <p:nvSpPr>
          <p:cNvPr id="23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906401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 bldLvl="2"/>
      <p:bldP spid="29" grpId="0"/>
      <p:bldP spid="30" grpId="0"/>
      <p:bldP spid="31" grpId="0"/>
      <p:bldP spid="33" grpId="0"/>
      <p:bldP spid="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 smtClean="0"/>
              <a:t>Classical Cryptography</a:t>
            </a:r>
            <a:endParaRPr lang="en-US" sz="4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840" y="2636912"/>
            <a:ext cx="2592288" cy="3458309"/>
          </a:xfrm>
          <a:prstGeom prst="rect">
            <a:avLst/>
          </a:prstGeom>
        </p:spPr>
      </p:pic>
      <p:sp>
        <p:nvSpPr>
          <p:cNvPr id="24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785206"/>
          </a:xfrm>
        </p:spPr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3000 years of fascinating history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cs typeface="Arial" charset="0"/>
              </a:rPr>
              <a:t>U</a:t>
            </a:r>
            <a:r>
              <a:rPr lang="en-US" sz="2600" dirty="0" smtClean="0">
                <a:cs typeface="Arial" charset="0"/>
              </a:rPr>
              <a:t>ntil </a:t>
            </a:r>
            <a:r>
              <a:rPr lang="en-US" sz="2600" dirty="0">
                <a:cs typeface="Arial" charset="0"/>
              </a:rPr>
              <a:t>1970: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private communication </a:t>
            </a:r>
            <a:r>
              <a:rPr lang="en-US" sz="2600" dirty="0" smtClean="0">
                <a:cs typeface="Arial" charset="0"/>
              </a:rPr>
              <a:t>was the only goal</a:t>
            </a:r>
            <a:endParaRPr lang="en-US" sz="2600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600" dirty="0"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2187356"/>
            <a:ext cx="3684443" cy="2105740"/>
          </a:xfrm>
          <a:prstGeom prst="rect">
            <a:avLst/>
          </a:prstGeom>
        </p:spPr>
      </p:pic>
      <p:pic>
        <p:nvPicPr>
          <p:cNvPr id="9" name="Picture 8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4168" y="2348880"/>
            <a:ext cx="2736304" cy="417756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4437112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err="1" smtClean="0">
                <a:latin typeface="Arial" pitchFamily="34" charset="0"/>
                <a:cs typeface="Arial" pitchFamily="34" charset="0"/>
                <a:hlinkClick r:id="rId6"/>
              </a:rPr>
              <a:t>Scytale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31840" y="6165304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  <a:hlinkClick r:id="rId7"/>
              </a:rPr>
              <a:t>Enigma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89276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p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3421" y="2708920"/>
            <a:ext cx="5956848" cy="3744416"/>
            <a:chOff x="-3421" y="2708920"/>
            <a:chExt cx="5956848" cy="3744416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0199" b="8062"/>
            <a:stretch/>
          </p:blipFill>
          <p:spPr>
            <a:xfrm>
              <a:off x="-3421" y="2708920"/>
              <a:ext cx="5956848" cy="3744416"/>
            </a:xfrm>
            <a:prstGeom prst="rect">
              <a:avLst/>
            </a:prstGeom>
          </p:spPr>
        </p:pic>
        <p:sp>
          <p:nvSpPr>
            <p:cNvPr id="2" name="Oval 1"/>
            <p:cNvSpPr/>
            <p:nvPr/>
          </p:nvSpPr>
          <p:spPr>
            <a:xfrm>
              <a:off x="146704" y="2924944"/>
              <a:ext cx="536864" cy="288032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 smtClean="0"/>
              <a:t>Modern Cryptography</a:t>
            </a:r>
            <a:endParaRPr lang="en-US" sz="4000" dirty="0"/>
          </a:p>
        </p:txBody>
      </p:sp>
      <p:sp>
        <p:nvSpPr>
          <p:cNvPr id="24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6480720" cy="1440160"/>
          </a:xfrm>
        </p:spPr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is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everywhere</a:t>
            </a:r>
            <a:r>
              <a:rPr lang="en-US" sz="2600" dirty="0" smtClean="0">
                <a:cs typeface="Arial" charset="0"/>
              </a:rPr>
              <a:t>!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is concerned with all settings where people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do not trust </a:t>
            </a:r>
            <a:r>
              <a:rPr lang="en-US" sz="2600" dirty="0" smtClean="0">
                <a:cs typeface="Arial" charset="0"/>
              </a:rPr>
              <a:t>each other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72" y="3284984"/>
            <a:ext cx="2959100" cy="27432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3645024"/>
            <a:ext cx="3492500" cy="23241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2080" y="4437112"/>
            <a:ext cx="3492500" cy="2336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7406" y="2289448"/>
            <a:ext cx="4054604" cy="21602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59029" y="1136924"/>
            <a:ext cx="1613024" cy="1942961"/>
          </a:xfrm>
          <a:prstGeom prst="rect">
            <a:avLst/>
          </a:prstGeom>
        </p:spPr>
      </p:pic>
      <p:sp>
        <p:nvSpPr>
          <p:cNvPr id="14" name="Content Placeholder 2"/>
          <p:cNvSpPr txBox="1">
            <a:spLocks/>
          </p:cNvSpPr>
          <p:nvPr/>
        </p:nvSpPr>
        <p:spPr>
          <a:xfrm>
            <a:off x="6516217" y="669883"/>
            <a:ext cx="2455836" cy="44551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70AD1A"/>
              </a:buClr>
              <a:buSzPct val="100000"/>
              <a:buFont typeface="Wingdings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Clr>
                <a:schemeClr val="accent1"/>
              </a:buClr>
              <a:buSzPct val="65000"/>
              <a:buNone/>
            </a:pPr>
            <a:r>
              <a:rPr lang="de-CH" sz="2400" dirty="0">
                <a:cs typeface="Arial" charset="0"/>
                <a:hlinkClick r:id="rId8"/>
              </a:rPr>
              <a:t>Edward Snowden</a:t>
            </a:r>
            <a:endParaRPr lang="en-US" sz="2600" dirty="0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65614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p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 smtClean="0"/>
              <a:t>Secure Encryption</a:t>
            </a:r>
            <a:endParaRPr lang="en-US" sz="4000" dirty="0"/>
          </a:p>
        </p:txBody>
      </p:sp>
      <p:sp>
        <p:nvSpPr>
          <p:cNvPr id="14" name="AutoShape 109"/>
          <p:cNvSpPr>
            <a:spLocks noChangeArrowheads="1"/>
          </p:cNvSpPr>
          <p:nvPr/>
        </p:nvSpPr>
        <p:spPr bwMode="auto">
          <a:xfrm>
            <a:off x="4355976" y="2348880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pic>
        <p:nvPicPr>
          <p:cNvPr id="15" name="Picture 39" descr="BS0099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827584" y="2708920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16" name="Picture 40" descr="BS0099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631867" y="2708920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91907" y="220486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298"/>
          <p:cNvSpPr>
            <a:spLocks noChangeArrowheads="1"/>
          </p:cNvSpPr>
          <p:nvPr/>
        </p:nvSpPr>
        <p:spPr bwMode="auto">
          <a:xfrm>
            <a:off x="395536" y="4005064"/>
            <a:ext cx="684076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Goal: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Eve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does not learn </a:t>
            </a:r>
            <a:r>
              <a:rPr lang="en-US" sz="2400" dirty="0" smtClean="0">
                <a:cs typeface="Arial" charset="0"/>
              </a:rPr>
              <a:t>the message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Setting: Alice and Bob share a secret key </a:t>
            </a:r>
            <a:r>
              <a:rPr lang="en-US" sz="2400" dirty="0">
                <a:cs typeface="Arial" charset="0"/>
              </a:rPr>
              <a:t>k</a:t>
            </a:r>
          </a:p>
        </p:txBody>
      </p:sp>
      <p:pic>
        <p:nvPicPr>
          <p:cNvPr id="20" name="Picture 19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2987824" y="1700808"/>
            <a:ext cx="2195795" cy="1747356"/>
            <a:chOff x="2987824" y="1700808"/>
            <a:chExt cx="2195795" cy="1747356"/>
          </a:xfrm>
        </p:grpSpPr>
        <p:sp>
          <p:nvSpPr>
            <p:cNvPr id="22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283968" y="2924944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25" name="Picture 24" descr="QueenOfHearts.png"/>
            <p:cNvPicPr>
              <a:picLocks noChangeAspect="1"/>
            </p:cNvPicPr>
            <p:nvPr/>
          </p:nvPicPr>
          <p:blipFill>
            <a:blip r:embed="rId4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grpSp>
        <p:nvGrpSpPr>
          <p:cNvPr id="3" name="Group 2"/>
          <p:cNvGrpSpPr/>
          <p:nvPr/>
        </p:nvGrpSpPr>
        <p:grpSpPr>
          <a:xfrm>
            <a:off x="3130550" y="1556792"/>
            <a:ext cx="2881313" cy="864096"/>
            <a:chOff x="3130550" y="1556792"/>
            <a:chExt cx="2881313" cy="864096"/>
          </a:xfrm>
        </p:grpSpPr>
        <p:sp>
          <p:nvSpPr>
            <p:cNvPr id="26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pic>
          <p:nvPicPr>
            <p:cNvPr id="27" name="Picture 26" descr="MC900441455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9952" y="1556792"/>
              <a:ext cx="864096" cy="864096"/>
            </a:xfrm>
            <a:prstGeom prst="rect">
              <a:avLst/>
            </a:prstGeom>
          </p:spPr>
        </p:pic>
      </p:grpSp>
      <p:sp>
        <p:nvSpPr>
          <p:cNvPr id="28" name="TextBox 27"/>
          <p:cNvSpPr txBox="1"/>
          <p:nvPr/>
        </p:nvSpPr>
        <p:spPr>
          <a:xfrm>
            <a:off x="467544" y="321297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343835" y="3212976"/>
            <a:ext cx="169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95536" y="1052736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m = </a:t>
            </a:r>
            <a:r>
              <a:rPr lang="en-US" dirty="0">
                <a:latin typeface="Consolas"/>
                <a:cs typeface="Consolas"/>
              </a:rPr>
              <a:t>0000 1111</a:t>
            </a:r>
          </a:p>
        </p:txBody>
      </p:sp>
      <p:pic>
        <p:nvPicPr>
          <p:cNvPr id="31" name="Picture 6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628800"/>
            <a:ext cx="1285425" cy="914208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395536" y="104344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m = “I love you”</a:t>
            </a:r>
            <a:endParaRPr lang="en-US" dirty="0">
              <a:latin typeface="Consolas"/>
              <a:cs typeface="Consolas"/>
            </a:endParaRPr>
          </a:p>
        </p:txBody>
      </p:sp>
    </p:spTree>
    <p:extLst>
      <p:ext uri="{BB962C8B-B14F-4D97-AF65-F5344CB8AC3E}">
        <p14:creationId xmlns:p14="http://schemas.microsoft.com/office/powerpoint/2010/main" val="96923763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build="p" bldLvl="2"/>
      <p:bldP spid="28" grpId="0"/>
      <p:bldP spid="29" grpId="0"/>
      <p:bldP spid="30" grpId="0"/>
      <p:bldP spid="32" grpId="0"/>
      <p:bldP spid="3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sz="3600" dirty="0" smtClean="0"/>
              <a:t>Perfectly Secure Encryption: One-Time Pad</a:t>
            </a:r>
            <a:endParaRPr lang="en-US" sz="3600" dirty="0"/>
          </a:p>
        </p:txBody>
      </p:sp>
      <p:sp>
        <p:nvSpPr>
          <p:cNvPr id="77" name="TextBox 7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91907" y="220486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5536" y="3645024"/>
            <a:ext cx="6840760" cy="30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Goal: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Eve </a:t>
            </a:r>
            <a:r>
              <a:rPr lang="en-US" sz="2400" dirty="0">
                <a:solidFill>
                  <a:srgbClr val="FF0000"/>
                </a:solidFill>
                <a:cs typeface="Arial" charset="0"/>
              </a:rPr>
              <a:t>does not learn </a:t>
            </a:r>
            <a:r>
              <a:rPr lang="en-US" sz="2400" dirty="0" smtClean="0">
                <a:cs typeface="Arial" charset="0"/>
              </a:rPr>
              <a:t>the message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Setting: Alice and Bob share a key k</a:t>
            </a:r>
            <a:endParaRPr lang="en-US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Recipe: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It is perfectly secure!</a:t>
            </a: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700808"/>
            <a:ext cx="2195795" cy="1731698"/>
            <a:chOff x="2987824" y="1700808"/>
            <a:chExt cx="2195795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83968" y="285293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4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628800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non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556792"/>
            <a:ext cx="864096" cy="864096"/>
          </a:xfrm>
          <a:prstGeom prst="rect">
            <a:avLst/>
          </a:prstGeom>
        </p:spPr>
      </p:pic>
      <p:pic>
        <p:nvPicPr>
          <p:cNvPr id="22" name="Picture 6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628800"/>
            <a:ext cx="1285425" cy="914208"/>
          </a:xfrm>
          <a:prstGeom prst="rect">
            <a:avLst/>
          </a:prstGeom>
          <a:noFill/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676742"/>
              </p:ext>
            </p:extLst>
          </p:nvPr>
        </p:nvGraphicFramePr>
        <p:xfrm>
          <a:off x="6516216" y="3717032"/>
          <a:ext cx="165618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504056"/>
                <a:gridCol w="720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 </a:t>
                      </a:r>
                      <a:r>
                        <a:rPr lang="en-US" baseline="0" dirty="0" smtClean="0">
                          <a:latin typeface="cmsy10"/>
                          <a:ea typeface="cmsy10"/>
                          <a:cs typeface="cmsy10"/>
                        </a:rPr>
                        <a:t>©</a:t>
                      </a:r>
                      <a:r>
                        <a:rPr lang="en-US" dirty="0" smtClean="0"/>
                        <a:t> </a:t>
                      </a:r>
                      <a:r>
                        <a:rPr lang="en-US" baseline="0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899592" y="537321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7584" y="501317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5496" y="572396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635896" y="5733256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28650" algn="l"/>
              </a:tabLst>
            </a:pP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	= 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0000 </a:t>
            </a:r>
            <a:r>
              <a:rPr lang="en-US" dirty="0" smtClean="0">
                <a:solidFill>
                  <a:srgbClr val="0000FF"/>
                </a:solidFill>
                <a:latin typeface="Consolas"/>
                <a:cs typeface="Consolas"/>
              </a:rPr>
              <a:t>1111</a:t>
            </a:r>
          </a:p>
          <a:p>
            <a:pPr>
              <a:tabLst>
                <a:tab pos="628650" algn="l"/>
              </a:tabLst>
            </a:pPr>
            <a:r>
              <a:rPr lang="en-US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cmsy10"/>
                <a:ea typeface="cmsy10"/>
                <a:cs typeface="cmsy10"/>
              </a:rPr>
              <a:t>©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k	=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cmsy10"/>
                <a:ea typeface="cmsy10"/>
                <a:cs typeface="cmsy10"/>
              </a:rPr>
              <a:t>©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k </a:t>
            </a:r>
            <a:r>
              <a:rPr lang="en-US" dirty="0" smtClean="0">
                <a:latin typeface="cmsy10"/>
                <a:ea typeface="cmsy10"/>
                <a:cs typeface="cmsy10"/>
              </a:rPr>
              <a:t>©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cmsy10"/>
                <a:ea typeface="cmsy10"/>
                <a:cs typeface="cmsy10"/>
              </a:rPr>
              <a:t>©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0 =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endParaRPr lang="en-US" dirty="0">
              <a:solidFill>
                <a:srgbClr val="0000FF"/>
              </a:solidFill>
              <a:latin typeface="Consolas"/>
              <a:cs typeface="Consola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67944" y="501317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067944" y="5373216"/>
            <a:ext cx="3268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23528" y="112474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131840" y="112474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72200" y="112474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79512" y="2348880"/>
            <a:ext cx="9001000" cy="1152128"/>
            <a:chOff x="179512" y="2348880"/>
            <a:chExt cx="9001000" cy="1152128"/>
          </a:xfrm>
        </p:grpSpPr>
        <p:pic>
          <p:nvPicPr>
            <p:cNvPr id="518183" name="Picture 39" descr="BS00996_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611560" y="2564904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518184" name="Picture 40" descr="BS00996_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7631867" y="2708920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0" name="TextBox 29"/>
            <p:cNvSpPr txBox="1"/>
            <p:nvPr/>
          </p:nvSpPr>
          <p:spPr>
            <a:xfrm>
              <a:off x="179512" y="3131676"/>
              <a:ext cx="2232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>
                  <a:latin typeface="Consolas"/>
                  <a:cs typeface="Consolas"/>
                </a:rPr>
                <a:t>0101 1011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948264" y="3131676"/>
              <a:ext cx="2232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>
                  <a:latin typeface="Consolas"/>
                  <a:cs typeface="Consolas"/>
                </a:rPr>
                <a:t>0101 1011</a:t>
              </a:r>
            </a:p>
          </p:txBody>
        </p:sp>
        <p:sp>
          <p:nvSpPr>
            <p:cNvPr id="34" name="AutoShape 109"/>
            <p:cNvSpPr>
              <a:spLocks noChangeArrowheads="1"/>
            </p:cNvSpPr>
            <p:nvPr/>
          </p:nvSpPr>
          <p:spPr bwMode="auto">
            <a:xfrm>
              <a:off x="4355976" y="2348880"/>
              <a:ext cx="1368152" cy="648072"/>
            </a:xfrm>
            <a:prstGeom prst="cloudCallout">
              <a:avLst>
                <a:gd name="adj1" fmla="val -68259"/>
                <a:gd name="adj2" fmla="val 35277"/>
              </a:avLst>
            </a:prstGeom>
            <a:solidFill>
              <a:srgbClr val="A8EAE8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r>
                <a:rPr lang="en-US" sz="2400" dirty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sz="2400" dirty="0">
                  <a:latin typeface="Consolas"/>
                  <a:cs typeface="Consolas"/>
                </a:rPr>
                <a:t>?</a:t>
              </a:r>
            </a:p>
          </p:txBody>
        </p:sp>
      </p:grpSp>
      <p:sp>
        <p:nvSpPr>
          <p:cNvPr id="3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368672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uiExpand="1" build="p" bldLvl="2"/>
      <p:bldP spid="80" grpId="1" uiExpand="1" build="allAtOnce"/>
      <p:bldP spid="23" grpId="0"/>
      <p:bldP spid="24" grpId="0"/>
      <p:bldP spid="25" grpId="0"/>
      <p:bldP spid="26" grpId="0" uiExpand="1" build="p"/>
      <p:bldP spid="27" grpId="0"/>
      <p:bldP spid="28" grpId="0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Problems With One-Time Pad</a:t>
            </a:r>
            <a:endParaRPr lang="en-US" dirty="0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1560" y="2564904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1867" y="2708920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77" name="TextBox 7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91907" y="220486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-36512" y="4248472"/>
            <a:ext cx="5976664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The key has to be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as long as </a:t>
            </a:r>
            <a:r>
              <a:rPr lang="en-US" sz="2400" dirty="0" smtClean="0">
                <a:cs typeface="Arial" charset="0"/>
              </a:rPr>
              <a:t>the message.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The key can only be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used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once</a:t>
            </a:r>
            <a:r>
              <a:rPr lang="en-US" sz="2400" dirty="0">
                <a:cs typeface="Arial" charset="0"/>
              </a:rPr>
              <a:t>.</a:t>
            </a:r>
            <a:endParaRPr lang="en-US" sz="2400" dirty="0" smtClean="0">
              <a:solidFill>
                <a:srgbClr val="FF0000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In practice, other encryption schemes </a:t>
            </a:r>
            <a:br>
              <a:rPr lang="en-US" sz="2400" dirty="0" smtClean="0">
                <a:cs typeface="Arial" charset="0"/>
              </a:rPr>
            </a:br>
            <a:r>
              <a:rPr lang="en-US" sz="2400" dirty="0" smtClean="0">
                <a:cs typeface="Arial" charset="0"/>
              </a:rPr>
              <a:t>(such as </a:t>
            </a:r>
            <a:r>
              <a:rPr lang="en-US" sz="2400" dirty="0" smtClean="0">
                <a:cs typeface="Arial" charset="0"/>
                <a:hlinkClick r:id="rId4"/>
              </a:rPr>
              <a:t>AES</a:t>
            </a:r>
            <a:r>
              <a:rPr lang="en-US" sz="2400" dirty="0" smtClean="0">
                <a:cs typeface="Arial" charset="0"/>
              </a:rPr>
              <a:t>) are used which allow to encrypt long messages with short keys.</a:t>
            </a: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700808"/>
            <a:ext cx="2195795" cy="1731698"/>
            <a:chOff x="2987824" y="1700808"/>
            <a:chExt cx="2195795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83968" y="285293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6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628800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non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556792"/>
            <a:ext cx="864096" cy="864096"/>
          </a:xfrm>
          <a:prstGeom prst="rect">
            <a:avLst/>
          </a:prstGeom>
        </p:spPr>
      </p:pic>
      <p:pic>
        <p:nvPicPr>
          <p:cNvPr id="22" name="Picture 6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628800"/>
            <a:ext cx="1285425" cy="914208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323528" y="112474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95536" y="3140968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948264" y="313167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131840" y="112474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72200" y="112474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34" name="AutoShape 109"/>
          <p:cNvSpPr>
            <a:spLocks noChangeArrowheads="1"/>
          </p:cNvSpPr>
          <p:nvPr/>
        </p:nvSpPr>
        <p:spPr bwMode="auto">
          <a:xfrm>
            <a:off x="4355976" y="2348880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sp>
        <p:nvSpPr>
          <p:cNvPr id="23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5654087" y="5308628"/>
            <a:ext cx="3470400" cy="684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Master of Logic course: </a:t>
            </a:r>
            <a:br>
              <a:rPr lang="en-US" sz="2000" dirty="0" smtClean="0"/>
            </a:br>
            <a:r>
              <a:rPr lang="en-US" sz="2000" dirty="0" smtClean="0"/>
              <a:t>Information Theory</a:t>
            </a:r>
            <a:endParaRPr lang="en-US" sz="2000" dirty="0"/>
          </a:p>
        </p:txBody>
      </p:sp>
      <p:sp>
        <p:nvSpPr>
          <p:cNvPr id="26" name="Rounded Rectangle 25"/>
          <p:cNvSpPr/>
          <p:nvPr/>
        </p:nvSpPr>
        <p:spPr>
          <a:xfrm>
            <a:off x="5652120" y="6093296"/>
            <a:ext cx="3470400" cy="684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Master of Logic course: </a:t>
            </a:r>
            <a:br>
              <a:rPr lang="en-US" sz="2000" dirty="0"/>
            </a:br>
            <a:r>
              <a:rPr lang="en-US" sz="2000" dirty="0"/>
              <a:t>Computational Complexity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652119" y="3717032"/>
            <a:ext cx="3470400" cy="6840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BSc </a:t>
            </a:r>
            <a:r>
              <a:rPr lang="en-US" sz="2000" dirty="0" err="1" smtClean="0"/>
              <a:t>Informatica</a:t>
            </a:r>
            <a:r>
              <a:rPr lang="en-US" sz="2000" dirty="0" smtClean="0"/>
              <a:t> course: </a:t>
            </a:r>
            <a:br>
              <a:rPr lang="en-US" sz="2000" dirty="0" smtClean="0"/>
            </a:br>
            <a:r>
              <a:rPr lang="en-US" sz="2000" dirty="0" smtClean="0"/>
              <a:t>Modern Cryptography</a:t>
            </a:r>
            <a:endParaRPr lang="en-US" sz="2000" dirty="0"/>
          </a:p>
        </p:txBody>
      </p:sp>
      <p:sp>
        <p:nvSpPr>
          <p:cNvPr id="28" name="Rounded Rectangle 27"/>
          <p:cNvSpPr/>
          <p:nvPr/>
        </p:nvSpPr>
        <p:spPr>
          <a:xfrm>
            <a:off x="5652120" y="4509272"/>
            <a:ext cx="3470400" cy="684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Master of Logic course: </a:t>
            </a:r>
            <a:br>
              <a:rPr lang="en-US" sz="2000" dirty="0"/>
            </a:br>
            <a:r>
              <a:rPr lang="en-US" sz="2000" dirty="0" smtClean="0"/>
              <a:t>Basic Probability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1020331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uiExpand="1" build="p" bldLvl="2"/>
      <p:bldP spid="25" grpId="0" animBg="1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7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64088" y="44624"/>
            <a:ext cx="3789894" cy="1944216"/>
          </a:xfrm>
          <a:prstGeom prst="rect">
            <a:avLst/>
          </a:prstGeom>
        </p:spPr>
      </p:pic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/>
              <a:t>Quantum </a:t>
            </a:r>
            <a:r>
              <a:rPr lang="en-US" sz="4000" dirty="0" smtClean="0"/>
              <a:t>Mechanics </a:t>
            </a:r>
            <a:endParaRPr lang="en-US" sz="4000" dirty="0"/>
          </a:p>
        </p:txBody>
      </p:sp>
      <p:sp>
        <p:nvSpPr>
          <p:cNvPr id="341022" name="Text Box 30"/>
          <p:cNvSpPr txBox="1">
            <a:spLocks noChangeArrowheads="1"/>
          </p:cNvSpPr>
          <p:nvPr/>
        </p:nvSpPr>
        <p:spPr bwMode="auto">
          <a:xfrm>
            <a:off x="971600" y="1052736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latin typeface="cmr10" pitchFamily="34" charset="0"/>
                <a:cs typeface="Arial" charset="0"/>
              </a:rPr>
              <a:t>+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b="0" dirty="0" smtClean="0">
                <a:cs typeface="Arial" charset="0"/>
              </a:rPr>
              <a:t>basis</a:t>
            </a:r>
            <a:endParaRPr lang="de-CH" sz="2400" b="0" dirty="0">
              <a:cs typeface="Arial" charset="0"/>
            </a:endParaRPr>
          </a:p>
        </p:txBody>
      </p:sp>
      <p:sp>
        <p:nvSpPr>
          <p:cNvPr id="341028" name="Text Box 36"/>
          <p:cNvSpPr txBox="1">
            <a:spLocks noChangeArrowheads="1"/>
          </p:cNvSpPr>
          <p:nvPr/>
        </p:nvSpPr>
        <p:spPr bwMode="auto">
          <a:xfrm>
            <a:off x="1041425" y="2060575"/>
            <a:ext cx="1730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latin typeface="cmsy10" pitchFamily="34" charset="0"/>
                <a:cs typeface="Arial" charset="0"/>
              </a:rPr>
              <a:t>£ </a:t>
            </a:r>
            <a:r>
              <a:rPr lang="en-US" sz="2400" b="0" dirty="0">
                <a:cs typeface="Arial" charset="0"/>
              </a:rPr>
              <a:t>basis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92" name="Group 28"/>
          <p:cNvGrpSpPr/>
          <p:nvPr/>
        </p:nvGrpSpPr>
        <p:grpSpPr>
          <a:xfrm>
            <a:off x="3953941" y="908760"/>
            <a:ext cx="720000" cy="720000"/>
            <a:chOff x="4214810" y="2000240"/>
            <a:chExt cx="457692" cy="460694"/>
          </a:xfrm>
        </p:grpSpPr>
        <p:sp>
          <p:nvSpPr>
            <p:cNvPr id="9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9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2183753" y="908760"/>
            <a:ext cx="720000" cy="720000"/>
            <a:chOff x="7597837" y="2707419"/>
            <a:chExt cx="457692" cy="460694"/>
          </a:xfrm>
        </p:grpSpPr>
        <p:sp>
          <p:nvSpPr>
            <p:cNvPr id="96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97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98" name="Group 90"/>
          <p:cNvGrpSpPr/>
          <p:nvPr/>
        </p:nvGrpSpPr>
        <p:grpSpPr>
          <a:xfrm>
            <a:off x="251520" y="908720"/>
            <a:ext cx="720080" cy="720080"/>
            <a:chOff x="6948264" y="2780928"/>
            <a:chExt cx="457692" cy="460694"/>
          </a:xfrm>
        </p:grpSpPr>
        <p:sp>
          <p:nvSpPr>
            <p:cNvPr id="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03" name="Group 102"/>
          <p:cNvGrpSpPr/>
          <p:nvPr/>
        </p:nvGrpSpPr>
        <p:grpSpPr>
          <a:xfrm>
            <a:off x="251520" y="1916832"/>
            <a:ext cx="720000" cy="720000"/>
            <a:chOff x="4427984" y="692696"/>
            <a:chExt cx="457692" cy="460694"/>
          </a:xfrm>
        </p:grpSpPr>
        <p:sp>
          <p:nvSpPr>
            <p:cNvPr id="104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28"/>
          <p:cNvGrpSpPr/>
          <p:nvPr/>
        </p:nvGrpSpPr>
        <p:grpSpPr>
          <a:xfrm>
            <a:off x="2183754" y="1916832"/>
            <a:ext cx="720000" cy="720000"/>
            <a:chOff x="4214810" y="2000240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0" name="Group 28"/>
          <p:cNvGrpSpPr/>
          <p:nvPr/>
        </p:nvGrpSpPr>
        <p:grpSpPr>
          <a:xfrm>
            <a:off x="3953941" y="1916832"/>
            <a:ext cx="720000" cy="720000"/>
            <a:chOff x="4214810" y="2000240"/>
            <a:chExt cx="457692" cy="460694"/>
          </a:xfrm>
        </p:grpSpPr>
        <p:sp>
          <p:nvSpPr>
            <p:cNvPr id="111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2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539750" y="2924175"/>
            <a:ext cx="8208634" cy="3457073"/>
            <a:chOff x="539750" y="2924175"/>
            <a:chExt cx="8208634" cy="3457073"/>
          </a:xfrm>
        </p:grpSpPr>
        <p:grpSp>
          <p:nvGrpSpPr>
            <p:cNvPr id="2" name="Group 10"/>
            <p:cNvGrpSpPr>
              <a:grpSpLocks/>
            </p:cNvGrpSpPr>
            <p:nvPr/>
          </p:nvGrpSpPr>
          <p:grpSpPr bwMode="auto">
            <a:xfrm>
              <a:off x="3554413" y="3595688"/>
              <a:ext cx="865187" cy="792162"/>
              <a:chOff x="2148" y="2341"/>
              <a:chExt cx="545" cy="499"/>
            </a:xfrm>
          </p:grpSpPr>
          <p:sp>
            <p:nvSpPr>
              <p:cNvPr id="341003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341004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341005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sp>
          <p:nvSpPr>
            <p:cNvPr id="341010" name="Text Box 18"/>
            <p:cNvSpPr txBox="1">
              <a:spLocks noChangeArrowheads="1"/>
            </p:cNvSpPr>
            <p:nvPr/>
          </p:nvSpPr>
          <p:spPr bwMode="auto">
            <a:xfrm>
              <a:off x="3636963" y="3021013"/>
              <a:ext cx="38163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400" b="0" dirty="0">
                  <a:cs typeface="Arial" charset="0"/>
                </a:rPr>
                <a:t>with prob. 1 yields 1</a:t>
              </a:r>
              <a:endParaRPr lang="de-CH" sz="2400" b="0" dirty="0">
                <a:cs typeface="Arial" charset="0"/>
              </a:endParaRPr>
            </a:p>
          </p:txBody>
        </p:sp>
        <p:sp>
          <p:nvSpPr>
            <p:cNvPr id="341013" name="Text Box 21"/>
            <p:cNvSpPr txBox="1">
              <a:spLocks noChangeArrowheads="1"/>
            </p:cNvSpPr>
            <p:nvPr/>
          </p:nvSpPr>
          <p:spPr bwMode="auto">
            <a:xfrm>
              <a:off x="539750" y="2924175"/>
              <a:ext cx="38163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400" dirty="0">
                  <a:cs typeface="Arial" charset="0"/>
                </a:rPr>
                <a:t>Measurements:</a:t>
              </a:r>
              <a:endParaRPr lang="de-CH" sz="2400" dirty="0">
                <a:cs typeface="Arial" charset="0"/>
              </a:endParaRPr>
            </a:p>
          </p:txBody>
        </p:sp>
        <p:sp>
          <p:nvSpPr>
            <p:cNvPr id="341014" name="Rectangle 22"/>
            <p:cNvSpPr>
              <a:spLocks noChangeArrowheads="1"/>
            </p:cNvSpPr>
            <p:nvPr/>
          </p:nvSpPr>
          <p:spPr bwMode="auto">
            <a:xfrm>
              <a:off x="3563938" y="3524250"/>
              <a:ext cx="865187" cy="1008063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1015" name="Line 23"/>
            <p:cNvSpPr>
              <a:spLocks noChangeShapeType="1"/>
            </p:cNvSpPr>
            <p:nvPr/>
          </p:nvSpPr>
          <p:spPr bwMode="auto">
            <a:xfrm flipH="1">
              <a:off x="1763713" y="4029075"/>
              <a:ext cx="18002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41016" name="Line 24"/>
            <p:cNvSpPr>
              <a:spLocks noChangeShapeType="1"/>
            </p:cNvSpPr>
            <p:nvPr/>
          </p:nvSpPr>
          <p:spPr bwMode="auto">
            <a:xfrm flipH="1">
              <a:off x="4429125" y="4029075"/>
              <a:ext cx="22320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grpSp>
          <p:nvGrpSpPr>
            <p:cNvPr id="15" name="Group 139"/>
            <p:cNvGrpSpPr>
              <a:grpSpLocks/>
            </p:cNvGrpSpPr>
            <p:nvPr/>
          </p:nvGrpSpPr>
          <p:grpSpPr bwMode="auto">
            <a:xfrm>
              <a:off x="3562350" y="5099052"/>
              <a:ext cx="865188" cy="792163"/>
              <a:chOff x="2154" y="1933"/>
              <a:chExt cx="545" cy="499"/>
            </a:xfrm>
          </p:grpSpPr>
          <p:sp>
            <p:nvSpPr>
              <p:cNvPr id="341132" name="Oval 140"/>
              <p:cNvSpPr>
                <a:spLocks noChangeArrowheads="1"/>
              </p:cNvSpPr>
              <p:nvPr/>
            </p:nvSpPr>
            <p:spPr bwMode="auto">
              <a:xfrm>
                <a:off x="2245" y="2024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341133" name="Rectangle 141"/>
              <p:cNvSpPr>
                <a:spLocks noChangeArrowheads="1"/>
              </p:cNvSpPr>
              <p:nvPr/>
            </p:nvSpPr>
            <p:spPr bwMode="auto">
              <a:xfrm>
                <a:off x="2154" y="2160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latin typeface="cmsy10" pitchFamily="34" charset="0"/>
                  <a:cs typeface="Arial" charset="0"/>
                </a:endParaRPr>
              </a:p>
            </p:txBody>
          </p:sp>
          <p:sp>
            <p:nvSpPr>
              <p:cNvPr id="341134" name="Line 142"/>
              <p:cNvSpPr>
                <a:spLocks noChangeShapeType="1"/>
              </p:cNvSpPr>
              <p:nvPr/>
            </p:nvSpPr>
            <p:spPr bwMode="auto">
              <a:xfrm flipV="1">
                <a:off x="2426" y="1933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sp>
          <p:nvSpPr>
            <p:cNvPr id="341139" name="Line 147"/>
            <p:cNvSpPr>
              <a:spLocks noChangeShapeType="1"/>
            </p:cNvSpPr>
            <p:nvPr/>
          </p:nvSpPr>
          <p:spPr bwMode="auto">
            <a:xfrm rot="10800000">
              <a:off x="1408113" y="5157788"/>
              <a:ext cx="0" cy="574675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41140" name="Text Box 148"/>
            <p:cNvSpPr txBox="1">
              <a:spLocks noChangeArrowheads="1"/>
            </p:cNvSpPr>
            <p:nvPr/>
          </p:nvSpPr>
          <p:spPr bwMode="auto">
            <a:xfrm>
              <a:off x="5075238" y="4941888"/>
              <a:ext cx="36004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400" b="0" dirty="0">
                  <a:cs typeface="Arial" charset="0"/>
                </a:rPr>
                <a:t>with prob. ½ yields 0</a:t>
              </a:r>
            </a:p>
          </p:txBody>
        </p:sp>
        <p:sp>
          <p:nvSpPr>
            <p:cNvPr id="341141" name="Rectangle 149"/>
            <p:cNvSpPr>
              <a:spLocks noChangeArrowheads="1"/>
            </p:cNvSpPr>
            <p:nvPr/>
          </p:nvSpPr>
          <p:spPr bwMode="auto">
            <a:xfrm>
              <a:off x="3562350" y="5011738"/>
              <a:ext cx="865188" cy="100806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1142" name="Line 150"/>
            <p:cNvSpPr>
              <a:spLocks noChangeShapeType="1"/>
            </p:cNvSpPr>
            <p:nvPr/>
          </p:nvSpPr>
          <p:spPr bwMode="auto">
            <a:xfrm flipH="1">
              <a:off x="1762125" y="5516563"/>
              <a:ext cx="18002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41143" name="Line 151"/>
            <p:cNvSpPr>
              <a:spLocks noChangeShapeType="1"/>
            </p:cNvSpPr>
            <p:nvPr/>
          </p:nvSpPr>
          <p:spPr bwMode="auto">
            <a:xfrm flipH="1">
              <a:off x="4427538" y="5516563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41144" name="Text Box 152"/>
            <p:cNvSpPr txBox="1">
              <a:spLocks noChangeArrowheads="1"/>
            </p:cNvSpPr>
            <p:nvPr/>
          </p:nvSpPr>
          <p:spPr bwMode="auto">
            <a:xfrm>
              <a:off x="5075238" y="5661025"/>
              <a:ext cx="36004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400" b="0" dirty="0">
                  <a:cs typeface="Arial" charset="0"/>
                </a:rPr>
                <a:t>with prob. ½ yields 1</a:t>
              </a:r>
            </a:p>
          </p:txBody>
        </p:sp>
        <p:sp>
          <p:nvSpPr>
            <p:cNvPr id="90" name="Text Box 103"/>
            <p:cNvSpPr txBox="1">
              <a:spLocks noChangeArrowheads="1"/>
            </p:cNvSpPr>
            <p:nvPr/>
          </p:nvSpPr>
          <p:spPr bwMode="auto">
            <a:xfrm>
              <a:off x="4401765" y="4129548"/>
              <a:ext cx="627457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400" b="0" dirty="0" smtClean="0">
                  <a:cs typeface="Arial" charset="0"/>
                </a:rPr>
                <a:t>0/1</a:t>
              </a:r>
              <a:endParaRPr lang="de-CH" sz="2400" b="0" dirty="0">
                <a:cs typeface="Arial" charset="0"/>
              </a:endParaRPr>
            </a:p>
          </p:txBody>
        </p:sp>
        <p:sp>
          <p:nvSpPr>
            <p:cNvPr id="91" name="Text Box 103"/>
            <p:cNvSpPr txBox="1">
              <a:spLocks noChangeArrowheads="1"/>
            </p:cNvSpPr>
            <p:nvPr/>
          </p:nvSpPr>
          <p:spPr bwMode="auto">
            <a:xfrm>
              <a:off x="4416513" y="5678133"/>
              <a:ext cx="627457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400" b="0" dirty="0" smtClean="0">
                  <a:cs typeface="Arial" charset="0"/>
                </a:rPr>
                <a:t>0/1</a:t>
              </a:r>
              <a:endParaRPr lang="de-CH" sz="2400" b="0" dirty="0">
                <a:cs typeface="Arial" charset="0"/>
              </a:endParaRPr>
            </a:p>
          </p:txBody>
        </p:sp>
        <p:grpSp>
          <p:nvGrpSpPr>
            <p:cNvPr id="116" name="Group 28"/>
            <p:cNvGrpSpPr/>
            <p:nvPr/>
          </p:nvGrpSpPr>
          <p:grpSpPr>
            <a:xfrm>
              <a:off x="899672" y="3645024"/>
              <a:ext cx="720000" cy="720000"/>
              <a:chOff x="4214810" y="2000240"/>
              <a:chExt cx="457692" cy="460694"/>
            </a:xfrm>
          </p:grpSpPr>
          <p:sp>
            <p:nvSpPr>
              <p:cNvPr id="117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18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19" name="Group 28"/>
            <p:cNvGrpSpPr/>
            <p:nvPr/>
          </p:nvGrpSpPr>
          <p:grpSpPr>
            <a:xfrm>
              <a:off x="6804248" y="3717032"/>
              <a:ext cx="720000" cy="720000"/>
              <a:chOff x="4214810" y="2000240"/>
              <a:chExt cx="457692" cy="460694"/>
            </a:xfrm>
          </p:grpSpPr>
          <p:sp>
            <p:nvSpPr>
              <p:cNvPr id="12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2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22" name="Group 90"/>
            <p:cNvGrpSpPr/>
            <p:nvPr/>
          </p:nvGrpSpPr>
          <p:grpSpPr>
            <a:xfrm>
              <a:off x="3753624" y="3974640"/>
              <a:ext cx="504000" cy="504000"/>
              <a:chOff x="6948264" y="2780928"/>
              <a:chExt cx="457692" cy="460694"/>
            </a:xfrm>
          </p:grpSpPr>
          <p:sp>
            <p:nvSpPr>
              <p:cNvPr id="123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24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25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26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grpSp>
          <p:nvGrpSpPr>
            <p:cNvPr id="127" name="Group 28"/>
            <p:cNvGrpSpPr/>
            <p:nvPr/>
          </p:nvGrpSpPr>
          <p:grpSpPr>
            <a:xfrm>
              <a:off x="899592" y="5157192"/>
              <a:ext cx="720000" cy="720000"/>
              <a:chOff x="4214810" y="2000240"/>
              <a:chExt cx="457692" cy="460694"/>
            </a:xfrm>
          </p:grpSpPr>
          <p:sp>
            <p:nvSpPr>
              <p:cNvPr id="12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29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30" name="Group 129"/>
            <p:cNvGrpSpPr/>
            <p:nvPr/>
          </p:nvGrpSpPr>
          <p:grpSpPr>
            <a:xfrm>
              <a:off x="3757108" y="5460464"/>
              <a:ext cx="504000" cy="504000"/>
              <a:chOff x="4427984" y="692696"/>
              <a:chExt cx="457692" cy="460694"/>
            </a:xfrm>
          </p:grpSpPr>
          <p:sp>
            <p:nvSpPr>
              <p:cNvPr id="131" name="Oval 2"/>
              <p:cNvSpPr>
                <a:spLocks noChangeArrowheads="1"/>
              </p:cNvSpPr>
              <p:nvPr/>
            </p:nvSpPr>
            <p:spPr bwMode="auto">
              <a:xfrm>
                <a:off x="4427984" y="692696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32" name="Line 5"/>
              <p:cNvSpPr>
                <a:spLocks noChangeShapeType="1"/>
              </p:cNvSpPr>
              <p:nvPr/>
            </p:nvSpPr>
            <p:spPr bwMode="auto">
              <a:xfrm rot="2700000">
                <a:off x="4470434" y="919757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3" name="Line 5"/>
              <p:cNvSpPr>
                <a:spLocks noChangeShapeType="1"/>
              </p:cNvSpPr>
              <p:nvPr/>
            </p:nvSpPr>
            <p:spPr bwMode="auto">
              <a:xfrm rot="8100000">
                <a:off x="4470435" y="91975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34" name="Group 28"/>
            <p:cNvGrpSpPr/>
            <p:nvPr/>
          </p:nvGrpSpPr>
          <p:grpSpPr>
            <a:xfrm>
              <a:off x="8028384" y="4725144"/>
              <a:ext cx="720000" cy="720000"/>
              <a:chOff x="4214810" y="2000240"/>
              <a:chExt cx="457692" cy="460694"/>
            </a:xfrm>
          </p:grpSpPr>
          <p:sp>
            <p:nvSpPr>
              <p:cNvPr id="13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36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37" name="Group 28"/>
            <p:cNvGrpSpPr/>
            <p:nvPr/>
          </p:nvGrpSpPr>
          <p:grpSpPr>
            <a:xfrm>
              <a:off x="8028384" y="5661248"/>
              <a:ext cx="720000" cy="720000"/>
              <a:chOff x="4214810" y="2000240"/>
              <a:chExt cx="457692" cy="460694"/>
            </a:xfrm>
          </p:grpSpPr>
          <p:sp>
            <p:nvSpPr>
              <p:cNvPr id="13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39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143" name="Picture 142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017837" y="2060848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4" name="Picture 143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818037" y="2076843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5" name="Picture 144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017837" y="1124744"/>
            <a:ext cx="690067" cy="487680"/>
          </a:xfrm>
          <a:prstGeom prst="rect">
            <a:avLst/>
          </a:prstGeom>
          <a:noFill/>
          <a:ln/>
          <a:effectLst/>
        </p:spPr>
      </p:pic>
      <p:pic>
        <p:nvPicPr>
          <p:cNvPr id="146" name="Picture 145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818037" y="1095400"/>
            <a:ext cx="690067" cy="487680"/>
          </a:xfrm>
          <a:prstGeom prst="rect">
            <a:avLst/>
          </a:prstGeom>
          <a:noFill/>
          <a:ln/>
          <a:effectLst/>
        </p:spPr>
      </p:pic>
    </p:spTree>
    <p:extLst>
      <p:ext uri="{BB962C8B-B14F-4D97-AF65-F5344CB8AC3E}">
        <p14:creationId xmlns:p14="http://schemas.microsoft.com/office/powerpoint/2010/main" val="420810702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426816" y="2865130"/>
            <a:ext cx="7889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dirty="0" smtClean="0">
                <a:latin typeface="+mj-lt"/>
                <a:cs typeface="Arial" charset="0"/>
              </a:rPr>
              <a:t>Wonderland of  Quantum Mechanics</a:t>
            </a:r>
            <a:endParaRPr lang="en-US" sz="4000" dirty="0">
              <a:latin typeface="+mj-lt"/>
              <a:cs typeface="Arial" charset="0"/>
            </a:endParaRPr>
          </a:p>
        </p:txBody>
      </p:sp>
      <p:pic>
        <p:nvPicPr>
          <p:cNvPr id="4" name="Picture 2" descr="C:\Users\buhrman\Documents\ca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16632"/>
            <a:ext cx="2767012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startrek-bea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3645024"/>
            <a:ext cx="2016224" cy="2976331"/>
          </a:xfrm>
          <a:prstGeom prst="rect">
            <a:avLst/>
          </a:prstGeom>
          <a:noFill/>
        </p:spPr>
      </p:pic>
      <p:pic>
        <p:nvPicPr>
          <p:cNvPr id="6" name="Picture 9" descr="doll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789040"/>
            <a:ext cx="1878371" cy="1728191"/>
          </a:xfrm>
          <a:prstGeom prst="rect">
            <a:avLst/>
          </a:prstGeom>
          <a:noFill/>
        </p:spPr>
      </p:pic>
      <p:grpSp>
        <p:nvGrpSpPr>
          <p:cNvPr id="3" name="Group 2"/>
          <p:cNvGrpSpPr/>
          <p:nvPr/>
        </p:nvGrpSpPr>
        <p:grpSpPr>
          <a:xfrm>
            <a:off x="2627784" y="5589240"/>
            <a:ext cx="3744416" cy="1008062"/>
            <a:chOff x="395536" y="4509120"/>
            <a:chExt cx="3744416" cy="1008062"/>
          </a:xfrm>
        </p:grpSpPr>
        <p:sp>
          <p:nvSpPr>
            <p:cNvPr id="7" name="Oval 54"/>
            <p:cNvSpPr>
              <a:spLocks noChangeArrowheads="1"/>
            </p:cNvSpPr>
            <p:nvPr/>
          </p:nvSpPr>
          <p:spPr bwMode="auto">
            <a:xfrm rot="16200000">
              <a:off x="1763713" y="3140943"/>
              <a:ext cx="1008062" cy="3744416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8" name="Oval 56"/>
            <p:cNvSpPr>
              <a:spLocks noChangeArrowheads="1"/>
            </p:cNvSpPr>
            <p:nvPr/>
          </p:nvSpPr>
          <p:spPr bwMode="auto">
            <a:xfrm rot="16200000">
              <a:off x="1285825" y="4652789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9" name="Line 57"/>
            <p:cNvSpPr>
              <a:spLocks noChangeShapeType="1"/>
            </p:cNvSpPr>
            <p:nvPr/>
          </p:nvSpPr>
          <p:spPr bwMode="auto">
            <a:xfrm rot="5400000">
              <a:off x="1645394" y="4725020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0" name="Line 58"/>
            <p:cNvSpPr>
              <a:spLocks noChangeShapeType="1"/>
            </p:cNvSpPr>
            <p:nvPr/>
          </p:nvSpPr>
          <p:spPr bwMode="auto">
            <a:xfrm rot="10800000">
              <a:off x="1645394" y="4725020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1" name="Line 59"/>
            <p:cNvSpPr>
              <a:spLocks noChangeShapeType="1"/>
            </p:cNvSpPr>
            <p:nvPr/>
          </p:nvSpPr>
          <p:spPr bwMode="auto">
            <a:xfrm rot="8100000">
              <a:off x="1643806" y="4726607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2" name="Line 60"/>
            <p:cNvSpPr>
              <a:spLocks noChangeShapeType="1"/>
            </p:cNvSpPr>
            <p:nvPr/>
          </p:nvSpPr>
          <p:spPr bwMode="auto">
            <a:xfrm rot="13500000">
              <a:off x="1645394" y="4728195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3" name="Oval 92"/>
            <p:cNvSpPr>
              <a:spLocks noChangeArrowheads="1"/>
            </p:cNvSpPr>
            <p:nvPr/>
          </p:nvSpPr>
          <p:spPr bwMode="auto">
            <a:xfrm rot="16200000">
              <a:off x="2556296" y="4652789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14" name="Line 93"/>
            <p:cNvSpPr>
              <a:spLocks noChangeShapeType="1"/>
            </p:cNvSpPr>
            <p:nvPr/>
          </p:nvSpPr>
          <p:spPr bwMode="auto">
            <a:xfrm rot="5400000">
              <a:off x="2915865" y="4725020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5" name="Line 94"/>
            <p:cNvSpPr>
              <a:spLocks noChangeShapeType="1"/>
            </p:cNvSpPr>
            <p:nvPr/>
          </p:nvSpPr>
          <p:spPr bwMode="auto">
            <a:xfrm rot="10800000">
              <a:off x="2915865" y="4725020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6" name="Line 95"/>
            <p:cNvSpPr>
              <a:spLocks noChangeShapeType="1"/>
            </p:cNvSpPr>
            <p:nvPr/>
          </p:nvSpPr>
          <p:spPr bwMode="auto">
            <a:xfrm rot="8100000">
              <a:off x="2914277" y="4726607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7" name="Line 96"/>
            <p:cNvSpPr>
              <a:spLocks noChangeShapeType="1"/>
            </p:cNvSpPr>
            <p:nvPr/>
          </p:nvSpPr>
          <p:spPr bwMode="auto">
            <a:xfrm rot="13500000">
              <a:off x="2915865" y="4728195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pic>
        <p:nvPicPr>
          <p:cNvPr id="20" name="Picture 9" descr="doll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3789040"/>
            <a:ext cx="1878371" cy="1728191"/>
          </a:xfrm>
          <a:prstGeom prst="rect">
            <a:avLst/>
          </a:prstGeom>
          <a:noFill/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6" cstate="print"/>
          <a:srcRect l="14066" t="19770" r="13287" b="12626"/>
          <a:stretch/>
        </p:blipFill>
        <p:spPr>
          <a:xfrm>
            <a:off x="5652120" y="548680"/>
            <a:ext cx="3096344" cy="1988191"/>
          </a:xfrm>
          <a:prstGeom prst="rect">
            <a:avLst/>
          </a:prstGeom>
        </p:spPr>
      </p:pic>
      <p:pic>
        <p:nvPicPr>
          <p:cNvPr id="21" name="Picture 15" descr="ZeroOneLarge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63888" y="980728"/>
            <a:ext cx="10287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3066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Content Placeholder 1"/>
          <p:cNvSpPr txBox="1">
            <a:spLocks/>
          </p:cNvSpPr>
          <p:nvPr/>
        </p:nvSpPr>
        <p:spPr>
          <a:xfrm>
            <a:off x="395536" y="764430"/>
            <a:ext cx="8429684" cy="6093569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Possible to build in theory, no fundamental theoretical obstacles have been found yet.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Canadian company “D-Wave” claims to have build a quantum computer with 2048 qubits. Did they? 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2014/15: 135+50 Mio € investment in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QuTech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centre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in Delft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2015: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                        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center in Amsterdam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baseline="0" dirty="0" smtClean="0">
                <a:cs typeface="Arial" charset="0"/>
              </a:rPr>
              <a:t>2017+: 1</a:t>
            </a:r>
            <a:r>
              <a:rPr lang="en-US" sz="2800" dirty="0" smtClean="0">
                <a:cs typeface="Arial" charset="0"/>
              </a:rPr>
              <a:t> Bio</a:t>
            </a:r>
            <a:r>
              <a:rPr lang="en-US" sz="2800" dirty="0">
                <a:cs typeface="Arial" charset="0"/>
              </a:rPr>
              <a:t> € </a:t>
            </a:r>
            <a:r>
              <a:rPr lang="en-US" sz="2800" dirty="0" smtClean="0">
                <a:cs typeface="Arial" charset="0"/>
              </a:rPr>
              <a:t>EU flagship on Quantum Technology 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44624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 smtClean="0"/>
              <a:t>Can Quantum Computers Be Built?</a:t>
            </a:r>
            <a:endParaRPr lang="en-US" sz="4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844551"/>
            <a:ext cx="2268252" cy="1512168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4" cstate="print"/>
          <a:srcRect l="-8679" t="-1545" r="-1535" b="-1498"/>
          <a:stretch/>
        </p:blipFill>
        <p:spPr>
          <a:xfrm>
            <a:off x="2339752" y="2348607"/>
            <a:ext cx="2520280" cy="1625886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8024" y="1700535"/>
            <a:ext cx="1584176" cy="184327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6516216" y="1412503"/>
            <a:ext cx="3168351" cy="2577440"/>
            <a:chOff x="6516216" y="1628800"/>
            <a:chExt cx="3168351" cy="2577440"/>
          </a:xfrm>
        </p:grpSpPr>
        <p:sp>
          <p:nvSpPr>
            <p:cNvPr id="8" name="Content Placeholder 1"/>
            <p:cNvSpPr txBox="1">
              <a:spLocks/>
            </p:cNvSpPr>
            <p:nvPr/>
          </p:nvSpPr>
          <p:spPr bwMode="auto">
            <a:xfrm>
              <a:off x="6516216" y="3414152"/>
              <a:ext cx="3168351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en-US" sz="2000" b="0" dirty="0" smtClean="0">
                  <a:latin typeface="Calibri" pitchFamily="34" charset="0"/>
                  <a:cs typeface="Calibri" pitchFamily="34" charset="0"/>
                </a:rPr>
                <a:t>Martinis group (UCSB)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/>
              </a:r>
              <a:br>
                <a:rPr lang="en-US" sz="2000" dirty="0">
                  <a:latin typeface="Calibri" pitchFamily="34" charset="0"/>
                  <a:cs typeface="Calibri" pitchFamily="34" charset="0"/>
                </a:rPr>
              </a:br>
              <a:r>
                <a:rPr lang="en-US" sz="2000" b="0" dirty="0" smtClean="0">
                  <a:latin typeface="Calibri" pitchFamily="34" charset="0"/>
                  <a:cs typeface="Calibri" pitchFamily="34" charset="0"/>
                </a:rPr>
                <a:t>9 </a:t>
              </a:r>
              <a:r>
                <a:rPr lang="en-US" sz="2000" b="0" dirty="0" err="1" smtClean="0">
                  <a:latin typeface="Calibri" pitchFamily="34" charset="0"/>
                  <a:cs typeface="Calibri" pitchFamily="34" charset="0"/>
                </a:rPr>
                <a:t>qubits</a:t>
              </a:r>
              <a:endParaRPr lang="en-US" sz="2000" b="0" dirty="0"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588224" y="1628800"/>
              <a:ext cx="2376264" cy="1886286"/>
            </a:xfrm>
            <a:prstGeom prst="rect">
              <a:avLst/>
            </a:prstGeom>
          </p:spPr>
        </p:pic>
      </p:grpSp>
      <p:sp>
        <p:nvSpPr>
          <p:cNvPr id="11" name="Rounded Rectangle 10"/>
          <p:cNvSpPr/>
          <p:nvPr/>
        </p:nvSpPr>
        <p:spPr>
          <a:xfrm>
            <a:off x="5580112" y="4869160"/>
            <a:ext cx="3470400" cy="684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Master of Logic course: </a:t>
            </a:r>
            <a:br>
              <a:rPr lang="en-US" sz="2000" dirty="0"/>
            </a:br>
            <a:r>
              <a:rPr lang="en-US" sz="2000" dirty="0" smtClean="0"/>
              <a:t>Quantum Computing</a:t>
            </a:r>
            <a:endParaRPr lang="en-US" sz="2000" dirty="0"/>
          </a:p>
        </p:txBody>
      </p:sp>
      <p:pic>
        <p:nvPicPr>
          <p:cNvPr id="12" name="Picture 11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07704" y="5733256"/>
            <a:ext cx="1790056" cy="474232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5580112" y="5661248"/>
            <a:ext cx="3470400" cy="684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Possibilities for </a:t>
            </a:r>
            <a:br>
              <a:rPr lang="en-US" sz="2000" dirty="0" smtClean="0"/>
            </a:br>
            <a:r>
              <a:rPr lang="en-US" sz="2000" dirty="0" smtClean="0"/>
              <a:t>Research Projects</a:t>
            </a:r>
            <a:r>
              <a:rPr lang="en-US" sz="2000" dirty="0"/>
              <a:t> </a:t>
            </a:r>
            <a:r>
              <a:rPr lang="en-US" sz="2000" dirty="0" smtClean="0"/>
              <a:t>at </a:t>
            </a:r>
            <a:r>
              <a:rPr lang="en-US" sz="2000" dirty="0" err="1" smtClean="0"/>
              <a:t>QuSoft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526782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uiExpand="1" build="p"/>
      <p:bldP spid="11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RSTSTEPHANIE20WEHNER@KDJFIGQU8FWXY5L9" val="2812"/>
  <p:tag name="FIRSTCHRIS@C02FJ266DH2T3PP7" val="4422"/>
  <p:tag name="FIRSTCSCHAFF1@C02KDURWDNCT3PP7" val="5009"/>
  <p:tag name="DEFAULTDISPLAYSOURCE" val="\documentclass{article}\pagestyle{empty}&#10;\begin{document}&#10;&#10;\end{document}&#10;"/>
  <p:tag name="EMBEDFONTS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14933</TotalTime>
  <Words>611</Words>
  <Application>Microsoft Macintosh PowerPoint</Application>
  <PresentationFormat>On-screen Show (4:3)</PresentationFormat>
  <Paragraphs>192</Paragraphs>
  <Slides>14</Slides>
  <Notes>9</Notes>
  <HiddenSlides>1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Arial</vt:lpstr>
      <vt:lpstr>Calibri</vt:lpstr>
      <vt:lpstr>cmr10</vt:lpstr>
      <vt:lpstr>cmsy10</vt:lpstr>
      <vt:lpstr>Comic Sans MS</vt:lpstr>
      <vt:lpstr>Consolas</vt:lpstr>
      <vt:lpstr>Wingdings</vt:lpstr>
      <vt:lpstr>Office Theme</vt:lpstr>
      <vt:lpstr>Custom Design</vt:lpstr>
      <vt:lpstr>Quantum Cryptography</vt:lpstr>
      <vt:lpstr>Classical Cryptography</vt:lpstr>
      <vt:lpstr>Modern Cryptography</vt:lpstr>
      <vt:lpstr>Secure Encryption</vt:lpstr>
      <vt:lpstr>Perfectly Secure Encryption: One-Time Pad</vt:lpstr>
      <vt:lpstr>Problems With One-Time Pad</vt:lpstr>
      <vt:lpstr>Quantum Mechanics </vt:lpstr>
      <vt:lpstr>PowerPoint Presentation</vt:lpstr>
      <vt:lpstr>Can Quantum Computers Be Built?</vt:lpstr>
      <vt:lpstr>Quantum Key Distribution (QKD)</vt:lpstr>
      <vt:lpstr>Quantum Key Distribution (QKD)</vt:lpstr>
      <vt:lpstr>Quantum Key Distribution (QKD)</vt:lpstr>
      <vt:lpstr>Summary</vt:lpstr>
      <vt:lpstr>Perfect Security</vt:lpstr>
    </vt:vector>
  </TitlesOfParts>
  <LinksUpToDate>false</LinksUpToDate>
  <SharedDoc>false</SharedDoc>
  <HyperlinkBase/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Noisy Storage talk</dc:title>
  <dc:creator>Christian Schaffner</dc:creator>
  <cp:lastModifiedBy>Christian Schaffner</cp:lastModifiedBy>
  <cp:revision>1802</cp:revision>
  <dcterms:created xsi:type="dcterms:W3CDTF">2010-01-20T16:17:28Z</dcterms:created>
  <dcterms:modified xsi:type="dcterms:W3CDTF">2017-10-30T15:17:44Z</dcterms:modified>
</cp:coreProperties>
</file>