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0" r:id="rId5"/>
  </p:sldMasterIdLst>
  <p:notesMasterIdLst>
    <p:notesMasterId r:id="rId43"/>
  </p:notesMasterIdLst>
  <p:handoutMasterIdLst>
    <p:handoutMasterId r:id="rId44"/>
  </p:handoutMasterIdLst>
  <p:sldIdLst>
    <p:sldId id="270" r:id="rId6"/>
    <p:sldId id="275" r:id="rId7"/>
    <p:sldId id="308" r:id="rId8"/>
    <p:sldId id="277" r:id="rId9"/>
    <p:sldId id="280" r:id="rId10"/>
    <p:sldId id="282" r:id="rId11"/>
    <p:sldId id="311" r:id="rId12"/>
    <p:sldId id="285" r:id="rId13"/>
    <p:sldId id="306" r:id="rId14"/>
    <p:sldId id="286" r:id="rId15"/>
    <p:sldId id="287" r:id="rId16"/>
    <p:sldId id="310" r:id="rId17"/>
    <p:sldId id="284" r:id="rId18"/>
    <p:sldId id="290" r:id="rId19"/>
    <p:sldId id="305" r:id="rId20"/>
    <p:sldId id="288" r:id="rId21"/>
    <p:sldId id="309" r:id="rId22"/>
    <p:sldId id="289" r:id="rId23"/>
    <p:sldId id="292" r:id="rId24"/>
    <p:sldId id="291" r:id="rId25"/>
    <p:sldId id="293" r:id="rId26"/>
    <p:sldId id="295" r:id="rId27"/>
    <p:sldId id="296" r:id="rId28"/>
    <p:sldId id="297" r:id="rId29"/>
    <p:sldId id="298" r:id="rId30"/>
    <p:sldId id="299" r:id="rId31"/>
    <p:sldId id="302" r:id="rId32"/>
    <p:sldId id="301" r:id="rId33"/>
    <p:sldId id="303" r:id="rId34"/>
    <p:sldId id="304" r:id="rId35"/>
    <p:sldId id="294" r:id="rId36"/>
    <p:sldId id="314" r:id="rId37"/>
    <p:sldId id="312" r:id="rId38"/>
    <p:sldId id="313" r:id="rId39"/>
    <p:sldId id="315" r:id="rId40"/>
    <p:sldId id="316"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505"/>
    <a:srgbClr val="FFFFFF"/>
    <a:srgbClr val="FF3300"/>
    <a:srgbClr val="3B414C"/>
    <a:srgbClr val="D00000"/>
    <a:srgbClr val="FF4F4F"/>
    <a:srgbClr val="740000"/>
    <a:srgbClr val="68ACE5"/>
    <a:srgbClr val="0072CF"/>
    <a:srgbClr val="000B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1852" autoAdjust="0"/>
  </p:normalViewPr>
  <p:slideViewPr>
    <p:cSldViewPr snapToGrid="0">
      <p:cViewPr>
        <p:scale>
          <a:sx n="66" d="100"/>
          <a:sy n="66" d="100"/>
        </p:scale>
        <p:origin x="384" y="149"/>
      </p:cViewPr>
      <p:guideLst/>
    </p:cSldViewPr>
  </p:slideViewPr>
  <p:notesTextViewPr>
    <p:cViewPr>
      <p:scale>
        <a:sx n="1" d="1"/>
        <a:sy n="1" d="1"/>
      </p:scale>
      <p:origin x="0" y="0"/>
    </p:cViewPr>
  </p:notesTextViewPr>
  <p:notesViewPr>
    <p:cSldViewPr snapToGrid="0">
      <p:cViewPr varScale="1">
        <p:scale>
          <a:sx n="88" d="100"/>
          <a:sy n="88" d="100"/>
        </p:scale>
        <p:origin x="296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C7A42BE-1E29-9103-373A-4679A19B67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503B8012-D6FD-9F0C-08DF-AE11C8B08A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8B1BD5-907F-4EDB-82BC-8D5210A2AB13}" type="datetimeFigureOut">
              <a:rPr lang="zh-CN" altLang="en-US" smtClean="0"/>
              <a:t>2024/8/26</a:t>
            </a:fld>
            <a:endParaRPr lang="zh-CN" altLang="en-US"/>
          </a:p>
        </p:txBody>
      </p:sp>
      <p:sp>
        <p:nvSpPr>
          <p:cNvPr id="4" name="页脚占位符 3">
            <a:extLst>
              <a:ext uri="{FF2B5EF4-FFF2-40B4-BE49-F238E27FC236}">
                <a16:creationId xmlns:a16="http://schemas.microsoft.com/office/drawing/2014/main" id="{90EC536A-F211-6B7A-A327-33810A2735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5DD3E400-9C81-BC03-4DAE-008634838F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0DD686-DF3A-4989-866A-1E1AEA7ECB23}" type="slidenum">
              <a:rPr lang="zh-CN" altLang="en-US" smtClean="0"/>
              <a:t>‹#›</a:t>
            </a:fld>
            <a:endParaRPr lang="zh-CN" altLang="en-US"/>
          </a:p>
        </p:txBody>
      </p:sp>
    </p:spTree>
    <p:extLst>
      <p:ext uri="{BB962C8B-B14F-4D97-AF65-F5344CB8AC3E}">
        <p14:creationId xmlns:p14="http://schemas.microsoft.com/office/powerpoint/2010/main" val="51625909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8C5BE-9BD1-49FC-838E-49599207D466}" type="datetimeFigureOut">
              <a:rPr lang="en-GB" smtClean="0"/>
              <a:t>26/08/2024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74C5E8-2AF3-49FD-9E39-50122889BB47}" type="slidenum">
              <a:rPr lang="en-GB" smtClean="0"/>
              <a:t>‹#›</a:t>
            </a:fld>
            <a:endParaRPr lang="en-GB"/>
          </a:p>
        </p:txBody>
      </p:sp>
    </p:spTree>
    <p:extLst>
      <p:ext uri="{BB962C8B-B14F-4D97-AF65-F5344CB8AC3E}">
        <p14:creationId xmlns:p14="http://schemas.microsoft.com/office/powerpoint/2010/main" val="304870210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1</a:t>
            </a:fld>
            <a:endParaRPr lang="en-GB"/>
          </a:p>
        </p:txBody>
      </p:sp>
      <p:sp>
        <p:nvSpPr>
          <p:cNvPr id="5" name="页眉占位符 4">
            <a:extLst>
              <a:ext uri="{FF2B5EF4-FFF2-40B4-BE49-F238E27FC236}">
                <a16:creationId xmlns:a16="http://schemas.microsoft.com/office/drawing/2014/main" id="{04A0A58D-1DEF-93C1-F159-23A80D127003}"/>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3434654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Our </a:t>
            </a:r>
            <a:r>
              <a:rPr lang="en-US" altLang="zh-CN" dirty="0" err="1"/>
              <a:t>generalied</a:t>
            </a:r>
            <a:r>
              <a:rPr lang="en-US" altLang="zh-CN" dirty="0"/>
              <a:t> GA network similar to </a:t>
            </a:r>
            <a:r>
              <a:rPr lang="en-US" altLang="zh-CN" dirty="0" err="1"/>
              <a:t>GATr</a:t>
            </a:r>
            <a:endParaRPr lang="en-US" altLang="zh-CN" dirty="0"/>
          </a:p>
          <a:p>
            <a:r>
              <a:rPr lang="en-US" altLang="zh-CN" dirty="0"/>
              <a:t>But used geometric product layer before the multi-head attention. It help increase the grade mixing and hence the complexity before feeding into the attention block. More effective dot-</a:t>
            </a:r>
            <a:r>
              <a:rPr lang="en-US" altLang="zh-CN" dirty="0" err="1"/>
              <a:t>protduct</a:t>
            </a:r>
            <a:r>
              <a:rPr lang="en-US" altLang="zh-CN" dirty="0"/>
              <a:t> attention </a:t>
            </a:r>
          </a:p>
          <a:p>
            <a:r>
              <a:rPr lang="en-US" altLang="zh-CN" dirty="0"/>
              <a:t>Simpler inner product attention instead of </a:t>
            </a:r>
            <a:r>
              <a:rPr lang="en-GB" altLang="zh-CN" sz="1800" b="0" i="0" dirty="0">
                <a:solidFill>
                  <a:srgbClr val="000000"/>
                </a:solidFill>
                <a:effectLst/>
                <a:latin typeface="CMR12"/>
              </a:rPr>
              <a:t>‘distance-aware’ </a:t>
            </a:r>
            <a:r>
              <a:rPr lang="en-GB" altLang="zh-CN" sz="1800" b="0" i="0" dirty="0" err="1">
                <a:solidFill>
                  <a:srgbClr val="000000"/>
                </a:solidFill>
                <a:effectLst/>
                <a:latin typeface="CMR12"/>
              </a:rPr>
              <a:t>dotproduct</a:t>
            </a:r>
            <a:r>
              <a:rPr lang="en-GB" altLang="zh-CN" sz="1800" b="0" i="0" dirty="0">
                <a:solidFill>
                  <a:srgbClr val="000000"/>
                </a:solidFill>
                <a:effectLst/>
                <a:latin typeface="CMR12"/>
              </a:rPr>
              <a:t> attention in </a:t>
            </a:r>
            <a:r>
              <a:rPr lang="en-GB" altLang="zh-CN" sz="1800" b="0" i="0" dirty="0" err="1">
                <a:solidFill>
                  <a:srgbClr val="000000"/>
                </a:solidFill>
                <a:effectLst/>
                <a:latin typeface="CMR12"/>
              </a:rPr>
              <a:t>GATr</a:t>
            </a:r>
            <a:r>
              <a:rPr lang="en-GB" altLang="zh-CN" sz="1800" b="0" i="0" dirty="0">
                <a:solidFill>
                  <a:srgbClr val="000000"/>
                </a:solidFill>
                <a:effectLst/>
                <a:latin typeface="CMR12"/>
              </a:rPr>
              <a:t>:</a:t>
            </a:r>
          </a:p>
          <a:p>
            <a:r>
              <a:rPr lang="en-US" altLang="zh-CN" sz="1800" b="0" i="0" dirty="0">
                <a:solidFill>
                  <a:srgbClr val="000000"/>
                </a:solidFill>
                <a:effectLst/>
                <a:latin typeface="CMR12"/>
              </a:rPr>
              <a:t>scalar part of the inner product between queries and keys could straightforwardly be used without omission of information.</a:t>
            </a:r>
          </a:p>
          <a:p>
            <a:br>
              <a:rPr lang="en-GB" altLang="zh-CN" dirty="0"/>
            </a:br>
            <a:endParaRPr lang="en-US" altLang="zh-CN" dirty="0"/>
          </a:p>
        </p:txBody>
      </p:sp>
      <p:sp>
        <p:nvSpPr>
          <p:cNvPr id="4" name="灯片编号占位符 3"/>
          <p:cNvSpPr>
            <a:spLocks noGrp="1"/>
          </p:cNvSpPr>
          <p:nvPr>
            <p:ph type="sldNum" sz="quarter" idx="5"/>
          </p:nvPr>
        </p:nvSpPr>
        <p:spPr/>
        <p:txBody>
          <a:bodyPr/>
          <a:lstStyle/>
          <a:p>
            <a:fld id="{D874C5E8-2AF3-49FD-9E39-50122889BB47}" type="slidenum">
              <a:rPr lang="en-GB" smtClean="0"/>
              <a:t>10</a:t>
            </a:fld>
            <a:endParaRPr lang="en-GB"/>
          </a:p>
        </p:txBody>
      </p:sp>
      <p:sp>
        <p:nvSpPr>
          <p:cNvPr id="5" name="页眉占位符 4">
            <a:extLst>
              <a:ext uri="{FF2B5EF4-FFF2-40B4-BE49-F238E27FC236}">
                <a16:creationId xmlns:a16="http://schemas.microsoft.com/office/drawing/2014/main" id="{3651B3CB-7BF9-45BE-0DB7-A61824153B14}"/>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3133254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Our </a:t>
            </a:r>
            <a:r>
              <a:rPr lang="en-US" altLang="zh-CN" dirty="0" err="1"/>
              <a:t>generalied</a:t>
            </a:r>
            <a:r>
              <a:rPr lang="en-US" altLang="zh-CN" dirty="0"/>
              <a:t> GA network similar to </a:t>
            </a:r>
            <a:r>
              <a:rPr lang="en-US" altLang="zh-CN" dirty="0" err="1"/>
              <a:t>GATr</a:t>
            </a:r>
            <a:endParaRPr lang="en-US" altLang="zh-CN" dirty="0"/>
          </a:p>
          <a:p>
            <a:r>
              <a:rPr lang="en-US" altLang="zh-CN" dirty="0"/>
              <a:t>Simpler inner product attention instead of </a:t>
            </a:r>
            <a:r>
              <a:rPr lang="en-GB" altLang="zh-CN" sz="1800" b="0" i="0" dirty="0">
                <a:solidFill>
                  <a:srgbClr val="000000"/>
                </a:solidFill>
                <a:effectLst/>
                <a:latin typeface="CMR12"/>
              </a:rPr>
              <a:t>‘distance-aware’ </a:t>
            </a:r>
            <a:r>
              <a:rPr lang="en-GB" altLang="zh-CN" sz="1800" b="0" i="0" dirty="0" err="1">
                <a:solidFill>
                  <a:srgbClr val="000000"/>
                </a:solidFill>
                <a:effectLst/>
                <a:latin typeface="CMR12"/>
              </a:rPr>
              <a:t>dotproduct</a:t>
            </a:r>
            <a:r>
              <a:rPr lang="en-GB" altLang="zh-CN" sz="1800" b="0" i="0" dirty="0">
                <a:solidFill>
                  <a:srgbClr val="000000"/>
                </a:solidFill>
                <a:effectLst/>
                <a:latin typeface="CMR12"/>
              </a:rPr>
              <a:t> attention in </a:t>
            </a:r>
            <a:r>
              <a:rPr lang="en-GB" altLang="zh-CN" sz="1800" b="0" i="0" dirty="0" err="1">
                <a:solidFill>
                  <a:srgbClr val="000000"/>
                </a:solidFill>
                <a:effectLst/>
                <a:latin typeface="CMR12"/>
              </a:rPr>
              <a:t>GATr</a:t>
            </a:r>
            <a:r>
              <a:rPr lang="en-GB" altLang="zh-CN" sz="1800" b="0" i="0" dirty="0">
                <a:solidFill>
                  <a:srgbClr val="000000"/>
                </a:solidFill>
                <a:effectLst/>
                <a:latin typeface="CMR12"/>
              </a:rPr>
              <a:t>:</a:t>
            </a:r>
          </a:p>
          <a:p>
            <a:r>
              <a:rPr lang="en-US" altLang="zh-CN" sz="1800" b="0" i="0" dirty="0">
                <a:solidFill>
                  <a:srgbClr val="000000"/>
                </a:solidFill>
                <a:effectLst/>
                <a:latin typeface="CMR12"/>
              </a:rPr>
              <a:t>scalar part of the inner product between queries and keys could straightforwardly be used without omission of information.</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altLang="zh-CN" dirty="0"/>
            </a:br>
            <a:r>
              <a:rPr lang="en-US" altLang="zh-CN" dirty="0"/>
              <a:t>Used sigmoid non-linearity instead of GELU, better fitting with fewer blocks</a:t>
            </a:r>
          </a:p>
          <a:p>
            <a:endParaRPr lang="en-US" altLang="zh-CN" dirty="0"/>
          </a:p>
        </p:txBody>
      </p:sp>
      <p:sp>
        <p:nvSpPr>
          <p:cNvPr id="4" name="灯片编号占位符 3"/>
          <p:cNvSpPr>
            <a:spLocks noGrp="1"/>
          </p:cNvSpPr>
          <p:nvPr>
            <p:ph type="sldNum" sz="quarter" idx="5"/>
          </p:nvPr>
        </p:nvSpPr>
        <p:spPr/>
        <p:txBody>
          <a:bodyPr/>
          <a:lstStyle/>
          <a:p>
            <a:fld id="{D874C5E8-2AF3-49FD-9E39-50122889BB47}" type="slidenum">
              <a:rPr lang="en-GB" smtClean="0"/>
              <a:t>11</a:t>
            </a:fld>
            <a:endParaRPr lang="en-GB"/>
          </a:p>
        </p:txBody>
      </p:sp>
      <p:sp>
        <p:nvSpPr>
          <p:cNvPr id="5" name="页眉占位符 4">
            <a:extLst>
              <a:ext uri="{FF2B5EF4-FFF2-40B4-BE49-F238E27FC236}">
                <a16:creationId xmlns:a16="http://schemas.microsoft.com/office/drawing/2014/main" id="{CC0D4EA2-A4A7-4195-2C64-247C850869A4}"/>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726477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Attention: allows the model to focus on specific parts of the input data when making predictions by using this attention mechanism.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dirty="0" err="1">
                <a:solidFill>
                  <a:srgbClr val="000000"/>
                </a:solidFill>
                <a:effectLst/>
                <a:latin typeface="CMR12"/>
              </a:rPr>
              <a:t>Qkv</a:t>
            </a:r>
            <a:r>
              <a:rPr lang="en-US" altLang="zh-CN" sz="1200" b="0" i="0" dirty="0">
                <a:solidFill>
                  <a:srgbClr val="000000"/>
                </a:solidFill>
                <a:effectLst/>
                <a:latin typeface="CMR12"/>
              </a:rPr>
              <a:t> are query, key, value tokens in common transformer architecture. They are </a:t>
            </a:r>
            <a:r>
              <a:rPr lang="en-US" altLang="zh-CN" sz="1200" b="0" i="0" dirty="0" err="1">
                <a:solidFill>
                  <a:srgbClr val="000000"/>
                </a:solidFill>
                <a:effectLst/>
                <a:latin typeface="CMR12"/>
              </a:rPr>
              <a:t>multivectors</a:t>
            </a:r>
            <a:r>
              <a:rPr lang="en-US" altLang="zh-CN" sz="1200" b="0" i="0" dirty="0">
                <a:solidFill>
                  <a:srgbClr val="000000"/>
                </a:solidFill>
                <a:effectLst/>
                <a:latin typeface="CMR12"/>
              </a:rPr>
              <a:t> 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dirty="0">
                <a:solidFill>
                  <a:srgbClr val="000000"/>
                </a:solidFill>
                <a:effectLst/>
                <a:latin typeface="CMR12"/>
              </a:rPr>
              <a:t>QKV are</a:t>
            </a:r>
            <a:r>
              <a:rPr lang="en-US" altLang="zh-CN" dirty="0"/>
              <a:t> vectors are derived from the input data through learned linear transformations.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dirty="0">
                <a:solidFill>
                  <a:srgbClr val="000000"/>
                </a:solidFill>
                <a:effectLst/>
                <a:latin typeface="CMR12"/>
              </a:rPr>
              <a:t>Q represent the element for which we want to computer the similarity relative to keys.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dirty="0">
                <a:solidFill>
                  <a:srgbClr val="000000"/>
                </a:solidFill>
                <a:effectLst/>
                <a:latin typeface="CMR12"/>
              </a:rPr>
              <a:t>K </a:t>
            </a:r>
            <a:r>
              <a:rPr lang="en-US" altLang="zh-CN" dirty="0"/>
              <a:t>Each element in the sequence has a key vector that is used to compute the relevance of that element to the query.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V:The value vector contains the information to be aggregated,</a:t>
            </a:r>
            <a:endParaRPr lang="en-US" altLang="zh-CN" sz="1200" b="0" i="0" dirty="0">
              <a:solidFill>
                <a:srgbClr val="000000"/>
              </a:solidFill>
              <a:effectLst/>
              <a:latin typeface="CMR1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b="0" i="0" dirty="0" err="1">
                <a:solidFill>
                  <a:srgbClr val="000000"/>
                </a:solidFill>
                <a:effectLst/>
                <a:latin typeface="CMR12"/>
              </a:rPr>
              <a:t>Softmax</a:t>
            </a:r>
            <a:r>
              <a:rPr lang="en-US" altLang="zh-CN" sz="1000" b="0" i="0" dirty="0">
                <a:solidFill>
                  <a:srgbClr val="000000"/>
                </a:solidFill>
                <a:effectLst/>
                <a:latin typeface="CMR12"/>
              </a:rPr>
              <a:t> is the function that convert </a:t>
            </a:r>
            <a:r>
              <a:rPr lang="en-US" altLang="zh-CN" sz="1200" dirty="0"/>
              <a:t>vector of values into a probability distribution. Sum of the output vector =1. Find relative weight to each element in sequence. </a:t>
            </a:r>
          </a:p>
          <a:p>
            <a:endParaRPr lang="en-US" altLang="zh-CN" dirty="0"/>
          </a:p>
          <a:p>
            <a:r>
              <a:rPr lang="en-US" altLang="zh-CN" dirty="0"/>
              <a:t>Attention</a:t>
            </a:r>
            <a:r>
              <a:rPr lang="zh-CN" altLang="en-US" dirty="0"/>
              <a:t>：</a:t>
            </a:r>
            <a:endParaRPr lang="en-US" altLang="zh-CN" dirty="0"/>
          </a:p>
          <a:p>
            <a:r>
              <a:rPr lang="en-US" altLang="zh-CN" dirty="0"/>
              <a:t>Instead of using the distance aware </a:t>
            </a:r>
          </a:p>
          <a:p>
            <a:r>
              <a:rPr lang="en-US" altLang="zh-CN" sz="1800" b="0" i="1" dirty="0" err="1">
                <a:solidFill>
                  <a:srgbClr val="000000"/>
                </a:solidFill>
                <a:effectLst/>
                <a:latin typeface="CMMI12"/>
              </a:rPr>
              <a:t>n</a:t>
            </a:r>
            <a:r>
              <a:rPr lang="en-US" altLang="zh-CN" sz="1800" b="0" i="1" dirty="0" err="1">
                <a:solidFill>
                  <a:srgbClr val="000000"/>
                </a:solidFill>
                <a:effectLst/>
                <a:latin typeface="CMMI8"/>
              </a:rPr>
              <a:t>b</a:t>
            </a:r>
            <a:r>
              <a:rPr lang="en-US" altLang="zh-CN" sz="1800" b="0" i="1" dirty="0">
                <a:solidFill>
                  <a:srgbClr val="000000"/>
                </a:solidFill>
                <a:effectLst/>
                <a:latin typeface="CMMI8"/>
              </a:rPr>
              <a:t> </a:t>
            </a:r>
            <a:r>
              <a:rPr lang="en-US" altLang="zh-CN" sz="1800" b="0" i="0" dirty="0">
                <a:solidFill>
                  <a:srgbClr val="000000"/>
                </a:solidFill>
                <a:effectLst/>
                <a:latin typeface="CMR12"/>
              </a:rPr>
              <a:t>is the total number of bases, the attention is averaged over the </a:t>
            </a:r>
            <a:r>
              <a:rPr lang="en-US" altLang="zh-CN" sz="1800" b="0" i="0" dirty="0" err="1">
                <a:solidFill>
                  <a:srgbClr val="000000"/>
                </a:solidFill>
                <a:effectLst/>
                <a:latin typeface="CMR12"/>
              </a:rPr>
              <a:t>the</a:t>
            </a:r>
            <a:r>
              <a:rPr lang="en-US" altLang="zh-CN" sz="1800" b="0" i="0" dirty="0">
                <a:solidFill>
                  <a:srgbClr val="000000"/>
                </a:solidFill>
                <a:effectLst/>
                <a:latin typeface="CMR12"/>
              </a:rPr>
              <a:t> layer dimension.  (scale the values)</a:t>
            </a:r>
          </a:p>
          <a:p>
            <a:endParaRPr lang="en-US" altLang="zh-CN" sz="1800" b="0" i="0" dirty="0">
              <a:solidFill>
                <a:srgbClr val="000000"/>
              </a:solidFill>
              <a:effectLst/>
              <a:latin typeface="CMR12"/>
            </a:endParaRPr>
          </a:p>
          <a:p>
            <a:r>
              <a:rPr lang="en-US" altLang="zh-CN" sz="1800" b="0" i="0" dirty="0">
                <a:solidFill>
                  <a:srgbClr val="000000"/>
                </a:solidFill>
                <a:effectLst/>
                <a:latin typeface="CMR12"/>
              </a:rPr>
              <a:t>Nc is the length of the query and key, divided by 8nc is because the inner product of PGA is a dot product on 8 of the 16 dimensions , ignoring the dimensions containing e0.  </a:t>
            </a:r>
          </a:p>
          <a:p>
            <a:r>
              <a:rPr lang="en-US" altLang="zh-CN" sz="1800" b="0" i="0" dirty="0">
                <a:solidFill>
                  <a:srgbClr val="000000"/>
                </a:solidFill>
                <a:effectLst/>
                <a:latin typeface="CMR12"/>
              </a:rPr>
              <a:t>simplicity and </a:t>
            </a:r>
          </a:p>
          <a:p>
            <a:r>
              <a:rPr lang="en-US" altLang="zh-CN" sz="1800" b="0" i="0" dirty="0">
                <a:solidFill>
                  <a:srgbClr val="000000"/>
                </a:solidFill>
                <a:effectLst/>
                <a:latin typeface="CMR12"/>
              </a:rPr>
              <a:t>very closely reflects the dot product form of attention</a:t>
            </a:r>
            <a:br>
              <a:rPr lang="en-US" altLang="zh-CN" dirty="0"/>
            </a:br>
            <a:r>
              <a:rPr lang="en-US" altLang="zh-CN" dirty="0"/>
              <a:t>similar performances </a:t>
            </a:r>
            <a:br>
              <a:rPr lang="en-US" altLang="zh-CN" dirty="0"/>
            </a:b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12</a:t>
            </a:fld>
            <a:endParaRPr lang="en-GB"/>
          </a:p>
        </p:txBody>
      </p:sp>
      <p:sp>
        <p:nvSpPr>
          <p:cNvPr id="5" name="页眉占位符 4">
            <a:extLst>
              <a:ext uri="{FF2B5EF4-FFF2-40B4-BE49-F238E27FC236}">
                <a16:creationId xmlns:a16="http://schemas.microsoft.com/office/drawing/2014/main" id="{6664BF85-B180-E554-6AF6-202AD37236D9}"/>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908046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Attention: allows the model to focus on specific parts of the input data when making predictions by using this attention mechanism.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dirty="0" err="1">
                <a:solidFill>
                  <a:srgbClr val="000000"/>
                </a:solidFill>
                <a:effectLst/>
                <a:latin typeface="CMR12"/>
              </a:rPr>
              <a:t>Qkv</a:t>
            </a:r>
            <a:r>
              <a:rPr lang="en-US" altLang="zh-CN" sz="1200" b="0" i="0" dirty="0">
                <a:solidFill>
                  <a:srgbClr val="000000"/>
                </a:solidFill>
                <a:effectLst/>
                <a:latin typeface="CMR12"/>
              </a:rPr>
              <a:t> are query, key, value tokens in common transformer architecture. They are </a:t>
            </a:r>
            <a:r>
              <a:rPr lang="en-US" altLang="zh-CN" sz="1200" b="0" i="0" dirty="0" err="1">
                <a:solidFill>
                  <a:srgbClr val="000000"/>
                </a:solidFill>
                <a:effectLst/>
                <a:latin typeface="CMR12"/>
              </a:rPr>
              <a:t>multivectors</a:t>
            </a:r>
            <a:r>
              <a:rPr lang="en-US" altLang="zh-CN" sz="1200" b="0" i="0" dirty="0">
                <a:solidFill>
                  <a:srgbClr val="000000"/>
                </a:solidFill>
                <a:effectLst/>
                <a:latin typeface="CMR12"/>
              </a:rPr>
              <a:t> 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dirty="0">
                <a:solidFill>
                  <a:srgbClr val="000000"/>
                </a:solidFill>
                <a:effectLst/>
                <a:latin typeface="CMR12"/>
              </a:rPr>
              <a:t>QKV are</a:t>
            </a:r>
            <a:r>
              <a:rPr lang="en-US" altLang="zh-CN" dirty="0"/>
              <a:t> vectors are derived from the input data through learned linear transformations.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dirty="0">
                <a:solidFill>
                  <a:srgbClr val="000000"/>
                </a:solidFill>
                <a:effectLst/>
                <a:latin typeface="CMR12"/>
              </a:rPr>
              <a:t>Q represent the element for which we want to computer the similarity relative to keys.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dirty="0">
                <a:solidFill>
                  <a:srgbClr val="000000"/>
                </a:solidFill>
                <a:effectLst/>
                <a:latin typeface="CMR12"/>
              </a:rPr>
              <a:t>K </a:t>
            </a:r>
            <a:r>
              <a:rPr lang="en-US" altLang="zh-CN" dirty="0"/>
              <a:t>Each element in the sequence has a key vector that is used to compute the relevance of that element to the query.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V:The value vector contains the information to be aggregated,</a:t>
            </a:r>
            <a:endParaRPr lang="en-US" altLang="zh-CN" sz="1200" b="0" i="0" dirty="0">
              <a:solidFill>
                <a:srgbClr val="000000"/>
              </a:solidFill>
              <a:effectLst/>
              <a:latin typeface="CMR1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b="0" i="0" dirty="0" err="1">
                <a:solidFill>
                  <a:srgbClr val="000000"/>
                </a:solidFill>
                <a:effectLst/>
                <a:latin typeface="CMR12"/>
              </a:rPr>
              <a:t>Softmax</a:t>
            </a:r>
            <a:r>
              <a:rPr lang="en-US" altLang="zh-CN" sz="1000" b="0" i="0" dirty="0">
                <a:solidFill>
                  <a:srgbClr val="000000"/>
                </a:solidFill>
                <a:effectLst/>
                <a:latin typeface="CMR12"/>
              </a:rPr>
              <a:t> is the function that convert </a:t>
            </a:r>
            <a:r>
              <a:rPr lang="en-US" altLang="zh-CN" sz="1200" dirty="0"/>
              <a:t>vector of values into a probability distribution. Sum of the output vector =1. Find relative weight to each element in sequence. </a:t>
            </a:r>
          </a:p>
          <a:p>
            <a:endParaRPr lang="en-US" altLang="zh-CN" dirty="0"/>
          </a:p>
          <a:p>
            <a:r>
              <a:rPr lang="en-US" altLang="zh-CN" dirty="0"/>
              <a:t>Attention</a:t>
            </a:r>
            <a:r>
              <a:rPr lang="zh-CN" altLang="en-US" dirty="0"/>
              <a:t>：</a:t>
            </a:r>
            <a:endParaRPr lang="en-US" altLang="zh-CN" dirty="0"/>
          </a:p>
          <a:p>
            <a:r>
              <a:rPr lang="en-US" altLang="zh-CN" dirty="0"/>
              <a:t>Instead of using the distance aware </a:t>
            </a:r>
          </a:p>
          <a:p>
            <a:r>
              <a:rPr lang="en-US" altLang="zh-CN" sz="1800" b="0" i="1" dirty="0" err="1">
                <a:solidFill>
                  <a:srgbClr val="000000"/>
                </a:solidFill>
                <a:effectLst/>
                <a:latin typeface="CMMI12"/>
              </a:rPr>
              <a:t>n</a:t>
            </a:r>
            <a:r>
              <a:rPr lang="en-US" altLang="zh-CN" sz="1800" b="0" i="1" dirty="0" err="1">
                <a:solidFill>
                  <a:srgbClr val="000000"/>
                </a:solidFill>
                <a:effectLst/>
                <a:latin typeface="CMMI8"/>
              </a:rPr>
              <a:t>b</a:t>
            </a:r>
            <a:r>
              <a:rPr lang="en-US" altLang="zh-CN" sz="1800" b="0" i="1" dirty="0">
                <a:solidFill>
                  <a:srgbClr val="000000"/>
                </a:solidFill>
                <a:effectLst/>
                <a:latin typeface="CMMI8"/>
              </a:rPr>
              <a:t> </a:t>
            </a:r>
            <a:r>
              <a:rPr lang="en-US" altLang="zh-CN" sz="1800" b="0" i="0" dirty="0">
                <a:solidFill>
                  <a:srgbClr val="000000"/>
                </a:solidFill>
                <a:effectLst/>
                <a:latin typeface="CMR12"/>
              </a:rPr>
              <a:t>is the total number of bases, the attention is averaged over the </a:t>
            </a:r>
            <a:r>
              <a:rPr lang="en-US" altLang="zh-CN" sz="1800" b="0" i="0" dirty="0" err="1">
                <a:solidFill>
                  <a:srgbClr val="000000"/>
                </a:solidFill>
                <a:effectLst/>
                <a:latin typeface="CMR12"/>
              </a:rPr>
              <a:t>the</a:t>
            </a:r>
            <a:r>
              <a:rPr lang="en-US" altLang="zh-CN" sz="1800" b="0" i="0" dirty="0">
                <a:solidFill>
                  <a:srgbClr val="000000"/>
                </a:solidFill>
                <a:effectLst/>
                <a:latin typeface="CMR12"/>
              </a:rPr>
              <a:t> layer dimension.  (scale the values)</a:t>
            </a:r>
          </a:p>
          <a:p>
            <a:endParaRPr lang="en-US" altLang="zh-CN" sz="1800" b="0" i="0" dirty="0">
              <a:solidFill>
                <a:srgbClr val="000000"/>
              </a:solidFill>
              <a:effectLst/>
              <a:latin typeface="CMR12"/>
            </a:endParaRPr>
          </a:p>
          <a:p>
            <a:r>
              <a:rPr lang="en-US" altLang="zh-CN" sz="1800" b="0" i="0" dirty="0">
                <a:solidFill>
                  <a:srgbClr val="000000"/>
                </a:solidFill>
                <a:effectLst/>
                <a:latin typeface="CMR12"/>
              </a:rPr>
              <a:t>Nc is the length of the query and key, divided by 8nc is because the inner product of PGA is a dot product on 8 of the 16 dimensions , ignoring the dimensions containing e0.  </a:t>
            </a:r>
          </a:p>
          <a:p>
            <a:r>
              <a:rPr lang="en-US" altLang="zh-CN" sz="1800" b="0" i="0" dirty="0">
                <a:solidFill>
                  <a:srgbClr val="000000"/>
                </a:solidFill>
                <a:effectLst/>
                <a:latin typeface="CMR12"/>
              </a:rPr>
              <a:t>simplicity and </a:t>
            </a:r>
          </a:p>
          <a:p>
            <a:r>
              <a:rPr lang="en-US" altLang="zh-CN" sz="1800" b="0" i="0" dirty="0">
                <a:solidFill>
                  <a:srgbClr val="000000"/>
                </a:solidFill>
                <a:effectLst/>
                <a:latin typeface="CMR12"/>
              </a:rPr>
              <a:t>very closely reflects the dot product form of attention</a:t>
            </a:r>
            <a:br>
              <a:rPr lang="en-US" altLang="zh-CN" dirty="0"/>
            </a:br>
            <a:r>
              <a:rPr lang="en-US" altLang="zh-CN" dirty="0"/>
              <a:t>similar performances </a:t>
            </a:r>
            <a:br>
              <a:rPr lang="en-US" altLang="zh-CN" dirty="0"/>
            </a:b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13</a:t>
            </a:fld>
            <a:endParaRPr lang="en-GB"/>
          </a:p>
        </p:txBody>
      </p:sp>
      <p:sp>
        <p:nvSpPr>
          <p:cNvPr id="5" name="页眉占位符 4">
            <a:extLst>
              <a:ext uri="{FF2B5EF4-FFF2-40B4-BE49-F238E27FC236}">
                <a16:creationId xmlns:a16="http://schemas.microsoft.com/office/drawing/2014/main" id="{6664BF85-B180-E554-6AF6-202AD37236D9}"/>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299759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b="0" i="0" dirty="0">
                <a:solidFill>
                  <a:srgbClr val="000000"/>
                </a:solidFill>
                <a:effectLst/>
                <a:latin typeface="CMR12"/>
              </a:rPr>
              <a:t>The </a:t>
            </a:r>
            <a:r>
              <a:rPr lang="en-US" altLang="zh-CN" sz="1800" b="0" i="0" dirty="0" err="1">
                <a:solidFill>
                  <a:srgbClr val="000000"/>
                </a:solidFill>
                <a:effectLst/>
                <a:latin typeface="CMR12"/>
              </a:rPr>
              <a:t>layernorm</a:t>
            </a:r>
            <a:r>
              <a:rPr lang="en-US" altLang="zh-CN" sz="1800" b="0" i="0" dirty="0">
                <a:solidFill>
                  <a:srgbClr val="000000"/>
                </a:solidFill>
                <a:effectLst/>
                <a:latin typeface="CMR12"/>
              </a:rPr>
              <a:t> is used to help with the stability of the transformer structure because multiple transformer blocks can be added. </a:t>
            </a:r>
          </a:p>
          <a:p>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14</a:t>
            </a:fld>
            <a:endParaRPr lang="en-GB"/>
          </a:p>
        </p:txBody>
      </p:sp>
      <p:sp>
        <p:nvSpPr>
          <p:cNvPr id="5" name="页眉占位符 4">
            <a:extLst>
              <a:ext uri="{FF2B5EF4-FFF2-40B4-BE49-F238E27FC236}">
                <a16:creationId xmlns:a16="http://schemas.microsoft.com/office/drawing/2014/main" id="{EE1AB12F-E972-806B-C3DD-D186F60E8953}"/>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3971707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b="0" i="0" dirty="0">
                <a:solidFill>
                  <a:srgbClr val="000000"/>
                </a:solidFill>
                <a:effectLst/>
                <a:latin typeface="CMR12"/>
              </a:rPr>
              <a:t>The </a:t>
            </a:r>
            <a:r>
              <a:rPr lang="en-US" altLang="zh-CN" sz="1800" b="0" i="0" dirty="0" err="1">
                <a:solidFill>
                  <a:srgbClr val="000000"/>
                </a:solidFill>
                <a:effectLst/>
                <a:latin typeface="CMR12"/>
              </a:rPr>
              <a:t>layernorm</a:t>
            </a:r>
            <a:r>
              <a:rPr lang="en-US" altLang="zh-CN" sz="1800" b="0" i="0" dirty="0">
                <a:solidFill>
                  <a:srgbClr val="000000"/>
                </a:solidFill>
                <a:effectLst/>
                <a:latin typeface="CMR12"/>
              </a:rPr>
              <a:t> is used to help with the stability of the transformer structure because multiple transformer blocks can be added. </a:t>
            </a:r>
          </a:p>
          <a:p>
            <a:r>
              <a:rPr lang="en-US" altLang="zh-CN" sz="1800" b="0" i="0" dirty="0">
                <a:solidFill>
                  <a:srgbClr val="000000"/>
                </a:solidFill>
                <a:effectLst/>
                <a:latin typeface="CMR12"/>
              </a:rPr>
              <a:t>by a geometric product layer (as described in section 3.2.5) concatenated with a join layer. The two layers all increase the grade mixing of the input and hence the complexity of the model. </a:t>
            </a:r>
          </a:p>
          <a:p>
            <a:r>
              <a:rPr lang="en-US" altLang="zh-CN" sz="2800" dirty="0"/>
              <a:t>CGA   ok with/wo join</a:t>
            </a:r>
          </a:p>
          <a:p>
            <a:r>
              <a:rPr lang="en-US" altLang="zh-CN" sz="2800" dirty="0"/>
              <a:t>PG must with join</a:t>
            </a:r>
            <a:endParaRPr lang="en-US" altLang="zh-CN" sz="1800" b="0" i="0" dirty="0">
              <a:solidFill>
                <a:srgbClr val="000000"/>
              </a:solidFill>
              <a:effectLst/>
              <a:latin typeface="CMR12"/>
            </a:endParaRPr>
          </a:p>
          <a:p>
            <a:r>
              <a:rPr lang="en-US" altLang="zh-CN" sz="1800" b="0" i="0" dirty="0">
                <a:solidFill>
                  <a:srgbClr val="000000"/>
                </a:solidFill>
                <a:effectLst/>
                <a:latin typeface="CMR12"/>
              </a:rPr>
              <a:t>Linear layer is used to map the output to desired shape </a:t>
            </a:r>
          </a:p>
          <a:p>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15</a:t>
            </a:fld>
            <a:endParaRPr lang="en-GB"/>
          </a:p>
        </p:txBody>
      </p:sp>
      <p:sp>
        <p:nvSpPr>
          <p:cNvPr id="5" name="页眉占位符 4">
            <a:extLst>
              <a:ext uri="{FF2B5EF4-FFF2-40B4-BE49-F238E27FC236}">
                <a16:creationId xmlns:a16="http://schemas.microsoft.com/office/drawing/2014/main" id="{E7C21218-BBE3-2BE3-677A-62B662C0DC3D}"/>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813263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Our </a:t>
            </a:r>
            <a:r>
              <a:rPr lang="en-US" altLang="zh-CN" dirty="0" err="1"/>
              <a:t>generalied</a:t>
            </a:r>
            <a:r>
              <a:rPr lang="en-US" altLang="zh-CN" dirty="0"/>
              <a:t> GA network similar to </a:t>
            </a:r>
            <a:r>
              <a:rPr lang="en-US" altLang="zh-CN" dirty="0" err="1"/>
              <a:t>GATr</a:t>
            </a:r>
            <a:br>
              <a:rPr lang="en-GB" altLang="zh-CN" dirty="0"/>
            </a:br>
            <a:r>
              <a:rPr lang="en-US" altLang="zh-CN" dirty="0"/>
              <a:t>Used sigmoid non-linearity instead of GELU, better fitting with fewer blocks, better results in experiments. </a:t>
            </a:r>
          </a:p>
        </p:txBody>
      </p:sp>
      <p:sp>
        <p:nvSpPr>
          <p:cNvPr id="4" name="灯片编号占位符 3"/>
          <p:cNvSpPr>
            <a:spLocks noGrp="1"/>
          </p:cNvSpPr>
          <p:nvPr>
            <p:ph type="sldNum" sz="quarter" idx="5"/>
          </p:nvPr>
        </p:nvSpPr>
        <p:spPr/>
        <p:txBody>
          <a:bodyPr/>
          <a:lstStyle/>
          <a:p>
            <a:fld id="{D874C5E8-2AF3-49FD-9E39-50122889BB47}" type="slidenum">
              <a:rPr lang="en-GB" smtClean="0"/>
              <a:t>16</a:t>
            </a:fld>
            <a:endParaRPr lang="en-GB"/>
          </a:p>
        </p:txBody>
      </p:sp>
      <p:sp>
        <p:nvSpPr>
          <p:cNvPr id="5" name="页眉占位符 4">
            <a:extLst>
              <a:ext uri="{FF2B5EF4-FFF2-40B4-BE49-F238E27FC236}">
                <a16:creationId xmlns:a16="http://schemas.microsoft.com/office/drawing/2014/main" id="{93E87D76-7BD0-F9AB-A70A-EF7BA5AD079B}"/>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574828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Our </a:t>
            </a:r>
            <a:r>
              <a:rPr lang="en-US" altLang="zh-CN" dirty="0" err="1"/>
              <a:t>generalied</a:t>
            </a:r>
            <a:r>
              <a:rPr lang="en-US" altLang="zh-CN" dirty="0"/>
              <a:t> GA network similar to </a:t>
            </a:r>
            <a:r>
              <a:rPr lang="en-US" altLang="zh-CN" dirty="0" err="1"/>
              <a:t>GATr</a:t>
            </a:r>
            <a:br>
              <a:rPr lang="en-GB" altLang="zh-CN" dirty="0"/>
            </a:br>
            <a:r>
              <a:rPr lang="en-US" altLang="zh-CN" dirty="0"/>
              <a:t>Used sigmoid non-linearity instead of GELU, better fitting with fewer blocks, better results in experiments. </a:t>
            </a:r>
          </a:p>
        </p:txBody>
      </p:sp>
      <p:sp>
        <p:nvSpPr>
          <p:cNvPr id="4" name="灯片编号占位符 3"/>
          <p:cNvSpPr>
            <a:spLocks noGrp="1"/>
          </p:cNvSpPr>
          <p:nvPr>
            <p:ph type="sldNum" sz="quarter" idx="5"/>
          </p:nvPr>
        </p:nvSpPr>
        <p:spPr/>
        <p:txBody>
          <a:bodyPr/>
          <a:lstStyle/>
          <a:p>
            <a:fld id="{D874C5E8-2AF3-49FD-9E39-50122889BB47}" type="slidenum">
              <a:rPr lang="en-GB" smtClean="0"/>
              <a:t>17</a:t>
            </a:fld>
            <a:endParaRPr lang="en-GB"/>
          </a:p>
        </p:txBody>
      </p:sp>
      <p:sp>
        <p:nvSpPr>
          <p:cNvPr id="5" name="页眉占位符 4">
            <a:extLst>
              <a:ext uri="{FF2B5EF4-FFF2-40B4-BE49-F238E27FC236}">
                <a16:creationId xmlns:a16="http://schemas.microsoft.com/office/drawing/2014/main" id="{93E87D76-7BD0-F9AB-A70A-EF7BA5AD079B}"/>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3796978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r>
              <a:rPr lang="en-US" altLang="zh-CN" sz="1200" dirty="0">
                <a:solidFill>
                  <a:schemeClr val="tx1"/>
                </a:solidFill>
                <a:latin typeface="Times New Roman" panose="02020603050405020304" pitchFamily="18" charset="0"/>
                <a:cs typeface="Times New Roman" panose="02020603050405020304" pitchFamily="18" charset="0"/>
              </a:rPr>
              <a:t>Predict pose of the camera used to take a picture given a picture of a known scene</a:t>
            </a:r>
          </a:p>
          <a:p>
            <a:br>
              <a:rPr lang="en-US" altLang="zh-CN" dirty="0"/>
            </a:br>
            <a:endParaRPr lang="en-US" altLang="zh-CN" dirty="0"/>
          </a:p>
          <a:p>
            <a:r>
              <a:rPr lang="en-US" altLang="zh-CN" dirty="0"/>
              <a:t>The inceptionV3 </a:t>
            </a:r>
            <a:r>
              <a:rPr lang="en-US" altLang="zh-CN" dirty="0" err="1"/>
              <a:t>Imagenet</a:t>
            </a:r>
            <a:r>
              <a:rPr lang="en-US" altLang="zh-CN" dirty="0"/>
              <a:t> CNN model is used to estimate the camera pose from the given image. To investigate the impact of using GA, we removed the final layer of the inceptionV3 net. 	</a:t>
            </a:r>
          </a:p>
          <a:p>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18</a:t>
            </a:fld>
            <a:endParaRPr lang="en-GB"/>
          </a:p>
        </p:txBody>
      </p:sp>
      <p:sp>
        <p:nvSpPr>
          <p:cNvPr id="5" name="页眉占位符 4">
            <a:extLst>
              <a:ext uri="{FF2B5EF4-FFF2-40B4-BE49-F238E27FC236}">
                <a16:creationId xmlns:a16="http://schemas.microsoft.com/office/drawing/2014/main" id="{75BD598A-F94E-7A70-388E-14CD3F87F4E2}"/>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4072549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r>
              <a:rPr lang="en-US" altLang="zh-CN" sz="1200" dirty="0">
                <a:solidFill>
                  <a:schemeClr val="tx1"/>
                </a:solidFill>
                <a:latin typeface="Times New Roman" panose="02020603050405020304" pitchFamily="18" charset="0"/>
                <a:cs typeface="Times New Roman" panose="02020603050405020304" pitchFamily="18" charset="0"/>
              </a:rPr>
              <a:t>Predict pose of the camera used to take a picture given a picture of a known scene</a:t>
            </a:r>
            <a:endParaRPr lang="en-US" altLang="zh-CN" dirty="0"/>
          </a:p>
          <a:p>
            <a:r>
              <a:rPr lang="en-US" altLang="zh-CN" dirty="0"/>
              <a:t>The inceptionV3 </a:t>
            </a:r>
            <a:r>
              <a:rPr lang="en-US" altLang="zh-CN" dirty="0" err="1"/>
              <a:t>Imagenet</a:t>
            </a:r>
            <a:r>
              <a:rPr lang="en-US" altLang="zh-CN" dirty="0"/>
              <a:t> CNN model is used to estimate the camera pose from the given image. To investigate the impact of using GA, we removed the final layer of the inceptionV3 net. 	</a:t>
            </a:r>
          </a:p>
          <a:p>
            <a:endParaRPr lang="en-US" altLang="zh-CN" dirty="0"/>
          </a:p>
          <a:p>
            <a:r>
              <a:rPr lang="en-US" altLang="zh-CN" sz="1800" b="0" i="0" dirty="0">
                <a:solidFill>
                  <a:srgbClr val="000000"/>
                </a:solidFill>
                <a:effectLst/>
                <a:latin typeface="CMR12"/>
              </a:rPr>
              <a:t>Investigate whether an equivariant feed-forward network was a useful addition even when the network was not end-to-end equivariant!</a:t>
            </a:r>
          </a:p>
          <a:p>
            <a:r>
              <a:rPr lang="en-US" altLang="zh-CN" sz="1800" b="0" i="0" dirty="0">
                <a:solidFill>
                  <a:srgbClr val="000000"/>
                </a:solidFill>
                <a:effectLst/>
                <a:latin typeface="CMR12"/>
              </a:rPr>
              <a:t>Input is images and the output </a:t>
            </a:r>
            <a:endParaRPr lang="en-US" altLang="zh-CN" dirty="0"/>
          </a:p>
          <a:p>
            <a:r>
              <a:rPr lang="en-US" altLang="zh-CN" dirty="0"/>
              <a:t>-non equivariant backbone, followed by equivariant GA feedforward network </a:t>
            </a:r>
          </a:p>
          <a:p>
            <a:r>
              <a:rPr lang="en-US" altLang="zh-CN" dirty="0"/>
              <a:t>-we used one-up, which is CGA(4,0,0) containing 4 basis square to 1. We embed the translation and rotation to the motor.</a:t>
            </a:r>
          </a:p>
          <a:p>
            <a:r>
              <a:rPr lang="en-US" altLang="zh-CN" dirty="0"/>
              <a:t>We compared 4 different GA network structure </a:t>
            </a:r>
          </a:p>
          <a:p>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19</a:t>
            </a:fld>
            <a:endParaRPr lang="en-GB"/>
          </a:p>
        </p:txBody>
      </p:sp>
      <p:sp>
        <p:nvSpPr>
          <p:cNvPr id="5" name="页眉占位符 4">
            <a:extLst>
              <a:ext uri="{FF2B5EF4-FFF2-40B4-BE49-F238E27FC236}">
                <a16:creationId xmlns:a16="http://schemas.microsoft.com/office/drawing/2014/main" id="{04C6E649-7701-4F9A-6BE3-AD1DD90C09CC}"/>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282370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Motivation: </a:t>
            </a:r>
          </a:p>
          <a:p>
            <a:pPr marL="228600" indent="-228600">
              <a:buAutoNum type="arabicPeriod"/>
            </a:pPr>
            <a:r>
              <a:rPr lang="en-US" altLang="zh-CN" dirty="0"/>
              <a:t>Currently there are Simplify the GA layers, using similar analogies as common neural networks. We want to demonstrate that the simplified networks can work well. </a:t>
            </a:r>
          </a:p>
          <a:p>
            <a:pPr marL="228600" indent="-228600">
              <a:buAutoNum type="arabicPeriod"/>
            </a:pPr>
            <a:r>
              <a:rPr lang="en-US" altLang="zh-CN" dirty="0"/>
              <a:t>Our GA network maintained </a:t>
            </a:r>
            <a:r>
              <a:rPr lang="en-US" altLang="zh-CN" dirty="0" err="1"/>
              <a:t>equivariants</a:t>
            </a:r>
            <a:r>
              <a:rPr lang="en-US" altLang="zh-CN" dirty="0"/>
              <a:t> end to end </a:t>
            </a:r>
          </a:p>
          <a:p>
            <a:r>
              <a:rPr lang="en-US" altLang="zh-CN" dirty="0"/>
              <a:t>2 current most GA neural networks are hard-coded in specific algebra signature, </a:t>
            </a:r>
            <a:r>
              <a:rPr lang="en-US" altLang="zh-CN" dirty="0" err="1"/>
              <a:t>eg</a:t>
            </a:r>
            <a:r>
              <a:rPr lang="en-US" altLang="zh-CN" dirty="0"/>
              <a:t> GATR in PGA. </a:t>
            </a:r>
          </a:p>
          <a:p>
            <a:r>
              <a:rPr lang="en-US" altLang="zh-CN" dirty="0"/>
              <a:t>3 Apply the generalized GA layers to various problems including camera pose estimation, n-body simulation and protein structure prediction </a:t>
            </a:r>
          </a:p>
          <a:p>
            <a:endParaRPr lang="en-US" altLang="zh-CN" dirty="0"/>
          </a:p>
          <a:p>
            <a:r>
              <a:rPr lang="en-US" altLang="zh-CN" dirty="0"/>
              <a:t>4. We built Various GA layers, and as a result a generalized </a:t>
            </a:r>
            <a:r>
              <a:rPr lang="en-US" altLang="zh-CN" dirty="0" err="1"/>
              <a:t>GATr</a:t>
            </a:r>
            <a:r>
              <a:rPr lang="en-US" altLang="zh-CN" dirty="0"/>
              <a:t> networks structure which works on any GA signatures including the ones containing basis squares to 0. </a:t>
            </a:r>
          </a:p>
          <a:p>
            <a:r>
              <a:rPr lang="en-US" altLang="zh-CN" dirty="0"/>
              <a:t>TFGA</a:t>
            </a:r>
          </a:p>
          <a:p>
            <a:r>
              <a:rPr lang="en-US" altLang="zh-CN" dirty="0"/>
              <a:t>Maintain end-to-end equivariance in the G </a:t>
            </a:r>
            <a:r>
              <a:rPr lang="en-US" altLang="zh-CN" dirty="0" err="1"/>
              <a:t>GATr</a:t>
            </a:r>
            <a:r>
              <a:rPr lang="en-US" altLang="zh-CN" dirty="0"/>
              <a:t> </a:t>
            </a:r>
          </a:p>
        </p:txBody>
      </p:sp>
      <p:sp>
        <p:nvSpPr>
          <p:cNvPr id="4" name="灯片编号占位符 3"/>
          <p:cNvSpPr>
            <a:spLocks noGrp="1"/>
          </p:cNvSpPr>
          <p:nvPr>
            <p:ph type="sldNum" sz="quarter" idx="5"/>
          </p:nvPr>
        </p:nvSpPr>
        <p:spPr/>
        <p:txBody>
          <a:bodyPr/>
          <a:lstStyle/>
          <a:p>
            <a:fld id="{D874C5E8-2AF3-49FD-9E39-50122889BB47}" type="slidenum">
              <a:rPr lang="en-GB" smtClean="0"/>
              <a:t>2</a:t>
            </a:fld>
            <a:endParaRPr lang="en-GB"/>
          </a:p>
        </p:txBody>
      </p:sp>
      <p:sp>
        <p:nvSpPr>
          <p:cNvPr id="5" name="页眉占位符 4">
            <a:extLst>
              <a:ext uri="{FF2B5EF4-FFF2-40B4-BE49-F238E27FC236}">
                <a16:creationId xmlns:a16="http://schemas.microsoft.com/office/drawing/2014/main" id="{DDB243ED-F29A-51D7-C132-293D28D4895C}"/>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1949867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all of the 3 structures, we only tested the three combination of the GA layers, without the GA transformer structure. </a:t>
            </a:r>
          </a:p>
          <a:p>
            <a:r>
              <a:rPr lang="en-US" altLang="zh-CN" dirty="0"/>
              <a:t>Didn’t use </a:t>
            </a:r>
            <a:r>
              <a:rPr lang="en-US" altLang="zh-CN" dirty="0" err="1"/>
              <a:t>layernorm</a:t>
            </a:r>
            <a:r>
              <a:rPr lang="en-US" altLang="zh-CN" dirty="0"/>
              <a:t> because the networks are shallow </a:t>
            </a:r>
          </a:p>
          <a:p>
            <a:r>
              <a:rPr lang="en-US" altLang="zh-CN" dirty="0"/>
              <a:t>Compared 3 GA networks with MLP layers. </a:t>
            </a:r>
          </a:p>
          <a:p>
            <a:r>
              <a:rPr lang="en-US" altLang="zh-CN" dirty="0" err="1"/>
              <a:t>Reshape:map</a:t>
            </a:r>
            <a:r>
              <a:rPr lang="en-US" altLang="zh-CN" dirty="0"/>
              <a:t> the 16D output, containing 8 non-zero component,  to 8 D motor for comparison with the true motor. </a:t>
            </a:r>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20</a:t>
            </a:fld>
            <a:endParaRPr lang="en-GB"/>
          </a:p>
        </p:txBody>
      </p:sp>
      <p:sp>
        <p:nvSpPr>
          <p:cNvPr id="5" name="页眉占位符 4">
            <a:extLst>
              <a:ext uri="{FF2B5EF4-FFF2-40B4-BE49-F238E27FC236}">
                <a16:creationId xmlns:a16="http://schemas.microsoft.com/office/drawing/2014/main" id="{36A67C79-B8A0-10CA-A425-D9CE85630102}"/>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1265083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All GA networks , less parameter but all substantially better performances</a:t>
            </a:r>
          </a:p>
          <a:p>
            <a:r>
              <a:rPr lang="en-US" altLang="zh-CN" dirty="0"/>
              <a:t>Thus, equivariant layers following non-equivariant network still valuable and improves. </a:t>
            </a:r>
          </a:p>
          <a:p>
            <a:endParaRPr lang="en-US" altLang="zh-CN" dirty="0"/>
          </a:p>
          <a:p>
            <a:r>
              <a:rPr lang="en-US" altLang="zh-CN" dirty="0"/>
              <a:t>Also the use of non-linearity improve the performance, </a:t>
            </a:r>
            <a:r>
              <a:rPr lang="en-US" altLang="zh-CN" sz="1800" b="0" i="0" dirty="0">
                <a:solidFill>
                  <a:srgbClr val="000000"/>
                </a:solidFill>
                <a:effectLst/>
                <a:latin typeface="CMR12"/>
              </a:rPr>
              <a:t>adding complexity with lower parameter cost. </a:t>
            </a:r>
            <a:br>
              <a:rPr lang="en-US" altLang="zh-CN" dirty="0"/>
            </a:br>
            <a:endParaRPr lang="en-US" altLang="zh-CN" dirty="0"/>
          </a:p>
          <a:p>
            <a:r>
              <a:rPr lang="en-US" altLang="zh-CN" dirty="0"/>
              <a:t>Also able to visualize the intermediate output, convergence</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21</a:t>
            </a:fld>
            <a:endParaRPr lang="en-GB"/>
          </a:p>
        </p:txBody>
      </p:sp>
      <p:sp>
        <p:nvSpPr>
          <p:cNvPr id="5" name="页眉占位符 4">
            <a:extLst>
              <a:ext uri="{FF2B5EF4-FFF2-40B4-BE49-F238E27FC236}">
                <a16:creationId xmlns:a16="http://schemas.microsoft.com/office/drawing/2014/main" id="{D9BCFC59-60D1-8DC3-FFB2-3E7072549387}"/>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839307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All GA networks , less parameter but all substantially better performances</a:t>
            </a:r>
          </a:p>
          <a:p>
            <a:r>
              <a:rPr lang="en-US" altLang="zh-CN" dirty="0"/>
              <a:t>Thus, equivariant layers following non-equivariant network still valuable and improves. </a:t>
            </a:r>
          </a:p>
          <a:p>
            <a:endParaRPr lang="en-US" altLang="zh-CN" dirty="0"/>
          </a:p>
          <a:p>
            <a:r>
              <a:rPr lang="en-US" altLang="zh-CN" dirty="0"/>
              <a:t>Also the use of non-linearity improve the performance, </a:t>
            </a:r>
            <a:r>
              <a:rPr lang="en-US" altLang="zh-CN" sz="1800" b="0" i="0" dirty="0">
                <a:solidFill>
                  <a:srgbClr val="000000"/>
                </a:solidFill>
                <a:effectLst/>
                <a:latin typeface="CMR12"/>
              </a:rPr>
              <a:t>adding complexity with lower parameter cost. </a:t>
            </a:r>
            <a:br>
              <a:rPr lang="en-US" altLang="zh-CN" dirty="0"/>
            </a:br>
            <a:endParaRPr lang="en-US" altLang="zh-CN" dirty="0"/>
          </a:p>
          <a:p>
            <a:r>
              <a:rPr lang="en-US" altLang="zh-CN" dirty="0"/>
              <a:t>Also able to visualize the intermediate output, convergence</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22</a:t>
            </a:fld>
            <a:endParaRPr lang="en-GB"/>
          </a:p>
        </p:txBody>
      </p:sp>
      <p:sp>
        <p:nvSpPr>
          <p:cNvPr id="5" name="页眉占位符 4">
            <a:extLst>
              <a:ext uri="{FF2B5EF4-FFF2-40B4-BE49-F238E27FC236}">
                <a16:creationId xmlns:a16="http://schemas.microsoft.com/office/drawing/2014/main" id="{0060FE8B-8E01-C8A8-F51E-2A5AF8F4D0EC}"/>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81522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b="0" i="0" dirty="0">
                <a:solidFill>
                  <a:srgbClr val="000000"/>
                </a:solidFill>
                <a:effectLst/>
                <a:latin typeface="CMR12"/>
              </a:rPr>
              <a:t>We also tested on the N-body dynamics problem, and compared our results with the </a:t>
            </a:r>
            <a:r>
              <a:rPr lang="en-US" altLang="zh-CN" sz="1800" b="0" i="0" dirty="0" err="1">
                <a:solidFill>
                  <a:srgbClr val="000000"/>
                </a:solidFill>
                <a:effectLst/>
                <a:latin typeface="CMR12"/>
              </a:rPr>
              <a:t>GATr</a:t>
            </a:r>
            <a:r>
              <a:rPr lang="en-US" altLang="zh-CN" sz="1800" b="0" i="0" dirty="0">
                <a:solidFill>
                  <a:srgbClr val="000000"/>
                </a:solidFill>
                <a:effectLst/>
                <a:latin typeface="CMR12"/>
              </a:rPr>
              <a:t> from </a:t>
            </a:r>
            <a:r>
              <a:rPr lang="en-US" altLang="zh-CN" sz="1800" b="0" i="0" dirty="0" err="1">
                <a:solidFill>
                  <a:srgbClr val="000000"/>
                </a:solidFill>
                <a:effectLst/>
                <a:latin typeface="CMR12"/>
              </a:rPr>
              <a:t>QualComm</a:t>
            </a:r>
            <a:r>
              <a:rPr lang="en-US" altLang="zh-CN" sz="1800" b="0" i="0" dirty="0">
                <a:solidFill>
                  <a:srgbClr val="000000"/>
                </a:solidFill>
                <a:effectLst/>
                <a:latin typeface="CMR12"/>
              </a:rPr>
              <a:t>. </a:t>
            </a:r>
          </a:p>
          <a:p>
            <a:r>
              <a:rPr lang="en-US" altLang="zh-CN" sz="1800" b="0" i="0" dirty="0">
                <a:solidFill>
                  <a:srgbClr val="000000"/>
                </a:solidFill>
                <a:effectLst/>
                <a:latin typeface="CMR12"/>
              </a:rPr>
              <a:t>The model was given as inputs the masses, initial velocities and initial positions of 4 bodies moving under gravity and needed to predict their positions after a fixed amount of time had elapsed</a:t>
            </a:r>
            <a:r>
              <a:rPr lang="en-US" altLang="zh-CN" dirty="0"/>
              <a:t> </a:t>
            </a:r>
          </a:p>
          <a:p>
            <a:r>
              <a:rPr lang="en-US" altLang="zh-CN" dirty="0"/>
              <a:t>Generated 10,000 samples simulating 100 time </a:t>
            </a:r>
            <a:r>
              <a:rPr lang="en-US" altLang="zh-CN" dirty="0" err="1"/>
              <a:t>stpes</a:t>
            </a:r>
            <a:r>
              <a:rPr lang="en-US" altLang="zh-CN" dirty="0"/>
              <a:t> of 10^-3 secs for each sample. 0.1 sec gap between input output. </a:t>
            </a:r>
          </a:p>
          <a:p>
            <a:endParaRPr lang="en-US" altLang="zh-CN" dirty="0"/>
          </a:p>
          <a:p>
            <a:r>
              <a:rPr lang="en-US" altLang="zh-CN" dirty="0"/>
              <a:t>Used CGA (4,0,1) conformal </a:t>
            </a:r>
            <a:r>
              <a:rPr lang="en-US" altLang="zh-CN" dirty="0" err="1"/>
              <a:t>GATr</a:t>
            </a:r>
            <a:r>
              <a:rPr lang="en-US" altLang="zh-CN" dirty="0"/>
              <a:t> with different number of blocks and </a:t>
            </a:r>
            <a:r>
              <a:rPr lang="en-US" altLang="zh-CN" dirty="0" err="1"/>
              <a:t>hyperparamaters</a:t>
            </a:r>
            <a:r>
              <a:rPr lang="en-US" altLang="zh-CN" dirty="0"/>
              <a:t>, compared with the MLP layers as benchmark</a:t>
            </a:r>
          </a:p>
          <a:p>
            <a:endParaRPr lang="en-US" altLang="zh-CN" dirty="0"/>
          </a:p>
          <a:p>
            <a:r>
              <a:rPr lang="en-US" altLang="zh-CN" dirty="0"/>
              <a:t>We also tested on a longer timestep gap for testing the scaling of the transformer.</a:t>
            </a:r>
            <a:br>
              <a:rPr lang="en-US" altLang="zh-CN" dirty="0"/>
            </a:br>
            <a:endParaRPr lang="en-US" altLang="zh-CN" dirty="0"/>
          </a:p>
          <a:p>
            <a:r>
              <a:rPr lang="en-US" altLang="zh-CN" dirty="0"/>
              <a:t>Used the </a:t>
            </a:r>
            <a:r>
              <a:rPr lang="en-US" altLang="zh-CN" dirty="0" err="1"/>
              <a:t>euler</a:t>
            </a:r>
            <a:r>
              <a:rPr lang="en-US" altLang="zh-CN" dirty="0"/>
              <a:t> simulator as in </a:t>
            </a:r>
            <a:r>
              <a:rPr lang="en-US" altLang="zh-CN" dirty="0" err="1"/>
              <a:t>GATr</a:t>
            </a:r>
            <a:r>
              <a:rPr lang="en-US" altLang="zh-CN" dirty="0"/>
              <a:t> </a:t>
            </a:r>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23</a:t>
            </a:fld>
            <a:endParaRPr lang="en-GB"/>
          </a:p>
        </p:txBody>
      </p:sp>
      <p:sp>
        <p:nvSpPr>
          <p:cNvPr id="5" name="页眉占位符 4">
            <a:extLst>
              <a:ext uri="{FF2B5EF4-FFF2-40B4-BE49-F238E27FC236}">
                <a16:creationId xmlns:a16="http://schemas.microsoft.com/office/drawing/2014/main" id="{C08150DD-03F5-309E-9C9A-5344DBA74AE7}"/>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115336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Mention another convention (</a:t>
            </a:r>
            <a:r>
              <a:rPr lang="en-US" altLang="zh-CN" b="1" dirty="0" err="1"/>
              <a:t>n^inf</a:t>
            </a:r>
            <a:r>
              <a:rPr lang="en-US" altLang="zh-CN" b="1" dirty="0"/>
              <a:t>, n_0)</a:t>
            </a:r>
          </a:p>
          <a:p>
            <a:endParaRPr lang="en-US" altLang="zh-CN" dirty="0"/>
          </a:p>
          <a:p>
            <a:r>
              <a:rPr lang="en-US" altLang="zh-CN" dirty="0"/>
              <a:t>Standard </a:t>
            </a:r>
          </a:p>
          <a:p>
            <a:endParaRPr lang="en-US" altLang="zh-CN" dirty="0"/>
          </a:p>
          <a:p>
            <a:r>
              <a:rPr lang="en-US" altLang="zh-CN" dirty="0"/>
              <a:t>The embedding of V is </a:t>
            </a:r>
            <a:r>
              <a:rPr lang="en-US" altLang="zh-CN" dirty="0" err="1"/>
              <a:t>absed</a:t>
            </a:r>
            <a:r>
              <a:rPr lang="en-US" altLang="zh-CN" dirty="0"/>
              <a:t> on the rigid body dynamics in </a:t>
            </a:r>
            <a:r>
              <a:rPr lang="en-US" altLang="zh-CN" dirty="0" err="1"/>
              <a:t>cga</a:t>
            </a:r>
            <a:r>
              <a:rPr lang="en-US" altLang="zh-CN" dirty="0"/>
              <a:t>.  Taking dual for velocity </a:t>
            </a:r>
          </a:p>
          <a:p>
            <a:endParaRPr lang="en-US" altLang="zh-CN" dirty="0"/>
          </a:p>
          <a:p>
            <a:r>
              <a:rPr lang="en-US" altLang="zh-CN" dirty="0"/>
              <a:t>It also used the additional dimension of the input vector and avoid adding the points and velocity vectors into the same basis. </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24</a:t>
            </a:fld>
            <a:endParaRPr lang="en-GB"/>
          </a:p>
        </p:txBody>
      </p:sp>
      <p:sp>
        <p:nvSpPr>
          <p:cNvPr id="5" name="页眉占位符 4">
            <a:extLst>
              <a:ext uri="{FF2B5EF4-FFF2-40B4-BE49-F238E27FC236}">
                <a16:creationId xmlns:a16="http://schemas.microsoft.com/office/drawing/2014/main" id="{BBD0946B-4454-444C-4DE2-97449842C4CE}"/>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2022108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New Roman" panose="02020603050405020304" pitchFamily="18" charset="0"/>
                <a:cs typeface="Times New Roman" panose="02020603050405020304" pitchFamily="18" charset="0"/>
              </a:rPr>
              <a:t>CGA block was configured with 2 units per head, 4 heads, 4 hidden units</a:t>
            </a:r>
          </a:p>
          <a:p>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25</a:t>
            </a:fld>
            <a:endParaRPr lang="en-GB"/>
          </a:p>
        </p:txBody>
      </p:sp>
      <p:sp>
        <p:nvSpPr>
          <p:cNvPr id="5" name="页眉占位符 4">
            <a:extLst>
              <a:ext uri="{FF2B5EF4-FFF2-40B4-BE49-F238E27FC236}">
                <a16:creationId xmlns:a16="http://schemas.microsoft.com/office/drawing/2014/main" id="{F6BFBE49-E60D-B417-DBE0-3120487E89B9}"/>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1688964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b="0" i="0" dirty="0">
                <a:solidFill>
                  <a:srgbClr val="000000"/>
                </a:solidFill>
                <a:effectLst/>
                <a:latin typeface="CMR12"/>
              </a:rPr>
              <a:t>MSE between position</a:t>
            </a:r>
          </a:p>
          <a:p>
            <a:endParaRPr lang="en-US" altLang="zh-CN" sz="1800" b="0" i="0" dirty="0">
              <a:solidFill>
                <a:srgbClr val="000000"/>
              </a:solidFill>
              <a:effectLst/>
              <a:latin typeface="CMR12"/>
            </a:endParaRPr>
          </a:p>
          <a:p>
            <a:r>
              <a:rPr lang="en-US" altLang="zh-CN" sz="1800" b="0" i="0" dirty="0">
                <a:solidFill>
                  <a:srgbClr val="000000"/>
                </a:solidFill>
                <a:effectLst/>
                <a:latin typeface="CMR12"/>
              </a:rPr>
              <a:t>it scales very well with increasing numbers of blocks, and greatly outperforms a non-geometric architecture</a:t>
            </a:r>
            <a:r>
              <a:rPr lang="en-US" altLang="zh-CN" dirty="0"/>
              <a:t> </a:t>
            </a:r>
            <a:br>
              <a:rPr lang="en-US" altLang="zh-CN" dirty="0"/>
            </a:br>
            <a:endParaRPr lang="en-US" altLang="zh-CN" dirty="0"/>
          </a:p>
          <a:p>
            <a:r>
              <a:rPr lang="en-US" altLang="zh-CN" dirty="0"/>
              <a:t>Although the validation loss is 10x worse than the </a:t>
            </a:r>
            <a:r>
              <a:rPr lang="en-US" altLang="zh-CN" dirty="0" err="1"/>
              <a:t>GATr</a:t>
            </a:r>
            <a:r>
              <a:rPr lang="en-US" altLang="zh-CN" dirty="0"/>
              <a:t>, the </a:t>
            </a:r>
            <a:r>
              <a:rPr lang="en-US" altLang="zh-CN" dirty="0" err="1"/>
              <a:t>GATr</a:t>
            </a:r>
            <a:r>
              <a:rPr lang="en-US" altLang="zh-CN" dirty="0"/>
              <a:t> had 1.9 millions parameter, slower training. </a:t>
            </a:r>
          </a:p>
          <a:p>
            <a:r>
              <a:rPr lang="en-US" altLang="zh-CN" dirty="0"/>
              <a:t>but we only have about 5,000. </a:t>
            </a:r>
          </a:p>
          <a:p>
            <a:endParaRPr lang="en-US" altLang="zh-CN" dirty="0"/>
          </a:p>
          <a:p>
            <a:r>
              <a:rPr lang="en-US" altLang="zh-CN" dirty="0"/>
              <a:t>Still a valid setup for a Small network</a:t>
            </a:r>
          </a:p>
          <a:p>
            <a:endParaRPr lang="en-US" altLang="zh-CN" dirty="0"/>
          </a:p>
        </p:txBody>
      </p:sp>
      <p:sp>
        <p:nvSpPr>
          <p:cNvPr id="4" name="灯片编号占位符 3"/>
          <p:cNvSpPr>
            <a:spLocks noGrp="1"/>
          </p:cNvSpPr>
          <p:nvPr>
            <p:ph type="sldNum" sz="quarter" idx="5"/>
          </p:nvPr>
        </p:nvSpPr>
        <p:spPr/>
        <p:txBody>
          <a:bodyPr/>
          <a:lstStyle/>
          <a:p>
            <a:fld id="{D874C5E8-2AF3-49FD-9E39-50122889BB47}" type="slidenum">
              <a:rPr lang="en-GB" smtClean="0"/>
              <a:t>26</a:t>
            </a:fld>
            <a:endParaRPr lang="en-GB"/>
          </a:p>
        </p:txBody>
      </p:sp>
      <p:sp>
        <p:nvSpPr>
          <p:cNvPr id="5" name="页眉占位符 4">
            <a:extLst>
              <a:ext uri="{FF2B5EF4-FFF2-40B4-BE49-F238E27FC236}">
                <a16:creationId xmlns:a16="http://schemas.microsoft.com/office/drawing/2014/main" id="{04796A55-842E-8D62-04AB-023E9ECCA9F2}"/>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2572484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sz="1800" b="0" i="0" dirty="0">
                <a:solidFill>
                  <a:srgbClr val="000000"/>
                </a:solidFill>
                <a:effectLst/>
                <a:latin typeface="CMR12"/>
              </a:rPr>
              <a:t>It shows that for more difficult geometric problems, non-geometric methods are even more outclassed by the GA transformer.</a:t>
            </a:r>
            <a:r>
              <a:rPr lang="en-US" altLang="zh-CN" dirty="0"/>
              <a:t> </a:t>
            </a:r>
          </a:p>
          <a:p>
            <a:pPr marL="0" indent="0">
              <a:buFontTx/>
              <a:buNone/>
            </a:pPr>
            <a:r>
              <a:rPr lang="en-US" altLang="zh-CN" dirty="0"/>
              <a:t>Valuable setup with strong inductive bias in a small neural network . </a:t>
            </a:r>
            <a:br>
              <a:rPr lang="en-US" altLang="zh-CN" dirty="0"/>
            </a:br>
            <a:r>
              <a:rPr lang="en-US" altLang="zh-CN" sz="1800" b="0" i="0" dirty="0">
                <a:solidFill>
                  <a:srgbClr val="000000"/>
                </a:solidFill>
                <a:effectLst/>
                <a:latin typeface="CMR12"/>
              </a:rPr>
              <a:t>strong inductive bias on a smaller network, showing that it can still be a valuable set-up, even when limited computational resources are available.</a:t>
            </a:r>
            <a:r>
              <a:rPr lang="en-US" altLang="zh-CN" dirty="0"/>
              <a:t> </a:t>
            </a:r>
            <a:br>
              <a:rPr lang="en-US" altLang="zh-CN" dirty="0"/>
            </a:br>
            <a:br>
              <a:rPr lang="en-US" altLang="zh-CN" dirty="0"/>
            </a:br>
            <a:br>
              <a:rPr lang="en-US" altLang="zh-CN" dirty="0"/>
            </a:br>
            <a:br>
              <a:rPr lang="en-US" altLang="zh-CN" dirty="0"/>
            </a:br>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27</a:t>
            </a:fld>
            <a:endParaRPr lang="en-GB"/>
          </a:p>
        </p:txBody>
      </p:sp>
      <p:sp>
        <p:nvSpPr>
          <p:cNvPr id="5" name="页眉占位符 4">
            <a:extLst>
              <a:ext uri="{FF2B5EF4-FFF2-40B4-BE49-F238E27FC236}">
                <a16:creationId xmlns:a16="http://schemas.microsoft.com/office/drawing/2014/main" id="{AB2A92BE-8AB3-193F-D19F-04E95FBF2462}"/>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2565487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a:t>
            </a:r>
            <a:r>
              <a:rPr lang="en-US" altLang="zh-CN" sz="1800" b="0" i="0" dirty="0">
                <a:solidFill>
                  <a:srgbClr val="000000"/>
                </a:solidFill>
                <a:effectLst/>
                <a:latin typeface="CMR12"/>
              </a:rPr>
              <a:t>problem of predicting protein structure uses information about corresponding amino acid sequences and the individual amino </a:t>
            </a:r>
            <a:r>
              <a:rPr lang="en-US" altLang="zh-CN" sz="1800" b="0" i="0" dirty="0" err="1">
                <a:solidFill>
                  <a:srgbClr val="000000"/>
                </a:solidFill>
                <a:effectLst/>
                <a:latin typeface="CMR12"/>
              </a:rPr>
              <a:t>acides</a:t>
            </a:r>
            <a:r>
              <a:rPr lang="en-US" altLang="zh-CN" sz="1800" b="0" i="0" dirty="0">
                <a:solidFill>
                  <a:srgbClr val="000000"/>
                </a:solidFill>
                <a:effectLst/>
                <a:latin typeface="CMR1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err="1"/>
              <a:t>PDNet</a:t>
            </a:r>
            <a:endParaRPr lang="en-US" altLang="zh-CN" sz="1800" b="0" i="0" dirty="0">
              <a:solidFill>
                <a:srgbClr val="000000"/>
              </a:solidFill>
              <a:effectLst/>
              <a:latin typeface="CMR12"/>
            </a:endParaRPr>
          </a:p>
          <a:p>
            <a:endParaRPr lang="en-US" altLang="zh-CN" sz="1800" b="0" i="0" dirty="0">
              <a:solidFill>
                <a:srgbClr val="000000"/>
              </a:solidFill>
              <a:effectLst/>
              <a:latin typeface="CMR12"/>
            </a:endParaRPr>
          </a:p>
          <a:p>
            <a:r>
              <a:rPr lang="en-US" altLang="zh-CN" sz="1800" b="0" i="0" dirty="0">
                <a:solidFill>
                  <a:srgbClr val="000000"/>
                </a:solidFill>
                <a:effectLst/>
                <a:latin typeface="CMR12"/>
              </a:rPr>
              <a:t>Embed into graphs, edge stores the pairwise feature, nodes stores the individual features </a:t>
            </a:r>
          </a:p>
          <a:p>
            <a:endParaRPr lang="en-US" altLang="zh-CN" sz="1800" b="0" i="0" dirty="0">
              <a:solidFill>
                <a:srgbClr val="000000"/>
              </a:solidFill>
              <a:effectLst/>
              <a:latin typeface="CMR12"/>
            </a:endParaRPr>
          </a:p>
          <a:p>
            <a:r>
              <a:rPr lang="en-US" altLang="zh-CN" sz="1800" b="0" i="0" dirty="0">
                <a:solidFill>
                  <a:srgbClr val="000000"/>
                </a:solidFill>
                <a:effectLst/>
                <a:latin typeface="CMR12"/>
              </a:rPr>
              <a:t>CGENN layers for PSP </a:t>
            </a:r>
          </a:p>
          <a:p>
            <a:r>
              <a:rPr lang="en-US" altLang="zh-CN" sz="1800" b="0" i="0" dirty="0">
                <a:solidFill>
                  <a:srgbClr val="000000"/>
                </a:solidFill>
                <a:effectLst/>
                <a:latin typeface="CMR10"/>
              </a:rPr>
              <a:t>extracting information from the graph connectivity and obtaining a new node representation</a:t>
            </a:r>
            <a:r>
              <a:rPr lang="en-US" altLang="zh-CN" sz="2800" dirty="0"/>
              <a:t> </a:t>
            </a:r>
            <a:br>
              <a:rPr lang="en-US" altLang="zh-CN" sz="2800" dirty="0"/>
            </a:br>
            <a:endParaRPr lang="en-US" altLang="zh-CN" sz="2800" dirty="0"/>
          </a:p>
          <a:p>
            <a:r>
              <a:rPr lang="en-US" altLang="zh-CN" sz="1800" b="0" i="0" dirty="0">
                <a:solidFill>
                  <a:srgbClr val="000000"/>
                </a:solidFill>
                <a:effectLst/>
                <a:latin typeface="CMTI10"/>
              </a:rPr>
              <a:t>projecting</a:t>
            </a:r>
            <a:r>
              <a:rPr lang="en-US" altLang="zh-CN" sz="1800" b="0" i="1" dirty="0">
                <a:solidFill>
                  <a:srgbClr val="000000"/>
                </a:solidFill>
                <a:effectLst/>
                <a:latin typeface="CMTI10"/>
              </a:rPr>
              <a:t> </a:t>
            </a:r>
            <a:r>
              <a:rPr lang="en-US" altLang="zh-CN" sz="1800" b="0" i="0" dirty="0">
                <a:solidFill>
                  <a:srgbClr val="000000"/>
                </a:solidFill>
                <a:effectLst/>
                <a:latin typeface="CMR10"/>
              </a:rPr>
              <a:t>the new nodes into 3D Euclidean space</a:t>
            </a:r>
            <a:r>
              <a:rPr lang="en-US" altLang="zh-CN" sz="2800" b="0" i="0" dirty="0">
                <a:solidFill>
                  <a:srgbClr val="000000"/>
                </a:solidFill>
                <a:effectLst/>
                <a:latin typeface="CMR10"/>
              </a:rPr>
              <a:t>, which is the 3D coordinates of the amino acids</a:t>
            </a:r>
            <a:br>
              <a:rPr lang="en-US" altLang="zh-CN" sz="2800" dirty="0"/>
            </a:br>
            <a:endParaRPr lang="en-US" altLang="zh-CN" sz="1800" b="0" i="0" dirty="0">
              <a:solidFill>
                <a:srgbClr val="000000"/>
              </a:solidFill>
              <a:effectLst/>
              <a:latin typeface="CMR12"/>
            </a:endParaRPr>
          </a:p>
          <a:p>
            <a:br>
              <a:rPr lang="en-US" altLang="zh-CN" dirty="0"/>
            </a:br>
            <a:r>
              <a:rPr lang="en-US" altLang="zh-CN" dirty="0"/>
              <a:t>and </a:t>
            </a:r>
            <a:r>
              <a:rPr lang="en-US" altLang="zh-CN" sz="1800" b="0" i="0" dirty="0">
                <a:solidFill>
                  <a:srgbClr val="000000"/>
                </a:solidFill>
                <a:effectLst/>
                <a:latin typeface="CMR12"/>
              </a:rPr>
              <a:t>information about individual amino acids and pairwise information between them (including a distance map containing distances between pairs of amino acids)</a:t>
            </a:r>
            <a:r>
              <a:rPr lang="en-US" altLang="zh-CN" dirty="0"/>
              <a:t> </a:t>
            </a:r>
            <a:br>
              <a:rPr lang="en-US" altLang="zh-CN" dirty="0"/>
            </a:br>
            <a:r>
              <a:rPr lang="en-US" altLang="zh-CN" dirty="0"/>
              <a:t>The data is expressed in </a:t>
            </a:r>
            <a:r>
              <a:rPr lang="en-US" altLang="zh-CN" sz="1800" b="0" i="0" dirty="0">
                <a:solidFill>
                  <a:srgbClr val="000000"/>
                </a:solidFill>
                <a:effectLst/>
                <a:latin typeface="CMR12"/>
              </a:rPr>
              <a:t>graph, with an adjacency matrix representation for each edge feature, each individual feature stored as a list</a:t>
            </a:r>
            <a:r>
              <a:rPr lang="en-US" altLang="zh-CN" dirty="0"/>
              <a:t> as the node.  We used the </a:t>
            </a:r>
            <a:r>
              <a:rPr lang="en-US" altLang="zh-CN" dirty="0" err="1"/>
              <a:t>pdnet</a:t>
            </a:r>
            <a:r>
              <a:rPr lang="en-US" altLang="zh-CN" dirty="0"/>
              <a:t> dataset </a:t>
            </a:r>
          </a:p>
          <a:p>
            <a:endParaRPr lang="en-US" altLang="zh-CN" dirty="0"/>
          </a:p>
          <a:p>
            <a:r>
              <a:rPr lang="en-US" altLang="zh-CN" dirty="0" err="1"/>
              <a:t>Consturct</a:t>
            </a:r>
            <a:r>
              <a:rPr lang="en-US" altLang="zh-CN" dirty="0"/>
              <a:t> an end-to-end protein structure prediction model. </a:t>
            </a:r>
          </a:p>
          <a:p>
            <a:r>
              <a:rPr lang="en-US" altLang="zh-CN" sz="1800" b="0" i="0" dirty="0">
                <a:solidFill>
                  <a:srgbClr val="000000"/>
                </a:solidFill>
                <a:effectLst/>
                <a:latin typeface="CMR12"/>
              </a:rPr>
              <a:t>we know that the output is of a geometric nature, and that applying equivariant GA layers after a </a:t>
            </a:r>
            <a:r>
              <a:rPr lang="en-US" altLang="zh-CN" sz="1800" b="0" i="0" dirty="0" err="1">
                <a:solidFill>
                  <a:srgbClr val="000000"/>
                </a:solidFill>
                <a:effectLst/>
                <a:latin typeface="CMR12"/>
              </a:rPr>
              <a:t>nonequivariant</a:t>
            </a:r>
            <a:r>
              <a:rPr lang="en-US" altLang="zh-CN" sz="1800" b="0" i="0" dirty="0">
                <a:solidFill>
                  <a:srgbClr val="000000"/>
                </a:solidFill>
                <a:effectLst/>
                <a:latin typeface="CMR12"/>
              </a:rPr>
              <a:t> backbone can still yield positive results, </a:t>
            </a:r>
            <a:br>
              <a:rPr lang="en-US" altLang="zh-CN" dirty="0"/>
            </a:br>
            <a:br>
              <a:rPr lang="en-US" altLang="zh-CN" dirty="0"/>
            </a:br>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28</a:t>
            </a:fld>
            <a:endParaRPr lang="en-GB"/>
          </a:p>
        </p:txBody>
      </p:sp>
      <p:sp>
        <p:nvSpPr>
          <p:cNvPr id="5" name="页眉占位符 4">
            <a:extLst>
              <a:ext uri="{FF2B5EF4-FFF2-40B4-BE49-F238E27FC236}">
                <a16:creationId xmlns:a16="http://schemas.microsoft.com/office/drawing/2014/main" id="{A6AEBDAC-360E-565A-1836-5E1E39880B18}"/>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3014404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CGENN work, the author implemented a graph transformer with predict the 27 dimensional features of each </a:t>
            </a:r>
            <a:r>
              <a:rPr lang="en-US" altLang="zh-CN" dirty="0" err="1"/>
              <a:t>aminoacide</a:t>
            </a:r>
            <a:r>
              <a:rPr lang="en-US" altLang="zh-CN" dirty="0"/>
              <a:t>, containing the individual features of the nodes, and then feed to a linear layer projecting the 27 D feature to 3D coordinates. Of the amino acids. </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a:t>
            </a:r>
            <a:r>
              <a:rPr lang="en-US" altLang="zh-CN" dirty="0" err="1"/>
              <a:t>alberto’s</a:t>
            </a:r>
            <a:r>
              <a:rPr lang="en-US" altLang="zh-CN" dirty="0"/>
              <a:t> work, he treats the 27 dimensional features as 9 3D position proposals for the amino acids, and embed them into rigid </a:t>
            </a:r>
            <a:r>
              <a:rPr lang="en-US" altLang="zh-CN" dirty="0" err="1"/>
              <a:t>multivectors</a:t>
            </a:r>
            <a:r>
              <a:rPr lang="en-US" altLang="zh-CN"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substituted </a:t>
            </a:r>
            <a:r>
              <a:rPr lang="en-US" altLang="zh-CN" dirty="0" err="1"/>
              <a:t>multivector</a:t>
            </a:r>
            <a:r>
              <a:rPr lang="en-US" altLang="zh-CN" dirty="0"/>
              <a:t> linear layers, and Fully connected geometric products. We substitute the feed-forward network with our GA setups and compare with the MLP baseline.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342900" indent="-342900">
              <a:buFont typeface="Arial" panose="020B0604020202020204" pitchFamily="34" charset="0"/>
              <a:buChar char="•"/>
            </a:pPr>
            <a:r>
              <a:rPr lang="en-US" altLang="zh-CN" sz="1200" dirty="0">
                <a:solidFill>
                  <a:schemeClr val="tx1"/>
                </a:solidFill>
                <a:latin typeface="Times New Roman" panose="02020603050405020304" pitchFamily="18" charset="0"/>
                <a:cs typeface="Times New Roman" panose="02020603050405020304" pitchFamily="18" charset="0"/>
              </a:rPr>
              <a:t>Embed 27 features as points to the GA(4,1,0) group.</a:t>
            </a:r>
          </a:p>
          <a:p>
            <a:pPr marL="342900" indent="-342900">
              <a:buFont typeface="Arial" panose="020B0604020202020204" pitchFamily="34" charset="0"/>
              <a:buChar char="•"/>
            </a:pPr>
            <a:endParaRPr lang="en-US" altLang="zh-CN" sz="12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1200" dirty="0">
                <a:solidFill>
                  <a:schemeClr val="tx1"/>
                </a:solidFill>
                <a:latin typeface="Times New Roman" panose="02020603050405020304" pitchFamily="18" charset="0"/>
                <a:cs typeface="Times New Roman" panose="02020603050405020304" pitchFamily="18" charset="0"/>
              </a:rPr>
              <a:t>Compared multiple GA layers and CGA transformer. </a:t>
            </a:r>
          </a:p>
          <a:p>
            <a:endParaRPr lang="en-US" altLang="zh-CN" sz="12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12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12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12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12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12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1200" dirty="0">
              <a:solidFill>
                <a:schemeClr val="tx1"/>
              </a:solidFill>
              <a:latin typeface="Times New Roman" panose="02020603050405020304" pitchFamily="18" charset="0"/>
              <a:cs typeface="Times New Roman" panose="02020603050405020304" pitchFamily="18" charset="0"/>
            </a:endParaRPr>
          </a:p>
          <a:p>
            <a:endParaRPr lang="en-US" altLang="zh-CN" dirty="0"/>
          </a:p>
        </p:txBody>
      </p:sp>
      <p:sp>
        <p:nvSpPr>
          <p:cNvPr id="4" name="灯片编号占位符 3"/>
          <p:cNvSpPr>
            <a:spLocks noGrp="1"/>
          </p:cNvSpPr>
          <p:nvPr>
            <p:ph type="sldNum" sz="quarter" idx="5"/>
          </p:nvPr>
        </p:nvSpPr>
        <p:spPr/>
        <p:txBody>
          <a:bodyPr/>
          <a:lstStyle/>
          <a:p>
            <a:fld id="{D874C5E8-2AF3-49FD-9E39-50122889BB47}" type="slidenum">
              <a:rPr lang="en-GB" smtClean="0"/>
              <a:t>29</a:t>
            </a:fld>
            <a:endParaRPr lang="en-GB"/>
          </a:p>
        </p:txBody>
      </p:sp>
      <p:sp>
        <p:nvSpPr>
          <p:cNvPr id="5" name="页眉占位符 4">
            <a:extLst>
              <a:ext uri="{FF2B5EF4-FFF2-40B4-BE49-F238E27FC236}">
                <a16:creationId xmlns:a16="http://schemas.microsoft.com/office/drawing/2014/main" id="{69293FB4-0BCF-4186-A3FD-A31E05CF52C2}"/>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239172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Add slide – </a:t>
            </a:r>
            <a:r>
              <a:rPr lang="en-US" altLang="zh-CN" dirty="0" err="1"/>
              <a:t>equi</a:t>
            </a:r>
            <a:r>
              <a:rPr lang="en-US" altLang="zh-CN" dirty="0"/>
              <a:t> good </a:t>
            </a:r>
          </a:p>
          <a:p>
            <a:r>
              <a:rPr lang="en-US" altLang="zh-CN" dirty="0"/>
              <a:t>Mention difficult </a:t>
            </a:r>
            <a:r>
              <a:rPr lang="en-US" altLang="zh-CN" dirty="0" err="1"/>
              <a:t>equi</a:t>
            </a:r>
            <a:r>
              <a:rPr lang="en-US" altLang="zh-CN" dirty="0"/>
              <a:t> in NN </a:t>
            </a:r>
          </a:p>
          <a:p>
            <a:endParaRPr lang="en-US" altLang="zh-CN" dirty="0"/>
          </a:p>
          <a:p>
            <a:r>
              <a:rPr lang="en-US" altLang="zh-CN" dirty="0"/>
              <a:t>Equivariance is important in natural sciences, helpful with modeling the dynamics of complex physical systems. Also for some deep learning tasks, if the neural network is equivariant to transformations, it can work better with the unseen data. </a:t>
            </a:r>
          </a:p>
        </p:txBody>
      </p:sp>
      <p:sp>
        <p:nvSpPr>
          <p:cNvPr id="4" name="灯片编号占位符 3"/>
          <p:cNvSpPr>
            <a:spLocks noGrp="1"/>
          </p:cNvSpPr>
          <p:nvPr>
            <p:ph type="sldNum" sz="quarter" idx="5"/>
          </p:nvPr>
        </p:nvSpPr>
        <p:spPr/>
        <p:txBody>
          <a:bodyPr/>
          <a:lstStyle/>
          <a:p>
            <a:fld id="{D874C5E8-2AF3-49FD-9E39-50122889BB47}" type="slidenum">
              <a:rPr lang="en-GB" smtClean="0"/>
              <a:t>3</a:t>
            </a:fld>
            <a:endParaRPr lang="en-GB"/>
          </a:p>
        </p:txBody>
      </p:sp>
      <p:sp>
        <p:nvSpPr>
          <p:cNvPr id="5" name="页眉占位符 4">
            <a:extLst>
              <a:ext uri="{FF2B5EF4-FFF2-40B4-BE49-F238E27FC236}">
                <a16:creationId xmlns:a16="http://schemas.microsoft.com/office/drawing/2014/main" id="{79396F26-A3E3-2001-6C78-078D34638BA3}"/>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3217820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 </a:t>
            </a:r>
            <a:r>
              <a:rPr lang="en-US" altLang="zh-CN" dirty="0"/>
              <a:t>block</a:t>
            </a:r>
            <a:r>
              <a:rPr lang="zh-CN" altLang="en-US" dirty="0"/>
              <a:t> </a:t>
            </a:r>
            <a:r>
              <a:rPr lang="en-US" altLang="zh-CN" dirty="0"/>
              <a:t>significantly outperform the MLP, non GA and GA layer tested in </a:t>
            </a:r>
            <a:r>
              <a:rPr lang="en-US" altLang="zh-CN" dirty="0" err="1"/>
              <a:t>alberto’s</a:t>
            </a:r>
            <a:r>
              <a:rPr lang="en-US" altLang="zh-CN" dirty="0"/>
              <a:t> paper (compare </a:t>
            </a:r>
          </a:p>
          <a:p>
            <a:endParaRPr lang="en-US" altLang="zh-CN" dirty="0"/>
          </a:p>
          <a:p>
            <a:r>
              <a:rPr lang="en-US" altLang="zh-CN" dirty="0"/>
              <a:t>MSE of coordinates</a:t>
            </a:r>
          </a:p>
          <a:p>
            <a:r>
              <a:rPr lang="en-US" altLang="zh-CN" dirty="0"/>
              <a:t>MAE :difference between the </a:t>
            </a:r>
            <a:r>
              <a:rPr lang="en-US" altLang="zh-CN" sz="1800" b="0" i="0" dirty="0">
                <a:solidFill>
                  <a:srgbClr val="000000"/>
                </a:solidFill>
                <a:effectLst/>
                <a:latin typeface="CMR12"/>
              </a:rPr>
              <a:t>distance maps computed using the predicted coordinates to the ones which the input </a:t>
            </a:r>
            <a:r>
              <a:rPr lang="en-US" altLang="zh-CN" sz="1800" b="0" i="0" dirty="0" err="1">
                <a:solidFill>
                  <a:srgbClr val="000000"/>
                </a:solidFill>
                <a:effectLst/>
                <a:latin typeface="CMR12"/>
              </a:rPr>
              <a:t>gt</a:t>
            </a:r>
            <a:r>
              <a:rPr lang="en-US" altLang="zh-CN" sz="1800" b="0" i="0" dirty="0">
                <a:solidFill>
                  <a:srgbClr val="000000"/>
                </a:solidFill>
                <a:effectLst/>
                <a:latin typeface="CMR12"/>
              </a:rPr>
              <a:t> distance maps</a:t>
            </a:r>
            <a:br>
              <a:rPr lang="en-US" altLang="zh-CN" dirty="0"/>
            </a:br>
            <a:endParaRPr lang="en-US" altLang="zh-CN" dirty="0"/>
          </a:p>
          <a:p>
            <a:endParaRPr lang="en-US" altLang="zh-CN" dirty="0"/>
          </a:p>
          <a:p>
            <a:r>
              <a:rPr lang="en-US" altLang="zh-CN" dirty="0"/>
              <a:t>Visualization shows : </a:t>
            </a:r>
            <a:r>
              <a:rPr lang="en-US" altLang="zh-CN" sz="1800" b="0" i="0" dirty="0">
                <a:solidFill>
                  <a:srgbClr val="000000"/>
                </a:solidFill>
                <a:effectLst/>
                <a:latin typeface="CMR12"/>
              </a:rPr>
              <a:t>although the MLP seems to </a:t>
            </a:r>
            <a:r>
              <a:rPr lang="en-US" altLang="zh-CN" sz="1800" b="0" i="0" dirty="0" err="1">
                <a:solidFill>
                  <a:srgbClr val="000000"/>
                </a:solidFill>
                <a:effectLst/>
                <a:latin typeface="CMR12"/>
              </a:rPr>
              <a:t>recognise</a:t>
            </a:r>
            <a:r>
              <a:rPr lang="en-US" altLang="zh-CN" sz="1800" b="0" i="0" dirty="0">
                <a:solidFill>
                  <a:srgbClr val="000000"/>
                </a:solidFill>
                <a:effectLst/>
                <a:latin typeface="CMR12"/>
              </a:rPr>
              <a:t> the general shape of the protein, it fails to detect the details of a given protein’s structure</a:t>
            </a:r>
            <a:r>
              <a:rPr lang="en-US" altLang="zh-CN" dirty="0"/>
              <a:t> , thus GA better performance </a:t>
            </a:r>
          </a:p>
          <a:p>
            <a:endParaRPr lang="en-US" altLang="zh-CN" dirty="0"/>
          </a:p>
          <a:p>
            <a:r>
              <a:rPr lang="en-US" altLang="zh-CN" sz="1800" b="0" i="0" dirty="0">
                <a:solidFill>
                  <a:srgbClr val="000000"/>
                </a:solidFill>
                <a:effectLst/>
                <a:latin typeface="CMR12"/>
              </a:rPr>
              <a:t>Clearly, the 2-block CGA transformer performs far better on all datasets</a:t>
            </a:r>
            <a:r>
              <a:rPr lang="en-US" altLang="zh-CN" dirty="0"/>
              <a:t> </a:t>
            </a:r>
          </a:p>
          <a:p>
            <a:endParaRPr lang="en-US" altLang="zh-CN" dirty="0"/>
          </a:p>
          <a:p>
            <a:r>
              <a:rPr lang="en-US" altLang="zh-CN" dirty="0"/>
              <a:t>Again demonstrate the per</a:t>
            </a:r>
            <a:r>
              <a:rPr lang="en-US" altLang="zh-CN" sz="1800" b="0" i="0" dirty="0">
                <a:solidFill>
                  <a:srgbClr val="000000"/>
                </a:solidFill>
                <a:effectLst/>
                <a:latin typeface="CMR12"/>
              </a:rPr>
              <a:t>formance still scales </a:t>
            </a:r>
            <a:r>
              <a:rPr lang="en-US" altLang="zh-CN" sz="1800" b="0" i="0" dirty="0" err="1">
                <a:solidFill>
                  <a:srgbClr val="000000"/>
                </a:solidFill>
                <a:effectLst/>
                <a:latin typeface="CMR12"/>
              </a:rPr>
              <a:t>favourably</a:t>
            </a:r>
            <a:r>
              <a:rPr lang="en-US" altLang="zh-CN" sz="1800" b="0" i="0" dirty="0">
                <a:solidFill>
                  <a:srgbClr val="000000"/>
                </a:solidFill>
                <a:effectLst/>
                <a:latin typeface="CMR12"/>
              </a:rPr>
              <a:t> with increasing transformer block</a:t>
            </a:r>
            <a:r>
              <a:rPr lang="en-US" altLang="zh-CN" dirty="0"/>
              <a:t> as shown in N-body dynamic problem. </a:t>
            </a:r>
            <a:br>
              <a:rPr lang="en-US" altLang="zh-CN" dirty="0"/>
            </a:br>
            <a:br>
              <a:rPr lang="en-US" altLang="zh-CN" dirty="0"/>
            </a:br>
            <a:endParaRPr lang="en-US" altLang="zh-CN" dirty="0"/>
          </a:p>
        </p:txBody>
      </p:sp>
      <p:sp>
        <p:nvSpPr>
          <p:cNvPr id="4" name="灯片编号占位符 3"/>
          <p:cNvSpPr>
            <a:spLocks noGrp="1"/>
          </p:cNvSpPr>
          <p:nvPr>
            <p:ph type="sldNum" sz="quarter" idx="5"/>
          </p:nvPr>
        </p:nvSpPr>
        <p:spPr/>
        <p:txBody>
          <a:bodyPr/>
          <a:lstStyle/>
          <a:p>
            <a:fld id="{D874C5E8-2AF3-49FD-9E39-50122889BB47}" type="slidenum">
              <a:rPr lang="en-GB" smtClean="0"/>
              <a:t>30</a:t>
            </a:fld>
            <a:endParaRPr lang="en-GB"/>
          </a:p>
        </p:txBody>
      </p:sp>
      <p:sp>
        <p:nvSpPr>
          <p:cNvPr id="5" name="页眉占位符 4">
            <a:extLst>
              <a:ext uri="{FF2B5EF4-FFF2-40B4-BE49-F238E27FC236}">
                <a16:creationId xmlns:a16="http://schemas.microsoft.com/office/drawing/2014/main" id="{D8C90463-DE75-691A-8177-E841835F76F5}"/>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2176342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solidFill>
                  <a:schemeClr val="tx1"/>
                </a:solidFill>
                <a:latin typeface="Times New Roman" panose="02020603050405020304" pitchFamily="18" charset="0"/>
                <a:cs typeface="Times New Roman" panose="02020603050405020304" pitchFamily="18" charset="0"/>
              </a:rPr>
              <a:t>.(different algebra fits different tasks, so good with generalized.)</a:t>
            </a:r>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31</a:t>
            </a:fld>
            <a:endParaRPr lang="en-GB"/>
          </a:p>
        </p:txBody>
      </p:sp>
      <p:sp>
        <p:nvSpPr>
          <p:cNvPr id="5" name="页眉占位符 4">
            <a:extLst>
              <a:ext uri="{FF2B5EF4-FFF2-40B4-BE49-F238E27FC236}">
                <a16:creationId xmlns:a16="http://schemas.microsoft.com/office/drawing/2014/main" id="{762277CD-A8CA-BB24-B6F7-31DAD2C0F9B5}"/>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394021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solidFill>
                  <a:schemeClr val="tx1"/>
                </a:solidFill>
                <a:latin typeface="Times New Roman" panose="02020603050405020304" pitchFamily="18" charset="0"/>
                <a:cs typeface="Times New Roman" panose="02020603050405020304" pitchFamily="18" charset="0"/>
              </a:rPr>
              <a:t>.(different algebra fits different tasks, so good with generalized.)</a:t>
            </a:r>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32</a:t>
            </a:fld>
            <a:endParaRPr lang="en-GB"/>
          </a:p>
        </p:txBody>
      </p:sp>
      <p:sp>
        <p:nvSpPr>
          <p:cNvPr id="5" name="页眉占位符 4">
            <a:extLst>
              <a:ext uri="{FF2B5EF4-FFF2-40B4-BE49-F238E27FC236}">
                <a16:creationId xmlns:a16="http://schemas.microsoft.com/office/drawing/2014/main" id="{762277CD-A8CA-BB24-B6F7-31DAD2C0F9B5}"/>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1288664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solidFill>
                  <a:schemeClr val="tx1"/>
                </a:solidFill>
                <a:latin typeface="Times New Roman" panose="02020603050405020304" pitchFamily="18" charset="0"/>
                <a:cs typeface="Times New Roman" panose="02020603050405020304" pitchFamily="18" charset="0"/>
              </a:rPr>
              <a:t>.(different algebra fits different tasks, so good with generalized.)</a:t>
            </a:r>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33</a:t>
            </a:fld>
            <a:endParaRPr lang="en-GB"/>
          </a:p>
        </p:txBody>
      </p:sp>
      <p:sp>
        <p:nvSpPr>
          <p:cNvPr id="5" name="页眉占位符 4">
            <a:extLst>
              <a:ext uri="{FF2B5EF4-FFF2-40B4-BE49-F238E27FC236}">
                <a16:creationId xmlns:a16="http://schemas.microsoft.com/office/drawing/2014/main" id="{762277CD-A8CA-BB24-B6F7-31DAD2C0F9B5}"/>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870967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solidFill>
                  <a:schemeClr val="tx1"/>
                </a:solidFill>
                <a:latin typeface="Times New Roman" panose="02020603050405020304" pitchFamily="18" charset="0"/>
                <a:cs typeface="Times New Roman" panose="02020603050405020304" pitchFamily="18" charset="0"/>
              </a:rPr>
              <a:t>.(different algebra fits different tasks, so good with generalized.)</a:t>
            </a:r>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34</a:t>
            </a:fld>
            <a:endParaRPr lang="en-GB"/>
          </a:p>
        </p:txBody>
      </p:sp>
      <p:sp>
        <p:nvSpPr>
          <p:cNvPr id="5" name="页眉占位符 4">
            <a:extLst>
              <a:ext uri="{FF2B5EF4-FFF2-40B4-BE49-F238E27FC236}">
                <a16:creationId xmlns:a16="http://schemas.microsoft.com/office/drawing/2014/main" id="{762277CD-A8CA-BB24-B6F7-31DAD2C0F9B5}"/>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24004724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solidFill>
                  <a:schemeClr val="tx1"/>
                </a:solidFill>
                <a:latin typeface="Times New Roman" panose="02020603050405020304" pitchFamily="18" charset="0"/>
                <a:cs typeface="Times New Roman" panose="02020603050405020304" pitchFamily="18" charset="0"/>
              </a:rPr>
              <a:t>.(different algebra fits different tasks, so good with generalized.)</a:t>
            </a:r>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35</a:t>
            </a:fld>
            <a:endParaRPr lang="en-GB"/>
          </a:p>
        </p:txBody>
      </p:sp>
      <p:sp>
        <p:nvSpPr>
          <p:cNvPr id="5" name="页眉占位符 4">
            <a:extLst>
              <a:ext uri="{FF2B5EF4-FFF2-40B4-BE49-F238E27FC236}">
                <a16:creationId xmlns:a16="http://schemas.microsoft.com/office/drawing/2014/main" id="{762277CD-A8CA-BB24-B6F7-31DAD2C0F9B5}"/>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11446985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solidFill>
                  <a:schemeClr val="tx1"/>
                </a:solidFill>
                <a:latin typeface="Times New Roman" panose="02020603050405020304" pitchFamily="18" charset="0"/>
                <a:cs typeface="Times New Roman" panose="02020603050405020304" pitchFamily="18" charset="0"/>
              </a:rPr>
              <a:t>.(different algebra fits different tasks, so good with generalized.)</a:t>
            </a:r>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36</a:t>
            </a:fld>
            <a:endParaRPr lang="en-GB"/>
          </a:p>
        </p:txBody>
      </p:sp>
      <p:sp>
        <p:nvSpPr>
          <p:cNvPr id="5" name="页眉占位符 4">
            <a:extLst>
              <a:ext uri="{FF2B5EF4-FFF2-40B4-BE49-F238E27FC236}">
                <a16:creationId xmlns:a16="http://schemas.microsoft.com/office/drawing/2014/main" id="{762277CD-A8CA-BB24-B6F7-31DAD2C0F9B5}"/>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14353018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solidFill>
                  <a:schemeClr val="tx1"/>
                </a:solidFill>
                <a:latin typeface="Times New Roman" panose="02020603050405020304" pitchFamily="18" charset="0"/>
                <a:cs typeface="Times New Roman" panose="02020603050405020304" pitchFamily="18" charset="0"/>
              </a:rPr>
              <a:t>.(different algebra fits different tasks, so good with generalized.)</a:t>
            </a:r>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37</a:t>
            </a:fld>
            <a:endParaRPr lang="en-GB"/>
          </a:p>
        </p:txBody>
      </p:sp>
      <p:sp>
        <p:nvSpPr>
          <p:cNvPr id="5" name="页眉占位符 4">
            <a:extLst>
              <a:ext uri="{FF2B5EF4-FFF2-40B4-BE49-F238E27FC236}">
                <a16:creationId xmlns:a16="http://schemas.microsoft.com/office/drawing/2014/main" id="{762277CD-A8CA-BB24-B6F7-31DAD2C0F9B5}"/>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3897173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4</a:t>
            </a:fld>
            <a:endParaRPr lang="en-GB"/>
          </a:p>
        </p:txBody>
      </p:sp>
      <p:sp>
        <p:nvSpPr>
          <p:cNvPr id="5" name="页眉占位符 4">
            <a:extLst>
              <a:ext uri="{FF2B5EF4-FFF2-40B4-BE49-F238E27FC236}">
                <a16:creationId xmlns:a16="http://schemas.microsoft.com/office/drawing/2014/main" id="{68873DDF-8D8B-6F9D-DA4B-8485B0BD64E9}"/>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1569549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TFGA</a:t>
            </a:r>
          </a:p>
          <a:p>
            <a:r>
              <a:rPr lang="en-US" altLang="zh-CN" dirty="0"/>
              <a:t>Linear Layer: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zh-CN" dirty="0"/>
              <a:t>Analogous to the dense layer.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zh-CN" sz="1200" dirty="0">
                <a:solidFill>
                  <a:schemeClr val="tx1"/>
                </a:solidFill>
                <a:latin typeface="Times New Roman" panose="02020603050405020304" pitchFamily="18" charset="0"/>
                <a:cs typeface="Times New Roman" panose="02020603050405020304" pitchFamily="18" charset="0"/>
              </a:rPr>
              <a:t>(explain input &amp; output, mv): input is x, the </a:t>
            </a:r>
            <a:r>
              <a:rPr lang="en-US" altLang="zh-CN" sz="1200" dirty="0" err="1">
                <a:solidFill>
                  <a:schemeClr val="tx1"/>
                </a:solidFill>
                <a:latin typeface="Times New Roman" panose="02020603050405020304" pitchFamily="18" charset="0"/>
                <a:cs typeface="Times New Roman" panose="02020603050405020304" pitchFamily="18" charset="0"/>
              </a:rPr>
              <a:t>brack</a:t>
            </a:r>
            <a:r>
              <a:rPr lang="en-US" altLang="zh-CN" sz="1200" dirty="0">
                <a:solidFill>
                  <a:schemeClr val="tx1"/>
                </a:solidFill>
                <a:latin typeface="Times New Roman" panose="02020603050405020304" pitchFamily="18" charset="0"/>
                <a:cs typeface="Times New Roman" panose="02020603050405020304" pitchFamily="18" charset="0"/>
              </a:rPr>
              <a:t> indicates the r-grade projection of the </a:t>
            </a:r>
            <a:r>
              <a:rPr lang="en-US" altLang="zh-CN" sz="1200" dirty="0" err="1">
                <a:solidFill>
                  <a:schemeClr val="tx1"/>
                </a:solidFill>
                <a:latin typeface="Times New Roman" panose="02020603050405020304" pitchFamily="18" charset="0"/>
                <a:cs typeface="Times New Roman" panose="02020603050405020304" pitchFamily="18" charset="0"/>
              </a:rPr>
              <a:t>multivector</a:t>
            </a:r>
            <a:r>
              <a:rPr lang="en-US" altLang="zh-CN" sz="1200" dirty="0">
                <a:solidFill>
                  <a:schemeClr val="tx1"/>
                </a:solidFill>
                <a:latin typeface="Times New Roman" panose="02020603050405020304" pitchFamily="18" charset="0"/>
                <a:cs typeface="Times New Roman" panose="02020603050405020304" pitchFamily="18" charset="0"/>
              </a:rPr>
              <a:t> x, the output is y. </a:t>
            </a:r>
            <a:endParaRPr lang="en-US" altLang="zh-CN" dirty="0"/>
          </a:p>
          <a:p>
            <a:pPr marL="171450" indent="-171450">
              <a:buFontTx/>
              <a:buChar char="-"/>
            </a:pPr>
            <a:r>
              <a:rPr lang="en-US" altLang="zh-CN" dirty="0"/>
              <a:t>   similar to CGENN, </a:t>
            </a:r>
          </a:p>
          <a:p>
            <a:pPr marL="285750" indent="-285750">
              <a:buFontTx/>
              <a:buChar char="-"/>
            </a:pPr>
            <a:r>
              <a:rPr lang="en-US" altLang="zh-CN" sz="1800" b="0" i="0" dirty="0">
                <a:solidFill>
                  <a:srgbClr val="000000"/>
                </a:solidFill>
                <a:effectLst/>
                <a:latin typeface="CMR12"/>
              </a:rPr>
              <a:t>a weighted sum of each grade</a:t>
            </a:r>
          </a:p>
          <a:p>
            <a:pPr marL="285750" indent="-285750">
              <a:buFontTx/>
              <a:buChar char="-"/>
            </a:pPr>
            <a:r>
              <a:rPr lang="en-US" altLang="zh-CN" sz="1800" b="0" i="0" dirty="0">
                <a:solidFill>
                  <a:srgbClr val="000000"/>
                </a:solidFill>
                <a:effectLst/>
                <a:latin typeface="CMR12"/>
              </a:rPr>
              <a:t>Proof of eq follows the equivariance of grade projection and the linearity of the geometric product</a:t>
            </a:r>
          </a:p>
          <a:p>
            <a:pPr marL="285750" indent="-285750">
              <a:buFontTx/>
              <a:buChar char="-"/>
            </a:pPr>
            <a:endParaRPr lang="en-US" altLang="zh-CN" dirty="0"/>
          </a:p>
          <a:p>
            <a:r>
              <a:rPr lang="en-US" altLang="zh-CN" dirty="0"/>
              <a:t>Non-linear layer</a:t>
            </a:r>
            <a:r>
              <a:rPr lang="zh-CN" altLang="en-US" dirty="0"/>
              <a:t>：</a:t>
            </a:r>
            <a:endParaRPr lang="en-US" altLang="zh-CN" dirty="0"/>
          </a:p>
          <a:p>
            <a:pPr marL="171450" indent="-171450">
              <a:buFontTx/>
              <a:buChar char="-"/>
            </a:pPr>
            <a:r>
              <a:rPr lang="en-US" altLang="zh-CN" dirty="0"/>
              <a:t>Increase network complexity. Linear and nonlinear functions together, approximate to an universal approximator</a:t>
            </a:r>
          </a:p>
          <a:p>
            <a:pPr marL="171450" indent="-171450">
              <a:buFontTx/>
              <a:buChar char="-"/>
            </a:pPr>
            <a:r>
              <a:rPr lang="en-US" altLang="zh-CN" dirty="0"/>
              <a:t>Taking the scalar parts or all grades (cubic factor may lead to numerical instability)</a:t>
            </a:r>
          </a:p>
          <a:p>
            <a:pPr marL="171450" indent="-171450">
              <a:buFontTx/>
              <a:buChar char="-"/>
            </a:pPr>
            <a:r>
              <a:rPr lang="en-US" altLang="zh-CN" dirty="0"/>
              <a:t>Equivariant by the </a:t>
            </a:r>
            <a:r>
              <a:rPr lang="en-US" altLang="zh-CN" dirty="0" err="1"/>
              <a:t>equivariantce</a:t>
            </a:r>
            <a:r>
              <a:rPr lang="en-US" altLang="zh-CN" dirty="0"/>
              <a:t> of grade projection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zh-CN" dirty="0"/>
              <a:t>Used sigmoid non-linearity instead of GELU, better fitting with fewer blocks</a:t>
            </a:r>
          </a:p>
          <a:p>
            <a:pPr marL="171450" indent="-171450">
              <a:buFontTx/>
              <a:buChar char="-"/>
            </a:pPr>
            <a:endParaRPr lang="en-US" altLang="zh-CN" dirty="0"/>
          </a:p>
          <a:p>
            <a:pPr marL="171450" indent="-171450">
              <a:buFontTx/>
              <a:buChar char="-"/>
            </a:pPr>
            <a:r>
              <a:rPr lang="en-US" altLang="zh-CN" dirty="0"/>
              <a:t>Require </a:t>
            </a:r>
            <a:r>
              <a:rPr lang="en-US" altLang="zh-CN" dirty="0" err="1"/>
              <a:t>gate,h</a:t>
            </a:r>
            <a:r>
              <a:rPr lang="en-US" altLang="zh-CN" dirty="0"/>
              <a:t>, to maintain equivariance. </a:t>
            </a:r>
          </a:p>
          <a:p>
            <a:pPr marL="171450" indent="-171450">
              <a:buFontTx/>
              <a:buChar char="-"/>
            </a:pPr>
            <a:r>
              <a:rPr lang="en-US" altLang="zh-CN" dirty="0" err="1"/>
              <a:t>Xx</a:t>
            </a:r>
            <a:r>
              <a:rPr lang="en-US" altLang="zh-CN" dirty="0"/>
              <a:t>^-1 involves more info, as involved all element of given grades .</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5</a:t>
            </a:fld>
            <a:endParaRPr lang="en-GB"/>
          </a:p>
        </p:txBody>
      </p:sp>
      <p:sp>
        <p:nvSpPr>
          <p:cNvPr id="5" name="页眉占位符 4">
            <a:extLst>
              <a:ext uri="{FF2B5EF4-FFF2-40B4-BE49-F238E27FC236}">
                <a16:creationId xmlns:a16="http://schemas.microsoft.com/office/drawing/2014/main" id="{DAEA1E16-BFF0-ECED-DA6C-D243A2A5B460}"/>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895297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Layer norm:</a:t>
            </a:r>
          </a:p>
          <a:p>
            <a:r>
              <a:rPr lang="en-US" altLang="zh-CN" dirty="0"/>
              <a:t>- Help alleviate the instability in a deep neural network. </a:t>
            </a:r>
          </a:p>
          <a:p>
            <a:r>
              <a:rPr lang="en-US" altLang="zh-CN" dirty="0"/>
              <a:t>- In </a:t>
            </a:r>
            <a:r>
              <a:rPr lang="en-US" altLang="zh-CN" dirty="0" err="1"/>
              <a:t>GATr</a:t>
            </a:r>
            <a:r>
              <a:rPr lang="en-US" altLang="zh-CN" dirty="0"/>
              <a:t> they used a layer norm that do grade-by-grade normalization, prone to instability especially with ga vector </a:t>
            </a:r>
            <a:r>
              <a:rPr lang="en-US" altLang="zh-CN" dirty="0" err="1"/>
              <a:t>squears</a:t>
            </a:r>
            <a:r>
              <a:rPr lang="en-US" altLang="zh-CN" dirty="0"/>
              <a:t> not to 1 </a:t>
            </a:r>
          </a:p>
          <a:p>
            <a:r>
              <a:rPr lang="en-US" altLang="zh-CN" dirty="0"/>
              <a:t>- We only take the abs value of the 0 grade projection of the  </a:t>
            </a:r>
            <a:r>
              <a:rPr lang="en-US" altLang="zh-CN" dirty="0" err="1"/>
              <a:t>gp</a:t>
            </a:r>
            <a:r>
              <a:rPr lang="en-US" altLang="zh-CN" dirty="0"/>
              <a:t> of the </a:t>
            </a:r>
            <a:r>
              <a:rPr lang="en-US" altLang="zh-CN" dirty="0" err="1"/>
              <a:t>multivectors</a:t>
            </a:r>
            <a:r>
              <a:rPr lang="en-US" altLang="zh-CN" dirty="0"/>
              <a:t>. , always +</a:t>
            </a:r>
            <a:r>
              <a:rPr lang="en-US" altLang="zh-CN" dirty="0" err="1"/>
              <a:t>ve</a:t>
            </a:r>
            <a:endParaRPr lang="en-US" altLang="zh-CN" dirty="0"/>
          </a:p>
          <a:p>
            <a:pPr marL="171450" indent="-171450">
              <a:buFontTx/>
              <a:buChar char="-"/>
            </a:pPr>
            <a:r>
              <a:rPr lang="en-US" altLang="zh-CN" dirty="0"/>
              <a:t>Equivariant </a:t>
            </a:r>
          </a:p>
          <a:p>
            <a:pPr marL="0" indent="0">
              <a:buFontTx/>
              <a:buNone/>
            </a:pPr>
            <a:r>
              <a:rPr lang="en-US" altLang="zh-CN" dirty="0"/>
              <a:t>- The N here is the dimension of the input, N is the number of dimension of the x. </a:t>
            </a:r>
          </a:p>
          <a:p>
            <a:endParaRPr lang="en-US" altLang="zh-CN" dirty="0"/>
          </a:p>
          <a:p>
            <a:r>
              <a:rPr lang="en-US" altLang="zh-CN" dirty="0"/>
              <a:t>GP layer:</a:t>
            </a:r>
          </a:p>
          <a:p>
            <a:r>
              <a:rPr lang="en-US" altLang="zh-CN" dirty="0"/>
              <a:t>Geometric product of two </a:t>
            </a:r>
            <a:r>
              <a:rPr lang="en-US" altLang="zh-CN" dirty="0" err="1"/>
              <a:t>lienar</a:t>
            </a:r>
            <a:r>
              <a:rPr lang="en-US" altLang="zh-CN" dirty="0"/>
              <a:t> layer output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New Roman" panose="02020603050405020304" pitchFamily="18" charset="0"/>
                <a:cs typeface="Times New Roman" panose="02020603050405020304" pitchFamily="18" charset="0"/>
              </a:rPr>
              <a:t>( Linear -&gt; linear layer) </a:t>
            </a:r>
            <a:endParaRPr lang="en-US" altLang="zh-CN" dirty="0"/>
          </a:p>
          <a:p>
            <a:r>
              <a:rPr lang="en-US" altLang="zh-CN" dirty="0"/>
              <a:t>Further grade mixing </a:t>
            </a:r>
          </a:p>
          <a:p>
            <a:endParaRPr lang="en-US" altLang="zh-CN" dirty="0"/>
          </a:p>
          <a:p>
            <a:r>
              <a:rPr lang="en-US" altLang="zh-CN" dirty="0"/>
              <a:t>Join layer ( only necessary to GA with basis ^2 = 0) Proved dual, </a:t>
            </a:r>
            <a:r>
              <a:rPr lang="en-US" altLang="zh-CN" dirty="0" err="1"/>
              <a:t>antidual</a:t>
            </a:r>
            <a:r>
              <a:rPr lang="en-US" altLang="zh-CN" dirty="0"/>
              <a:t> and outer product are </a:t>
            </a:r>
            <a:r>
              <a:rPr lang="en-US" altLang="zh-CN" dirty="0" err="1"/>
              <a:t>equiviariant</a:t>
            </a:r>
            <a:r>
              <a:rPr lang="en-US" altLang="zh-CN" dirty="0"/>
              <a:t>, so join equivariant </a:t>
            </a:r>
          </a:p>
          <a:p>
            <a:r>
              <a:rPr lang="en-US" altLang="zh-CN" dirty="0"/>
              <a:t>The dual is found by choosing an orthogonal basis and thus the wedge of x and dual of x gives the pseudoscalar .</a:t>
            </a:r>
          </a:p>
          <a:p>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6</a:t>
            </a:fld>
            <a:endParaRPr lang="en-GB"/>
          </a:p>
        </p:txBody>
      </p:sp>
      <p:sp>
        <p:nvSpPr>
          <p:cNvPr id="5" name="页眉占位符 4">
            <a:extLst>
              <a:ext uri="{FF2B5EF4-FFF2-40B4-BE49-F238E27FC236}">
                <a16:creationId xmlns:a16="http://schemas.microsoft.com/office/drawing/2014/main" id="{F7AC7BB8-9300-EF4B-BCBB-A8166000BF2F}"/>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2967910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Layer norm:</a:t>
            </a:r>
          </a:p>
          <a:p>
            <a:r>
              <a:rPr lang="en-US" altLang="zh-CN" dirty="0"/>
              <a:t>- Help alleviate the instability in a deep neural network. </a:t>
            </a:r>
          </a:p>
          <a:p>
            <a:r>
              <a:rPr lang="en-US" altLang="zh-CN" dirty="0"/>
              <a:t>- In </a:t>
            </a:r>
            <a:r>
              <a:rPr lang="en-US" altLang="zh-CN" dirty="0" err="1"/>
              <a:t>GATr</a:t>
            </a:r>
            <a:r>
              <a:rPr lang="en-US" altLang="zh-CN" dirty="0"/>
              <a:t> they used a layer norm that do grade-by-grade normalization, prone to instability especially with ga vector </a:t>
            </a:r>
            <a:r>
              <a:rPr lang="en-US" altLang="zh-CN" dirty="0" err="1"/>
              <a:t>squears</a:t>
            </a:r>
            <a:r>
              <a:rPr lang="en-US" altLang="zh-CN" dirty="0"/>
              <a:t> not to 1 </a:t>
            </a:r>
          </a:p>
          <a:p>
            <a:r>
              <a:rPr lang="en-US" altLang="zh-CN" dirty="0"/>
              <a:t>- We only take the abs value of the 0 grade projection of the  </a:t>
            </a:r>
            <a:r>
              <a:rPr lang="en-US" altLang="zh-CN" dirty="0" err="1"/>
              <a:t>gp</a:t>
            </a:r>
            <a:r>
              <a:rPr lang="en-US" altLang="zh-CN" dirty="0"/>
              <a:t> of the </a:t>
            </a:r>
            <a:r>
              <a:rPr lang="en-US" altLang="zh-CN" dirty="0" err="1"/>
              <a:t>multivectors</a:t>
            </a:r>
            <a:r>
              <a:rPr lang="en-US" altLang="zh-CN" dirty="0"/>
              <a:t>. , always +</a:t>
            </a:r>
            <a:r>
              <a:rPr lang="en-US" altLang="zh-CN" dirty="0" err="1"/>
              <a:t>ve</a:t>
            </a:r>
            <a:endParaRPr lang="en-US" altLang="zh-CN" dirty="0"/>
          </a:p>
          <a:p>
            <a:pPr marL="171450" indent="-171450">
              <a:buFontTx/>
              <a:buChar char="-"/>
            </a:pPr>
            <a:r>
              <a:rPr lang="en-US" altLang="zh-CN" dirty="0"/>
              <a:t>Equivariant </a:t>
            </a:r>
          </a:p>
          <a:p>
            <a:pPr marL="0" indent="0">
              <a:buFontTx/>
              <a:buNone/>
            </a:pPr>
            <a:r>
              <a:rPr lang="en-US" altLang="zh-CN" dirty="0"/>
              <a:t>- The N here is the dimension of the input, N is the number of dimension of the x. </a:t>
            </a:r>
          </a:p>
          <a:p>
            <a:endParaRPr lang="en-US" altLang="zh-CN" dirty="0"/>
          </a:p>
          <a:p>
            <a:r>
              <a:rPr lang="en-US" altLang="zh-CN" dirty="0"/>
              <a:t>GP layer:</a:t>
            </a:r>
          </a:p>
          <a:p>
            <a:r>
              <a:rPr lang="en-US" altLang="zh-CN" dirty="0"/>
              <a:t>Geometric product of two </a:t>
            </a:r>
            <a:r>
              <a:rPr lang="en-US" altLang="zh-CN" dirty="0" err="1"/>
              <a:t>lienar</a:t>
            </a:r>
            <a:r>
              <a:rPr lang="en-US" altLang="zh-CN" dirty="0"/>
              <a:t> layer output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New Roman" panose="02020603050405020304" pitchFamily="18" charset="0"/>
                <a:cs typeface="Times New Roman" panose="02020603050405020304" pitchFamily="18" charset="0"/>
              </a:rPr>
              <a:t>( Linear -&gt; linear layer) </a:t>
            </a:r>
            <a:endParaRPr lang="en-US" altLang="zh-CN" dirty="0"/>
          </a:p>
          <a:p>
            <a:r>
              <a:rPr lang="en-US" altLang="zh-CN" dirty="0"/>
              <a:t>Further grade mixing </a:t>
            </a:r>
          </a:p>
          <a:p>
            <a:endParaRPr lang="en-US" altLang="zh-CN" dirty="0"/>
          </a:p>
          <a:p>
            <a:r>
              <a:rPr lang="en-US" altLang="zh-CN" dirty="0"/>
              <a:t>Join layer ( only necessary to GA with basis ^2 = 0) Proved dual, </a:t>
            </a:r>
            <a:r>
              <a:rPr lang="en-US" altLang="zh-CN" dirty="0" err="1"/>
              <a:t>antidual</a:t>
            </a:r>
            <a:r>
              <a:rPr lang="en-US" altLang="zh-CN" dirty="0"/>
              <a:t> and outer product are </a:t>
            </a:r>
            <a:r>
              <a:rPr lang="en-US" altLang="zh-CN" dirty="0" err="1"/>
              <a:t>equiviariant</a:t>
            </a:r>
            <a:r>
              <a:rPr lang="en-US" altLang="zh-CN" dirty="0"/>
              <a:t>, so join equivariant </a:t>
            </a:r>
          </a:p>
          <a:p>
            <a:r>
              <a:rPr lang="en-US" altLang="zh-CN" dirty="0"/>
              <a:t>The dual is found by choosing an orthogonal basis and thus the wedge of x and dual of x gives the pseudoscalar .</a:t>
            </a:r>
          </a:p>
          <a:p>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7</a:t>
            </a:fld>
            <a:endParaRPr lang="en-GB"/>
          </a:p>
        </p:txBody>
      </p:sp>
      <p:sp>
        <p:nvSpPr>
          <p:cNvPr id="5" name="页眉占位符 4">
            <a:extLst>
              <a:ext uri="{FF2B5EF4-FFF2-40B4-BE49-F238E27FC236}">
                <a16:creationId xmlns:a16="http://schemas.microsoft.com/office/drawing/2014/main" id="{F7AC7BB8-9300-EF4B-BCBB-A8166000BF2F}"/>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2743332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Our </a:t>
            </a:r>
            <a:r>
              <a:rPr lang="en-US" altLang="zh-CN" dirty="0" err="1"/>
              <a:t>generalied</a:t>
            </a:r>
            <a:r>
              <a:rPr lang="en-US" altLang="zh-CN" dirty="0"/>
              <a:t> GA network similar to </a:t>
            </a:r>
            <a:r>
              <a:rPr lang="en-US" altLang="zh-CN" dirty="0" err="1"/>
              <a:t>GATr</a:t>
            </a:r>
            <a:endParaRPr lang="en-US" altLang="zh-CN" dirty="0"/>
          </a:p>
          <a:p>
            <a:r>
              <a:rPr lang="en-US" altLang="zh-CN" dirty="0" err="1"/>
              <a:t>Layernorm</a:t>
            </a:r>
            <a:r>
              <a:rPr lang="en-US" altLang="zh-CN" dirty="0"/>
              <a:t> is used , </a:t>
            </a:r>
          </a:p>
          <a:p>
            <a:r>
              <a:rPr lang="en-US" altLang="zh-CN" sz="1800" b="0" i="0" dirty="0">
                <a:solidFill>
                  <a:srgbClr val="000000"/>
                </a:solidFill>
                <a:effectLst/>
                <a:latin typeface="CMR12"/>
              </a:rPr>
              <a:t>avoid significant instability issues </a:t>
            </a:r>
          </a:p>
          <a:p>
            <a:r>
              <a:rPr lang="en-US" altLang="zh-CN" sz="1800" b="0" i="0" dirty="0">
                <a:solidFill>
                  <a:srgbClr val="000000"/>
                </a:solidFill>
                <a:effectLst/>
                <a:latin typeface="CMR12"/>
              </a:rPr>
              <a:t>We used the norm that </a:t>
            </a:r>
            <a:r>
              <a:rPr lang="en-US" altLang="zh-CN" sz="1800" b="0" i="0" dirty="0" err="1">
                <a:solidFill>
                  <a:srgbClr val="000000"/>
                </a:solidFill>
                <a:effectLst/>
                <a:latin typeface="CMR12"/>
              </a:rPr>
              <a:t>devided</a:t>
            </a:r>
            <a:r>
              <a:rPr lang="en-US" altLang="zh-CN" sz="1800" b="0" i="0" dirty="0">
                <a:solidFill>
                  <a:srgbClr val="000000"/>
                </a:solidFill>
                <a:effectLst/>
                <a:latin typeface="CMR12"/>
              </a:rPr>
              <a:t> by the average of the 0-grades part of the </a:t>
            </a:r>
            <a:r>
              <a:rPr lang="en-US" altLang="zh-CN" sz="1800" b="0" i="0" dirty="0" err="1">
                <a:solidFill>
                  <a:srgbClr val="000000"/>
                </a:solidFill>
                <a:effectLst/>
                <a:latin typeface="CMR12"/>
              </a:rPr>
              <a:t>gp</a:t>
            </a:r>
            <a:r>
              <a:rPr lang="en-US" altLang="zh-CN" sz="1800" b="0" i="0" dirty="0">
                <a:solidFill>
                  <a:srgbClr val="000000"/>
                </a:solidFill>
                <a:effectLst/>
                <a:latin typeface="CMR12"/>
              </a:rPr>
              <a:t> of the input. Avoid significant instability issued with certain algebras. </a:t>
            </a:r>
          </a:p>
          <a:p>
            <a:r>
              <a:rPr lang="en-US" altLang="zh-CN" sz="1800" b="0" i="0" dirty="0">
                <a:solidFill>
                  <a:srgbClr val="000000"/>
                </a:solidFill>
                <a:effectLst/>
                <a:latin typeface="CMR12"/>
              </a:rPr>
              <a:t>Unlike </a:t>
            </a:r>
            <a:r>
              <a:rPr lang="en-US" altLang="zh-CN" sz="1800" b="0" i="0" dirty="0" err="1">
                <a:solidFill>
                  <a:srgbClr val="000000"/>
                </a:solidFill>
                <a:effectLst/>
                <a:latin typeface="CMR12"/>
              </a:rPr>
              <a:t>GATr</a:t>
            </a:r>
            <a:r>
              <a:rPr lang="en-US" altLang="zh-CN" sz="1800" b="0" i="0" dirty="0">
                <a:solidFill>
                  <a:srgbClr val="000000"/>
                </a:solidFill>
                <a:effectLst/>
                <a:latin typeface="CMR12"/>
              </a:rPr>
              <a:t> we </a:t>
            </a:r>
            <a:r>
              <a:rPr lang="en-US" altLang="zh-CN" dirty="0"/>
              <a:t>But used geometric product layer before the multi-head attention </a:t>
            </a:r>
          </a:p>
          <a:p>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8</a:t>
            </a:fld>
            <a:endParaRPr lang="en-GB"/>
          </a:p>
        </p:txBody>
      </p:sp>
      <p:sp>
        <p:nvSpPr>
          <p:cNvPr id="5" name="页眉占位符 4">
            <a:extLst>
              <a:ext uri="{FF2B5EF4-FFF2-40B4-BE49-F238E27FC236}">
                <a16:creationId xmlns:a16="http://schemas.microsoft.com/office/drawing/2014/main" id="{E4E054EA-DCC7-D97B-1697-E0913BFEAD8C}"/>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532872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Our </a:t>
            </a:r>
            <a:r>
              <a:rPr lang="en-US" altLang="zh-CN" dirty="0" err="1"/>
              <a:t>generalied</a:t>
            </a:r>
            <a:r>
              <a:rPr lang="en-US" altLang="zh-CN" dirty="0"/>
              <a:t> GA network similar to </a:t>
            </a:r>
            <a:r>
              <a:rPr lang="en-US" altLang="zh-CN" dirty="0" err="1"/>
              <a:t>GATr</a:t>
            </a:r>
            <a:endParaRPr lang="en-US" altLang="zh-CN" dirty="0"/>
          </a:p>
          <a:p>
            <a:r>
              <a:rPr lang="en-US" altLang="zh-CN" dirty="0" err="1"/>
              <a:t>Layernorm</a:t>
            </a:r>
            <a:r>
              <a:rPr lang="en-US" altLang="zh-CN" dirty="0"/>
              <a:t> is used , </a:t>
            </a:r>
          </a:p>
          <a:p>
            <a:r>
              <a:rPr lang="en-US" altLang="zh-CN" sz="1800" b="0" i="0" dirty="0">
                <a:solidFill>
                  <a:srgbClr val="000000"/>
                </a:solidFill>
                <a:effectLst/>
                <a:latin typeface="CMR12"/>
              </a:rPr>
              <a:t>avoid significant instability issues </a:t>
            </a:r>
          </a:p>
          <a:p>
            <a:r>
              <a:rPr lang="en-US" altLang="zh-CN" sz="1800" b="0" i="0" dirty="0">
                <a:solidFill>
                  <a:srgbClr val="000000"/>
                </a:solidFill>
                <a:effectLst/>
                <a:latin typeface="CMR12"/>
              </a:rPr>
              <a:t>We used the norm that </a:t>
            </a:r>
            <a:r>
              <a:rPr lang="en-US" altLang="zh-CN" sz="1800" b="0" i="0" dirty="0" err="1">
                <a:solidFill>
                  <a:srgbClr val="000000"/>
                </a:solidFill>
                <a:effectLst/>
                <a:latin typeface="CMR12"/>
              </a:rPr>
              <a:t>devided</a:t>
            </a:r>
            <a:r>
              <a:rPr lang="en-US" altLang="zh-CN" sz="1800" b="0" i="0" dirty="0">
                <a:solidFill>
                  <a:srgbClr val="000000"/>
                </a:solidFill>
                <a:effectLst/>
                <a:latin typeface="CMR12"/>
              </a:rPr>
              <a:t> by the average of the 0-grades part of the </a:t>
            </a:r>
            <a:r>
              <a:rPr lang="en-US" altLang="zh-CN" sz="1800" b="0" i="0" dirty="0" err="1">
                <a:solidFill>
                  <a:srgbClr val="000000"/>
                </a:solidFill>
                <a:effectLst/>
                <a:latin typeface="CMR12"/>
              </a:rPr>
              <a:t>gp</a:t>
            </a:r>
            <a:r>
              <a:rPr lang="en-US" altLang="zh-CN" sz="1800" b="0" i="0" dirty="0">
                <a:solidFill>
                  <a:srgbClr val="000000"/>
                </a:solidFill>
                <a:effectLst/>
                <a:latin typeface="CMR12"/>
              </a:rPr>
              <a:t> of the input. Avoid significant instability issued with certain algebras. </a:t>
            </a:r>
          </a:p>
          <a:p>
            <a:r>
              <a:rPr lang="en-US" altLang="zh-CN" sz="1800" b="0" i="0" dirty="0">
                <a:solidFill>
                  <a:srgbClr val="000000"/>
                </a:solidFill>
                <a:effectLst/>
                <a:latin typeface="CMR12"/>
              </a:rPr>
              <a:t>Unlike </a:t>
            </a:r>
            <a:r>
              <a:rPr lang="en-US" altLang="zh-CN" sz="1800" b="0" i="0" dirty="0" err="1">
                <a:solidFill>
                  <a:srgbClr val="000000"/>
                </a:solidFill>
                <a:effectLst/>
                <a:latin typeface="CMR12"/>
              </a:rPr>
              <a:t>GATr</a:t>
            </a:r>
            <a:r>
              <a:rPr lang="en-US" altLang="zh-CN" sz="1800" b="0" i="0" dirty="0">
                <a:solidFill>
                  <a:srgbClr val="000000"/>
                </a:solidFill>
                <a:effectLst/>
                <a:latin typeface="CMR12"/>
              </a:rPr>
              <a:t> we </a:t>
            </a:r>
            <a:r>
              <a:rPr lang="en-US" altLang="zh-CN" dirty="0"/>
              <a:t>But used geometric product layer before the multi-head attention </a:t>
            </a:r>
          </a:p>
          <a:p>
            <a:endParaRPr lang="zh-CN" altLang="en-US" dirty="0"/>
          </a:p>
        </p:txBody>
      </p:sp>
      <p:sp>
        <p:nvSpPr>
          <p:cNvPr id="4" name="灯片编号占位符 3"/>
          <p:cNvSpPr>
            <a:spLocks noGrp="1"/>
          </p:cNvSpPr>
          <p:nvPr>
            <p:ph type="sldNum" sz="quarter" idx="5"/>
          </p:nvPr>
        </p:nvSpPr>
        <p:spPr/>
        <p:txBody>
          <a:bodyPr/>
          <a:lstStyle/>
          <a:p>
            <a:fld id="{D874C5E8-2AF3-49FD-9E39-50122889BB47}" type="slidenum">
              <a:rPr lang="en-GB" smtClean="0"/>
              <a:t>9</a:t>
            </a:fld>
            <a:endParaRPr lang="en-GB"/>
          </a:p>
        </p:txBody>
      </p:sp>
      <p:sp>
        <p:nvSpPr>
          <p:cNvPr id="5" name="页眉占位符 4">
            <a:extLst>
              <a:ext uri="{FF2B5EF4-FFF2-40B4-BE49-F238E27FC236}">
                <a16:creationId xmlns:a16="http://schemas.microsoft.com/office/drawing/2014/main" id="{7CAC00F2-3AA2-B813-FC1A-1CF358120C02}"/>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3181473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876" y="1879347"/>
            <a:ext cx="12192000" cy="3402772"/>
          </a:xfrm>
          <a:prstGeom prst="rect">
            <a:avLst/>
          </a:prstGeom>
          <a:solidFill>
            <a:srgbClr val="007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1173" y="506543"/>
            <a:ext cx="3240000" cy="673515"/>
          </a:xfrm>
          <a:prstGeom prst="rect">
            <a:avLst/>
          </a:prstGeom>
        </p:spPr>
      </p:pic>
      <p:sp>
        <p:nvSpPr>
          <p:cNvPr id="14" name="Rectangle 13"/>
          <p:cNvSpPr/>
          <p:nvPr userDrawn="1"/>
        </p:nvSpPr>
        <p:spPr>
          <a:xfrm>
            <a:off x="0" y="5282120"/>
            <a:ext cx="12192000" cy="583836"/>
          </a:xfrm>
          <a:prstGeom prst="rect">
            <a:avLst/>
          </a:prstGeom>
          <a:solidFill>
            <a:srgbClr val="00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ubtitle 8"/>
          <p:cNvSpPr>
            <a:spLocks noGrp="1"/>
          </p:cNvSpPr>
          <p:nvPr>
            <p:ph type="subTitle" idx="4294967295"/>
          </p:nvPr>
        </p:nvSpPr>
        <p:spPr>
          <a:xfrm>
            <a:off x="541173" y="3213396"/>
            <a:ext cx="11107902" cy="503237"/>
          </a:xfrm>
          <a:prstGeom prst="rect">
            <a:avLst/>
          </a:prstGeom>
        </p:spPr>
        <p:txBody>
          <a:bodyPr>
            <a:noAutofit/>
          </a:bodyPr>
          <a:lstStyle/>
          <a:p>
            <a:pPr marL="0" indent="0" algn="l">
              <a:buNone/>
            </a:pPr>
            <a:endParaRPr lang="en-GB" sz="1800" dirty="0">
              <a:solidFill>
                <a:schemeClr val="bg1"/>
              </a:solidFill>
              <a:latin typeface="Arial" panose="020B0604020202020204" pitchFamily="34" charset="0"/>
              <a:cs typeface="Arial" panose="020B0604020202020204" pitchFamily="34" charset="0"/>
            </a:endParaRPr>
          </a:p>
        </p:txBody>
      </p:sp>
      <p:sp>
        <p:nvSpPr>
          <p:cNvPr id="16" name="Title 1"/>
          <p:cNvSpPr>
            <a:spLocks noGrp="1"/>
          </p:cNvSpPr>
          <p:nvPr>
            <p:ph type="ctrTitle" idx="4294967295"/>
          </p:nvPr>
        </p:nvSpPr>
        <p:spPr>
          <a:xfrm>
            <a:off x="541173" y="2451645"/>
            <a:ext cx="11107902" cy="523875"/>
          </a:xfrm>
          <a:prstGeom prst="rect">
            <a:avLst/>
          </a:prstGeom>
          <a:noFill/>
        </p:spPr>
        <p:txBody>
          <a:bodyPr>
            <a:noAutofit/>
          </a:bodyPr>
          <a:lstStyle/>
          <a:p>
            <a:pPr algn="l"/>
            <a:endParaRPr lang="en-GB" sz="3600" dirty="0">
              <a:solidFill>
                <a:schemeClr val="bg1"/>
              </a:solidFill>
              <a:latin typeface="Arial" panose="020B0604020202020204" pitchFamily="34" charset="0"/>
              <a:cs typeface="Arial" panose="020B0604020202020204" pitchFamily="34" charset="0"/>
            </a:endParaRPr>
          </a:p>
        </p:txBody>
      </p:sp>
      <p:sp>
        <p:nvSpPr>
          <p:cNvPr id="18" name="Rectangle 17"/>
          <p:cNvSpPr/>
          <p:nvPr userDrawn="1"/>
        </p:nvSpPr>
        <p:spPr>
          <a:xfrm>
            <a:off x="0" y="5865955"/>
            <a:ext cx="12192000" cy="338449"/>
          </a:xfrm>
          <a:prstGeom prst="rect">
            <a:avLst/>
          </a:prstGeom>
          <a:solidFill>
            <a:srgbClr val="68A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637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0"/>
            <a:ext cx="12192000" cy="924637"/>
          </a:xfrm>
          <a:prstGeom prst="rect">
            <a:avLst/>
          </a:prstGeom>
          <a:solidFill>
            <a:srgbClr val="007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919504"/>
            <a:ext cx="12192000" cy="338449"/>
          </a:xfrm>
          <a:prstGeom prst="rect">
            <a:avLst/>
          </a:prstGeom>
          <a:solidFill>
            <a:srgbClr val="68A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2"/>
          <p:cNvSpPr>
            <a:spLocks noGrp="1"/>
          </p:cNvSpPr>
          <p:nvPr>
            <p:ph type="body" sz="quarter" idx="10" hasCustomPrompt="1"/>
          </p:nvPr>
        </p:nvSpPr>
        <p:spPr>
          <a:xfrm>
            <a:off x="363894" y="355288"/>
            <a:ext cx="11313757" cy="569349"/>
          </a:xfrm>
          <a:prstGeom prst="rect">
            <a:avLst/>
          </a:prstGeom>
        </p:spPr>
        <p:txBody>
          <a:bodyPr>
            <a:normAutofit/>
          </a:bodyPr>
          <a:lstStyle>
            <a:lvl1pPr marL="0" indent="0">
              <a:buNone/>
              <a:defRPr sz="2600" b="1" i="0" baseline="0">
                <a:solidFill>
                  <a:schemeClr val="bg1"/>
                </a:solidFill>
                <a:latin typeface="Arial" panose="020B0604020202020204" pitchFamily="34" charset="0"/>
                <a:cs typeface="Arial" panose="020B0604020202020204" pitchFamily="34" charset="0"/>
              </a:defRPr>
            </a:lvl1pPr>
          </a:lstStyle>
          <a:p>
            <a:pPr lvl="0"/>
            <a:r>
              <a:rPr lang="en-US" dirty="0"/>
              <a:t>Click to add title</a:t>
            </a:r>
          </a:p>
        </p:txBody>
      </p:sp>
      <p:sp>
        <p:nvSpPr>
          <p:cNvPr id="8" name="Rectangle 3"/>
          <p:cNvSpPr>
            <a:spLocks noGrp="1" noChangeArrowheads="1"/>
          </p:cNvSpPr>
          <p:nvPr>
            <p:ph idx="1" hasCustomPrompt="1"/>
          </p:nvPr>
        </p:nvSpPr>
        <p:spPr bwMode="auto">
          <a:xfrm>
            <a:off x="363894" y="1708151"/>
            <a:ext cx="11313757"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buNone/>
              <a:defRPr sz="2000">
                <a:solidFill>
                  <a:schemeClr val="accent1">
                    <a:lumMod val="50000"/>
                  </a:schemeClr>
                </a:solidFill>
              </a:defRPr>
            </a:lvl1pPr>
            <a:lvl2pPr>
              <a:defRPr sz="1800">
                <a:solidFill>
                  <a:schemeClr val="accent1">
                    <a:lumMod val="50000"/>
                  </a:schemeClr>
                </a:solidFill>
              </a:defRPr>
            </a:lvl2pPr>
            <a:lvl3pPr>
              <a:defRPr sz="18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stStyle>
          <a:p>
            <a:pPr lvl="0"/>
            <a:r>
              <a:rPr lang="en-GB" altLang="en-US" dirty="0"/>
              <a:t>Click to add text</a:t>
            </a:r>
          </a:p>
        </p:txBody>
      </p:sp>
      <p:sp>
        <p:nvSpPr>
          <p:cNvPr id="9" name="Rectangle 8"/>
          <p:cNvSpPr/>
          <p:nvPr userDrawn="1"/>
        </p:nvSpPr>
        <p:spPr>
          <a:xfrm>
            <a:off x="0" y="6079787"/>
            <a:ext cx="12192000" cy="778213"/>
          </a:xfrm>
          <a:prstGeom prst="rect">
            <a:avLst/>
          </a:prstGeom>
          <a:solidFill>
            <a:srgbClr val="00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3895" y="6233465"/>
            <a:ext cx="2340000" cy="470386"/>
          </a:xfrm>
          <a:prstGeom prst="rect">
            <a:avLst/>
          </a:prstGeom>
        </p:spPr>
      </p:pic>
    </p:spTree>
    <p:extLst>
      <p:ext uri="{BB962C8B-B14F-4D97-AF65-F5344CB8AC3E}">
        <p14:creationId xmlns:p14="http://schemas.microsoft.com/office/powerpoint/2010/main" val="3310247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Rectangle 9"/>
          <p:cNvSpPr/>
          <p:nvPr userDrawn="1"/>
        </p:nvSpPr>
        <p:spPr>
          <a:xfrm>
            <a:off x="0" y="0"/>
            <a:ext cx="12192000" cy="924637"/>
          </a:xfrm>
          <a:prstGeom prst="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919504"/>
            <a:ext cx="12192000" cy="338449"/>
          </a:xfrm>
          <a:prstGeom prst="rect">
            <a:avLst/>
          </a:prstGeom>
          <a:solidFill>
            <a:srgbClr val="FF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2"/>
          <p:cNvSpPr>
            <a:spLocks noGrp="1"/>
          </p:cNvSpPr>
          <p:nvPr>
            <p:ph type="body" sz="quarter" idx="10" hasCustomPrompt="1"/>
          </p:nvPr>
        </p:nvSpPr>
        <p:spPr>
          <a:xfrm>
            <a:off x="363894" y="355288"/>
            <a:ext cx="11313757" cy="569349"/>
          </a:xfrm>
          <a:prstGeom prst="rect">
            <a:avLst/>
          </a:prstGeom>
        </p:spPr>
        <p:txBody>
          <a:bodyPr>
            <a:normAutofit/>
          </a:bodyPr>
          <a:lstStyle>
            <a:lvl1pPr marL="0" indent="0">
              <a:buNone/>
              <a:defRPr sz="2600" b="1" i="0" baseline="0">
                <a:solidFill>
                  <a:schemeClr val="bg1"/>
                </a:solidFill>
                <a:latin typeface="Arial" panose="020B0604020202020204" pitchFamily="34" charset="0"/>
                <a:cs typeface="Arial" panose="020B0604020202020204" pitchFamily="34" charset="0"/>
              </a:defRPr>
            </a:lvl1pPr>
          </a:lstStyle>
          <a:p>
            <a:pPr lvl="0"/>
            <a:r>
              <a:rPr lang="en-US" dirty="0"/>
              <a:t>Click to add title</a:t>
            </a:r>
          </a:p>
        </p:txBody>
      </p:sp>
      <p:sp>
        <p:nvSpPr>
          <p:cNvPr id="8" name="Rectangle 3"/>
          <p:cNvSpPr>
            <a:spLocks noGrp="1" noChangeArrowheads="1"/>
          </p:cNvSpPr>
          <p:nvPr>
            <p:ph idx="1" hasCustomPrompt="1"/>
          </p:nvPr>
        </p:nvSpPr>
        <p:spPr bwMode="auto">
          <a:xfrm>
            <a:off x="363894" y="1708151"/>
            <a:ext cx="11313757"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buNone/>
              <a:defRPr sz="2000">
                <a:solidFill>
                  <a:srgbClr val="C00000"/>
                </a:solidFill>
              </a:defRPr>
            </a:lvl1pPr>
            <a:lvl2pPr>
              <a:defRPr sz="1800">
                <a:solidFill>
                  <a:schemeClr val="accent1">
                    <a:lumMod val="50000"/>
                  </a:schemeClr>
                </a:solidFill>
              </a:defRPr>
            </a:lvl2pPr>
            <a:lvl3pPr>
              <a:defRPr sz="18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stStyle>
          <a:p>
            <a:pPr lvl="0"/>
            <a:r>
              <a:rPr lang="en-GB" altLang="en-US" dirty="0"/>
              <a:t>Click to add text</a:t>
            </a:r>
          </a:p>
        </p:txBody>
      </p:sp>
      <p:sp>
        <p:nvSpPr>
          <p:cNvPr id="9" name="Rectangle 8"/>
          <p:cNvSpPr/>
          <p:nvPr userDrawn="1"/>
        </p:nvSpPr>
        <p:spPr>
          <a:xfrm>
            <a:off x="0" y="6079787"/>
            <a:ext cx="12192000" cy="778213"/>
          </a:xfrm>
          <a:prstGeom prst="rect">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3895" y="6233465"/>
            <a:ext cx="2340000" cy="470386"/>
          </a:xfrm>
          <a:prstGeom prst="rect">
            <a:avLst/>
          </a:prstGeom>
        </p:spPr>
      </p:pic>
    </p:spTree>
    <p:extLst>
      <p:ext uri="{BB962C8B-B14F-4D97-AF65-F5344CB8AC3E}">
        <p14:creationId xmlns:p14="http://schemas.microsoft.com/office/powerpoint/2010/main" val="2149967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72F32B-1D90-47A0-ABA8-ECA167872100}" type="slidenum">
              <a:rPr lang="en-GB" smtClean="0"/>
              <a:t>‹#›</a:t>
            </a:fld>
            <a:endParaRPr lang="en-GB"/>
          </a:p>
        </p:txBody>
      </p:sp>
    </p:spTree>
    <p:extLst>
      <p:ext uri="{BB962C8B-B14F-4D97-AF65-F5344CB8AC3E}">
        <p14:creationId xmlns:p14="http://schemas.microsoft.com/office/powerpoint/2010/main" val="690976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72F32B-1D90-47A0-ABA8-ECA167872100}" type="slidenum">
              <a:rPr lang="en-GB" smtClean="0"/>
              <a:t>‹#›</a:t>
            </a:fld>
            <a:endParaRPr lang="en-GB"/>
          </a:p>
        </p:txBody>
      </p:sp>
    </p:spTree>
    <p:extLst>
      <p:ext uri="{BB962C8B-B14F-4D97-AF65-F5344CB8AC3E}">
        <p14:creationId xmlns:p14="http://schemas.microsoft.com/office/powerpoint/2010/main" val="3340414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72F32B-1D90-47A0-ABA8-ECA167872100}" type="slidenum">
              <a:rPr lang="en-GB" smtClean="0"/>
              <a:t>‹#›</a:t>
            </a:fld>
            <a:endParaRPr lang="en-GB"/>
          </a:p>
        </p:txBody>
      </p:sp>
    </p:spTree>
    <p:extLst>
      <p:ext uri="{BB962C8B-B14F-4D97-AF65-F5344CB8AC3E}">
        <p14:creationId xmlns:p14="http://schemas.microsoft.com/office/powerpoint/2010/main" val="180402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72F32B-1D90-47A0-ABA8-ECA167872100}" type="slidenum">
              <a:rPr lang="en-GB" smtClean="0"/>
              <a:t>‹#›</a:t>
            </a:fld>
            <a:endParaRPr lang="en-GB"/>
          </a:p>
        </p:txBody>
      </p:sp>
    </p:spTree>
    <p:extLst>
      <p:ext uri="{BB962C8B-B14F-4D97-AF65-F5344CB8AC3E}">
        <p14:creationId xmlns:p14="http://schemas.microsoft.com/office/powerpoint/2010/main" val="380471434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120484"/>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109576"/>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2" r:id="rId3"/>
    <p:sldLayoutId id="2147483653" r:id="rId4"/>
    <p:sldLayoutId id="2147483654" r:id="rId5"/>
    <p:sldLayoutId id="2147483655"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542049" y="1950902"/>
            <a:ext cx="11107902" cy="2065926"/>
          </a:xfrm>
        </p:spPr>
        <p:txBody>
          <a:bodyPr/>
          <a:lstStyle/>
          <a:p>
            <a:pPr algn="ctr"/>
            <a:r>
              <a:rPr lang="en-GB" sz="7200" b="1" dirty="0">
                <a:solidFill>
                  <a:schemeClr val="bg1"/>
                </a:solidFill>
                <a:latin typeface="Arial" panose="020B0604020202020204" pitchFamily="34" charset="0"/>
                <a:cs typeface="Arial" panose="020B0604020202020204" pitchFamily="34" charset="0"/>
              </a:rPr>
              <a:t>Generalized Geometric Algebra Transformer</a:t>
            </a:r>
          </a:p>
        </p:txBody>
      </p:sp>
      <p:sp>
        <p:nvSpPr>
          <p:cNvPr id="2" name="Title 2">
            <a:extLst>
              <a:ext uri="{FF2B5EF4-FFF2-40B4-BE49-F238E27FC236}">
                <a16:creationId xmlns:a16="http://schemas.microsoft.com/office/drawing/2014/main" id="{7CF8710E-EDB8-3FEE-750F-6533A5E69F9B}"/>
              </a:ext>
            </a:extLst>
          </p:cNvPr>
          <p:cNvSpPr>
            <a:spLocks noGrp="1"/>
          </p:cNvSpPr>
          <p:nvPr>
            <p:ph type="ctrTitle" idx="4294967295"/>
          </p:nvPr>
        </p:nvSpPr>
        <p:spPr>
          <a:xfrm>
            <a:off x="542049" y="4197943"/>
            <a:ext cx="11107902" cy="2065926"/>
          </a:xfrm>
        </p:spPr>
        <p:txBody>
          <a:bodyPr/>
          <a:lstStyle/>
          <a:p>
            <a:pPr algn="ctr"/>
            <a:r>
              <a:rPr lang="en-GB" sz="2400" b="1" dirty="0">
                <a:solidFill>
                  <a:schemeClr val="bg1"/>
                </a:solidFill>
                <a:latin typeface="Arial" panose="020B0604020202020204" pitchFamily="34" charset="0"/>
                <a:cs typeface="Arial" panose="020B0604020202020204" pitchFamily="34" charset="0"/>
              </a:rPr>
              <a:t>Yuxin Yao, Christian Hockey, Joan </a:t>
            </a:r>
            <a:r>
              <a:rPr lang="en-GB" sz="2400" b="1" dirty="0" err="1">
                <a:solidFill>
                  <a:schemeClr val="bg1"/>
                </a:solidFill>
                <a:latin typeface="Arial" panose="020B0604020202020204" pitchFamily="34" charset="0"/>
                <a:cs typeface="Arial" panose="020B0604020202020204" pitchFamily="34" charset="0"/>
              </a:rPr>
              <a:t>Lasenby</a:t>
            </a:r>
            <a:br>
              <a:rPr lang="en-GB" sz="2400" b="1" dirty="0">
                <a:solidFill>
                  <a:schemeClr val="bg1"/>
                </a:solidFill>
                <a:latin typeface="Arial" panose="020B0604020202020204" pitchFamily="34" charset="0"/>
                <a:cs typeface="Arial" panose="020B0604020202020204" pitchFamily="34" charset="0"/>
              </a:rPr>
            </a:br>
            <a:r>
              <a:rPr lang="en-GB" sz="2400" b="1" dirty="0">
                <a:solidFill>
                  <a:schemeClr val="bg1"/>
                </a:solidFill>
                <a:latin typeface="Arial" panose="020B0604020202020204" pitchFamily="34" charset="0"/>
                <a:cs typeface="Arial" panose="020B0604020202020204" pitchFamily="34" charset="0"/>
              </a:rPr>
              <a:t>CUED, Cambridge</a:t>
            </a:r>
          </a:p>
        </p:txBody>
      </p:sp>
    </p:spTree>
    <p:extLst>
      <p:ext uri="{BB962C8B-B14F-4D97-AF65-F5344CB8AC3E}">
        <p14:creationId xmlns:p14="http://schemas.microsoft.com/office/powerpoint/2010/main" val="402090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7D0E944-3FE2-FD01-32A6-1A27D4D7F940}"/>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Structure of </a:t>
            </a:r>
            <a:r>
              <a:rPr lang="en-US" altLang="zh-CN" sz="3600" dirty="0" err="1"/>
              <a:t>GGATr</a:t>
            </a:r>
            <a:endParaRPr lang="zh-CN" altLang="en-US" sz="3600" dirty="0"/>
          </a:p>
        </p:txBody>
      </p:sp>
      <p:sp>
        <p:nvSpPr>
          <p:cNvPr id="3" name="内容占位符 2">
            <a:extLst>
              <a:ext uri="{FF2B5EF4-FFF2-40B4-BE49-F238E27FC236}">
                <a16:creationId xmlns:a16="http://schemas.microsoft.com/office/drawing/2014/main" id="{96E52518-101D-987E-8E2E-9BCD19EC19E1}"/>
              </a:ext>
            </a:extLst>
          </p:cNvPr>
          <p:cNvSpPr>
            <a:spLocks noGrp="1"/>
          </p:cNvSpPr>
          <p:nvPr>
            <p:ph idx="1"/>
          </p:nvPr>
        </p:nvSpPr>
        <p:spPr/>
        <p:txBody>
          <a:bodyPr>
            <a:normAutofit/>
          </a:bodyPr>
          <a:lstStyle/>
          <a:p>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7A13F3BC-AC3D-FF5D-AF64-9E39FC548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8961"/>
            <a:ext cx="12189089" cy="2840078"/>
          </a:xfrm>
          <a:prstGeom prst="rect">
            <a:avLst/>
          </a:prstGeom>
        </p:spPr>
      </p:pic>
      <p:sp>
        <p:nvSpPr>
          <p:cNvPr id="4" name="流程图: 可选过程 3">
            <a:extLst>
              <a:ext uri="{FF2B5EF4-FFF2-40B4-BE49-F238E27FC236}">
                <a16:creationId xmlns:a16="http://schemas.microsoft.com/office/drawing/2014/main" id="{906271D9-8F91-A290-5575-31A0089C0D69}"/>
              </a:ext>
            </a:extLst>
          </p:cNvPr>
          <p:cNvSpPr/>
          <p:nvPr/>
        </p:nvSpPr>
        <p:spPr>
          <a:xfrm>
            <a:off x="1597307" y="2951546"/>
            <a:ext cx="1307939" cy="1203766"/>
          </a:xfrm>
          <a:prstGeom prst="flowChartAlternateProcess">
            <a:avLst/>
          </a:prstGeom>
          <a:noFill/>
          <a:ln w="28575">
            <a:solidFill>
              <a:srgbClr val="FF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D69351BE-447A-1B68-2F2B-BEE672DC4E25}"/>
              </a:ext>
            </a:extLst>
          </p:cNvPr>
          <p:cNvSpPr txBox="1"/>
          <p:nvPr/>
        </p:nvSpPr>
        <p:spPr>
          <a:xfrm>
            <a:off x="11851255" y="6488668"/>
            <a:ext cx="340745"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9</a:t>
            </a:r>
            <a:endParaRPr lang="zh-CN"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4791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7D0E944-3FE2-FD01-32A6-1A27D4D7F940}"/>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Structure of </a:t>
            </a:r>
            <a:r>
              <a:rPr lang="en-US" altLang="zh-CN" sz="3600" dirty="0" err="1"/>
              <a:t>GGATr</a:t>
            </a:r>
            <a:endParaRPr lang="zh-CN" altLang="en-US" sz="3600" dirty="0"/>
          </a:p>
        </p:txBody>
      </p:sp>
      <p:sp>
        <p:nvSpPr>
          <p:cNvPr id="3" name="内容占位符 2">
            <a:extLst>
              <a:ext uri="{FF2B5EF4-FFF2-40B4-BE49-F238E27FC236}">
                <a16:creationId xmlns:a16="http://schemas.microsoft.com/office/drawing/2014/main" id="{96E52518-101D-987E-8E2E-9BCD19EC19E1}"/>
              </a:ext>
            </a:extLst>
          </p:cNvPr>
          <p:cNvSpPr>
            <a:spLocks noGrp="1"/>
          </p:cNvSpPr>
          <p:nvPr>
            <p:ph idx="1"/>
          </p:nvPr>
        </p:nvSpPr>
        <p:spPr/>
        <p:txBody>
          <a:bodyPr>
            <a:normAutofit/>
          </a:bodyPr>
          <a:lstStyle/>
          <a:p>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7A13F3BC-AC3D-FF5D-AF64-9E39FC548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8961"/>
            <a:ext cx="12189089" cy="2840078"/>
          </a:xfrm>
          <a:prstGeom prst="rect">
            <a:avLst/>
          </a:prstGeom>
        </p:spPr>
      </p:pic>
      <p:sp>
        <p:nvSpPr>
          <p:cNvPr id="4" name="流程图: 可选过程 3">
            <a:extLst>
              <a:ext uri="{FF2B5EF4-FFF2-40B4-BE49-F238E27FC236}">
                <a16:creationId xmlns:a16="http://schemas.microsoft.com/office/drawing/2014/main" id="{906271D9-8F91-A290-5575-31A0089C0D69}"/>
              </a:ext>
            </a:extLst>
          </p:cNvPr>
          <p:cNvSpPr/>
          <p:nvPr/>
        </p:nvSpPr>
        <p:spPr>
          <a:xfrm>
            <a:off x="2928394" y="2939971"/>
            <a:ext cx="1307939" cy="1203766"/>
          </a:xfrm>
          <a:prstGeom prst="flowChartAlternateProcess">
            <a:avLst/>
          </a:prstGeom>
          <a:noFill/>
          <a:ln w="28575">
            <a:solidFill>
              <a:srgbClr val="FF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1923687D-425E-36F2-EBE1-BE67C0C2F53D}"/>
              </a:ext>
            </a:extLst>
          </p:cNvPr>
          <p:cNvSpPr txBox="1"/>
          <p:nvPr/>
        </p:nvSpPr>
        <p:spPr>
          <a:xfrm>
            <a:off x="11756571" y="6488668"/>
            <a:ext cx="435429"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10</a:t>
            </a:r>
            <a:endParaRPr lang="zh-CN"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7714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a:extLst>
              <a:ext uri="{FF2B5EF4-FFF2-40B4-BE49-F238E27FC236}">
                <a16:creationId xmlns:a16="http://schemas.microsoft.com/office/drawing/2014/main" id="{A013EF63-6C4D-4D42-94DC-61A719D645E2}"/>
              </a:ext>
            </a:extLst>
          </p:cNvPr>
          <p:cNvSpPr txBox="1"/>
          <p:nvPr/>
        </p:nvSpPr>
        <p:spPr>
          <a:xfrm>
            <a:off x="5854005" y="5171055"/>
            <a:ext cx="3871609" cy="830997"/>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Aggregate actual information I hold. </a:t>
            </a:r>
            <a:endParaRPr lang="zh-CN" altLang="en-US" sz="2400" dirty="0">
              <a:latin typeface="Times New Roman" panose="02020603050405020304" pitchFamily="18" charset="0"/>
              <a:cs typeface="Times New Roman" panose="02020603050405020304" pitchFamily="18" charset="0"/>
            </a:endParaRPr>
          </a:p>
        </p:txBody>
      </p:sp>
      <p:sp>
        <p:nvSpPr>
          <p:cNvPr id="2" name="文本占位符 1">
            <a:extLst>
              <a:ext uri="{FF2B5EF4-FFF2-40B4-BE49-F238E27FC236}">
                <a16:creationId xmlns:a16="http://schemas.microsoft.com/office/drawing/2014/main" id="{97D0E944-3FE2-FD01-32A6-1A27D4D7F940}"/>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General Attention Mechanism</a:t>
            </a:r>
            <a:endParaRPr lang="zh-CN" altLang="en-US" sz="3600" dirty="0"/>
          </a:p>
        </p:txBody>
      </p:sp>
      <p:sp>
        <p:nvSpPr>
          <p:cNvPr id="6" name="文本框 5">
            <a:extLst>
              <a:ext uri="{FF2B5EF4-FFF2-40B4-BE49-F238E27FC236}">
                <a16:creationId xmlns:a16="http://schemas.microsoft.com/office/drawing/2014/main" id="{AC9DD578-A644-C9BF-2B33-20303A978BC2}"/>
              </a:ext>
            </a:extLst>
          </p:cNvPr>
          <p:cNvSpPr txBox="1"/>
          <p:nvPr/>
        </p:nvSpPr>
        <p:spPr>
          <a:xfrm>
            <a:off x="11771453" y="6488668"/>
            <a:ext cx="420547"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11</a:t>
            </a:r>
            <a:endParaRPr lang="zh-CN" altLang="en-US" dirty="0">
              <a:solidFill>
                <a:schemeClr val="bg1"/>
              </a:solidFill>
              <a:latin typeface="Times New Roman" panose="02020603050405020304" pitchFamily="18" charset="0"/>
              <a:cs typeface="Times New Roman" panose="02020603050405020304" pitchFamily="18" charset="0"/>
            </a:endParaRPr>
          </a:p>
        </p:txBody>
      </p:sp>
      <p:sp>
        <p:nvSpPr>
          <p:cNvPr id="5" name="内容占位符 2">
            <a:extLst>
              <a:ext uri="{FF2B5EF4-FFF2-40B4-BE49-F238E27FC236}">
                <a16:creationId xmlns:a16="http://schemas.microsoft.com/office/drawing/2014/main" id="{20B13C88-3D2E-79E9-CD8A-6609E557A6CE}"/>
              </a:ext>
            </a:extLst>
          </p:cNvPr>
          <p:cNvSpPr>
            <a:spLocks noGrp="1"/>
          </p:cNvSpPr>
          <p:nvPr>
            <p:ph idx="1"/>
          </p:nvPr>
        </p:nvSpPr>
        <p:spPr>
          <a:xfrm>
            <a:off x="363894" y="1708151"/>
            <a:ext cx="11313757" cy="4067175"/>
          </a:xfrm>
        </p:spPr>
        <p:txBody>
          <a:bodyPr>
            <a:normAutofit/>
          </a:bodyPr>
          <a:lstStyle/>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Self-attention: Focus on different parts of the input data with varying degrees of importance.</a:t>
            </a:r>
          </a:p>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Multi-head self-attention: multiple self-attention operations parallelly, focusing on different aspects. </a:t>
            </a: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2993BE36-53E6-7EC9-F7AD-213D1D9639BF}"/>
              </a:ext>
            </a:extLst>
          </p:cNvPr>
          <p:cNvSpPr/>
          <p:nvPr/>
        </p:nvSpPr>
        <p:spPr>
          <a:xfrm>
            <a:off x="514349" y="4178682"/>
            <a:ext cx="2071868" cy="100473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Times New Roman" panose="02020603050405020304" pitchFamily="18" charset="0"/>
                <a:cs typeface="Times New Roman" panose="02020603050405020304" pitchFamily="18" charset="0"/>
              </a:rPr>
              <a:t>Each Input in sequence</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cxnSp>
        <p:nvCxnSpPr>
          <p:cNvPr id="9" name="连接符: 肘形 8">
            <a:extLst>
              <a:ext uri="{FF2B5EF4-FFF2-40B4-BE49-F238E27FC236}">
                <a16:creationId xmlns:a16="http://schemas.microsoft.com/office/drawing/2014/main" id="{AC1CDCFC-3B77-8505-F3AA-661BA0A9C898}"/>
              </a:ext>
            </a:extLst>
          </p:cNvPr>
          <p:cNvCxnSpPr>
            <a:cxnSpLocks/>
            <a:stCxn id="7" idx="3"/>
            <a:endCxn id="18" idx="1"/>
          </p:cNvCxnSpPr>
          <p:nvPr/>
        </p:nvCxnSpPr>
        <p:spPr>
          <a:xfrm flipV="1">
            <a:off x="2586217" y="3960210"/>
            <a:ext cx="1407292" cy="720839"/>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连接符: 肘形 11">
            <a:extLst>
              <a:ext uri="{FF2B5EF4-FFF2-40B4-BE49-F238E27FC236}">
                <a16:creationId xmlns:a16="http://schemas.microsoft.com/office/drawing/2014/main" id="{E3F43C5F-35C3-6071-647C-C35260FE7CB3}"/>
              </a:ext>
            </a:extLst>
          </p:cNvPr>
          <p:cNvCxnSpPr>
            <a:cxnSpLocks/>
            <a:stCxn id="7" idx="3"/>
            <a:endCxn id="21" idx="1"/>
          </p:cNvCxnSpPr>
          <p:nvPr/>
        </p:nvCxnSpPr>
        <p:spPr>
          <a:xfrm>
            <a:off x="2586217" y="4681049"/>
            <a:ext cx="1407292" cy="720840"/>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id="{161F55EF-92F6-645D-7351-96C0412F654F}"/>
              </a:ext>
            </a:extLst>
          </p:cNvPr>
          <p:cNvSpPr/>
          <p:nvPr/>
        </p:nvSpPr>
        <p:spPr>
          <a:xfrm>
            <a:off x="3993509" y="3741738"/>
            <a:ext cx="1329152" cy="4369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Times New Roman" panose="02020603050405020304" pitchFamily="18" charset="0"/>
                <a:cs typeface="Times New Roman" panose="02020603050405020304" pitchFamily="18" charset="0"/>
              </a:rPr>
              <a:t>Query</a:t>
            </a:r>
            <a:endParaRPr lang="zh-CN" altLang="en-US" dirty="0">
              <a:latin typeface="Times New Roman" panose="02020603050405020304" pitchFamily="18" charset="0"/>
              <a:cs typeface="Times New Roman" panose="02020603050405020304" pitchFamily="18" charset="0"/>
            </a:endParaRPr>
          </a:p>
        </p:txBody>
      </p:sp>
      <p:sp>
        <p:nvSpPr>
          <p:cNvPr id="20" name="矩形 19">
            <a:extLst>
              <a:ext uri="{FF2B5EF4-FFF2-40B4-BE49-F238E27FC236}">
                <a16:creationId xmlns:a16="http://schemas.microsoft.com/office/drawing/2014/main" id="{B11FD008-472A-D40B-DAA6-0124693EC0A9}"/>
              </a:ext>
            </a:extLst>
          </p:cNvPr>
          <p:cNvSpPr/>
          <p:nvPr/>
        </p:nvSpPr>
        <p:spPr>
          <a:xfrm>
            <a:off x="3981934" y="4481070"/>
            <a:ext cx="1329152" cy="43694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sz="2400" dirty="0">
                <a:latin typeface="Times New Roman" panose="02020603050405020304" pitchFamily="18" charset="0"/>
                <a:cs typeface="Times New Roman" panose="02020603050405020304" pitchFamily="18" charset="0"/>
              </a:rPr>
              <a:t>Key</a:t>
            </a:r>
            <a:endParaRPr lang="zh-CN" altLang="en-US" sz="2400" dirty="0">
              <a:latin typeface="Times New Roman" panose="02020603050405020304" pitchFamily="18" charset="0"/>
              <a:cs typeface="Times New Roman" panose="02020603050405020304" pitchFamily="18" charset="0"/>
            </a:endParaRPr>
          </a:p>
        </p:txBody>
      </p:sp>
      <p:sp>
        <p:nvSpPr>
          <p:cNvPr id="21" name="矩形 20">
            <a:extLst>
              <a:ext uri="{FF2B5EF4-FFF2-40B4-BE49-F238E27FC236}">
                <a16:creationId xmlns:a16="http://schemas.microsoft.com/office/drawing/2014/main" id="{2F35B76E-DFE1-E197-D214-6134DD19143C}"/>
              </a:ext>
            </a:extLst>
          </p:cNvPr>
          <p:cNvSpPr/>
          <p:nvPr/>
        </p:nvSpPr>
        <p:spPr>
          <a:xfrm>
            <a:off x="3993509" y="5183416"/>
            <a:ext cx="1329152" cy="43694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sz="2400" dirty="0">
                <a:latin typeface="Times New Roman" panose="02020603050405020304" pitchFamily="18" charset="0"/>
                <a:cs typeface="Times New Roman" panose="02020603050405020304" pitchFamily="18" charset="0"/>
              </a:rPr>
              <a:t>Value</a:t>
            </a:r>
            <a:endParaRPr lang="zh-CN" altLang="en-US" sz="2400" dirty="0">
              <a:latin typeface="Times New Roman" panose="02020603050405020304" pitchFamily="18" charset="0"/>
              <a:cs typeface="Times New Roman" panose="02020603050405020304" pitchFamily="18" charset="0"/>
            </a:endParaRPr>
          </a:p>
        </p:txBody>
      </p:sp>
      <p:cxnSp>
        <p:nvCxnSpPr>
          <p:cNvPr id="25" name="直接箭头连接符 24">
            <a:extLst>
              <a:ext uri="{FF2B5EF4-FFF2-40B4-BE49-F238E27FC236}">
                <a16:creationId xmlns:a16="http://schemas.microsoft.com/office/drawing/2014/main" id="{AD4DA4C0-7AE4-6BFE-B05A-453E2FBA57DB}"/>
              </a:ext>
            </a:extLst>
          </p:cNvPr>
          <p:cNvCxnSpPr>
            <a:cxnSpLocks/>
            <a:stCxn id="7" idx="3"/>
            <a:endCxn id="20" idx="1"/>
          </p:cNvCxnSpPr>
          <p:nvPr/>
        </p:nvCxnSpPr>
        <p:spPr>
          <a:xfrm>
            <a:off x="2586217" y="4681049"/>
            <a:ext cx="1395717" cy="184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162CEC5B-EAAC-1E24-B88D-A4E58552AEBF}"/>
              </a:ext>
            </a:extLst>
          </p:cNvPr>
          <p:cNvSpPr txBox="1"/>
          <p:nvPr/>
        </p:nvSpPr>
        <p:spPr>
          <a:xfrm>
            <a:off x="5854006" y="3717017"/>
            <a:ext cx="3629614"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What information do I want?</a:t>
            </a:r>
            <a:endParaRPr lang="zh-CN" altLang="en-US" sz="2400" dirty="0">
              <a:latin typeface="Times New Roman" panose="02020603050405020304" pitchFamily="18" charset="0"/>
              <a:cs typeface="Times New Roman" panose="02020603050405020304" pitchFamily="18" charset="0"/>
            </a:endParaRPr>
          </a:p>
        </p:txBody>
      </p:sp>
      <p:sp>
        <p:nvSpPr>
          <p:cNvPr id="36" name="文本框 35">
            <a:extLst>
              <a:ext uri="{FF2B5EF4-FFF2-40B4-BE49-F238E27FC236}">
                <a16:creationId xmlns:a16="http://schemas.microsoft.com/office/drawing/2014/main" id="{4E18ACFC-69C2-2AA1-5797-83C103E88DBA}"/>
              </a:ext>
            </a:extLst>
          </p:cNvPr>
          <p:cNvSpPr txBox="1"/>
          <p:nvPr/>
        </p:nvSpPr>
        <p:spPr>
          <a:xfrm>
            <a:off x="5854005" y="4468709"/>
            <a:ext cx="3629615"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What information do I have?</a:t>
            </a:r>
            <a:endParaRPr lang="zh-CN" altLang="en-US" sz="2400" dirty="0">
              <a:latin typeface="Times New Roman" panose="02020603050405020304" pitchFamily="18" charset="0"/>
              <a:cs typeface="Times New Roman" panose="02020603050405020304" pitchFamily="18" charset="0"/>
            </a:endParaRPr>
          </a:p>
        </p:txBody>
      </p:sp>
      <p:cxnSp>
        <p:nvCxnSpPr>
          <p:cNvPr id="57" name="连接符: 肘形 56">
            <a:extLst>
              <a:ext uri="{FF2B5EF4-FFF2-40B4-BE49-F238E27FC236}">
                <a16:creationId xmlns:a16="http://schemas.microsoft.com/office/drawing/2014/main" id="{EEDA9ED6-0EA2-65D4-3807-2D53DDEBCBE1}"/>
              </a:ext>
            </a:extLst>
          </p:cNvPr>
          <p:cNvCxnSpPr>
            <a:cxnSpLocks/>
          </p:cNvCxnSpPr>
          <p:nvPr/>
        </p:nvCxnSpPr>
        <p:spPr>
          <a:xfrm>
            <a:off x="9549642" y="3947849"/>
            <a:ext cx="12700" cy="751692"/>
          </a:xfrm>
          <a:prstGeom prst="bentConnector3">
            <a:avLst>
              <a:gd name="adj1" fmla="val 453418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文本框 60">
            <a:extLst>
              <a:ext uri="{FF2B5EF4-FFF2-40B4-BE49-F238E27FC236}">
                <a16:creationId xmlns:a16="http://schemas.microsoft.com/office/drawing/2014/main" id="{E9B65CC0-9C99-F68A-D1F8-B03A9A9B9280}"/>
              </a:ext>
            </a:extLst>
          </p:cNvPr>
          <p:cNvSpPr txBox="1"/>
          <p:nvPr/>
        </p:nvSpPr>
        <p:spPr>
          <a:xfrm>
            <a:off x="10110774" y="4065139"/>
            <a:ext cx="2130711" cy="461665"/>
          </a:xfrm>
          <a:prstGeom prst="rect">
            <a:avLst/>
          </a:prstGeom>
          <a:noFill/>
        </p:spPr>
        <p:txBody>
          <a:bodyPr wrap="none" rtlCol="0">
            <a:spAutoFit/>
          </a:bodyPr>
          <a:lstStyle/>
          <a:p>
            <a:r>
              <a:rPr lang="en-US" altLang="zh-CN" sz="2400" dirty="0">
                <a:latin typeface="Times New Roman" panose="02020603050405020304" pitchFamily="18" charset="0"/>
                <a:cs typeface="Times New Roman" panose="02020603050405020304" pitchFamily="18" charset="0"/>
              </a:rPr>
              <a:t>Find Similarity </a:t>
            </a:r>
            <a:endParaRPr lang="zh-CN" altLang="en-US" sz="2400" dirty="0">
              <a:latin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id="{8667CD70-1DF5-2B87-008A-1247635C7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37" y="1962164"/>
            <a:ext cx="5774046" cy="32479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845F11E-68EA-8960-F0B8-1797498EBC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0140" y="1664495"/>
            <a:ext cx="5767966" cy="3843241"/>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58033CCC-CE39-94CE-007A-50C44CF477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0929" y="4403209"/>
            <a:ext cx="1407292" cy="1407292"/>
          </a:xfrm>
          <a:prstGeom prst="rect">
            <a:avLst/>
          </a:prstGeom>
        </p:spPr>
      </p:pic>
      <p:pic>
        <p:nvPicPr>
          <p:cNvPr id="10" name="图片 9">
            <a:extLst>
              <a:ext uri="{FF2B5EF4-FFF2-40B4-BE49-F238E27FC236}">
                <a16:creationId xmlns:a16="http://schemas.microsoft.com/office/drawing/2014/main" id="{00E5907D-4D3D-80D3-E870-6F52E2E9B793}"/>
              </a:ext>
            </a:extLst>
          </p:cNvPr>
          <p:cNvPicPr>
            <a:picLocks noChangeAspect="1"/>
          </p:cNvPicPr>
          <p:nvPr/>
        </p:nvPicPr>
        <p:blipFill>
          <a:blip r:embed="rId6"/>
          <a:stretch>
            <a:fillRect/>
          </a:stretch>
        </p:blipFill>
        <p:spPr>
          <a:xfrm>
            <a:off x="6302134" y="1783105"/>
            <a:ext cx="2041371" cy="547171"/>
          </a:xfrm>
          <a:prstGeom prst="rect">
            <a:avLst/>
          </a:prstGeom>
        </p:spPr>
      </p:pic>
    </p:spTree>
    <p:extLst>
      <p:ext uri="{BB962C8B-B14F-4D97-AF65-F5344CB8AC3E}">
        <p14:creationId xmlns:p14="http://schemas.microsoft.com/office/powerpoint/2010/main" val="3464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3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 grpId="0" uiExpand="1" build="p"/>
      <p:bldP spid="7" grpId="0" animBg="1"/>
      <p:bldP spid="18" grpId="0" animBg="1"/>
      <p:bldP spid="20" grpId="0" animBg="1"/>
      <p:bldP spid="21" grpId="0" animBg="1"/>
      <p:bldP spid="35" grpId="0"/>
      <p:bldP spid="36"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8BB45DDF-8D26-6EC4-DF08-15CC950A69BF}"/>
              </a:ext>
            </a:extLst>
          </p:cNvPr>
          <p:cNvPicPr>
            <a:picLocks noChangeAspect="1"/>
          </p:cNvPicPr>
          <p:nvPr/>
        </p:nvPicPr>
        <p:blipFill>
          <a:blip r:embed="rId3"/>
          <a:stretch>
            <a:fillRect/>
          </a:stretch>
        </p:blipFill>
        <p:spPr>
          <a:xfrm>
            <a:off x="3561996" y="1858625"/>
            <a:ext cx="5068007" cy="1438476"/>
          </a:xfrm>
          <a:prstGeom prst="rect">
            <a:avLst/>
          </a:prstGeom>
        </p:spPr>
      </p:pic>
      <p:sp>
        <p:nvSpPr>
          <p:cNvPr id="3" name="内容占位符 2">
            <a:extLst>
              <a:ext uri="{FF2B5EF4-FFF2-40B4-BE49-F238E27FC236}">
                <a16:creationId xmlns:a16="http://schemas.microsoft.com/office/drawing/2014/main" id="{96E52518-101D-987E-8E2E-9BCD19EC19E1}"/>
              </a:ext>
            </a:extLst>
          </p:cNvPr>
          <p:cNvSpPr>
            <a:spLocks noGrp="1"/>
          </p:cNvSpPr>
          <p:nvPr>
            <p:ph idx="1"/>
          </p:nvPr>
        </p:nvSpPr>
        <p:spPr/>
        <p:txBody>
          <a:bodyPr>
            <a:normAutofit/>
          </a:bodyPr>
          <a:lstStyle/>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Our Attention Mechanism </a:t>
            </a: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800" dirty="0" err="1">
                <a:solidFill>
                  <a:schemeClr val="tx1"/>
                </a:solidFill>
                <a:latin typeface="Times New Roman" panose="02020603050405020304" pitchFamily="18" charset="0"/>
                <a:cs typeface="Times New Roman" panose="02020603050405020304" pitchFamily="18" charset="0"/>
              </a:rPr>
              <a:t>QualComm’s</a:t>
            </a: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2800" dirty="0" err="1">
                <a:solidFill>
                  <a:schemeClr val="tx1"/>
                </a:solidFill>
                <a:latin typeface="Times New Roman" panose="02020603050405020304" pitchFamily="18" charset="0"/>
                <a:cs typeface="Times New Roman" panose="02020603050405020304" pitchFamily="18" charset="0"/>
              </a:rPr>
              <a:t>GATr</a:t>
            </a:r>
            <a:r>
              <a:rPr lang="en-US" altLang="zh-CN" sz="2800" dirty="0">
                <a:solidFill>
                  <a:schemeClr val="tx1"/>
                </a:solidFill>
                <a:latin typeface="Times New Roman" panose="02020603050405020304" pitchFamily="18" charset="0"/>
                <a:cs typeface="Times New Roman" panose="02020603050405020304" pitchFamily="18" charset="0"/>
              </a:rPr>
              <a:t>: Distance-aware dot product attention</a:t>
            </a: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p:txBody>
      </p:sp>
      <p:pic>
        <p:nvPicPr>
          <p:cNvPr id="12" name="图片 11">
            <a:extLst>
              <a:ext uri="{FF2B5EF4-FFF2-40B4-BE49-F238E27FC236}">
                <a16:creationId xmlns:a16="http://schemas.microsoft.com/office/drawing/2014/main" id="{FF9C10E7-F9DB-9996-29FC-E3644EF0AD92}"/>
              </a:ext>
            </a:extLst>
          </p:cNvPr>
          <p:cNvPicPr>
            <a:picLocks noChangeAspect="1"/>
          </p:cNvPicPr>
          <p:nvPr/>
        </p:nvPicPr>
        <p:blipFill>
          <a:blip r:embed="rId4"/>
          <a:stretch>
            <a:fillRect/>
          </a:stretch>
        </p:blipFill>
        <p:spPr>
          <a:xfrm>
            <a:off x="3658531" y="4404388"/>
            <a:ext cx="4965731" cy="1027993"/>
          </a:xfrm>
          <a:prstGeom prst="rect">
            <a:avLst/>
          </a:prstGeom>
        </p:spPr>
      </p:pic>
      <p:sp>
        <p:nvSpPr>
          <p:cNvPr id="2" name="文本占位符 1">
            <a:extLst>
              <a:ext uri="{FF2B5EF4-FFF2-40B4-BE49-F238E27FC236}">
                <a16:creationId xmlns:a16="http://schemas.microsoft.com/office/drawing/2014/main" id="{97D0E944-3FE2-FD01-32A6-1A27D4D7F940}"/>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Attention Head</a:t>
            </a:r>
            <a:endParaRPr lang="zh-CN" altLang="en-US" sz="3600" dirty="0"/>
          </a:p>
        </p:txBody>
      </p:sp>
      <p:sp>
        <p:nvSpPr>
          <p:cNvPr id="6" name="文本框 5">
            <a:extLst>
              <a:ext uri="{FF2B5EF4-FFF2-40B4-BE49-F238E27FC236}">
                <a16:creationId xmlns:a16="http://schemas.microsoft.com/office/drawing/2014/main" id="{AC9DD578-A644-C9BF-2B33-20303A978BC2}"/>
              </a:ext>
            </a:extLst>
          </p:cNvPr>
          <p:cNvSpPr txBox="1"/>
          <p:nvPr/>
        </p:nvSpPr>
        <p:spPr>
          <a:xfrm>
            <a:off x="11771453" y="6488668"/>
            <a:ext cx="420547"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12</a:t>
            </a:r>
            <a:endParaRPr lang="zh-CN" altLang="en-US" dirty="0">
              <a:solidFill>
                <a:schemeClr val="bg1"/>
              </a:solidFill>
              <a:latin typeface="Times New Roman" panose="02020603050405020304" pitchFamily="18" charset="0"/>
              <a:cs typeface="Times New Roman" panose="02020603050405020304" pitchFamily="18" charset="0"/>
            </a:endParaRPr>
          </a:p>
        </p:txBody>
      </p:sp>
      <p:pic>
        <p:nvPicPr>
          <p:cNvPr id="15" name="图片 14">
            <a:extLst>
              <a:ext uri="{FF2B5EF4-FFF2-40B4-BE49-F238E27FC236}">
                <a16:creationId xmlns:a16="http://schemas.microsoft.com/office/drawing/2014/main" id="{45D1B64E-8DBD-85AB-5EB7-F5B9E4F74A6E}"/>
              </a:ext>
            </a:extLst>
          </p:cNvPr>
          <p:cNvPicPr>
            <a:picLocks noChangeAspect="1"/>
          </p:cNvPicPr>
          <p:nvPr/>
        </p:nvPicPr>
        <p:blipFill rotWithShape="1">
          <a:blip r:embed="rId5"/>
          <a:srcRect t="21433" r="3228"/>
          <a:stretch/>
        </p:blipFill>
        <p:spPr>
          <a:xfrm>
            <a:off x="4568682" y="4742037"/>
            <a:ext cx="1527318" cy="520612"/>
          </a:xfrm>
          <a:prstGeom prst="rect">
            <a:avLst/>
          </a:prstGeom>
        </p:spPr>
      </p:pic>
      <p:sp>
        <p:nvSpPr>
          <p:cNvPr id="24" name="流程图: 可选过程 23">
            <a:extLst>
              <a:ext uri="{FF2B5EF4-FFF2-40B4-BE49-F238E27FC236}">
                <a16:creationId xmlns:a16="http://schemas.microsoft.com/office/drawing/2014/main" id="{6324EA25-4BD8-C600-812D-CB2A597E6F84}"/>
              </a:ext>
            </a:extLst>
          </p:cNvPr>
          <p:cNvSpPr/>
          <p:nvPr/>
        </p:nvSpPr>
        <p:spPr>
          <a:xfrm>
            <a:off x="6273477" y="4383008"/>
            <a:ext cx="1651323" cy="520612"/>
          </a:xfrm>
          <a:prstGeom prst="flowChartAlternateProcess">
            <a:avLst/>
          </a:prstGeom>
          <a:noFill/>
          <a:ln w="28575">
            <a:solidFill>
              <a:srgbClr val="FF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6" name="流程图: 可选过程 25">
            <a:extLst>
              <a:ext uri="{FF2B5EF4-FFF2-40B4-BE49-F238E27FC236}">
                <a16:creationId xmlns:a16="http://schemas.microsoft.com/office/drawing/2014/main" id="{46ED2ECF-8A86-8648-7132-8FBA1D49E302}"/>
              </a:ext>
            </a:extLst>
          </p:cNvPr>
          <p:cNvSpPr/>
          <p:nvPr/>
        </p:nvSpPr>
        <p:spPr>
          <a:xfrm>
            <a:off x="6273477" y="1995026"/>
            <a:ext cx="1400538" cy="582837"/>
          </a:xfrm>
          <a:prstGeom prst="flowChartAlternateProcess">
            <a:avLst/>
          </a:prstGeom>
          <a:noFill/>
          <a:ln w="28575">
            <a:solidFill>
              <a:srgbClr val="FF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 name="流程图: 可选过程 3">
            <a:extLst>
              <a:ext uri="{FF2B5EF4-FFF2-40B4-BE49-F238E27FC236}">
                <a16:creationId xmlns:a16="http://schemas.microsoft.com/office/drawing/2014/main" id="{3E2B48A9-7C4B-F8E0-6128-5011F6F99F40}"/>
              </a:ext>
            </a:extLst>
          </p:cNvPr>
          <p:cNvSpPr/>
          <p:nvPr/>
        </p:nvSpPr>
        <p:spPr>
          <a:xfrm>
            <a:off x="6648464" y="2659658"/>
            <a:ext cx="763256" cy="520612"/>
          </a:xfrm>
          <a:prstGeom prst="flowChartAlternateProcess">
            <a:avLst/>
          </a:prstGeom>
          <a:noFill/>
          <a:ln w="28575">
            <a:solidFill>
              <a:srgbClr val="FF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85F3841A-1F98-09E2-5CA4-88471AD56E62}"/>
              </a:ext>
            </a:extLst>
          </p:cNvPr>
          <p:cNvSpPr txBox="1"/>
          <p:nvPr/>
        </p:nvSpPr>
        <p:spPr>
          <a:xfrm>
            <a:off x="6217920" y="3244334"/>
            <a:ext cx="1879600"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Number of basis</a:t>
            </a:r>
            <a:endParaRPr lang="zh-CN" altLang="en-US"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198B5EC0-B98D-CDAD-FD46-4DBE0D1CFC0C}"/>
              </a:ext>
            </a:extLst>
          </p:cNvPr>
          <p:cNvSpPr txBox="1"/>
          <p:nvPr/>
        </p:nvSpPr>
        <p:spPr>
          <a:xfrm>
            <a:off x="6326454" y="5473540"/>
            <a:ext cx="1879600" cy="646331"/>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Number of basis not squares to 0</a:t>
            </a:r>
            <a:endParaRPr lang="zh-CN" altLang="en-US" dirty="0">
              <a:latin typeface="Times New Roman" panose="02020603050405020304" pitchFamily="18" charset="0"/>
              <a:cs typeface="Times New Roman" panose="02020603050405020304" pitchFamily="18" charset="0"/>
            </a:endParaRPr>
          </a:p>
        </p:txBody>
      </p:sp>
      <p:sp>
        <p:nvSpPr>
          <p:cNvPr id="8" name="流程图: 可选过程 7">
            <a:extLst>
              <a:ext uri="{FF2B5EF4-FFF2-40B4-BE49-F238E27FC236}">
                <a16:creationId xmlns:a16="http://schemas.microsoft.com/office/drawing/2014/main" id="{44AD75A8-3580-FCB1-1215-7290470F092B}"/>
              </a:ext>
            </a:extLst>
          </p:cNvPr>
          <p:cNvSpPr/>
          <p:nvPr/>
        </p:nvSpPr>
        <p:spPr>
          <a:xfrm>
            <a:off x="6394464" y="4982605"/>
            <a:ext cx="1527318" cy="520612"/>
          </a:xfrm>
          <a:prstGeom prst="flowChartAlternateProcess">
            <a:avLst/>
          </a:prstGeom>
          <a:noFill/>
          <a:ln w="28575">
            <a:solidFill>
              <a:srgbClr val="FF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4659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6" grpId="0" animBg="1"/>
      <p:bldP spid="26" grpId="1" animBg="1"/>
      <p:bldP spid="4" grpId="0" animBg="1"/>
      <p:bldP spid="4" grpId="1" animBg="1"/>
      <p:bldP spid="5" grpId="0"/>
      <p:bldP spid="5" grpId="1"/>
      <p:bldP spid="7" grpId="0"/>
      <p:bldP spid="7" grpId="1"/>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7D0E944-3FE2-FD01-32A6-1A27D4D7F940}"/>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Structure of </a:t>
            </a:r>
            <a:r>
              <a:rPr lang="en-US" altLang="zh-CN" sz="3600" dirty="0" err="1"/>
              <a:t>GGATr</a:t>
            </a:r>
            <a:r>
              <a:rPr lang="en-US" altLang="zh-CN" sz="3600" dirty="0"/>
              <a:t> – Feed-forward Block</a:t>
            </a:r>
            <a:endParaRPr lang="zh-CN" altLang="en-US" sz="3600" dirty="0"/>
          </a:p>
        </p:txBody>
      </p:sp>
      <p:sp>
        <p:nvSpPr>
          <p:cNvPr id="3" name="内容占位符 2">
            <a:extLst>
              <a:ext uri="{FF2B5EF4-FFF2-40B4-BE49-F238E27FC236}">
                <a16:creationId xmlns:a16="http://schemas.microsoft.com/office/drawing/2014/main" id="{96E52518-101D-987E-8E2E-9BCD19EC19E1}"/>
              </a:ext>
            </a:extLst>
          </p:cNvPr>
          <p:cNvSpPr>
            <a:spLocks noGrp="1"/>
          </p:cNvSpPr>
          <p:nvPr>
            <p:ph idx="1"/>
          </p:nvPr>
        </p:nvSpPr>
        <p:spPr/>
        <p:txBody>
          <a:bodyPr>
            <a:normAutofit/>
          </a:bodyPr>
          <a:lstStyle/>
          <a:p>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7A13F3BC-AC3D-FF5D-AF64-9E39FC548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8961"/>
            <a:ext cx="12189089" cy="2840078"/>
          </a:xfrm>
          <a:prstGeom prst="rect">
            <a:avLst/>
          </a:prstGeom>
        </p:spPr>
      </p:pic>
      <p:sp>
        <p:nvSpPr>
          <p:cNvPr id="4" name="流程图: 可选过程 3">
            <a:extLst>
              <a:ext uri="{FF2B5EF4-FFF2-40B4-BE49-F238E27FC236}">
                <a16:creationId xmlns:a16="http://schemas.microsoft.com/office/drawing/2014/main" id="{5032E4A3-8ADA-0E70-FEB6-39DCA7C703DC}"/>
              </a:ext>
            </a:extLst>
          </p:cNvPr>
          <p:cNvSpPr/>
          <p:nvPr/>
        </p:nvSpPr>
        <p:spPr>
          <a:xfrm>
            <a:off x="6092098" y="2939971"/>
            <a:ext cx="1307939" cy="1203766"/>
          </a:xfrm>
          <a:prstGeom prst="flowChartAlternateProcess">
            <a:avLst/>
          </a:prstGeom>
          <a:noFill/>
          <a:ln w="28575">
            <a:solidFill>
              <a:srgbClr val="FF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C8E50E47-3F63-069A-E7DB-0CE13F2CB71B}"/>
              </a:ext>
            </a:extLst>
          </p:cNvPr>
          <p:cNvSpPr txBox="1"/>
          <p:nvPr/>
        </p:nvSpPr>
        <p:spPr>
          <a:xfrm>
            <a:off x="11771453" y="6488668"/>
            <a:ext cx="420547"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13</a:t>
            </a:r>
            <a:endParaRPr lang="zh-CN"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7570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7D0E944-3FE2-FD01-32A6-1A27D4D7F940}"/>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Structure of </a:t>
            </a:r>
            <a:r>
              <a:rPr lang="en-US" altLang="zh-CN" sz="3600" dirty="0" err="1"/>
              <a:t>GGATr</a:t>
            </a:r>
            <a:r>
              <a:rPr lang="en-US" altLang="zh-CN" sz="3600" dirty="0"/>
              <a:t> – Feed-forward Block</a:t>
            </a:r>
            <a:endParaRPr lang="zh-CN" altLang="en-US" sz="3600" dirty="0"/>
          </a:p>
        </p:txBody>
      </p:sp>
      <p:sp>
        <p:nvSpPr>
          <p:cNvPr id="3" name="内容占位符 2">
            <a:extLst>
              <a:ext uri="{FF2B5EF4-FFF2-40B4-BE49-F238E27FC236}">
                <a16:creationId xmlns:a16="http://schemas.microsoft.com/office/drawing/2014/main" id="{96E52518-101D-987E-8E2E-9BCD19EC19E1}"/>
              </a:ext>
            </a:extLst>
          </p:cNvPr>
          <p:cNvSpPr>
            <a:spLocks noGrp="1"/>
          </p:cNvSpPr>
          <p:nvPr>
            <p:ph idx="1"/>
          </p:nvPr>
        </p:nvSpPr>
        <p:spPr/>
        <p:txBody>
          <a:bodyPr>
            <a:normAutofit/>
          </a:bodyPr>
          <a:lstStyle/>
          <a:p>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7A13F3BC-AC3D-FF5D-AF64-9E39FC548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8961"/>
            <a:ext cx="12189089" cy="2840078"/>
          </a:xfrm>
          <a:prstGeom prst="rect">
            <a:avLst/>
          </a:prstGeom>
        </p:spPr>
      </p:pic>
      <p:sp>
        <p:nvSpPr>
          <p:cNvPr id="4" name="流程图: 可选过程 3">
            <a:extLst>
              <a:ext uri="{FF2B5EF4-FFF2-40B4-BE49-F238E27FC236}">
                <a16:creationId xmlns:a16="http://schemas.microsoft.com/office/drawing/2014/main" id="{F46D5EE2-A2E6-B2F0-7DC9-DA7CE0E07E01}"/>
              </a:ext>
            </a:extLst>
          </p:cNvPr>
          <p:cNvSpPr/>
          <p:nvPr/>
        </p:nvSpPr>
        <p:spPr>
          <a:xfrm>
            <a:off x="7444905" y="2526612"/>
            <a:ext cx="1307939" cy="2070440"/>
          </a:xfrm>
          <a:prstGeom prst="flowChartAlternateProcess">
            <a:avLst/>
          </a:prstGeom>
          <a:noFill/>
          <a:ln w="28575">
            <a:solidFill>
              <a:srgbClr val="FF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AAA7F812-1101-8836-34B4-40E4178F787C}"/>
              </a:ext>
            </a:extLst>
          </p:cNvPr>
          <p:cNvSpPr txBox="1"/>
          <p:nvPr/>
        </p:nvSpPr>
        <p:spPr>
          <a:xfrm>
            <a:off x="11771453" y="6488668"/>
            <a:ext cx="420547"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14</a:t>
            </a:r>
            <a:endParaRPr lang="zh-CN"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0330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7D0E944-3FE2-FD01-32A6-1A27D4D7F940}"/>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Structure of </a:t>
            </a:r>
            <a:r>
              <a:rPr lang="en-US" altLang="zh-CN" sz="3600" dirty="0" err="1"/>
              <a:t>GGATr</a:t>
            </a:r>
            <a:r>
              <a:rPr lang="en-US" altLang="zh-CN" sz="3600" dirty="0"/>
              <a:t> – Feed-forward Block</a:t>
            </a:r>
            <a:endParaRPr lang="zh-CN" altLang="en-US" sz="3600" dirty="0"/>
          </a:p>
        </p:txBody>
      </p:sp>
      <p:sp>
        <p:nvSpPr>
          <p:cNvPr id="3" name="内容占位符 2">
            <a:extLst>
              <a:ext uri="{FF2B5EF4-FFF2-40B4-BE49-F238E27FC236}">
                <a16:creationId xmlns:a16="http://schemas.microsoft.com/office/drawing/2014/main" id="{96E52518-101D-987E-8E2E-9BCD19EC19E1}"/>
              </a:ext>
            </a:extLst>
          </p:cNvPr>
          <p:cNvSpPr>
            <a:spLocks noGrp="1"/>
          </p:cNvSpPr>
          <p:nvPr>
            <p:ph idx="1"/>
          </p:nvPr>
        </p:nvSpPr>
        <p:spPr/>
        <p:txBody>
          <a:bodyPr>
            <a:normAutofit/>
          </a:bodyPr>
          <a:lstStyle/>
          <a:p>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7A13F3BC-AC3D-FF5D-AF64-9E39FC548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8961"/>
            <a:ext cx="12189089" cy="2840078"/>
          </a:xfrm>
          <a:prstGeom prst="rect">
            <a:avLst/>
          </a:prstGeom>
        </p:spPr>
      </p:pic>
      <p:sp>
        <p:nvSpPr>
          <p:cNvPr id="4" name="流程图: 可选过程 3">
            <a:extLst>
              <a:ext uri="{FF2B5EF4-FFF2-40B4-BE49-F238E27FC236}">
                <a16:creationId xmlns:a16="http://schemas.microsoft.com/office/drawing/2014/main" id="{906271D9-8F91-A290-5575-31A0089C0D69}"/>
              </a:ext>
            </a:extLst>
          </p:cNvPr>
          <p:cNvSpPr/>
          <p:nvPr/>
        </p:nvSpPr>
        <p:spPr>
          <a:xfrm>
            <a:off x="8785188" y="2939971"/>
            <a:ext cx="1307939" cy="1203766"/>
          </a:xfrm>
          <a:prstGeom prst="flowChartAlternateProcess">
            <a:avLst/>
          </a:prstGeom>
          <a:noFill/>
          <a:ln w="28575">
            <a:solidFill>
              <a:srgbClr val="FF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5EF7B328-B4CF-CD7C-638B-82B83FB69136}"/>
              </a:ext>
            </a:extLst>
          </p:cNvPr>
          <p:cNvSpPr txBox="1"/>
          <p:nvPr/>
        </p:nvSpPr>
        <p:spPr>
          <a:xfrm>
            <a:off x="11771453" y="6488668"/>
            <a:ext cx="420547"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15</a:t>
            </a:r>
            <a:endParaRPr lang="zh-CN"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9331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7D0E944-3FE2-FD01-32A6-1A27D4D7F940}"/>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Structure of </a:t>
            </a:r>
            <a:r>
              <a:rPr lang="en-US" altLang="zh-CN" sz="3600" dirty="0" err="1"/>
              <a:t>GGATr</a:t>
            </a:r>
            <a:r>
              <a:rPr lang="en-US" altLang="zh-CN" sz="3600" dirty="0"/>
              <a:t> – Feed-forward Block</a:t>
            </a:r>
            <a:endParaRPr lang="zh-CN" altLang="en-US" sz="3600" dirty="0"/>
          </a:p>
        </p:txBody>
      </p:sp>
      <p:sp>
        <p:nvSpPr>
          <p:cNvPr id="3" name="内容占位符 2">
            <a:extLst>
              <a:ext uri="{FF2B5EF4-FFF2-40B4-BE49-F238E27FC236}">
                <a16:creationId xmlns:a16="http://schemas.microsoft.com/office/drawing/2014/main" id="{96E52518-101D-987E-8E2E-9BCD19EC19E1}"/>
              </a:ext>
            </a:extLst>
          </p:cNvPr>
          <p:cNvSpPr>
            <a:spLocks noGrp="1"/>
          </p:cNvSpPr>
          <p:nvPr>
            <p:ph idx="1"/>
          </p:nvPr>
        </p:nvSpPr>
        <p:spPr/>
        <p:txBody>
          <a:bodyPr>
            <a:normAutofit/>
          </a:bodyPr>
          <a:lstStyle/>
          <a:p>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7A13F3BC-AC3D-FF5D-AF64-9E39FC548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8961"/>
            <a:ext cx="12189089" cy="2840078"/>
          </a:xfrm>
          <a:prstGeom prst="rect">
            <a:avLst/>
          </a:prstGeom>
        </p:spPr>
      </p:pic>
      <p:sp>
        <p:nvSpPr>
          <p:cNvPr id="4" name="流程图: 可选过程 3">
            <a:extLst>
              <a:ext uri="{FF2B5EF4-FFF2-40B4-BE49-F238E27FC236}">
                <a16:creationId xmlns:a16="http://schemas.microsoft.com/office/drawing/2014/main" id="{906271D9-8F91-A290-5575-31A0089C0D69}"/>
              </a:ext>
            </a:extLst>
          </p:cNvPr>
          <p:cNvSpPr/>
          <p:nvPr/>
        </p:nvSpPr>
        <p:spPr>
          <a:xfrm>
            <a:off x="10046830" y="2939971"/>
            <a:ext cx="1307939" cy="1203766"/>
          </a:xfrm>
          <a:prstGeom prst="flowChartAlternateProcess">
            <a:avLst/>
          </a:prstGeom>
          <a:noFill/>
          <a:ln w="28575">
            <a:solidFill>
              <a:srgbClr val="FF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5EF7B328-B4CF-CD7C-638B-82B83FB69136}"/>
              </a:ext>
            </a:extLst>
          </p:cNvPr>
          <p:cNvSpPr txBox="1"/>
          <p:nvPr/>
        </p:nvSpPr>
        <p:spPr>
          <a:xfrm>
            <a:off x="11771453" y="6488668"/>
            <a:ext cx="420547"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16</a:t>
            </a:r>
            <a:endParaRPr lang="zh-CN"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5872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7D0E944-3FE2-FD01-32A6-1A27D4D7F940}"/>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Experiments – </a:t>
            </a:r>
            <a:r>
              <a:rPr lang="en-US" altLang="zh-CN" sz="3600" dirty="0" err="1"/>
              <a:t>PoseNet</a:t>
            </a:r>
            <a:endParaRPr lang="zh-CN" altLang="en-US" sz="3600" dirty="0"/>
          </a:p>
        </p:txBody>
      </p:sp>
      <p:sp>
        <p:nvSpPr>
          <p:cNvPr id="3" name="内容占位符 2">
            <a:extLst>
              <a:ext uri="{FF2B5EF4-FFF2-40B4-BE49-F238E27FC236}">
                <a16:creationId xmlns:a16="http://schemas.microsoft.com/office/drawing/2014/main" id="{96E52518-101D-987E-8E2E-9BCD19EC19E1}"/>
              </a:ext>
            </a:extLst>
          </p:cNvPr>
          <p:cNvSpPr>
            <a:spLocks noGrp="1"/>
          </p:cNvSpPr>
          <p:nvPr>
            <p:ph idx="1"/>
          </p:nvPr>
        </p:nvSpPr>
        <p:spPr/>
        <p:txBody>
          <a:bodyPr>
            <a:normAutofit/>
          </a:bodyPr>
          <a:lstStyle/>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42E11F96-C16F-05F4-3746-F854A43E0D09}"/>
              </a:ext>
            </a:extLst>
          </p:cNvPr>
          <p:cNvPicPr>
            <a:picLocks noChangeAspect="1"/>
          </p:cNvPicPr>
          <p:nvPr/>
        </p:nvPicPr>
        <p:blipFill>
          <a:blip r:embed="rId3"/>
          <a:stretch>
            <a:fillRect/>
          </a:stretch>
        </p:blipFill>
        <p:spPr>
          <a:xfrm>
            <a:off x="570435" y="1273560"/>
            <a:ext cx="11107216" cy="4774312"/>
          </a:xfrm>
          <a:prstGeom prst="rect">
            <a:avLst/>
          </a:prstGeom>
        </p:spPr>
      </p:pic>
      <p:sp>
        <p:nvSpPr>
          <p:cNvPr id="6" name="文本框 5">
            <a:extLst>
              <a:ext uri="{FF2B5EF4-FFF2-40B4-BE49-F238E27FC236}">
                <a16:creationId xmlns:a16="http://schemas.microsoft.com/office/drawing/2014/main" id="{D005CAE8-EA3A-D691-9F25-6A6A2E772B3B}"/>
              </a:ext>
            </a:extLst>
          </p:cNvPr>
          <p:cNvSpPr txBox="1"/>
          <p:nvPr/>
        </p:nvSpPr>
        <p:spPr>
          <a:xfrm>
            <a:off x="2795342" y="6063343"/>
            <a:ext cx="9396658" cy="634148"/>
          </a:xfrm>
          <a:prstGeom prst="rect">
            <a:avLst/>
          </a:prstGeom>
          <a:noFill/>
        </p:spPr>
        <p:txBody>
          <a:bodyPr wrap="square">
            <a:spAutoFit/>
          </a:bodyPr>
          <a:lstStyle/>
          <a:p>
            <a:pPr>
              <a:lnSpc>
                <a:spcPts val="1400"/>
              </a:lnSpc>
            </a:pPr>
            <a:r>
              <a:rPr lang="en-US" altLang="zh-CN" sz="1600" dirty="0">
                <a:solidFill>
                  <a:schemeClr val="bg1">
                    <a:lumMod val="95000"/>
                  </a:schemeClr>
                </a:solidFill>
                <a:latin typeface="Times New Roman" panose="02020603050405020304" pitchFamily="18" charset="0"/>
                <a:cs typeface="Times New Roman" panose="02020603050405020304" pitchFamily="18" charset="0"/>
              </a:rPr>
              <a:t>Ref: Kendall, A., Grimes, M., and </a:t>
            </a:r>
            <a:r>
              <a:rPr lang="en-US" altLang="zh-CN" sz="1600" dirty="0" err="1">
                <a:solidFill>
                  <a:schemeClr val="bg1">
                    <a:lumMod val="95000"/>
                  </a:schemeClr>
                </a:solidFill>
                <a:latin typeface="Times New Roman" panose="02020603050405020304" pitchFamily="18" charset="0"/>
                <a:cs typeface="Times New Roman" panose="02020603050405020304" pitchFamily="18" charset="0"/>
              </a:rPr>
              <a:t>Cipolla</a:t>
            </a:r>
            <a:r>
              <a:rPr lang="en-US" altLang="zh-CN" sz="1600" dirty="0">
                <a:solidFill>
                  <a:schemeClr val="bg1">
                    <a:lumMod val="95000"/>
                  </a:schemeClr>
                </a:solidFill>
                <a:latin typeface="Times New Roman" panose="02020603050405020304" pitchFamily="18" charset="0"/>
                <a:cs typeface="Times New Roman" panose="02020603050405020304" pitchFamily="18" charset="0"/>
              </a:rPr>
              <a:t>, R. (2015). </a:t>
            </a:r>
            <a:r>
              <a:rPr lang="en-US" altLang="zh-CN" sz="1600" dirty="0" err="1">
                <a:solidFill>
                  <a:schemeClr val="bg1">
                    <a:lumMod val="95000"/>
                  </a:schemeClr>
                </a:solidFill>
                <a:latin typeface="Times New Roman" panose="02020603050405020304" pitchFamily="18" charset="0"/>
                <a:cs typeface="Times New Roman" panose="02020603050405020304" pitchFamily="18" charset="0"/>
              </a:rPr>
              <a:t>Posenet</a:t>
            </a:r>
            <a:r>
              <a:rPr lang="en-US" altLang="zh-CN" sz="1600" dirty="0">
                <a:solidFill>
                  <a:schemeClr val="bg1">
                    <a:lumMod val="95000"/>
                  </a:schemeClr>
                </a:solidFill>
                <a:latin typeface="Times New Roman" panose="02020603050405020304" pitchFamily="18" charset="0"/>
                <a:cs typeface="Times New Roman" panose="02020603050405020304" pitchFamily="18" charset="0"/>
              </a:rPr>
              <a:t>: A convolutional network for real-time 6-dof camera </a:t>
            </a:r>
            <a:r>
              <a:rPr lang="en-US" altLang="zh-CN" sz="1600" dirty="0" err="1">
                <a:solidFill>
                  <a:schemeClr val="bg1">
                    <a:lumMod val="95000"/>
                  </a:schemeClr>
                </a:solidFill>
                <a:latin typeface="Times New Roman" panose="02020603050405020304" pitchFamily="18" charset="0"/>
                <a:cs typeface="Times New Roman" panose="02020603050405020304" pitchFamily="18" charset="0"/>
              </a:rPr>
              <a:t>relocalization</a:t>
            </a:r>
            <a:r>
              <a:rPr lang="en-US" altLang="zh-CN" sz="1600" dirty="0">
                <a:solidFill>
                  <a:schemeClr val="bg1">
                    <a:lumMod val="95000"/>
                  </a:schemeClr>
                </a:solidFill>
                <a:latin typeface="Times New Roman" panose="02020603050405020304" pitchFamily="18" charset="0"/>
                <a:cs typeface="Times New Roman" panose="02020603050405020304" pitchFamily="18" charset="0"/>
              </a:rPr>
              <a:t>. In Proceedings of the IEEE international conference on computer vision, pages 2938–2946.</a:t>
            </a:r>
          </a:p>
        </p:txBody>
      </p:sp>
      <p:sp>
        <p:nvSpPr>
          <p:cNvPr id="4" name="文本框 3">
            <a:extLst>
              <a:ext uri="{FF2B5EF4-FFF2-40B4-BE49-F238E27FC236}">
                <a16:creationId xmlns:a16="http://schemas.microsoft.com/office/drawing/2014/main" id="{30563A68-061E-898D-5499-7A607E853E2B}"/>
              </a:ext>
            </a:extLst>
          </p:cNvPr>
          <p:cNvSpPr txBox="1"/>
          <p:nvPr/>
        </p:nvSpPr>
        <p:spPr>
          <a:xfrm>
            <a:off x="11771453" y="6488668"/>
            <a:ext cx="420547"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17</a:t>
            </a:r>
            <a:endParaRPr lang="zh-CN"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8813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7D0E944-3FE2-FD01-32A6-1A27D4D7F940}"/>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Experiments – </a:t>
            </a:r>
            <a:r>
              <a:rPr lang="en-US" altLang="zh-CN" sz="3600" dirty="0" err="1"/>
              <a:t>PoseNet</a:t>
            </a:r>
            <a:endParaRPr lang="zh-CN" altLang="en-US" sz="3600" dirty="0"/>
          </a:p>
        </p:txBody>
      </p:sp>
      <p:sp>
        <p:nvSpPr>
          <p:cNvPr id="3" name="内容占位符 2">
            <a:extLst>
              <a:ext uri="{FF2B5EF4-FFF2-40B4-BE49-F238E27FC236}">
                <a16:creationId xmlns:a16="http://schemas.microsoft.com/office/drawing/2014/main" id="{96E52518-101D-987E-8E2E-9BCD19EC19E1}"/>
              </a:ext>
            </a:extLst>
          </p:cNvPr>
          <p:cNvSpPr>
            <a:spLocks noGrp="1"/>
          </p:cNvSpPr>
          <p:nvPr>
            <p:ph idx="1"/>
          </p:nvPr>
        </p:nvSpPr>
        <p:spPr/>
        <p:txBody>
          <a:bodyPr>
            <a:normAutofit/>
          </a:bodyPr>
          <a:lstStyle/>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71AFBE89-A0D0-6A19-7AE1-88319089A80F}"/>
              </a:ext>
            </a:extLst>
          </p:cNvPr>
          <p:cNvPicPr>
            <a:picLocks noChangeAspect="1"/>
          </p:cNvPicPr>
          <p:nvPr/>
        </p:nvPicPr>
        <p:blipFill>
          <a:blip r:embed="rId3"/>
          <a:stretch>
            <a:fillRect/>
          </a:stretch>
        </p:blipFill>
        <p:spPr>
          <a:xfrm>
            <a:off x="0" y="1777045"/>
            <a:ext cx="12192000" cy="3372804"/>
          </a:xfrm>
          <a:prstGeom prst="rect">
            <a:avLst/>
          </a:prstGeom>
        </p:spPr>
      </p:pic>
      <p:sp>
        <p:nvSpPr>
          <p:cNvPr id="5" name="文本框 4">
            <a:extLst>
              <a:ext uri="{FF2B5EF4-FFF2-40B4-BE49-F238E27FC236}">
                <a16:creationId xmlns:a16="http://schemas.microsoft.com/office/drawing/2014/main" id="{F4727CEE-3FF0-4C56-7966-9073F4E10D1F}"/>
              </a:ext>
            </a:extLst>
          </p:cNvPr>
          <p:cNvSpPr txBox="1"/>
          <p:nvPr/>
        </p:nvSpPr>
        <p:spPr>
          <a:xfrm>
            <a:off x="2795342" y="6063343"/>
            <a:ext cx="9396658" cy="810478"/>
          </a:xfrm>
          <a:prstGeom prst="rect">
            <a:avLst/>
          </a:prstGeom>
          <a:noFill/>
        </p:spPr>
        <p:txBody>
          <a:bodyPr wrap="square">
            <a:spAutoFit/>
          </a:bodyPr>
          <a:lstStyle/>
          <a:p>
            <a:pPr>
              <a:lnSpc>
                <a:spcPts val="1400"/>
              </a:lnSpc>
            </a:pPr>
            <a:r>
              <a:rPr lang="en-US" altLang="zh-CN" sz="1600" dirty="0">
                <a:solidFill>
                  <a:schemeClr val="bg1">
                    <a:lumMod val="95000"/>
                  </a:schemeClr>
                </a:solidFill>
                <a:latin typeface="Times New Roman" panose="02020603050405020304" pitchFamily="18" charset="0"/>
                <a:cs typeface="Times New Roman" panose="02020603050405020304" pitchFamily="18" charset="0"/>
              </a:rPr>
              <a:t>Ref: Pepe, A., Lasenby, J., and Buchholz, S. (2024). </a:t>
            </a:r>
            <a:r>
              <a:rPr lang="en-US" altLang="zh-CN" sz="1600" dirty="0" err="1">
                <a:solidFill>
                  <a:schemeClr val="bg1">
                    <a:lumMod val="95000"/>
                  </a:schemeClr>
                </a:solidFill>
                <a:latin typeface="Times New Roman" panose="02020603050405020304" pitchFamily="18" charset="0"/>
                <a:cs typeface="Times New Roman" panose="02020603050405020304" pitchFamily="18" charset="0"/>
              </a:rPr>
              <a:t>Cgaposenet</a:t>
            </a:r>
            <a:r>
              <a:rPr lang="en-US" altLang="zh-CN" sz="1600" dirty="0">
                <a:solidFill>
                  <a:schemeClr val="bg1">
                    <a:lumMod val="95000"/>
                  </a:schemeClr>
                </a:solidFill>
                <a:latin typeface="Times New Roman" panose="02020603050405020304" pitchFamily="18" charset="0"/>
                <a:cs typeface="Times New Roman" panose="02020603050405020304" pitchFamily="18" charset="0"/>
              </a:rPr>
              <a:t>+ </a:t>
            </a:r>
            <a:r>
              <a:rPr lang="en-US" altLang="zh-CN" sz="1600" dirty="0" err="1">
                <a:solidFill>
                  <a:schemeClr val="bg1">
                    <a:lumMod val="95000"/>
                  </a:schemeClr>
                </a:solidFill>
                <a:latin typeface="Times New Roman" panose="02020603050405020304" pitchFamily="18" charset="0"/>
                <a:cs typeface="Times New Roman" panose="02020603050405020304" pitchFamily="18" charset="0"/>
              </a:rPr>
              <a:t>gcan</a:t>
            </a:r>
            <a:r>
              <a:rPr lang="en-US" altLang="zh-CN" sz="1600" dirty="0">
                <a:solidFill>
                  <a:schemeClr val="bg1">
                    <a:lumMod val="95000"/>
                  </a:schemeClr>
                </a:solidFill>
                <a:latin typeface="Times New Roman" panose="02020603050405020304" pitchFamily="18" charset="0"/>
                <a:cs typeface="Times New Roman" panose="02020603050405020304" pitchFamily="18" charset="0"/>
              </a:rPr>
              <a:t>: A geometric </a:t>
            </a:r>
            <a:r>
              <a:rPr lang="en-US" altLang="zh-CN" sz="1600" dirty="0" err="1">
                <a:solidFill>
                  <a:schemeClr val="bg1">
                    <a:lumMod val="95000"/>
                  </a:schemeClr>
                </a:solidFill>
                <a:latin typeface="Times New Roman" panose="02020603050405020304" pitchFamily="18" charset="0"/>
                <a:cs typeface="Times New Roman" panose="02020603050405020304" pitchFamily="18" charset="0"/>
              </a:rPr>
              <a:t>clifford</a:t>
            </a:r>
            <a:r>
              <a:rPr lang="en-US" altLang="zh-CN" sz="1600" dirty="0">
                <a:solidFill>
                  <a:schemeClr val="bg1">
                    <a:lumMod val="95000"/>
                  </a:schemeClr>
                </a:solidFill>
                <a:latin typeface="Times New Roman" panose="02020603050405020304" pitchFamily="18" charset="0"/>
                <a:cs typeface="Times New Roman" panose="02020603050405020304" pitchFamily="18" charset="0"/>
              </a:rPr>
              <a:t> algebra network for geometry-aware camera pose regression. In Proceedings of the IEEE/CVF Winter Conference on Applications of Computer Vision, pages 6593–6603 </a:t>
            </a:r>
            <a:br>
              <a:rPr lang="en-US" altLang="zh-CN" sz="1600" dirty="0">
                <a:solidFill>
                  <a:schemeClr val="bg1">
                    <a:lumMod val="95000"/>
                  </a:schemeClr>
                </a:solidFill>
                <a:latin typeface="Times New Roman" panose="02020603050405020304" pitchFamily="18" charset="0"/>
                <a:cs typeface="Times New Roman" panose="02020603050405020304" pitchFamily="18" charset="0"/>
              </a:rPr>
            </a:br>
            <a:endParaRPr lang="en-US" altLang="zh-CN" sz="16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BEB54E79-45D4-EF10-F6A8-5042CB916F65}"/>
              </a:ext>
            </a:extLst>
          </p:cNvPr>
          <p:cNvSpPr txBox="1"/>
          <p:nvPr/>
        </p:nvSpPr>
        <p:spPr>
          <a:xfrm>
            <a:off x="5148464" y="3510905"/>
            <a:ext cx="1895071" cy="461665"/>
          </a:xfrm>
          <a:prstGeom prst="rect">
            <a:avLst/>
          </a:prstGeom>
          <a:noFill/>
        </p:spPr>
        <p:txBody>
          <a:bodyPr wrap="none" rtlCol="0">
            <a:spAutoFit/>
          </a:bodyPr>
          <a:lstStyle/>
          <a:p>
            <a:r>
              <a:rPr lang="en-US" altLang="zh-CN" sz="2400">
                <a:solidFill>
                  <a:srgbClr val="3B414C"/>
                </a:solidFill>
                <a:latin typeface="Times New Roman" panose="02020603050405020304" pitchFamily="18" charset="0"/>
                <a:cs typeface="Times New Roman" panose="02020603050405020304" pitchFamily="18" charset="0"/>
              </a:rPr>
              <a:t>In one-up GA</a:t>
            </a:r>
            <a:endParaRPr lang="zh-CN" altLang="en-US" dirty="0">
              <a:solidFill>
                <a:srgbClr val="3B414C"/>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E134C003-49E9-6994-109E-41DBC2B2942E}"/>
              </a:ext>
            </a:extLst>
          </p:cNvPr>
          <p:cNvSpPr txBox="1"/>
          <p:nvPr/>
        </p:nvSpPr>
        <p:spPr>
          <a:xfrm>
            <a:off x="11771453" y="6488668"/>
            <a:ext cx="420547"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18</a:t>
            </a:r>
            <a:endParaRPr lang="zh-CN" altLang="en-US" dirty="0">
              <a:solidFill>
                <a:schemeClr val="bg1"/>
              </a:solidFill>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6C295A54-DCE3-94C6-3F27-2BD747DBE14F}"/>
              </a:ext>
            </a:extLst>
          </p:cNvPr>
          <p:cNvSpPr txBox="1"/>
          <p:nvPr/>
        </p:nvSpPr>
        <p:spPr>
          <a:xfrm>
            <a:off x="4948156" y="2583763"/>
            <a:ext cx="2377574" cy="830997"/>
          </a:xfrm>
          <a:prstGeom prst="rect">
            <a:avLst/>
          </a:prstGeom>
          <a:solidFill>
            <a:schemeClr val="bg1"/>
          </a:solidFill>
        </p:spPr>
        <p:txBody>
          <a:bodyPr wrap="none" rtlCol="0">
            <a:spAutoFit/>
          </a:bodyPr>
          <a:lstStyle/>
          <a:p>
            <a:r>
              <a:rPr lang="en-US" altLang="zh-CN" sz="2400" dirty="0">
                <a:solidFill>
                  <a:srgbClr val="3B414C"/>
                </a:solidFill>
                <a:latin typeface="Times New Roman" panose="02020603050405020304" pitchFamily="18" charset="0"/>
                <a:cs typeface="Times New Roman" panose="02020603050405020304" pitchFamily="18" charset="0"/>
              </a:rPr>
              <a:t>Reshape into GA</a:t>
            </a:r>
          </a:p>
          <a:p>
            <a:r>
              <a:rPr lang="en-US" altLang="zh-CN" sz="2400" dirty="0" err="1">
                <a:solidFill>
                  <a:srgbClr val="3B414C"/>
                </a:solidFill>
                <a:latin typeface="Times New Roman" panose="02020603050405020304" pitchFamily="18" charset="0"/>
                <a:cs typeface="Times New Roman" panose="02020603050405020304" pitchFamily="18" charset="0"/>
              </a:rPr>
              <a:t>multivector</a:t>
            </a:r>
            <a:r>
              <a:rPr lang="en-US" altLang="zh-CN" sz="2400" dirty="0">
                <a:solidFill>
                  <a:srgbClr val="3B414C"/>
                </a:solidFill>
                <a:latin typeface="Times New Roman" panose="02020603050405020304" pitchFamily="18" charset="0"/>
                <a:cs typeface="Times New Roman" panose="02020603050405020304" pitchFamily="18" charset="0"/>
              </a:rPr>
              <a:t> shape</a:t>
            </a:r>
            <a:endParaRPr lang="zh-CN" altLang="en-US" dirty="0">
              <a:solidFill>
                <a:srgbClr val="3B414C"/>
              </a:solidFill>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D280E37B-4B2A-D720-5D06-D5E73B10696F}"/>
              </a:ext>
            </a:extLst>
          </p:cNvPr>
          <p:cNvSpPr txBox="1"/>
          <p:nvPr/>
        </p:nvSpPr>
        <p:spPr>
          <a:xfrm>
            <a:off x="10011582" y="3271860"/>
            <a:ext cx="1816523" cy="461665"/>
          </a:xfrm>
          <a:prstGeom prst="rect">
            <a:avLst/>
          </a:prstGeom>
          <a:solidFill>
            <a:schemeClr val="bg1"/>
          </a:solidFill>
        </p:spPr>
        <p:txBody>
          <a:bodyPr wrap="none" rtlCol="0">
            <a:spAutoFit/>
          </a:bodyPr>
          <a:lstStyle/>
          <a:p>
            <a:r>
              <a:rPr lang="en-US" altLang="zh-CN" sz="2400" dirty="0">
                <a:solidFill>
                  <a:srgbClr val="3B414C"/>
                </a:solidFill>
                <a:latin typeface="Times New Roman" panose="02020603050405020304" pitchFamily="18" charset="0"/>
                <a:cs typeface="Times New Roman" panose="02020603050405020304" pitchFamily="18" charset="0"/>
              </a:rPr>
              <a:t>Motor output</a:t>
            </a:r>
            <a:endParaRPr lang="zh-CN" altLang="en-US" dirty="0">
              <a:solidFill>
                <a:srgbClr val="3B414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4721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7D0E944-3FE2-FD01-32A6-1A27D4D7F940}"/>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Context </a:t>
            </a:r>
            <a:endParaRPr lang="zh-CN" altLang="en-US" sz="3600" dirty="0"/>
          </a:p>
        </p:txBody>
      </p:sp>
      <p:sp>
        <p:nvSpPr>
          <p:cNvPr id="3" name="内容占位符 2">
            <a:extLst>
              <a:ext uri="{FF2B5EF4-FFF2-40B4-BE49-F238E27FC236}">
                <a16:creationId xmlns:a16="http://schemas.microsoft.com/office/drawing/2014/main" id="{96E52518-101D-987E-8E2E-9BCD19EC19E1}"/>
              </a:ext>
            </a:extLst>
          </p:cNvPr>
          <p:cNvSpPr>
            <a:spLocks noGrp="1"/>
          </p:cNvSpPr>
          <p:nvPr>
            <p:ph idx="1"/>
          </p:nvPr>
        </p:nvSpPr>
        <p:spPr>
          <a:xfrm>
            <a:off x="363893" y="1504951"/>
            <a:ext cx="11313757" cy="4355192"/>
          </a:xfrm>
        </p:spPr>
        <p:txBody>
          <a:bodyPr>
            <a:normAutofit fontScale="92500" lnSpcReduction="20000"/>
          </a:bodyPr>
          <a:lstStyle/>
          <a:p>
            <a:pPr marL="342900" indent="-342900">
              <a:lnSpc>
                <a:spcPct val="150000"/>
              </a:lnSpc>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Latest Geometric Algebra Transformer : </a:t>
            </a:r>
            <a:r>
              <a:rPr lang="en-US" altLang="zh-CN" sz="2800" dirty="0" err="1">
                <a:solidFill>
                  <a:schemeClr val="tx1"/>
                </a:solidFill>
                <a:latin typeface="Times New Roman" panose="02020603050405020304" pitchFamily="18" charset="0"/>
                <a:cs typeface="Times New Roman" panose="02020603050405020304" pitchFamily="18" charset="0"/>
              </a:rPr>
              <a:t>GATr</a:t>
            </a:r>
            <a:r>
              <a:rPr lang="en-US" altLang="zh-CN" sz="2800" dirty="0">
                <a:solidFill>
                  <a:schemeClr val="tx1"/>
                </a:solidFill>
                <a:latin typeface="Times New Roman" panose="02020603050405020304" pitchFamily="18" charset="0"/>
                <a:cs typeface="Times New Roman" panose="02020603050405020304" pitchFamily="18" charset="0"/>
              </a:rPr>
              <a:t> </a:t>
            </a:r>
          </a:p>
          <a:p>
            <a:pPr marL="1028700" lvl="1" indent="-342900">
              <a:lnSpc>
                <a:spcPct val="150000"/>
              </a:lnSpc>
            </a:pPr>
            <a:r>
              <a:rPr lang="en-US" altLang="zh-CN" sz="2600" dirty="0">
                <a:solidFill>
                  <a:schemeClr val="tx1"/>
                </a:solidFill>
                <a:latin typeface="Times New Roman" panose="02020603050405020304" pitchFamily="18" charset="0"/>
                <a:cs typeface="Times New Roman" panose="02020603050405020304" pitchFamily="18" charset="0"/>
              </a:rPr>
              <a:t>First Transformer model in GA, with great potential in understanding the 3D geometry of input data. </a:t>
            </a:r>
          </a:p>
          <a:p>
            <a:pPr marL="1028700" lvl="1" indent="-342900">
              <a:lnSpc>
                <a:spcPct val="150000"/>
              </a:lnSpc>
            </a:pPr>
            <a:r>
              <a:rPr lang="en-US" altLang="zh-CN" sz="2600" dirty="0">
                <a:solidFill>
                  <a:schemeClr val="tx1"/>
                </a:solidFill>
                <a:latin typeface="Times New Roman" panose="02020603050405020304" pitchFamily="18" charset="0"/>
                <a:cs typeface="Times New Roman" panose="02020603050405020304" pitchFamily="18" charset="0"/>
              </a:rPr>
              <a:t>Fixed GA signature</a:t>
            </a:r>
          </a:p>
          <a:p>
            <a:pPr marL="342900" indent="-342900">
              <a:lnSpc>
                <a:spcPct val="150000"/>
              </a:lnSpc>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Structure of Generalized Geometric Algebra Transformer (</a:t>
            </a:r>
            <a:r>
              <a:rPr lang="en-US" altLang="zh-CN" sz="2800" dirty="0" err="1">
                <a:solidFill>
                  <a:schemeClr val="tx1"/>
                </a:solidFill>
                <a:latin typeface="Times New Roman" panose="02020603050405020304" pitchFamily="18" charset="0"/>
                <a:cs typeface="Times New Roman" panose="02020603050405020304" pitchFamily="18" charset="0"/>
              </a:rPr>
              <a:t>GGATr</a:t>
            </a:r>
            <a:r>
              <a:rPr lang="en-US" altLang="zh-CN" sz="2800" dirty="0">
                <a:solidFill>
                  <a:schemeClr val="tx1"/>
                </a:solidFill>
                <a:latin typeface="Times New Roman" panose="02020603050405020304" pitchFamily="18" charset="0"/>
                <a:cs typeface="Times New Roman" panose="02020603050405020304" pitchFamily="18" charset="0"/>
              </a:rPr>
              <a:t>)</a:t>
            </a:r>
          </a:p>
          <a:p>
            <a:pPr marL="342900" indent="-342900">
              <a:lnSpc>
                <a:spcPct val="150000"/>
              </a:lnSpc>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Experiments </a:t>
            </a:r>
          </a:p>
          <a:p>
            <a:pPr marL="1028700" lvl="1" indent="-342900"/>
            <a:r>
              <a:rPr lang="en-US" altLang="zh-CN" sz="2600" dirty="0">
                <a:solidFill>
                  <a:schemeClr val="tx1"/>
                </a:solidFill>
                <a:latin typeface="Times New Roman" panose="02020603050405020304" pitchFamily="18" charset="0"/>
                <a:cs typeface="Times New Roman" panose="02020603050405020304" pitchFamily="18" charset="0"/>
              </a:rPr>
              <a:t>Camera Pose Estimation </a:t>
            </a:r>
          </a:p>
          <a:p>
            <a:pPr marL="1028700" lvl="1" indent="-342900"/>
            <a:r>
              <a:rPr lang="en-US" altLang="zh-CN" sz="2600" dirty="0">
                <a:solidFill>
                  <a:schemeClr val="tx1"/>
                </a:solidFill>
                <a:latin typeface="Times New Roman" panose="02020603050405020304" pitchFamily="18" charset="0"/>
                <a:cs typeface="Times New Roman" panose="02020603050405020304" pitchFamily="18" charset="0"/>
              </a:rPr>
              <a:t>N-Body Dynamics </a:t>
            </a:r>
          </a:p>
          <a:p>
            <a:pPr marL="1028700" lvl="1" indent="-342900"/>
            <a:r>
              <a:rPr lang="en-US" altLang="zh-CN" sz="2600" dirty="0">
                <a:solidFill>
                  <a:schemeClr val="tx1"/>
                </a:solidFill>
                <a:latin typeface="Times New Roman" panose="02020603050405020304" pitchFamily="18" charset="0"/>
                <a:cs typeface="Times New Roman" panose="02020603050405020304" pitchFamily="18" charset="0"/>
              </a:rPr>
              <a:t>Protein Structure Prediction</a:t>
            </a:r>
          </a:p>
          <a:p>
            <a:pPr marL="342900" indent="-342900">
              <a:buFont typeface="Arial" panose="020B0604020202020204" pitchFamily="34" charset="0"/>
              <a:buChar char="•"/>
            </a:pPr>
            <a:endParaRPr lang="en-US" altLang="zh-CN" dirty="0">
              <a:solidFill>
                <a:schemeClr val="tx1"/>
              </a:solidFill>
            </a:endParaRPr>
          </a:p>
        </p:txBody>
      </p:sp>
      <p:sp>
        <p:nvSpPr>
          <p:cNvPr id="5" name="文本框 4">
            <a:extLst>
              <a:ext uri="{FF2B5EF4-FFF2-40B4-BE49-F238E27FC236}">
                <a16:creationId xmlns:a16="http://schemas.microsoft.com/office/drawing/2014/main" id="{536C1B8E-816C-842C-81C1-9B2DA6B26697}"/>
              </a:ext>
            </a:extLst>
          </p:cNvPr>
          <p:cNvSpPr txBox="1"/>
          <p:nvPr/>
        </p:nvSpPr>
        <p:spPr>
          <a:xfrm>
            <a:off x="2795342" y="6063343"/>
            <a:ext cx="9565106" cy="1056700"/>
          </a:xfrm>
          <a:prstGeom prst="rect">
            <a:avLst/>
          </a:prstGeom>
          <a:noFill/>
        </p:spPr>
        <p:txBody>
          <a:bodyPr wrap="square">
            <a:spAutoFit/>
          </a:bodyPr>
          <a:lstStyle/>
          <a:p>
            <a:pPr>
              <a:lnSpc>
                <a:spcPts val="1400"/>
              </a:lnSpc>
            </a:pPr>
            <a:r>
              <a:rPr lang="en-US" altLang="zh-CN" sz="1400" dirty="0">
                <a:solidFill>
                  <a:schemeClr val="bg1">
                    <a:lumMod val="95000"/>
                  </a:schemeClr>
                </a:solidFill>
                <a:latin typeface="Times New Roman" panose="02020603050405020304" pitchFamily="18" charset="0"/>
                <a:cs typeface="Times New Roman" panose="02020603050405020304" pitchFamily="18" charset="0"/>
              </a:rPr>
              <a:t>Ref: </a:t>
            </a:r>
            <a:r>
              <a:rPr lang="en-GB" altLang="zh-CN" sz="1400" dirty="0" err="1">
                <a:solidFill>
                  <a:schemeClr val="bg1">
                    <a:lumMod val="95000"/>
                  </a:schemeClr>
                </a:solidFill>
                <a:latin typeface="Times New Roman" panose="02020603050405020304" pitchFamily="18" charset="0"/>
                <a:cs typeface="Times New Roman" panose="02020603050405020304" pitchFamily="18" charset="0"/>
              </a:rPr>
              <a:t>Brehmer</a:t>
            </a:r>
            <a:r>
              <a:rPr lang="en-GB" altLang="zh-CN" sz="1400" dirty="0">
                <a:solidFill>
                  <a:schemeClr val="bg1">
                    <a:lumMod val="95000"/>
                  </a:schemeClr>
                </a:solidFill>
                <a:latin typeface="Times New Roman" panose="02020603050405020304" pitchFamily="18" charset="0"/>
                <a:cs typeface="Times New Roman" panose="02020603050405020304" pitchFamily="18" charset="0"/>
              </a:rPr>
              <a:t>, J., De </a:t>
            </a:r>
            <a:r>
              <a:rPr lang="en-GB" altLang="zh-CN" sz="1400" dirty="0" err="1">
                <a:solidFill>
                  <a:schemeClr val="bg1">
                    <a:lumMod val="95000"/>
                  </a:schemeClr>
                </a:solidFill>
                <a:latin typeface="Times New Roman" panose="02020603050405020304" pitchFamily="18" charset="0"/>
                <a:cs typeface="Times New Roman" panose="02020603050405020304" pitchFamily="18" charset="0"/>
              </a:rPr>
              <a:t>Haan</a:t>
            </a:r>
            <a:r>
              <a:rPr lang="en-GB" altLang="zh-CN" sz="1400" dirty="0">
                <a:solidFill>
                  <a:schemeClr val="bg1">
                    <a:lumMod val="95000"/>
                  </a:schemeClr>
                </a:solidFill>
                <a:latin typeface="Times New Roman" panose="02020603050405020304" pitchFamily="18" charset="0"/>
                <a:cs typeface="Times New Roman" panose="02020603050405020304" pitchFamily="18" charset="0"/>
              </a:rPr>
              <a:t>, P., </a:t>
            </a:r>
            <a:r>
              <a:rPr lang="en-GB" altLang="zh-CN" sz="1400" dirty="0" err="1">
                <a:solidFill>
                  <a:schemeClr val="bg1">
                    <a:lumMod val="95000"/>
                  </a:schemeClr>
                </a:solidFill>
                <a:latin typeface="Times New Roman" panose="02020603050405020304" pitchFamily="18" charset="0"/>
                <a:cs typeface="Times New Roman" panose="02020603050405020304" pitchFamily="18" charset="0"/>
              </a:rPr>
              <a:t>Behrends</a:t>
            </a:r>
            <a:r>
              <a:rPr lang="en-GB" altLang="zh-CN" sz="1400" dirty="0">
                <a:solidFill>
                  <a:schemeClr val="bg1">
                    <a:lumMod val="95000"/>
                  </a:schemeClr>
                </a:solidFill>
                <a:latin typeface="Times New Roman" panose="02020603050405020304" pitchFamily="18" charset="0"/>
                <a:cs typeface="Times New Roman" panose="02020603050405020304" pitchFamily="18" charset="0"/>
              </a:rPr>
              <a:t>, S., and Cohen, T. S. (2024). Geometric algebra transformer. Advances in Neural Information Processing Systems, 36.</a:t>
            </a:r>
          </a:p>
          <a:p>
            <a:pPr>
              <a:lnSpc>
                <a:spcPts val="1400"/>
              </a:lnSpc>
            </a:pPr>
            <a:r>
              <a:rPr lang="en-US" altLang="zh-CN" sz="1400" dirty="0">
                <a:solidFill>
                  <a:schemeClr val="bg1">
                    <a:lumMod val="95000"/>
                  </a:schemeClr>
                </a:solidFill>
                <a:latin typeface="Times New Roman" panose="02020603050405020304" pitchFamily="18" charset="0"/>
                <a:cs typeface="Times New Roman" panose="02020603050405020304" pitchFamily="18" charset="0"/>
              </a:rPr>
              <a:t>        Ruhe, D., </a:t>
            </a:r>
            <a:r>
              <a:rPr lang="en-US" altLang="zh-CN" sz="1400" dirty="0" err="1">
                <a:solidFill>
                  <a:schemeClr val="bg1">
                    <a:lumMod val="95000"/>
                  </a:schemeClr>
                </a:solidFill>
                <a:latin typeface="Times New Roman" panose="02020603050405020304" pitchFamily="18" charset="0"/>
                <a:cs typeface="Times New Roman" panose="02020603050405020304" pitchFamily="18" charset="0"/>
              </a:rPr>
              <a:t>Brandstetter</a:t>
            </a:r>
            <a:r>
              <a:rPr lang="en-US" altLang="zh-CN" sz="1400" dirty="0">
                <a:solidFill>
                  <a:schemeClr val="bg1">
                    <a:lumMod val="95000"/>
                  </a:schemeClr>
                </a:solidFill>
                <a:latin typeface="Times New Roman" panose="02020603050405020304" pitchFamily="18" charset="0"/>
                <a:cs typeface="Times New Roman" panose="02020603050405020304" pitchFamily="18" charset="0"/>
              </a:rPr>
              <a:t>, J., and </a:t>
            </a:r>
            <a:r>
              <a:rPr lang="en-US" altLang="zh-CN" sz="1400" dirty="0" err="1">
                <a:solidFill>
                  <a:schemeClr val="bg1">
                    <a:lumMod val="95000"/>
                  </a:schemeClr>
                </a:solidFill>
                <a:latin typeface="Times New Roman" panose="02020603050405020304" pitchFamily="18" charset="0"/>
                <a:cs typeface="Times New Roman" panose="02020603050405020304" pitchFamily="18" charset="0"/>
              </a:rPr>
              <a:t>Forré</a:t>
            </a:r>
            <a:r>
              <a:rPr lang="en-US" altLang="zh-CN" sz="1400" dirty="0">
                <a:solidFill>
                  <a:schemeClr val="bg1">
                    <a:lumMod val="95000"/>
                  </a:schemeClr>
                </a:solidFill>
                <a:latin typeface="Times New Roman" panose="02020603050405020304" pitchFamily="18" charset="0"/>
                <a:cs typeface="Times New Roman" panose="02020603050405020304" pitchFamily="18" charset="0"/>
              </a:rPr>
              <a:t>, P. (2024). Clifford group equivariant neural networks. Advances in Neural </a:t>
            </a:r>
          </a:p>
          <a:p>
            <a:pPr>
              <a:lnSpc>
                <a:spcPts val="1400"/>
              </a:lnSpc>
            </a:pPr>
            <a:r>
              <a:rPr lang="en-US" altLang="zh-CN" sz="1400" dirty="0">
                <a:solidFill>
                  <a:schemeClr val="bg1">
                    <a:lumMod val="95000"/>
                  </a:schemeClr>
                </a:solidFill>
                <a:latin typeface="Times New Roman" panose="02020603050405020304" pitchFamily="18" charset="0"/>
                <a:cs typeface="Times New Roman" panose="02020603050405020304" pitchFamily="18" charset="0"/>
              </a:rPr>
              <a:t>Information Processing Systems, 36.</a:t>
            </a:r>
            <a:endParaRPr lang="en-GB" altLang="zh-CN" sz="1400" dirty="0">
              <a:solidFill>
                <a:schemeClr val="bg1">
                  <a:lumMod val="95000"/>
                </a:schemeClr>
              </a:solidFill>
              <a:latin typeface="Times New Roman" panose="02020603050405020304" pitchFamily="18" charset="0"/>
              <a:cs typeface="Times New Roman" panose="02020603050405020304" pitchFamily="18" charset="0"/>
            </a:endParaRPr>
          </a:p>
          <a:p>
            <a:endParaRPr lang="zh-CN" altLang="en-US" sz="1600" dirty="0">
              <a:solidFill>
                <a:schemeClr val="bg1">
                  <a:lumMod val="95000"/>
                </a:schemeClr>
              </a:solidFill>
            </a:endParaRPr>
          </a:p>
        </p:txBody>
      </p:sp>
      <p:sp>
        <p:nvSpPr>
          <p:cNvPr id="4" name="文本框 3">
            <a:extLst>
              <a:ext uri="{FF2B5EF4-FFF2-40B4-BE49-F238E27FC236}">
                <a16:creationId xmlns:a16="http://schemas.microsoft.com/office/drawing/2014/main" id="{9AD043AC-7073-9360-1385-516E1E8D9CC2}"/>
              </a:ext>
            </a:extLst>
          </p:cNvPr>
          <p:cNvSpPr txBox="1"/>
          <p:nvPr/>
        </p:nvSpPr>
        <p:spPr>
          <a:xfrm>
            <a:off x="11851255" y="6488668"/>
            <a:ext cx="340745"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1</a:t>
            </a:r>
            <a:endParaRPr lang="zh-CN"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1627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占位符 1">
            <a:extLst>
              <a:ext uri="{FF2B5EF4-FFF2-40B4-BE49-F238E27FC236}">
                <a16:creationId xmlns:a16="http://schemas.microsoft.com/office/drawing/2014/main" id="{90F87D2C-44E1-424E-642B-9F710A5278AA}"/>
              </a:ext>
            </a:extLst>
          </p:cNvPr>
          <p:cNvSpPr txBox="1">
            <a:spLocks/>
          </p:cNvSpPr>
          <p:nvPr/>
        </p:nvSpPr>
        <p:spPr>
          <a:xfrm>
            <a:off x="363894" y="285456"/>
            <a:ext cx="11313757" cy="569349"/>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600" b="1" i="0" kern="1200" baseline="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600" dirty="0" err="1"/>
              <a:t>Posenet</a:t>
            </a:r>
            <a:r>
              <a:rPr lang="en-US" altLang="zh-CN" sz="3600" dirty="0"/>
              <a:t> – Network Structure</a:t>
            </a:r>
            <a:endParaRPr lang="zh-CN" altLang="en-US" sz="3600" dirty="0"/>
          </a:p>
        </p:txBody>
      </p:sp>
      <p:sp>
        <p:nvSpPr>
          <p:cNvPr id="16" name="内容占位符 2">
            <a:extLst>
              <a:ext uri="{FF2B5EF4-FFF2-40B4-BE49-F238E27FC236}">
                <a16:creationId xmlns:a16="http://schemas.microsoft.com/office/drawing/2014/main" id="{2D113555-90D9-ADA8-D8DE-1DA152C7DF09}"/>
              </a:ext>
            </a:extLst>
          </p:cNvPr>
          <p:cNvSpPr>
            <a:spLocks noGrp="1"/>
          </p:cNvSpPr>
          <p:nvPr>
            <p:ph idx="1"/>
          </p:nvPr>
        </p:nvSpPr>
        <p:spPr>
          <a:xfrm>
            <a:off x="363895" y="1708151"/>
            <a:ext cx="4611518" cy="4067175"/>
          </a:xfrm>
        </p:spPr>
        <p:txBody>
          <a:bodyPr>
            <a:normAutofit/>
          </a:bodyPr>
          <a:lstStyle/>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p:txBody>
      </p:sp>
      <p:sp>
        <p:nvSpPr>
          <p:cNvPr id="2" name="文本占位符 1">
            <a:extLst>
              <a:ext uri="{FF2B5EF4-FFF2-40B4-BE49-F238E27FC236}">
                <a16:creationId xmlns:a16="http://schemas.microsoft.com/office/drawing/2014/main" id="{97D0E944-3FE2-FD01-32A6-1A27D4D7F940}"/>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 </a:t>
            </a:r>
            <a:endParaRPr lang="zh-CN" altLang="en-US" sz="3600" dirty="0"/>
          </a:p>
        </p:txBody>
      </p:sp>
      <p:sp>
        <p:nvSpPr>
          <p:cNvPr id="3" name="文本框 2">
            <a:extLst>
              <a:ext uri="{FF2B5EF4-FFF2-40B4-BE49-F238E27FC236}">
                <a16:creationId xmlns:a16="http://schemas.microsoft.com/office/drawing/2014/main" id="{C704F53F-2066-CA1B-2C66-56CD3CB53F11}"/>
              </a:ext>
            </a:extLst>
          </p:cNvPr>
          <p:cNvSpPr txBox="1"/>
          <p:nvPr/>
        </p:nvSpPr>
        <p:spPr>
          <a:xfrm>
            <a:off x="11771453" y="6488668"/>
            <a:ext cx="420547"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19</a:t>
            </a:r>
            <a:endParaRPr lang="zh-CN" altLang="en-US" dirty="0">
              <a:solidFill>
                <a:schemeClr val="bg1"/>
              </a:solidFill>
              <a:latin typeface="Times New Roman" panose="02020603050405020304" pitchFamily="18" charset="0"/>
              <a:cs typeface="Times New Roman" panose="02020603050405020304" pitchFamily="18" charset="0"/>
            </a:endParaRPr>
          </a:p>
        </p:txBody>
      </p:sp>
      <p:sp>
        <p:nvSpPr>
          <p:cNvPr id="4" name="左大括号 3">
            <a:extLst>
              <a:ext uri="{FF2B5EF4-FFF2-40B4-BE49-F238E27FC236}">
                <a16:creationId xmlns:a16="http://schemas.microsoft.com/office/drawing/2014/main" id="{5C2BD258-AD76-5B4C-F6F8-980B78A082D9}"/>
              </a:ext>
            </a:extLst>
          </p:cNvPr>
          <p:cNvSpPr/>
          <p:nvPr/>
        </p:nvSpPr>
        <p:spPr>
          <a:xfrm>
            <a:off x="1254651" y="2793710"/>
            <a:ext cx="343055" cy="3367604"/>
          </a:xfrm>
          <a:prstGeom prst="leftBrace">
            <a:avLst>
              <a:gd name="adj1" fmla="val 8333"/>
              <a:gd name="adj2" fmla="val 5203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左大括号 5">
            <a:extLst>
              <a:ext uri="{FF2B5EF4-FFF2-40B4-BE49-F238E27FC236}">
                <a16:creationId xmlns:a16="http://schemas.microsoft.com/office/drawing/2014/main" id="{22AFCD14-88C1-8628-769D-2A35A9C0C941}"/>
              </a:ext>
            </a:extLst>
          </p:cNvPr>
          <p:cNvSpPr/>
          <p:nvPr/>
        </p:nvSpPr>
        <p:spPr>
          <a:xfrm>
            <a:off x="1325935" y="1322164"/>
            <a:ext cx="271771" cy="849084"/>
          </a:xfrm>
          <a:prstGeom prst="leftBrace">
            <a:avLst>
              <a:gd name="adj1" fmla="val 8333"/>
              <a:gd name="adj2" fmla="val 5203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A45D4682-0878-E658-400E-BFAB25DE89D1}"/>
              </a:ext>
            </a:extLst>
          </p:cNvPr>
          <p:cNvSpPr txBox="1"/>
          <p:nvPr/>
        </p:nvSpPr>
        <p:spPr>
          <a:xfrm>
            <a:off x="322905" y="4366182"/>
            <a:ext cx="630301" cy="461665"/>
          </a:xfrm>
          <a:prstGeom prst="rect">
            <a:avLst/>
          </a:prstGeom>
          <a:noFill/>
        </p:spPr>
        <p:txBody>
          <a:bodyPr wrap="none" rtlCol="0">
            <a:spAutoFit/>
          </a:bodyPr>
          <a:lstStyle/>
          <a:p>
            <a:pPr algn="ctr"/>
            <a:r>
              <a:rPr lang="en-US" altLang="zh-CN" sz="2400" dirty="0">
                <a:latin typeface="Times New Roman" panose="02020603050405020304" pitchFamily="18" charset="0"/>
                <a:cs typeface="Times New Roman" panose="02020603050405020304" pitchFamily="18" charset="0"/>
              </a:rPr>
              <a:t>GA</a:t>
            </a:r>
          </a:p>
        </p:txBody>
      </p:sp>
      <p:sp>
        <p:nvSpPr>
          <p:cNvPr id="10" name="文本框 9">
            <a:extLst>
              <a:ext uri="{FF2B5EF4-FFF2-40B4-BE49-F238E27FC236}">
                <a16:creationId xmlns:a16="http://schemas.microsoft.com/office/drawing/2014/main" id="{4F1FAEAA-DC2B-8495-D7E4-08286791A2DF}"/>
              </a:ext>
            </a:extLst>
          </p:cNvPr>
          <p:cNvSpPr txBox="1"/>
          <p:nvPr/>
        </p:nvSpPr>
        <p:spPr>
          <a:xfrm>
            <a:off x="62450" y="1515873"/>
            <a:ext cx="1263486" cy="461665"/>
          </a:xfrm>
          <a:prstGeom prst="rect">
            <a:avLst/>
          </a:prstGeom>
          <a:noFill/>
        </p:spPr>
        <p:txBody>
          <a:bodyPr wrap="none" rtlCol="0">
            <a:spAutoFit/>
          </a:bodyPr>
          <a:lstStyle/>
          <a:p>
            <a:pPr algn="ctr"/>
            <a:r>
              <a:rPr lang="en-US" altLang="zh-CN" sz="2400" dirty="0">
                <a:latin typeface="Times New Roman" panose="02020603050405020304" pitchFamily="18" charset="0"/>
                <a:cs typeface="Times New Roman" panose="02020603050405020304" pitchFamily="18" charset="0"/>
              </a:rPr>
              <a:t>Non-GA</a:t>
            </a:r>
          </a:p>
        </p:txBody>
      </p:sp>
      <p:pic>
        <p:nvPicPr>
          <p:cNvPr id="25" name="图片 24">
            <a:extLst>
              <a:ext uri="{FF2B5EF4-FFF2-40B4-BE49-F238E27FC236}">
                <a16:creationId xmlns:a16="http://schemas.microsoft.com/office/drawing/2014/main" id="{354560F4-B962-5EF4-069D-2C8749A5E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025" y="5265222"/>
            <a:ext cx="10198576" cy="1300132"/>
          </a:xfrm>
          <a:prstGeom prst="rect">
            <a:avLst/>
          </a:prstGeom>
        </p:spPr>
      </p:pic>
      <p:pic>
        <p:nvPicPr>
          <p:cNvPr id="27" name="图片 26">
            <a:extLst>
              <a:ext uri="{FF2B5EF4-FFF2-40B4-BE49-F238E27FC236}">
                <a16:creationId xmlns:a16="http://schemas.microsoft.com/office/drawing/2014/main" id="{F2CB9133-8C65-AFF4-8B48-2B75593CB0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1338" y="3800084"/>
            <a:ext cx="10177263" cy="1300132"/>
          </a:xfrm>
          <a:prstGeom prst="rect">
            <a:avLst/>
          </a:prstGeom>
        </p:spPr>
      </p:pic>
      <p:pic>
        <p:nvPicPr>
          <p:cNvPr id="29" name="图片 28">
            <a:extLst>
              <a:ext uri="{FF2B5EF4-FFF2-40B4-BE49-F238E27FC236}">
                <a16:creationId xmlns:a16="http://schemas.microsoft.com/office/drawing/2014/main" id="{ADA036F6-FAD2-1A2A-ADC7-BA76D45E11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3965" y="2411379"/>
            <a:ext cx="10134636" cy="1300132"/>
          </a:xfrm>
          <a:prstGeom prst="rect">
            <a:avLst/>
          </a:prstGeom>
        </p:spPr>
      </p:pic>
      <p:pic>
        <p:nvPicPr>
          <p:cNvPr id="31" name="图片 30">
            <a:extLst>
              <a:ext uri="{FF2B5EF4-FFF2-40B4-BE49-F238E27FC236}">
                <a16:creationId xmlns:a16="http://schemas.microsoft.com/office/drawing/2014/main" id="{0328DBB5-325F-FAAB-DC99-81C9202401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6592" y="980300"/>
            <a:ext cx="9782958" cy="1342759"/>
          </a:xfrm>
          <a:prstGeom prst="rect">
            <a:avLst/>
          </a:prstGeom>
        </p:spPr>
      </p:pic>
    </p:spTree>
    <p:extLst>
      <p:ext uri="{BB962C8B-B14F-4D97-AF65-F5344CB8AC3E}">
        <p14:creationId xmlns:p14="http://schemas.microsoft.com/office/powerpoint/2010/main" val="9772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5129D9D-69D5-A703-AC7A-C1007309684D}"/>
              </a:ext>
            </a:extLst>
          </p:cNvPr>
          <p:cNvSpPr/>
          <p:nvPr/>
        </p:nvSpPr>
        <p:spPr>
          <a:xfrm>
            <a:off x="8930640" y="2341881"/>
            <a:ext cx="2816142" cy="525608"/>
          </a:xfrm>
          <a:prstGeom prst="rect">
            <a:avLst/>
          </a:prstGeom>
          <a:solidFill>
            <a:schemeClr val="accent2">
              <a:lumMod val="60000"/>
              <a:lumOff val="40000"/>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a:extLst>
              <a:ext uri="{FF2B5EF4-FFF2-40B4-BE49-F238E27FC236}">
                <a16:creationId xmlns:a16="http://schemas.microsoft.com/office/drawing/2014/main" id="{881B50CC-8FA4-7FD5-A7F8-2FA4AD467479}"/>
              </a:ext>
            </a:extLst>
          </p:cNvPr>
          <p:cNvSpPr/>
          <p:nvPr/>
        </p:nvSpPr>
        <p:spPr>
          <a:xfrm>
            <a:off x="433026" y="3411339"/>
            <a:ext cx="11313756" cy="499245"/>
          </a:xfrm>
          <a:prstGeom prst="rect">
            <a:avLst/>
          </a:prstGeom>
          <a:solidFill>
            <a:schemeClr val="accent4">
              <a:lumMod val="40000"/>
              <a:lumOff val="60000"/>
              <a:alpha val="7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6C79A5D8-7729-2978-AEFF-360E072D6BC2}"/>
              </a:ext>
            </a:extLst>
          </p:cNvPr>
          <p:cNvSpPr/>
          <p:nvPr/>
        </p:nvSpPr>
        <p:spPr>
          <a:xfrm>
            <a:off x="433026" y="3944739"/>
            <a:ext cx="11313756" cy="499245"/>
          </a:xfrm>
          <a:prstGeom prst="rect">
            <a:avLst/>
          </a:prstGeom>
          <a:solidFill>
            <a:schemeClr val="accent6">
              <a:lumMod val="60000"/>
              <a:lumOff val="40000"/>
              <a:alpha val="7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内容占位符 2">
            <a:extLst>
              <a:ext uri="{FF2B5EF4-FFF2-40B4-BE49-F238E27FC236}">
                <a16:creationId xmlns:a16="http://schemas.microsoft.com/office/drawing/2014/main" id="{2CED69A4-5BB6-8A10-8373-5943A7119D5B}"/>
              </a:ext>
            </a:extLst>
          </p:cNvPr>
          <p:cNvSpPr txBox="1">
            <a:spLocks/>
          </p:cNvSpPr>
          <p:nvPr/>
        </p:nvSpPr>
        <p:spPr bwMode="auto">
          <a:xfrm>
            <a:off x="363894" y="4800255"/>
            <a:ext cx="11313757" cy="106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All networks with rotor product layer perform better. </a:t>
            </a:r>
          </a:p>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Non-linearity further improve the performances. </a:t>
            </a: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p:txBody>
      </p:sp>
      <p:sp>
        <p:nvSpPr>
          <p:cNvPr id="7" name="文本占位符 1">
            <a:extLst>
              <a:ext uri="{FF2B5EF4-FFF2-40B4-BE49-F238E27FC236}">
                <a16:creationId xmlns:a16="http://schemas.microsoft.com/office/drawing/2014/main" id="{03896229-D4B0-9A2F-B9C2-E7D537EF91D6}"/>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err="1"/>
              <a:t>PoseNet</a:t>
            </a:r>
            <a:r>
              <a:rPr lang="en-US" altLang="zh-CN" sz="3600" dirty="0"/>
              <a:t> - Evaluation</a:t>
            </a:r>
            <a:endParaRPr lang="zh-CN" altLang="en-US" sz="3600" dirty="0"/>
          </a:p>
        </p:txBody>
      </p:sp>
      <p:sp>
        <p:nvSpPr>
          <p:cNvPr id="3" name="文本框 2">
            <a:extLst>
              <a:ext uri="{FF2B5EF4-FFF2-40B4-BE49-F238E27FC236}">
                <a16:creationId xmlns:a16="http://schemas.microsoft.com/office/drawing/2014/main" id="{346B94D9-F2F9-394C-E408-B1F2CA0FD439}"/>
              </a:ext>
            </a:extLst>
          </p:cNvPr>
          <p:cNvSpPr txBox="1"/>
          <p:nvPr/>
        </p:nvSpPr>
        <p:spPr>
          <a:xfrm>
            <a:off x="11771453" y="6488668"/>
            <a:ext cx="420547"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20</a:t>
            </a:r>
            <a:endParaRPr lang="zh-CN" altLang="en-US" dirty="0">
              <a:solidFill>
                <a:schemeClr val="bg1"/>
              </a:solidFill>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F7CF2F62-31D1-145E-5C13-8DE11D0A712B}"/>
              </a:ext>
            </a:extLst>
          </p:cNvPr>
          <p:cNvSpPr/>
          <p:nvPr/>
        </p:nvSpPr>
        <p:spPr>
          <a:xfrm>
            <a:off x="8930640" y="2879678"/>
            <a:ext cx="2816142" cy="1564304"/>
          </a:xfrm>
          <a:prstGeom prst="rect">
            <a:avLst/>
          </a:prstGeom>
          <a:solidFill>
            <a:schemeClr val="accent6">
              <a:lumMod val="60000"/>
              <a:lumOff val="40000"/>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graphicFrame>
            <p:nvGraphicFramePr>
              <p:cNvPr id="8" name="表格 7">
                <a:extLst>
                  <a:ext uri="{FF2B5EF4-FFF2-40B4-BE49-F238E27FC236}">
                    <a16:creationId xmlns:a16="http://schemas.microsoft.com/office/drawing/2014/main" id="{5369D316-3543-65D2-2911-76112D786D5C}"/>
                  </a:ext>
                </a:extLst>
              </p:cNvPr>
              <p:cNvGraphicFramePr>
                <a:graphicFrameLocks noGrp="1"/>
              </p:cNvGraphicFramePr>
              <p:nvPr>
                <p:extLst>
                  <p:ext uri="{D42A27DB-BD31-4B8C-83A1-F6EECF244321}">
                    <p14:modId xmlns:p14="http://schemas.microsoft.com/office/powerpoint/2010/main" val="1089976753"/>
                  </p:ext>
                </p:extLst>
              </p:nvPr>
            </p:nvGraphicFramePr>
            <p:xfrm>
              <a:off x="439122" y="1431783"/>
              <a:ext cx="11313756" cy="3024391"/>
            </p:xfrm>
            <a:graphic>
              <a:graphicData uri="http://schemas.openxmlformats.org/drawingml/2006/table">
                <a:tbl>
                  <a:tblPr firstRow="1" bandRow="1">
                    <a:tableStyleId>{5C22544A-7EE6-4342-B048-85BDC9FD1C3A}</a:tableStyleId>
                  </a:tblPr>
                  <a:tblGrid>
                    <a:gridCol w="2828439">
                      <a:extLst>
                        <a:ext uri="{9D8B030D-6E8A-4147-A177-3AD203B41FA5}">
                          <a16:colId xmlns:a16="http://schemas.microsoft.com/office/drawing/2014/main" val="337831843"/>
                        </a:ext>
                      </a:extLst>
                    </a:gridCol>
                    <a:gridCol w="2828439">
                      <a:extLst>
                        <a:ext uri="{9D8B030D-6E8A-4147-A177-3AD203B41FA5}">
                          <a16:colId xmlns:a16="http://schemas.microsoft.com/office/drawing/2014/main" val="4137213541"/>
                        </a:ext>
                      </a:extLst>
                    </a:gridCol>
                    <a:gridCol w="2828439">
                      <a:extLst>
                        <a:ext uri="{9D8B030D-6E8A-4147-A177-3AD203B41FA5}">
                          <a16:colId xmlns:a16="http://schemas.microsoft.com/office/drawing/2014/main" val="2909354233"/>
                        </a:ext>
                      </a:extLst>
                    </a:gridCol>
                    <a:gridCol w="2828439">
                      <a:extLst>
                        <a:ext uri="{9D8B030D-6E8A-4147-A177-3AD203B41FA5}">
                          <a16:colId xmlns:a16="http://schemas.microsoft.com/office/drawing/2014/main" val="3463372430"/>
                        </a:ext>
                      </a:extLst>
                    </a:gridCol>
                  </a:tblGrid>
                  <a:tr h="911659">
                    <a:tc>
                      <a:txBody>
                        <a:bodyPr/>
                        <a:lstStyle/>
                        <a:p>
                          <a:pPr algn="ctr"/>
                          <a:r>
                            <a:rPr lang="en-US" altLang="zh-CN" sz="2400" b="0" dirty="0">
                              <a:ln>
                                <a:noFill/>
                              </a:ln>
                              <a:solidFill>
                                <a:schemeClr val="tx1"/>
                              </a:solidFill>
                              <a:latin typeface="Times New Roman" panose="02020603050405020304" pitchFamily="18" charset="0"/>
                              <a:cs typeface="Times New Roman" panose="02020603050405020304" pitchFamily="18" charset="0"/>
                            </a:rPr>
                            <a:t>Model</a:t>
                          </a:r>
                          <a:endParaRPr lang="zh-CN" altLang="en-US" sz="2400" b="0" dirty="0">
                            <a:ln>
                              <a:no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400" b="0" dirty="0">
                              <a:ln>
                                <a:noFill/>
                              </a:ln>
                              <a:solidFill>
                                <a:schemeClr val="tx1"/>
                              </a:solidFill>
                              <a:latin typeface="Times New Roman" panose="02020603050405020304" pitchFamily="18" charset="0"/>
                              <a:cs typeface="Times New Roman" panose="02020603050405020304" pitchFamily="18" charset="0"/>
                            </a:rPr>
                            <a:t>No. of parameters</a:t>
                          </a:r>
                          <a:endParaRPr lang="zh-CN" altLang="en-US" sz="2400" b="0" dirty="0">
                            <a:ln>
                              <a:no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400" b="0" dirty="0">
                              <a:ln>
                                <a:noFill/>
                              </a:ln>
                              <a:solidFill>
                                <a:schemeClr val="tx1"/>
                              </a:solidFill>
                              <a:latin typeface="Times New Roman" panose="02020603050405020304" pitchFamily="18" charset="0"/>
                              <a:cs typeface="Times New Roman" panose="02020603050405020304" pitchFamily="18" charset="0"/>
                            </a:rPr>
                            <a:t>Training Loss</a:t>
                          </a:r>
                        </a:p>
                        <a:p>
                          <a:pPr algn="ctr"/>
                          <a:r>
                            <a:rPr lang="en-US" altLang="zh-CN" sz="2400" b="0" dirty="0">
                              <a:ln>
                                <a:noFill/>
                              </a:ln>
                              <a:solidFill>
                                <a:schemeClr val="tx1"/>
                              </a:solidFill>
                              <a:latin typeface="Times New Roman" panose="02020603050405020304" pitchFamily="18" charset="0"/>
                              <a:cs typeface="Times New Roman" panose="02020603050405020304" pitchFamily="18" charset="0"/>
                            </a:rPr>
                            <a:t> (MSE)</a:t>
                          </a:r>
                          <a:endParaRPr lang="zh-CN" altLang="en-US" sz="2400" b="0" dirty="0">
                            <a:ln>
                              <a:no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400" b="0" dirty="0">
                              <a:ln>
                                <a:noFill/>
                              </a:ln>
                              <a:solidFill>
                                <a:schemeClr val="tx1"/>
                              </a:solidFill>
                              <a:latin typeface="Times New Roman" panose="02020603050405020304" pitchFamily="18" charset="0"/>
                              <a:cs typeface="Times New Roman" panose="02020603050405020304" pitchFamily="18" charset="0"/>
                            </a:rPr>
                            <a:t>Validation Loss</a:t>
                          </a:r>
                        </a:p>
                        <a:p>
                          <a:pPr algn="ctr"/>
                          <a:r>
                            <a:rPr lang="en-US" altLang="zh-CN" sz="2400" b="0" dirty="0">
                              <a:ln>
                                <a:noFill/>
                              </a:ln>
                              <a:solidFill>
                                <a:schemeClr val="tx1"/>
                              </a:solidFill>
                              <a:latin typeface="Times New Roman" panose="02020603050405020304" pitchFamily="18" charset="0"/>
                              <a:cs typeface="Times New Roman" panose="02020603050405020304" pitchFamily="18" charset="0"/>
                            </a:rPr>
                            <a:t>(MSE)</a:t>
                          </a:r>
                          <a:endParaRPr lang="zh-CN" altLang="en-US" sz="2400" b="0" dirty="0">
                            <a:ln>
                              <a:no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109873"/>
                      </a:ext>
                    </a:extLst>
                  </a:tr>
                  <a:tr h="528183">
                    <a:tc>
                      <a:txBody>
                        <a:bodyPr/>
                        <a:lstStyle/>
                        <a:p>
                          <a:r>
                            <a:rPr lang="en-US" altLang="zh-CN" sz="2200" dirty="0">
                              <a:latin typeface="Times New Roman" panose="02020603050405020304" pitchFamily="18" charset="0"/>
                              <a:cs typeface="Times New Roman" panose="02020603050405020304" pitchFamily="18" charset="0"/>
                            </a:rPr>
                            <a:t>MLP(non-GA)</a:t>
                          </a:r>
                          <a:endParaRPr lang="zh-CN" altLang="en-US"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latin typeface="Times New Roman" panose="02020603050405020304" pitchFamily="18" charset="0"/>
                              <a:cs typeface="Times New Roman" panose="02020603050405020304" pitchFamily="18" charset="0"/>
                            </a:rPr>
                            <a:t>263304</a:t>
                          </a:r>
                          <a:endParaRPr lang="zh-CN" altLang="en-US"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altLang="zh-CN" sz="2200" b="0" i="1" smtClean="0">
                                    <a:latin typeface="Cambria Math" panose="02040503050406030204" pitchFamily="18" charset="0"/>
                                  </a:rPr>
                                  <m:t>8.03 </m:t>
                                </m:r>
                                <m:r>
                                  <a:rPr lang="en-US" altLang="zh-CN" sz="2200" b="0" i="1" smtClean="0">
                                    <a:latin typeface="Cambria Math" panose="02040503050406030204" pitchFamily="18" charset="0"/>
                                    <a:ea typeface="Cambria Math" panose="02040503050406030204" pitchFamily="18" charset="0"/>
                                  </a:rPr>
                                  <m:t>×</m:t>
                                </m:r>
                                <m:sSup>
                                  <m:sSupPr>
                                    <m:ctrlPr>
                                      <a:rPr lang="en-US" altLang="zh-CN" sz="2200" b="0" i="1" smtClean="0">
                                        <a:latin typeface="Cambria Math" panose="02040503050406030204" pitchFamily="18" charset="0"/>
                                        <a:ea typeface="Cambria Math" panose="02040503050406030204" pitchFamily="18" charset="0"/>
                                      </a:rPr>
                                    </m:ctrlPr>
                                  </m:sSupPr>
                                  <m:e>
                                    <m:r>
                                      <a:rPr lang="en-US" altLang="zh-CN" sz="2200" b="0" i="1" smtClean="0">
                                        <a:latin typeface="Cambria Math" panose="02040503050406030204" pitchFamily="18" charset="0"/>
                                        <a:ea typeface="Cambria Math" panose="02040503050406030204" pitchFamily="18" charset="0"/>
                                      </a:rPr>
                                      <m:t>10</m:t>
                                    </m:r>
                                  </m:e>
                                  <m:sup>
                                    <m:r>
                                      <a:rPr lang="en-US" altLang="zh-CN" sz="2200" b="0" i="1" smtClean="0">
                                        <a:latin typeface="Cambria Math" panose="02040503050406030204" pitchFamily="18" charset="0"/>
                                        <a:ea typeface="Cambria Math" panose="02040503050406030204" pitchFamily="18" charset="0"/>
                                      </a:rPr>
                                      <m:t>−4</m:t>
                                    </m:r>
                                  </m:sup>
                                </m:sSup>
                              </m:oMath>
                            </m:oMathPara>
                          </a14:m>
                          <a:endParaRPr lang="zh-CN" altLang="en-US"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latin typeface="Times New Roman" panose="02020603050405020304" pitchFamily="18" charset="0"/>
                              <a:cs typeface="Times New Roman" panose="02020603050405020304" pitchFamily="18" charset="0"/>
                            </a:rPr>
                            <a:t>0.0185</a:t>
                          </a:r>
                          <a:endParaRPr lang="zh-CN" altLang="en-US"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793523"/>
                      </a:ext>
                    </a:extLst>
                  </a:tr>
                  <a:tr h="528183">
                    <a:tc>
                      <a:txBody>
                        <a:bodyPr/>
                        <a:lstStyle/>
                        <a:p>
                          <a:r>
                            <a:rPr lang="en-US" altLang="zh-CN" sz="2200" dirty="0" err="1">
                              <a:solidFill>
                                <a:schemeClr val="tx1"/>
                              </a:solidFill>
                              <a:latin typeface="Times New Roman" panose="02020603050405020304" pitchFamily="18" charset="0"/>
                              <a:cs typeface="Times New Roman" panose="02020603050405020304" pitchFamily="18" charset="0"/>
                            </a:rPr>
                            <a:t>EquiLinear</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164609</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200" b="0" i="1" smtClean="0">
                                    <a:solidFill>
                                      <a:schemeClr val="tx1"/>
                                    </a:solidFill>
                                    <a:latin typeface="Cambria Math" panose="02040503050406030204" pitchFamily="18" charset="0"/>
                                  </a:rPr>
                                  <m:t>2.77 </m:t>
                                </m:r>
                                <m:r>
                                  <a:rPr lang="en-US" altLang="zh-CN" sz="2200" b="0" i="1" smtClean="0">
                                    <a:solidFill>
                                      <a:schemeClr val="tx1"/>
                                    </a:solidFill>
                                    <a:latin typeface="Cambria Math" panose="02040503050406030204" pitchFamily="18" charset="0"/>
                                    <a:ea typeface="Cambria Math" panose="02040503050406030204" pitchFamily="18" charset="0"/>
                                  </a:rPr>
                                  <m:t>×</m:t>
                                </m:r>
                                <m:sSup>
                                  <m:sSupPr>
                                    <m:ctrlPr>
                                      <a:rPr lang="en-US" altLang="zh-CN" sz="2200" b="0" i="1" smtClean="0">
                                        <a:solidFill>
                                          <a:schemeClr val="tx1"/>
                                        </a:solidFill>
                                        <a:latin typeface="Cambria Math" panose="02040503050406030204" pitchFamily="18" charset="0"/>
                                        <a:ea typeface="Cambria Math" panose="02040503050406030204" pitchFamily="18" charset="0"/>
                                      </a:rPr>
                                    </m:ctrlPr>
                                  </m:sSupPr>
                                  <m:e>
                                    <m:r>
                                      <a:rPr lang="en-US" altLang="zh-CN" sz="2200" b="0" i="1" smtClean="0">
                                        <a:solidFill>
                                          <a:schemeClr val="tx1"/>
                                        </a:solidFill>
                                        <a:latin typeface="Cambria Math" panose="02040503050406030204" pitchFamily="18" charset="0"/>
                                        <a:ea typeface="Cambria Math" panose="02040503050406030204" pitchFamily="18" charset="0"/>
                                      </a:rPr>
                                      <m:t>10</m:t>
                                    </m:r>
                                  </m:e>
                                  <m:sup>
                                    <m:r>
                                      <a:rPr lang="en-US" altLang="zh-CN" sz="2200" b="0" i="1" smtClean="0">
                                        <a:solidFill>
                                          <a:schemeClr val="tx1"/>
                                        </a:solidFill>
                                        <a:latin typeface="Cambria Math" panose="02040503050406030204" pitchFamily="18" charset="0"/>
                                        <a:ea typeface="Cambria Math" panose="02040503050406030204" pitchFamily="18" charset="0"/>
                                      </a:rPr>
                                      <m:t>−4</m:t>
                                    </m:r>
                                  </m:sup>
                                </m:sSup>
                              </m:oMath>
                            </m:oMathPara>
                          </a14:m>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0.0106</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9620668"/>
                      </a:ext>
                    </a:extLst>
                  </a:tr>
                  <a:tr h="528183">
                    <a:tc>
                      <a:txBody>
                        <a:bodyPr/>
                        <a:lstStyle/>
                        <a:p>
                          <a:r>
                            <a:rPr lang="en-US" altLang="zh-CN" sz="2200" dirty="0" err="1">
                              <a:latin typeface="Times New Roman" panose="02020603050405020304" pitchFamily="18" charset="0"/>
                              <a:cs typeface="Times New Roman" panose="02020603050405020304" pitchFamily="18" charset="0"/>
                            </a:rPr>
                            <a:t>SandwichProduct</a:t>
                          </a:r>
                          <a:endParaRPr lang="zh-CN" altLang="en-US"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latin typeface="Times New Roman" panose="02020603050405020304" pitchFamily="18" charset="0"/>
                              <a:cs typeface="Times New Roman" panose="02020603050405020304" pitchFamily="18" charset="0"/>
                            </a:rPr>
                            <a:t>263297</a:t>
                          </a:r>
                          <a:endParaRPr lang="zh-CN" altLang="en-US"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200" b="0" i="1" smtClean="0">
                                    <a:latin typeface="Cambria Math" panose="02040503050406030204" pitchFamily="18" charset="0"/>
                                  </a:rPr>
                                  <m:t>3.47 </m:t>
                                </m:r>
                                <m:r>
                                  <a:rPr lang="en-US" altLang="zh-CN" sz="2200" b="0" i="1" smtClean="0">
                                    <a:latin typeface="Cambria Math" panose="02040503050406030204" pitchFamily="18" charset="0"/>
                                    <a:ea typeface="Cambria Math" panose="02040503050406030204" pitchFamily="18" charset="0"/>
                                  </a:rPr>
                                  <m:t>×</m:t>
                                </m:r>
                                <m:sSup>
                                  <m:sSupPr>
                                    <m:ctrlPr>
                                      <a:rPr lang="en-US" altLang="zh-CN" sz="2200" b="0" i="1" smtClean="0">
                                        <a:latin typeface="Cambria Math" panose="02040503050406030204" pitchFamily="18" charset="0"/>
                                        <a:ea typeface="Cambria Math" panose="02040503050406030204" pitchFamily="18" charset="0"/>
                                      </a:rPr>
                                    </m:ctrlPr>
                                  </m:sSupPr>
                                  <m:e>
                                    <m:r>
                                      <a:rPr lang="en-US" altLang="zh-CN" sz="2200" b="0" i="1" smtClean="0">
                                        <a:latin typeface="Cambria Math" panose="02040503050406030204" pitchFamily="18" charset="0"/>
                                        <a:ea typeface="Cambria Math" panose="02040503050406030204" pitchFamily="18" charset="0"/>
                                      </a:rPr>
                                      <m:t>10</m:t>
                                    </m:r>
                                  </m:e>
                                  <m:sup>
                                    <m:r>
                                      <a:rPr lang="en-US" altLang="zh-CN" sz="2200" b="0" i="1" smtClean="0">
                                        <a:latin typeface="Cambria Math" panose="02040503050406030204" pitchFamily="18" charset="0"/>
                                        <a:ea typeface="Cambria Math" panose="02040503050406030204" pitchFamily="18" charset="0"/>
                                      </a:rPr>
                                      <m:t>−4</m:t>
                                    </m:r>
                                  </m:sup>
                                </m:sSup>
                              </m:oMath>
                            </m:oMathPara>
                          </a14:m>
                          <a:endParaRPr lang="zh-CN" altLang="en-US"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latin typeface="Times New Roman" panose="02020603050405020304" pitchFamily="18" charset="0"/>
                              <a:cs typeface="Times New Roman" panose="02020603050405020304" pitchFamily="18" charset="0"/>
                            </a:rPr>
                            <a:t>0.0112</a:t>
                          </a:r>
                          <a:endParaRPr lang="zh-CN" altLang="en-US"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995300"/>
                      </a:ext>
                    </a:extLst>
                  </a:tr>
                  <a:tr h="528183">
                    <a:tc>
                      <a:txBody>
                        <a:bodyPr/>
                        <a:lstStyle/>
                        <a:p>
                          <a:r>
                            <a:rPr lang="en-US" altLang="zh-CN" sz="2200" dirty="0" err="1">
                              <a:solidFill>
                                <a:schemeClr val="tx1"/>
                              </a:solidFill>
                              <a:latin typeface="Times New Roman" panose="02020603050405020304" pitchFamily="18" charset="0"/>
                              <a:cs typeface="Times New Roman" panose="02020603050405020304" pitchFamily="18" charset="0"/>
                            </a:rPr>
                            <a:t>EquiNonLinear</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165249</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200" b="0" i="1" smtClean="0">
                                    <a:solidFill>
                                      <a:schemeClr val="tx1"/>
                                    </a:solidFill>
                                    <a:latin typeface="Cambria Math" panose="02040503050406030204" pitchFamily="18" charset="0"/>
                                  </a:rPr>
                                  <m:t>2.90 </m:t>
                                </m:r>
                                <m:r>
                                  <a:rPr lang="en-US" altLang="zh-CN" sz="2200" b="0" i="1" smtClean="0">
                                    <a:solidFill>
                                      <a:schemeClr val="tx1"/>
                                    </a:solidFill>
                                    <a:latin typeface="Cambria Math" panose="02040503050406030204" pitchFamily="18" charset="0"/>
                                    <a:ea typeface="Cambria Math" panose="02040503050406030204" pitchFamily="18" charset="0"/>
                                  </a:rPr>
                                  <m:t>×</m:t>
                                </m:r>
                                <m:sSup>
                                  <m:sSupPr>
                                    <m:ctrlPr>
                                      <a:rPr lang="en-US" altLang="zh-CN" sz="2200" b="0" i="1" smtClean="0">
                                        <a:solidFill>
                                          <a:schemeClr val="tx1"/>
                                        </a:solidFill>
                                        <a:latin typeface="Cambria Math" panose="02040503050406030204" pitchFamily="18" charset="0"/>
                                        <a:ea typeface="Cambria Math" panose="02040503050406030204" pitchFamily="18" charset="0"/>
                                      </a:rPr>
                                    </m:ctrlPr>
                                  </m:sSupPr>
                                  <m:e>
                                    <m:r>
                                      <a:rPr lang="en-US" altLang="zh-CN" sz="2200" b="0" i="1" smtClean="0">
                                        <a:solidFill>
                                          <a:schemeClr val="tx1"/>
                                        </a:solidFill>
                                        <a:latin typeface="Cambria Math" panose="02040503050406030204" pitchFamily="18" charset="0"/>
                                        <a:ea typeface="Cambria Math" panose="02040503050406030204" pitchFamily="18" charset="0"/>
                                      </a:rPr>
                                      <m:t>10</m:t>
                                    </m:r>
                                  </m:e>
                                  <m:sup>
                                    <m:r>
                                      <a:rPr lang="en-US" altLang="zh-CN" sz="2200" b="0" i="1" smtClean="0">
                                        <a:solidFill>
                                          <a:schemeClr val="tx1"/>
                                        </a:solidFill>
                                        <a:latin typeface="Cambria Math" panose="02040503050406030204" pitchFamily="18" charset="0"/>
                                        <a:ea typeface="Cambria Math" panose="02040503050406030204" pitchFamily="18" charset="0"/>
                                      </a:rPr>
                                      <m:t>−4</m:t>
                                    </m:r>
                                  </m:sup>
                                </m:sSup>
                              </m:oMath>
                            </m:oMathPara>
                          </a14:m>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0.0083</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2485141"/>
                      </a:ext>
                    </a:extLst>
                  </a:tr>
                </a:tbl>
              </a:graphicData>
            </a:graphic>
          </p:graphicFrame>
        </mc:Choice>
        <mc:Fallback xmlns="">
          <p:graphicFrame>
            <p:nvGraphicFramePr>
              <p:cNvPr id="8" name="表格 7">
                <a:extLst>
                  <a:ext uri="{FF2B5EF4-FFF2-40B4-BE49-F238E27FC236}">
                    <a16:creationId xmlns:a16="http://schemas.microsoft.com/office/drawing/2014/main" id="{5369D316-3543-65D2-2911-76112D786D5C}"/>
                  </a:ext>
                </a:extLst>
              </p:cNvPr>
              <p:cNvGraphicFramePr>
                <a:graphicFrameLocks noGrp="1"/>
              </p:cNvGraphicFramePr>
              <p:nvPr>
                <p:extLst>
                  <p:ext uri="{D42A27DB-BD31-4B8C-83A1-F6EECF244321}">
                    <p14:modId xmlns:p14="http://schemas.microsoft.com/office/powerpoint/2010/main" val="1089976753"/>
                  </p:ext>
                </p:extLst>
              </p:nvPr>
            </p:nvGraphicFramePr>
            <p:xfrm>
              <a:off x="439122" y="1431783"/>
              <a:ext cx="11313756" cy="3024391"/>
            </p:xfrm>
            <a:graphic>
              <a:graphicData uri="http://schemas.openxmlformats.org/drawingml/2006/table">
                <a:tbl>
                  <a:tblPr firstRow="1" bandRow="1">
                    <a:tableStyleId>{5C22544A-7EE6-4342-B048-85BDC9FD1C3A}</a:tableStyleId>
                  </a:tblPr>
                  <a:tblGrid>
                    <a:gridCol w="2828439">
                      <a:extLst>
                        <a:ext uri="{9D8B030D-6E8A-4147-A177-3AD203B41FA5}">
                          <a16:colId xmlns:a16="http://schemas.microsoft.com/office/drawing/2014/main" val="337831843"/>
                        </a:ext>
                      </a:extLst>
                    </a:gridCol>
                    <a:gridCol w="2828439">
                      <a:extLst>
                        <a:ext uri="{9D8B030D-6E8A-4147-A177-3AD203B41FA5}">
                          <a16:colId xmlns:a16="http://schemas.microsoft.com/office/drawing/2014/main" val="4137213541"/>
                        </a:ext>
                      </a:extLst>
                    </a:gridCol>
                    <a:gridCol w="2828439">
                      <a:extLst>
                        <a:ext uri="{9D8B030D-6E8A-4147-A177-3AD203B41FA5}">
                          <a16:colId xmlns:a16="http://schemas.microsoft.com/office/drawing/2014/main" val="2909354233"/>
                        </a:ext>
                      </a:extLst>
                    </a:gridCol>
                    <a:gridCol w="2828439">
                      <a:extLst>
                        <a:ext uri="{9D8B030D-6E8A-4147-A177-3AD203B41FA5}">
                          <a16:colId xmlns:a16="http://schemas.microsoft.com/office/drawing/2014/main" val="3463372430"/>
                        </a:ext>
                      </a:extLst>
                    </a:gridCol>
                  </a:tblGrid>
                  <a:tr h="911659">
                    <a:tc>
                      <a:txBody>
                        <a:bodyPr/>
                        <a:lstStyle/>
                        <a:p>
                          <a:pPr algn="ctr"/>
                          <a:r>
                            <a:rPr lang="en-US" altLang="zh-CN" sz="2400" b="0" dirty="0">
                              <a:ln>
                                <a:noFill/>
                              </a:ln>
                              <a:solidFill>
                                <a:schemeClr val="tx1"/>
                              </a:solidFill>
                              <a:latin typeface="Times New Roman" panose="02020603050405020304" pitchFamily="18" charset="0"/>
                              <a:cs typeface="Times New Roman" panose="02020603050405020304" pitchFamily="18" charset="0"/>
                            </a:rPr>
                            <a:t>Model</a:t>
                          </a:r>
                          <a:endParaRPr lang="zh-CN" altLang="en-US" sz="2400" b="0" dirty="0">
                            <a:ln>
                              <a:no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400" b="0" dirty="0">
                              <a:ln>
                                <a:noFill/>
                              </a:ln>
                              <a:solidFill>
                                <a:schemeClr val="tx1"/>
                              </a:solidFill>
                              <a:latin typeface="Times New Roman" panose="02020603050405020304" pitchFamily="18" charset="0"/>
                              <a:cs typeface="Times New Roman" panose="02020603050405020304" pitchFamily="18" charset="0"/>
                            </a:rPr>
                            <a:t>No. of parameters</a:t>
                          </a:r>
                          <a:endParaRPr lang="zh-CN" altLang="en-US" sz="2400" b="0" dirty="0">
                            <a:ln>
                              <a:no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400" b="0" dirty="0">
                              <a:ln>
                                <a:noFill/>
                              </a:ln>
                              <a:solidFill>
                                <a:schemeClr val="tx1"/>
                              </a:solidFill>
                              <a:latin typeface="Times New Roman" panose="02020603050405020304" pitchFamily="18" charset="0"/>
                              <a:cs typeface="Times New Roman" panose="02020603050405020304" pitchFamily="18" charset="0"/>
                            </a:rPr>
                            <a:t>Training Loss</a:t>
                          </a:r>
                        </a:p>
                        <a:p>
                          <a:pPr algn="ctr"/>
                          <a:r>
                            <a:rPr lang="en-US" altLang="zh-CN" sz="2400" b="0" dirty="0">
                              <a:ln>
                                <a:noFill/>
                              </a:ln>
                              <a:solidFill>
                                <a:schemeClr val="tx1"/>
                              </a:solidFill>
                              <a:latin typeface="Times New Roman" panose="02020603050405020304" pitchFamily="18" charset="0"/>
                              <a:cs typeface="Times New Roman" panose="02020603050405020304" pitchFamily="18" charset="0"/>
                            </a:rPr>
                            <a:t> (MSE)</a:t>
                          </a:r>
                          <a:endParaRPr lang="zh-CN" altLang="en-US" sz="2400" b="0" dirty="0">
                            <a:ln>
                              <a:no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400" b="0" dirty="0">
                              <a:ln>
                                <a:noFill/>
                              </a:ln>
                              <a:solidFill>
                                <a:schemeClr val="tx1"/>
                              </a:solidFill>
                              <a:latin typeface="Times New Roman" panose="02020603050405020304" pitchFamily="18" charset="0"/>
                              <a:cs typeface="Times New Roman" panose="02020603050405020304" pitchFamily="18" charset="0"/>
                            </a:rPr>
                            <a:t>Validation Loss</a:t>
                          </a:r>
                        </a:p>
                        <a:p>
                          <a:pPr algn="ctr"/>
                          <a:r>
                            <a:rPr lang="en-US" altLang="zh-CN" sz="2400" b="0" dirty="0">
                              <a:ln>
                                <a:noFill/>
                              </a:ln>
                              <a:solidFill>
                                <a:schemeClr val="tx1"/>
                              </a:solidFill>
                              <a:latin typeface="Times New Roman" panose="02020603050405020304" pitchFamily="18" charset="0"/>
                              <a:cs typeface="Times New Roman" panose="02020603050405020304" pitchFamily="18" charset="0"/>
                            </a:rPr>
                            <a:t>(MSE)</a:t>
                          </a:r>
                          <a:endParaRPr lang="zh-CN" altLang="en-US" sz="2400" b="0" dirty="0">
                            <a:ln>
                              <a:no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109873"/>
                      </a:ext>
                    </a:extLst>
                  </a:tr>
                  <a:tr h="528183">
                    <a:tc>
                      <a:txBody>
                        <a:bodyPr/>
                        <a:lstStyle/>
                        <a:p>
                          <a:r>
                            <a:rPr lang="en-US" altLang="zh-CN" sz="2200" dirty="0">
                              <a:latin typeface="Times New Roman" panose="02020603050405020304" pitchFamily="18" charset="0"/>
                              <a:cs typeface="Times New Roman" panose="02020603050405020304" pitchFamily="18" charset="0"/>
                            </a:rPr>
                            <a:t>MLP(non-GA)</a:t>
                          </a:r>
                          <a:endParaRPr lang="zh-CN" altLang="en-US"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latin typeface="Times New Roman" panose="02020603050405020304" pitchFamily="18" charset="0"/>
                              <a:cs typeface="Times New Roman" panose="02020603050405020304" pitchFamily="18" charset="0"/>
                            </a:rPr>
                            <a:t>263304</a:t>
                          </a:r>
                          <a:endParaRPr lang="zh-CN" altLang="en-US"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00431" t="-180460" r="-100647" b="-303448"/>
                          </a:stretch>
                        </a:blipFill>
                      </a:tcPr>
                    </a:tc>
                    <a:tc>
                      <a:txBody>
                        <a:bodyPr/>
                        <a:lstStyle/>
                        <a:p>
                          <a:pPr algn="ctr"/>
                          <a:r>
                            <a:rPr lang="en-US" altLang="zh-CN" sz="2200" dirty="0">
                              <a:latin typeface="Times New Roman" panose="02020603050405020304" pitchFamily="18" charset="0"/>
                              <a:cs typeface="Times New Roman" panose="02020603050405020304" pitchFamily="18" charset="0"/>
                            </a:rPr>
                            <a:t>0.0185</a:t>
                          </a:r>
                          <a:endParaRPr lang="zh-CN" altLang="en-US"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793523"/>
                      </a:ext>
                    </a:extLst>
                  </a:tr>
                  <a:tr h="528183">
                    <a:tc>
                      <a:txBody>
                        <a:bodyPr/>
                        <a:lstStyle/>
                        <a:p>
                          <a:r>
                            <a:rPr lang="en-US" altLang="zh-CN" sz="2200" dirty="0" err="1">
                              <a:solidFill>
                                <a:schemeClr val="tx1"/>
                              </a:solidFill>
                              <a:latin typeface="Times New Roman" panose="02020603050405020304" pitchFamily="18" charset="0"/>
                              <a:cs typeface="Times New Roman" panose="02020603050405020304" pitchFamily="18" charset="0"/>
                            </a:rPr>
                            <a:t>EquiLinear</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164609</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00431" t="-283721" r="-100647" b="-206977"/>
                          </a:stretch>
                        </a:blip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0.0106</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9620668"/>
                      </a:ext>
                    </a:extLst>
                  </a:tr>
                  <a:tr h="528183">
                    <a:tc>
                      <a:txBody>
                        <a:bodyPr/>
                        <a:lstStyle/>
                        <a:p>
                          <a:r>
                            <a:rPr lang="en-US" altLang="zh-CN" sz="2200" dirty="0" err="1">
                              <a:latin typeface="Times New Roman" panose="02020603050405020304" pitchFamily="18" charset="0"/>
                              <a:cs typeface="Times New Roman" panose="02020603050405020304" pitchFamily="18" charset="0"/>
                            </a:rPr>
                            <a:t>SandwichProduct</a:t>
                          </a:r>
                          <a:endParaRPr lang="zh-CN" altLang="en-US"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latin typeface="Times New Roman" panose="02020603050405020304" pitchFamily="18" charset="0"/>
                              <a:cs typeface="Times New Roman" panose="02020603050405020304" pitchFamily="18" charset="0"/>
                            </a:rPr>
                            <a:t>263297</a:t>
                          </a:r>
                          <a:endParaRPr lang="zh-CN" altLang="en-US"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00431" t="-379310" r="-100647" b="-104598"/>
                          </a:stretch>
                        </a:blipFill>
                      </a:tcPr>
                    </a:tc>
                    <a:tc>
                      <a:txBody>
                        <a:bodyPr/>
                        <a:lstStyle/>
                        <a:p>
                          <a:pPr algn="ctr"/>
                          <a:r>
                            <a:rPr lang="en-US" altLang="zh-CN" sz="2200" dirty="0">
                              <a:latin typeface="Times New Roman" panose="02020603050405020304" pitchFamily="18" charset="0"/>
                              <a:cs typeface="Times New Roman" panose="02020603050405020304" pitchFamily="18" charset="0"/>
                            </a:rPr>
                            <a:t>0.0112</a:t>
                          </a:r>
                          <a:endParaRPr lang="zh-CN" altLang="en-US"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995300"/>
                      </a:ext>
                    </a:extLst>
                  </a:tr>
                  <a:tr h="528183">
                    <a:tc>
                      <a:txBody>
                        <a:bodyPr/>
                        <a:lstStyle/>
                        <a:p>
                          <a:r>
                            <a:rPr lang="en-US" altLang="zh-CN" sz="2200" dirty="0" err="1">
                              <a:solidFill>
                                <a:schemeClr val="tx1"/>
                              </a:solidFill>
                              <a:latin typeface="Times New Roman" panose="02020603050405020304" pitchFamily="18" charset="0"/>
                              <a:cs typeface="Times New Roman" panose="02020603050405020304" pitchFamily="18" charset="0"/>
                            </a:rPr>
                            <a:t>EquiNonLinear</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165249</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00431" t="-479310" r="-100647" b="-4598"/>
                          </a:stretch>
                        </a:blip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0.0083</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2485141"/>
                      </a:ext>
                    </a:extLst>
                  </a:tr>
                </a:tbl>
              </a:graphicData>
            </a:graphic>
          </p:graphicFrame>
        </mc:Fallback>
      </mc:AlternateContent>
    </p:spTree>
    <p:extLst>
      <p:ext uri="{BB962C8B-B14F-4D97-AF65-F5344CB8AC3E}">
        <p14:creationId xmlns:p14="http://schemas.microsoft.com/office/powerpoint/2010/main" val="226445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4" grpId="0" animBg="1"/>
      <p:bldP spid="4" grpId="1" animBg="1"/>
      <p:bldP spid="2" grpId="0" animBg="1"/>
      <p:bldP spid="2" grpId="1" animBg="1"/>
      <p:bldP spid="5" grpId="0" animBg="1"/>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1">
            <a:extLst>
              <a:ext uri="{FF2B5EF4-FFF2-40B4-BE49-F238E27FC236}">
                <a16:creationId xmlns:a16="http://schemas.microsoft.com/office/drawing/2014/main" id="{03896229-D4B0-9A2F-B9C2-E7D537EF91D6}"/>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err="1"/>
              <a:t>PoseNet</a:t>
            </a:r>
            <a:r>
              <a:rPr lang="en-US" altLang="zh-CN" sz="3600" dirty="0"/>
              <a:t> - Visualization</a:t>
            </a:r>
            <a:endParaRPr lang="zh-CN" altLang="en-US" sz="3600" dirty="0"/>
          </a:p>
        </p:txBody>
      </p:sp>
      <p:pic>
        <p:nvPicPr>
          <p:cNvPr id="3" name="图片 2">
            <a:extLst>
              <a:ext uri="{FF2B5EF4-FFF2-40B4-BE49-F238E27FC236}">
                <a16:creationId xmlns:a16="http://schemas.microsoft.com/office/drawing/2014/main" id="{1926CF55-CCD4-8423-8E89-D2C2D0C9216C}"/>
              </a:ext>
            </a:extLst>
          </p:cNvPr>
          <p:cNvPicPr>
            <a:picLocks noChangeAspect="1"/>
          </p:cNvPicPr>
          <p:nvPr/>
        </p:nvPicPr>
        <p:blipFill>
          <a:blip r:embed="rId3"/>
          <a:stretch>
            <a:fillRect/>
          </a:stretch>
        </p:blipFill>
        <p:spPr>
          <a:xfrm>
            <a:off x="6835477" y="1316989"/>
            <a:ext cx="5114024" cy="4775742"/>
          </a:xfrm>
          <a:prstGeom prst="rect">
            <a:avLst/>
          </a:prstGeom>
        </p:spPr>
      </p:pic>
      <p:sp>
        <p:nvSpPr>
          <p:cNvPr id="4" name="内容占位符 2">
            <a:extLst>
              <a:ext uri="{FF2B5EF4-FFF2-40B4-BE49-F238E27FC236}">
                <a16:creationId xmlns:a16="http://schemas.microsoft.com/office/drawing/2014/main" id="{681AAFB5-7F5D-0934-6A85-42BF4FE4CC35}"/>
              </a:ext>
            </a:extLst>
          </p:cNvPr>
          <p:cNvSpPr txBox="1">
            <a:spLocks/>
          </p:cNvSpPr>
          <p:nvPr/>
        </p:nvSpPr>
        <p:spPr bwMode="auto">
          <a:xfrm>
            <a:off x="363894" y="1804086"/>
            <a:ext cx="6471583" cy="397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Visualize the convergence of camera poses</a:t>
            </a: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Intermediate tensors are motors</a:t>
            </a: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5BC38622-61A5-1DFD-7421-6645F0DC954D}"/>
              </a:ext>
            </a:extLst>
          </p:cNvPr>
          <p:cNvSpPr txBox="1"/>
          <p:nvPr/>
        </p:nvSpPr>
        <p:spPr>
          <a:xfrm>
            <a:off x="3049003" y="5385259"/>
            <a:ext cx="6093994" cy="369332"/>
          </a:xfrm>
          <a:prstGeom prst="rect">
            <a:avLst/>
          </a:prstGeom>
          <a:noFill/>
        </p:spPr>
        <p:txBody>
          <a:bodyPr wrap="square">
            <a:spAutoFit/>
          </a:bodyPr>
          <a:lstStyle/>
          <a:p>
            <a:endParaRPr lang="zh-CN" altLang="en-US" dirty="0"/>
          </a:p>
        </p:txBody>
      </p:sp>
      <p:sp>
        <p:nvSpPr>
          <p:cNvPr id="6" name="文本框 5">
            <a:extLst>
              <a:ext uri="{FF2B5EF4-FFF2-40B4-BE49-F238E27FC236}">
                <a16:creationId xmlns:a16="http://schemas.microsoft.com/office/drawing/2014/main" id="{C2106801-21F8-7D98-02D0-1D260D90FF83}"/>
              </a:ext>
            </a:extLst>
          </p:cNvPr>
          <p:cNvSpPr txBox="1"/>
          <p:nvPr/>
        </p:nvSpPr>
        <p:spPr>
          <a:xfrm>
            <a:off x="2795342" y="6063343"/>
            <a:ext cx="9565106" cy="810478"/>
          </a:xfrm>
          <a:prstGeom prst="rect">
            <a:avLst/>
          </a:prstGeom>
          <a:noFill/>
        </p:spPr>
        <p:txBody>
          <a:bodyPr wrap="square">
            <a:spAutoFit/>
          </a:bodyPr>
          <a:lstStyle/>
          <a:p>
            <a:pPr>
              <a:lnSpc>
                <a:spcPts val="1400"/>
              </a:lnSpc>
            </a:pPr>
            <a:r>
              <a:rPr lang="en-US" altLang="zh-CN" sz="1400" dirty="0">
                <a:solidFill>
                  <a:schemeClr val="bg1">
                    <a:lumMod val="95000"/>
                  </a:schemeClr>
                </a:solidFill>
                <a:latin typeface="Times New Roman" panose="02020603050405020304" pitchFamily="18" charset="0"/>
                <a:cs typeface="Times New Roman" panose="02020603050405020304" pitchFamily="18" charset="0"/>
              </a:rPr>
              <a:t>Ref: Pepe, A., Lasenby, J., and Buchholz, S. (2024). </a:t>
            </a:r>
            <a:r>
              <a:rPr lang="en-US" altLang="zh-CN" sz="1400" dirty="0" err="1">
                <a:solidFill>
                  <a:schemeClr val="bg1">
                    <a:lumMod val="95000"/>
                  </a:schemeClr>
                </a:solidFill>
                <a:latin typeface="Times New Roman" panose="02020603050405020304" pitchFamily="18" charset="0"/>
                <a:cs typeface="Times New Roman" panose="02020603050405020304" pitchFamily="18" charset="0"/>
              </a:rPr>
              <a:t>Cgaposenet</a:t>
            </a:r>
            <a:r>
              <a:rPr lang="en-US" altLang="zh-CN" sz="1400" dirty="0">
                <a:solidFill>
                  <a:schemeClr val="bg1">
                    <a:lumMod val="95000"/>
                  </a:schemeClr>
                </a:solidFill>
                <a:latin typeface="Times New Roman" panose="02020603050405020304" pitchFamily="18" charset="0"/>
                <a:cs typeface="Times New Roman" panose="02020603050405020304" pitchFamily="18" charset="0"/>
              </a:rPr>
              <a:t>+ </a:t>
            </a:r>
            <a:r>
              <a:rPr lang="en-US" altLang="zh-CN" sz="1400" dirty="0" err="1">
                <a:solidFill>
                  <a:schemeClr val="bg1">
                    <a:lumMod val="95000"/>
                  </a:schemeClr>
                </a:solidFill>
                <a:latin typeface="Times New Roman" panose="02020603050405020304" pitchFamily="18" charset="0"/>
                <a:cs typeface="Times New Roman" panose="02020603050405020304" pitchFamily="18" charset="0"/>
              </a:rPr>
              <a:t>gcan</a:t>
            </a:r>
            <a:r>
              <a:rPr lang="en-US" altLang="zh-CN" sz="1400" dirty="0">
                <a:solidFill>
                  <a:schemeClr val="bg1">
                    <a:lumMod val="95000"/>
                  </a:schemeClr>
                </a:solidFill>
                <a:latin typeface="Times New Roman" panose="02020603050405020304" pitchFamily="18" charset="0"/>
                <a:cs typeface="Times New Roman" panose="02020603050405020304" pitchFamily="18" charset="0"/>
              </a:rPr>
              <a:t>: A geometric </a:t>
            </a:r>
            <a:r>
              <a:rPr lang="en-US" altLang="zh-CN" sz="1400" dirty="0" err="1">
                <a:solidFill>
                  <a:schemeClr val="bg1">
                    <a:lumMod val="95000"/>
                  </a:schemeClr>
                </a:solidFill>
                <a:latin typeface="Times New Roman" panose="02020603050405020304" pitchFamily="18" charset="0"/>
                <a:cs typeface="Times New Roman" panose="02020603050405020304" pitchFamily="18" charset="0"/>
              </a:rPr>
              <a:t>clifford</a:t>
            </a:r>
            <a:r>
              <a:rPr lang="en-US" altLang="zh-CN" sz="1400" dirty="0">
                <a:solidFill>
                  <a:schemeClr val="bg1">
                    <a:lumMod val="95000"/>
                  </a:schemeClr>
                </a:solidFill>
                <a:latin typeface="Times New Roman" panose="02020603050405020304" pitchFamily="18" charset="0"/>
                <a:cs typeface="Times New Roman" panose="02020603050405020304" pitchFamily="18" charset="0"/>
              </a:rPr>
              <a:t> algebra network for geometry-aware camera pose regression. In Proceedings of the IEEE/CVF Winter Conference on Applications of Computer Vision, pages 6593–6603 </a:t>
            </a:r>
            <a:br>
              <a:rPr lang="en-US" altLang="zh-CN" sz="1400" dirty="0">
                <a:solidFill>
                  <a:schemeClr val="bg1">
                    <a:lumMod val="95000"/>
                  </a:schemeClr>
                </a:solidFill>
                <a:latin typeface="Times New Roman" panose="02020603050405020304" pitchFamily="18" charset="0"/>
                <a:cs typeface="Times New Roman" panose="02020603050405020304" pitchFamily="18" charset="0"/>
              </a:rPr>
            </a:br>
            <a:endParaRPr lang="en-US" altLang="zh-CN"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B760AF6C-EFFE-BD23-102F-8F84E3D75877}"/>
              </a:ext>
            </a:extLst>
          </p:cNvPr>
          <p:cNvSpPr txBox="1"/>
          <p:nvPr/>
        </p:nvSpPr>
        <p:spPr>
          <a:xfrm>
            <a:off x="11771453" y="6488668"/>
            <a:ext cx="420547"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21</a:t>
            </a:r>
            <a:endParaRPr lang="zh-CN" altLang="en-US" dirty="0">
              <a:solidFill>
                <a:schemeClr val="bg1"/>
              </a:solidFill>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163DFD13-E996-7C74-FCF3-EC9780527D09}"/>
              </a:ext>
            </a:extLst>
          </p:cNvPr>
          <p:cNvPicPr>
            <a:picLocks noChangeAspect="1"/>
          </p:cNvPicPr>
          <p:nvPr/>
        </p:nvPicPr>
        <p:blipFill rotWithShape="1">
          <a:blip r:embed="rId3"/>
          <a:srcRect l="69023" t="4427" r="4038" b="76958"/>
          <a:stretch/>
        </p:blipFill>
        <p:spPr>
          <a:xfrm>
            <a:off x="9999410" y="1460826"/>
            <a:ext cx="1772043" cy="1143477"/>
          </a:xfrm>
          <a:prstGeom prst="rect">
            <a:avLst/>
          </a:prstGeom>
        </p:spPr>
      </p:pic>
    </p:spTree>
    <p:extLst>
      <p:ext uri="{BB962C8B-B14F-4D97-AF65-F5344CB8AC3E}">
        <p14:creationId xmlns:p14="http://schemas.microsoft.com/office/powerpoint/2010/main" val="2671501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1">
            <a:extLst>
              <a:ext uri="{FF2B5EF4-FFF2-40B4-BE49-F238E27FC236}">
                <a16:creationId xmlns:a16="http://schemas.microsoft.com/office/drawing/2014/main" id="{03896229-D4B0-9A2F-B9C2-E7D537EF91D6}"/>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N-body Dynamics Problem</a:t>
            </a:r>
            <a:endParaRPr lang="zh-CN" altLang="en-US" sz="3600" dirty="0"/>
          </a:p>
        </p:txBody>
      </p:sp>
      <p:pic>
        <p:nvPicPr>
          <p:cNvPr id="3" name="图片 2">
            <a:extLst>
              <a:ext uri="{FF2B5EF4-FFF2-40B4-BE49-F238E27FC236}">
                <a16:creationId xmlns:a16="http://schemas.microsoft.com/office/drawing/2014/main" id="{60480068-E7DF-0083-4B57-4602D7455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8781" y="1405473"/>
            <a:ext cx="7963982" cy="4622348"/>
          </a:xfrm>
          <a:prstGeom prst="rect">
            <a:avLst/>
          </a:prstGeom>
        </p:spPr>
      </p:pic>
      <p:sp>
        <p:nvSpPr>
          <p:cNvPr id="2" name="文本框 1">
            <a:extLst>
              <a:ext uri="{FF2B5EF4-FFF2-40B4-BE49-F238E27FC236}">
                <a16:creationId xmlns:a16="http://schemas.microsoft.com/office/drawing/2014/main" id="{18FFED6F-30AB-7B2B-8670-F67C7A6FBAF5}"/>
              </a:ext>
            </a:extLst>
          </p:cNvPr>
          <p:cNvSpPr txBox="1"/>
          <p:nvPr/>
        </p:nvSpPr>
        <p:spPr>
          <a:xfrm>
            <a:off x="11771453" y="6488668"/>
            <a:ext cx="420547"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22</a:t>
            </a:r>
            <a:endParaRPr lang="zh-CN"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9988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3E9828FB-38BE-DD1C-CE32-13B64C0BAB36}"/>
              </a:ext>
            </a:extLst>
          </p:cNvPr>
          <p:cNvPicPr>
            <a:picLocks noChangeAspect="1"/>
          </p:cNvPicPr>
          <p:nvPr/>
        </p:nvPicPr>
        <p:blipFill rotWithShape="1">
          <a:blip r:embed="rId3"/>
          <a:srcRect b="43548"/>
          <a:stretch/>
        </p:blipFill>
        <p:spPr>
          <a:xfrm>
            <a:off x="1879438" y="3297708"/>
            <a:ext cx="3820058" cy="1027155"/>
          </a:xfrm>
          <a:prstGeom prst="rect">
            <a:avLst/>
          </a:prstGeom>
        </p:spPr>
      </p:pic>
      <p:pic>
        <p:nvPicPr>
          <p:cNvPr id="9" name="图片 8">
            <a:extLst>
              <a:ext uri="{FF2B5EF4-FFF2-40B4-BE49-F238E27FC236}">
                <a16:creationId xmlns:a16="http://schemas.microsoft.com/office/drawing/2014/main" id="{BE9585F0-55AA-196D-70EE-4EE111314F1D}"/>
              </a:ext>
            </a:extLst>
          </p:cNvPr>
          <p:cNvPicPr>
            <a:picLocks noChangeAspect="1"/>
          </p:cNvPicPr>
          <p:nvPr/>
        </p:nvPicPr>
        <p:blipFill rotWithShape="1">
          <a:blip r:embed="rId3"/>
          <a:srcRect t="55348"/>
          <a:stretch/>
        </p:blipFill>
        <p:spPr>
          <a:xfrm>
            <a:off x="2016451" y="4562551"/>
            <a:ext cx="3820058" cy="812453"/>
          </a:xfrm>
          <a:prstGeom prst="rect">
            <a:avLst/>
          </a:prstGeom>
        </p:spPr>
      </p:pic>
      <p:sp>
        <p:nvSpPr>
          <p:cNvPr id="18" name="内容占位符 2">
            <a:extLst>
              <a:ext uri="{FF2B5EF4-FFF2-40B4-BE49-F238E27FC236}">
                <a16:creationId xmlns:a16="http://schemas.microsoft.com/office/drawing/2014/main" id="{2CED69A4-5BB6-8A10-8373-5943A7119D5B}"/>
              </a:ext>
            </a:extLst>
          </p:cNvPr>
          <p:cNvSpPr txBox="1">
            <a:spLocks/>
          </p:cNvSpPr>
          <p:nvPr/>
        </p:nvSpPr>
        <p:spPr bwMode="auto">
          <a:xfrm>
            <a:off x="363894" y="1640541"/>
            <a:ext cx="11313757" cy="413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In CGA, we define                        and    </a:t>
            </a: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Mass: Scalar</a:t>
            </a: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Position: </a:t>
            </a: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Velocity:</a:t>
            </a: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p:txBody>
      </p:sp>
      <p:sp>
        <p:nvSpPr>
          <p:cNvPr id="7" name="文本占位符 1">
            <a:extLst>
              <a:ext uri="{FF2B5EF4-FFF2-40B4-BE49-F238E27FC236}">
                <a16:creationId xmlns:a16="http://schemas.microsoft.com/office/drawing/2014/main" id="{03896229-D4B0-9A2F-B9C2-E7D537EF91D6}"/>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N-body Dynamics - Embedding </a:t>
            </a:r>
            <a:endParaRPr lang="zh-CN" altLang="en-US" sz="3600" dirty="0"/>
          </a:p>
        </p:txBody>
      </p:sp>
      <p:pic>
        <p:nvPicPr>
          <p:cNvPr id="11" name="图片 10">
            <a:extLst>
              <a:ext uri="{FF2B5EF4-FFF2-40B4-BE49-F238E27FC236}">
                <a16:creationId xmlns:a16="http://schemas.microsoft.com/office/drawing/2014/main" id="{93D261A0-3667-A287-2B2A-32F33B81FF35}"/>
              </a:ext>
            </a:extLst>
          </p:cNvPr>
          <p:cNvPicPr>
            <a:picLocks noChangeAspect="1"/>
          </p:cNvPicPr>
          <p:nvPr/>
        </p:nvPicPr>
        <p:blipFill rotWithShape="1">
          <a:blip r:embed="rId4"/>
          <a:srcRect r="56443"/>
          <a:stretch/>
        </p:blipFill>
        <p:spPr>
          <a:xfrm>
            <a:off x="3470335" y="1584256"/>
            <a:ext cx="1941924" cy="504895"/>
          </a:xfrm>
          <a:prstGeom prst="rect">
            <a:avLst/>
          </a:prstGeom>
        </p:spPr>
      </p:pic>
      <p:pic>
        <p:nvPicPr>
          <p:cNvPr id="12" name="图片 11">
            <a:extLst>
              <a:ext uri="{FF2B5EF4-FFF2-40B4-BE49-F238E27FC236}">
                <a16:creationId xmlns:a16="http://schemas.microsoft.com/office/drawing/2014/main" id="{0D68A3A5-4B5C-F4FF-8E38-4D3EB7F63B0D}"/>
              </a:ext>
            </a:extLst>
          </p:cNvPr>
          <p:cNvPicPr>
            <a:picLocks noChangeAspect="1"/>
          </p:cNvPicPr>
          <p:nvPr/>
        </p:nvPicPr>
        <p:blipFill rotWithShape="1">
          <a:blip r:embed="rId4"/>
          <a:srcRect l="58777" t="1913"/>
          <a:stretch/>
        </p:blipFill>
        <p:spPr>
          <a:xfrm>
            <a:off x="6227803" y="1607424"/>
            <a:ext cx="1837865" cy="495240"/>
          </a:xfrm>
          <a:prstGeom prst="rect">
            <a:avLst/>
          </a:prstGeom>
        </p:spPr>
      </p:pic>
      <p:sp>
        <p:nvSpPr>
          <p:cNvPr id="2" name="文本框 1">
            <a:extLst>
              <a:ext uri="{FF2B5EF4-FFF2-40B4-BE49-F238E27FC236}">
                <a16:creationId xmlns:a16="http://schemas.microsoft.com/office/drawing/2014/main" id="{D803F01E-2125-0C11-03FC-E58C67366691}"/>
              </a:ext>
            </a:extLst>
          </p:cNvPr>
          <p:cNvSpPr txBox="1"/>
          <p:nvPr/>
        </p:nvSpPr>
        <p:spPr>
          <a:xfrm>
            <a:off x="11771453" y="6488668"/>
            <a:ext cx="420547"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23</a:t>
            </a:r>
            <a:endParaRPr lang="zh-CN"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3907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51C3621-0251-2901-5411-7110AFEF2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4517"/>
            <a:ext cx="12115800" cy="2286000"/>
          </a:xfrm>
          <a:prstGeom prst="rect">
            <a:avLst/>
          </a:prstGeom>
        </p:spPr>
      </p:pic>
      <p:sp>
        <p:nvSpPr>
          <p:cNvPr id="7" name="文本占位符 1">
            <a:extLst>
              <a:ext uri="{FF2B5EF4-FFF2-40B4-BE49-F238E27FC236}">
                <a16:creationId xmlns:a16="http://schemas.microsoft.com/office/drawing/2014/main" id="{03896229-D4B0-9A2F-B9C2-E7D537EF91D6}"/>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N-body Dynamics</a:t>
            </a:r>
            <a:endParaRPr lang="zh-CN" altLang="en-US" sz="3600" dirty="0"/>
          </a:p>
        </p:txBody>
      </p:sp>
      <p:sp>
        <p:nvSpPr>
          <p:cNvPr id="11" name="文本框 10">
            <a:extLst>
              <a:ext uri="{FF2B5EF4-FFF2-40B4-BE49-F238E27FC236}">
                <a16:creationId xmlns:a16="http://schemas.microsoft.com/office/drawing/2014/main" id="{BE84242C-3377-F59B-A254-9FA378A6660B}"/>
              </a:ext>
            </a:extLst>
          </p:cNvPr>
          <p:cNvSpPr txBox="1"/>
          <p:nvPr/>
        </p:nvSpPr>
        <p:spPr>
          <a:xfrm>
            <a:off x="5735320" y="3141506"/>
            <a:ext cx="1351280" cy="523220"/>
          </a:xfrm>
          <a:prstGeom prst="rect">
            <a:avLst/>
          </a:prstGeom>
          <a:noFill/>
        </p:spPr>
        <p:txBody>
          <a:bodyPr wrap="square">
            <a:spAutoFit/>
          </a:bodyPr>
          <a:lstStyle/>
          <a:p>
            <a:r>
              <a:rPr lang="en-US" altLang="zh-CN" sz="2800" dirty="0" err="1">
                <a:latin typeface="Times New Roman" panose="02020603050405020304" pitchFamily="18" charset="0"/>
                <a:cs typeface="Times New Roman" panose="02020603050405020304" pitchFamily="18" charset="0"/>
              </a:rPr>
              <a:t>GGATr</a:t>
            </a:r>
            <a:endParaRPr lang="zh-CN" altLang="en-US" sz="1800"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A9E234F6-58D7-03C6-8190-337F55421073}"/>
              </a:ext>
            </a:extLst>
          </p:cNvPr>
          <p:cNvSpPr txBox="1"/>
          <p:nvPr/>
        </p:nvSpPr>
        <p:spPr>
          <a:xfrm>
            <a:off x="5872479" y="1525951"/>
            <a:ext cx="3486009" cy="523220"/>
          </a:xfrm>
          <a:prstGeom prst="rect">
            <a:avLst/>
          </a:prstGeom>
          <a:noFill/>
        </p:spPr>
        <p:txBody>
          <a:bodyPr wrap="square">
            <a:spAutoFit/>
          </a:bodyPr>
          <a:lstStyle/>
          <a:p>
            <a:r>
              <a:rPr lang="en-US" altLang="zh-CN" sz="2800" dirty="0">
                <a:latin typeface="Times New Roman" panose="02020603050405020304" pitchFamily="18" charset="0"/>
                <a:cs typeface="Times New Roman" panose="02020603050405020304" pitchFamily="18" charset="0"/>
              </a:rPr>
              <a:t>MLP</a:t>
            </a:r>
            <a:endParaRPr lang="zh-CN" altLang="en-US" sz="1800" dirty="0">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03EAC6A9-F6A7-E110-3DE4-A7D92F999880}"/>
              </a:ext>
            </a:extLst>
          </p:cNvPr>
          <p:cNvSpPr txBox="1"/>
          <p:nvPr/>
        </p:nvSpPr>
        <p:spPr>
          <a:xfrm>
            <a:off x="11771453" y="6488668"/>
            <a:ext cx="420547"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24</a:t>
            </a:r>
            <a:endParaRPr lang="zh-CN" altLang="en-US" dirty="0">
              <a:solidFill>
                <a:schemeClr val="bg1"/>
              </a:solidFill>
              <a:latin typeface="Times New Roman" panose="02020603050405020304" pitchFamily="18" charset="0"/>
              <a:cs typeface="Times New Roman" panose="02020603050405020304" pitchFamily="18" charset="0"/>
            </a:endParaRPr>
          </a:p>
        </p:txBody>
      </p:sp>
      <p:pic>
        <p:nvPicPr>
          <p:cNvPr id="13" name="图片 12">
            <a:extLst>
              <a:ext uri="{FF2B5EF4-FFF2-40B4-BE49-F238E27FC236}">
                <a16:creationId xmlns:a16="http://schemas.microsoft.com/office/drawing/2014/main" id="{A9D4954F-3EDB-AAB6-EB7C-758B1C960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0131"/>
            <a:ext cx="12115800" cy="2371725"/>
          </a:xfrm>
          <a:prstGeom prst="rect">
            <a:avLst/>
          </a:prstGeom>
        </p:spPr>
      </p:pic>
    </p:spTree>
    <p:extLst>
      <p:ext uri="{BB962C8B-B14F-4D97-AF65-F5344CB8AC3E}">
        <p14:creationId xmlns:p14="http://schemas.microsoft.com/office/powerpoint/2010/main" val="241936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B5F3FD3-5892-3BAD-3508-02BE2373CFA8}"/>
              </a:ext>
            </a:extLst>
          </p:cNvPr>
          <p:cNvSpPr/>
          <p:nvPr/>
        </p:nvSpPr>
        <p:spPr>
          <a:xfrm>
            <a:off x="3940350" y="2302558"/>
            <a:ext cx="1904864" cy="616672"/>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a:extLst>
              <a:ext uri="{FF2B5EF4-FFF2-40B4-BE49-F238E27FC236}">
                <a16:creationId xmlns:a16="http://schemas.microsoft.com/office/drawing/2014/main" id="{A4AED8F4-F6AE-8FCC-490B-EAD7B894A8B4}"/>
              </a:ext>
            </a:extLst>
          </p:cNvPr>
          <p:cNvSpPr/>
          <p:nvPr/>
        </p:nvSpPr>
        <p:spPr>
          <a:xfrm>
            <a:off x="115748" y="2919230"/>
            <a:ext cx="5729466" cy="604614"/>
          </a:xfrm>
          <a:prstGeom prst="rect">
            <a:avLst/>
          </a:prstGeom>
          <a:solidFill>
            <a:schemeClr val="accent6">
              <a:lumMod val="60000"/>
              <a:lumOff val="40000"/>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id="{622EF3CB-EE89-F9D9-B581-49986AF270CB}"/>
              </a:ext>
            </a:extLst>
          </p:cNvPr>
          <p:cNvSpPr/>
          <p:nvPr/>
        </p:nvSpPr>
        <p:spPr>
          <a:xfrm>
            <a:off x="115748" y="4752857"/>
            <a:ext cx="5729466" cy="604614"/>
          </a:xfrm>
          <a:prstGeom prst="rect">
            <a:avLst/>
          </a:prstGeom>
          <a:solidFill>
            <a:schemeClr val="accent6">
              <a:lumMod val="60000"/>
              <a:lumOff val="40000"/>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a:extLst>
              <a:ext uri="{FF2B5EF4-FFF2-40B4-BE49-F238E27FC236}">
                <a16:creationId xmlns:a16="http://schemas.microsoft.com/office/drawing/2014/main" id="{CAEFEB38-A22B-CA97-5A90-C4046057BBA4}"/>
              </a:ext>
            </a:extLst>
          </p:cNvPr>
          <p:cNvSpPr/>
          <p:nvPr/>
        </p:nvSpPr>
        <p:spPr>
          <a:xfrm>
            <a:off x="115748" y="5357471"/>
            <a:ext cx="5729466" cy="764231"/>
          </a:xfrm>
          <a:prstGeom prst="rect">
            <a:avLst/>
          </a:prstGeom>
          <a:solidFill>
            <a:schemeClr val="accent4">
              <a:lumMod val="60000"/>
              <a:lumOff val="40000"/>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2">
            <a:extLst>
              <a:ext uri="{FF2B5EF4-FFF2-40B4-BE49-F238E27FC236}">
                <a16:creationId xmlns:a16="http://schemas.microsoft.com/office/drawing/2014/main" id="{CB428094-B293-80C1-AB56-DBFB4CCDEFF6}"/>
              </a:ext>
            </a:extLst>
          </p:cNvPr>
          <p:cNvSpPr/>
          <p:nvPr/>
        </p:nvSpPr>
        <p:spPr>
          <a:xfrm>
            <a:off x="3940350" y="2930089"/>
            <a:ext cx="1904864" cy="2416728"/>
          </a:xfrm>
          <a:prstGeom prst="rect">
            <a:avLst/>
          </a:prstGeom>
          <a:solidFill>
            <a:schemeClr val="accent6">
              <a:lumMod val="60000"/>
              <a:lumOff val="40000"/>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占位符 1">
            <a:extLst>
              <a:ext uri="{FF2B5EF4-FFF2-40B4-BE49-F238E27FC236}">
                <a16:creationId xmlns:a16="http://schemas.microsoft.com/office/drawing/2014/main" id="{03896229-D4B0-9A2F-B9C2-E7D537EF91D6}"/>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N-body Dynamics – Evaluation – 0.1s gap</a:t>
            </a:r>
            <a:endParaRPr lang="zh-CN" altLang="en-US" sz="3600" dirty="0"/>
          </a:p>
        </p:txBody>
      </p:sp>
      <p:pic>
        <p:nvPicPr>
          <p:cNvPr id="9" name="图片 8">
            <a:extLst>
              <a:ext uri="{FF2B5EF4-FFF2-40B4-BE49-F238E27FC236}">
                <a16:creationId xmlns:a16="http://schemas.microsoft.com/office/drawing/2014/main" id="{6BF72A72-2849-48C3-16AC-E6C9C9323D14}"/>
              </a:ext>
            </a:extLst>
          </p:cNvPr>
          <p:cNvPicPr>
            <a:picLocks noChangeAspect="1"/>
          </p:cNvPicPr>
          <p:nvPr/>
        </p:nvPicPr>
        <p:blipFill>
          <a:blip r:embed="rId3"/>
          <a:stretch>
            <a:fillRect/>
          </a:stretch>
        </p:blipFill>
        <p:spPr>
          <a:xfrm>
            <a:off x="5930095" y="1274004"/>
            <a:ext cx="6204030" cy="4774530"/>
          </a:xfrm>
          <a:prstGeom prst="rect">
            <a:avLst/>
          </a:prstGeom>
        </p:spPr>
      </p:pic>
      <p:sp>
        <p:nvSpPr>
          <p:cNvPr id="2" name="文本框 1">
            <a:extLst>
              <a:ext uri="{FF2B5EF4-FFF2-40B4-BE49-F238E27FC236}">
                <a16:creationId xmlns:a16="http://schemas.microsoft.com/office/drawing/2014/main" id="{A1C1AAA3-D169-ACFB-4B3D-A1E6EB5B170A}"/>
              </a:ext>
            </a:extLst>
          </p:cNvPr>
          <p:cNvSpPr txBox="1"/>
          <p:nvPr/>
        </p:nvSpPr>
        <p:spPr>
          <a:xfrm>
            <a:off x="11771453" y="6488668"/>
            <a:ext cx="420547"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25</a:t>
            </a:r>
            <a:endParaRPr lang="zh-CN" altLang="en-US" dirty="0">
              <a:solidFill>
                <a:schemeClr val="bg1"/>
              </a:solidFill>
              <a:latin typeface="Times New Roman" panose="02020603050405020304" pitchFamily="18" charset="0"/>
              <a:cs typeface="Times New Roman" panose="02020603050405020304" pitchFamily="18" charset="0"/>
            </a:endParaRPr>
          </a:p>
        </p:txBody>
      </p:sp>
      <p:pic>
        <p:nvPicPr>
          <p:cNvPr id="21" name="图片 20">
            <a:extLst>
              <a:ext uri="{FF2B5EF4-FFF2-40B4-BE49-F238E27FC236}">
                <a16:creationId xmlns:a16="http://schemas.microsoft.com/office/drawing/2014/main" id="{18A01EA2-4830-354D-DA80-EDA97EFF5254}"/>
              </a:ext>
            </a:extLst>
          </p:cNvPr>
          <p:cNvPicPr>
            <a:picLocks noChangeAspect="1"/>
          </p:cNvPicPr>
          <p:nvPr/>
        </p:nvPicPr>
        <p:blipFill rotWithShape="1">
          <a:blip r:embed="rId3"/>
          <a:srcRect l="90473" t="9185" r="7807" b="88061"/>
          <a:stretch/>
        </p:blipFill>
        <p:spPr>
          <a:xfrm>
            <a:off x="11433810" y="1713321"/>
            <a:ext cx="106680" cy="131445"/>
          </a:xfrm>
          <a:prstGeom prst="rect">
            <a:avLst/>
          </a:prstGeom>
        </p:spPr>
      </p:pic>
      <p:pic>
        <p:nvPicPr>
          <p:cNvPr id="22" name="图片 21">
            <a:extLst>
              <a:ext uri="{FF2B5EF4-FFF2-40B4-BE49-F238E27FC236}">
                <a16:creationId xmlns:a16="http://schemas.microsoft.com/office/drawing/2014/main" id="{C42A23A9-7769-CF60-2A27-EF489E8D3D7F}"/>
              </a:ext>
            </a:extLst>
          </p:cNvPr>
          <p:cNvPicPr>
            <a:picLocks noChangeAspect="1"/>
          </p:cNvPicPr>
          <p:nvPr/>
        </p:nvPicPr>
        <p:blipFill rotWithShape="1">
          <a:blip r:embed="rId3"/>
          <a:srcRect l="90473" t="9185" r="7807" b="88061"/>
          <a:stretch/>
        </p:blipFill>
        <p:spPr>
          <a:xfrm>
            <a:off x="11433810" y="1939102"/>
            <a:ext cx="106680" cy="131445"/>
          </a:xfrm>
          <a:prstGeom prst="rect">
            <a:avLst/>
          </a:prstGeom>
        </p:spPr>
      </p:pic>
      <p:pic>
        <p:nvPicPr>
          <p:cNvPr id="23" name="图片 22">
            <a:extLst>
              <a:ext uri="{FF2B5EF4-FFF2-40B4-BE49-F238E27FC236}">
                <a16:creationId xmlns:a16="http://schemas.microsoft.com/office/drawing/2014/main" id="{24EC05D8-6956-9A64-5682-1344817588B8}"/>
              </a:ext>
            </a:extLst>
          </p:cNvPr>
          <p:cNvPicPr>
            <a:picLocks noChangeAspect="1"/>
          </p:cNvPicPr>
          <p:nvPr/>
        </p:nvPicPr>
        <p:blipFill rotWithShape="1">
          <a:blip r:embed="rId3"/>
          <a:srcRect l="90473" t="9185" r="7807" b="88061"/>
          <a:stretch/>
        </p:blipFill>
        <p:spPr>
          <a:xfrm>
            <a:off x="11433810" y="2166788"/>
            <a:ext cx="106680" cy="131445"/>
          </a:xfrm>
          <a:prstGeom prst="rect">
            <a:avLst/>
          </a:prstGeom>
        </p:spPr>
      </p:pic>
      <p:pic>
        <p:nvPicPr>
          <p:cNvPr id="24" name="图片 23">
            <a:extLst>
              <a:ext uri="{FF2B5EF4-FFF2-40B4-BE49-F238E27FC236}">
                <a16:creationId xmlns:a16="http://schemas.microsoft.com/office/drawing/2014/main" id="{F23AEF4C-BD0B-7563-13A9-D28B3E5387C8}"/>
              </a:ext>
            </a:extLst>
          </p:cNvPr>
          <p:cNvPicPr>
            <a:picLocks noChangeAspect="1"/>
          </p:cNvPicPr>
          <p:nvPr/>
        </p:nvPicPr>
        <p:blipFill rotWithShape="1">
          <a:blip r:embed="rId3"/>
          <a:srcRect l="90473" t="9185" r="7807" b="88061"/>
          <a:stretch/>
        </p:blipFill>
        <p:spPr>
          <a:xfrm>
            <a:off x="11433810" y="2394474"/>
            <a:ext cx="106680" cy="131445"/>
          </a:xfrm>
          <a:prstGeom prst="rect">
            <a:avLst/>
          </a:prstGeom>
        </p:spPr>
      </p:pic>
      <p:pic>
        <p:nvPicPr>
          <p:cNvPr id="25" name="图片 24">
            <a:extLst>
              <a:ext uri="{FF2B5EF4-FFF2-40B4-BE49-F238E27FC236}">
                <a16:creationId xmlns:a16="http://schemas.microsoft.com/office/drawing/2014/main" id="{D59C19C5-B717-0FC0-F4E5-2ED8BA9471DE}"/>
              </a:ext>
            </a:extLst>
          </p:cNvPr>
          <p:cNvPicPr>
            <a:picLocks noChangeAspect="1"/>
          </p:cNvPicPr>
          <p:nvPr/>
        </p:nvPicPr>
        <p:blipFill rotWithShape="1">
          <a:blip r:embed="rId4"/>
          <a:srcRect l="15200" t="-84" r="12834" b="93863"/>
          <a:stretch/>
        </p:blipFill>
        <p:spPr>
          <a:xfrm>
            <a:off x="5930094" y="1184038"/>
            <a:ext cx="6146157" cy="378062"/>
          </a:xfrm>
          <a:prstGeom prst="rect">
            <a:avLst/>
          </a:prstGeom>
        </p:spPr>
      </p:pic>
      <p:pic>
        <p:nvPicPr>
          <p:cNvPr id="26" name="图片 25">
            <a:extLst>
              <a:ext uri="{FF2B5EF4-FFF2-40B4-BE49-F238E27FC236}">
                <a16:creationId xmlns:a16="http://schemas.microsoft.com/office/drawing/2014/main" id="{3181B294-2F0B-9C2E-8405-49E80D0AD9D7}"/>
              </a:ext>
            </a:extLst>
          </p:cNvPr>
          <p:cNvPicPr>
            <a:picLocks noChangeAspect="1"/>
          </p:cNvPicPr>
          <p:nvPr/>
        </p:nvPicPr>
        <p:blipFill rotWithShape="1">
          <a:blip r:embed="rId4"/>
          <a:srcRect l="580" t="38795" r="95760" b="42771"/>
          <a:stretch/>
        </p:blipFill>
        <p:spPr>
          <a:xfrm>
            <a:off x="5917398" y="2789010"/>
            <a:ext cx="357203" cy="1279979"/>
          </a:xfrm>
          <a:prstGeom prst="rect">
            <a:avLst/>
          </a:prstGeom>
        </p:spPr>
      </p:pic>
      <p:pic>
        <p:nvPicPr>
          <p:cNvPr id="28" name="图片 27">
            <a:extLst>
              <a:ext uri="{FF2B5EF4-FFF2-40B4-BE49-F238E27FC236}">
                <a16:creationId xmlns:a16="http://schemas.microsoft.com/office/drawing/2014/main" id="{F5718EB0-4B51-FDAA-6986-64827F0AA970}"/>
              </a:ext>
            </a:extLst>
          </p:cNvPr>
          <p:cNvPicPr>
            <a:picLocks noChangeAspect="1"/>
          </p:cNvPicPr>
          <p:nvPr/>
        </p:nvPicPr>
        <p:blipFill>
          <a:blip r:embed="rId5"/>
          <a:stretch>
            <a:fillRect/>
          </a:stretch>
        </p:blipFill>
        <p:spPr>
          <a:xfrm>
            <a:off x="9916886" y="1645048"/>
            <a:ext cx="2064840" cy="1566911"/>
          </a:xfrm>
          <a:prstGeom prst="rect">
            <a:avLst/>
          </a:prstGeom>
        </p:spPr>
      </p:pic>
      <mc:AlternateContent xmlns:mc="http://schemas.openxmlformats.org/markup-compatibility/2006" xmlns:a14="http://schemas.microsoft.com/office/drawing/2010/main">
        <mc:Choice Requires="a14">
          <p:graphicFrame>
            <p:nvGraphicFramePr>
              <p:cNvPr id="4" name="表格 3">
                <a:extLst>
                  <a:ext uri="{FF2B5EF4-FFF2-40B4-BE49-F238E27FC236}">
                    <a16:creationId xmlns:a16="http://schemas.microsoft.com/office/drawing/2014/main" id="{6663B673-362C-E38C-87FB-4798D51ECE86}"/>
                  </a:ext>
                </a:extLst>
              </p:cNvPr>
              <p:cNvGraphicFramePr>
                <a:graphicFrameLocks noGrp="1"/>
              </p:cNvGraphicFramePr>
              <p:nvPr>
                <p:extLst>
                  <p:ext uri="{D42A27DB-BD31-4B8C-83A1-F6EECF244321}">
                    <p14:modId xmlns:p14="http://schemas.microsoft.com/office/powerpoint/2010/main" val="1946499618"/>
                  </p:ext>
                </p:extLst>
              </p:nvPr>
            </p:nvGraphicFramePr>
            <p:xfrm>
              <a:off x="115748" y="1278513"/>
              <a:ext cx="5729466" cy="4853844"/>
            </p:xfrm>
            <a:graphic>
              <a:graphicData uri="http://schemas.openxmlformats.org/drawingml/2006/table">
                <a:tbl>
                  <a:tblPr firstRow="1" bandRow="1">
                    <a:tableStyleId>{5C22544A-7EE6-4342-B048-85BDC9FD1C3A}</a:tableStyleId>
                  </a:tblPr>
                  <a:tblGrid>
                    <a:gridCol w="1909822">
                      <a:extLst>
                        <a:ext uri="{9D8B030D-6E8A-4147-A177-3AD203B41FA5}">
                          <a16:colId xmlns:a16="http://schemas.microsoft.com/office/drawing/2014/main" val="337831843"/>
                        </a:ext>
                      </a:extLst>
                    </a:gridCol>
                    <a:gridCol w="1909822">
                      <a:extLst>
                        <a:ext uri="{9D8B030D-6E8A-4147-A177-3AD203B41FA5}">
                          <a16:colId xmlns:a16="http://schemas.microsoft.com/office/drawing/2014/main" val="4137213541"/>
                        </a:ext>
                      </a:extLst>
                    </a:gridCol>
                    <a:gridCol w="1909822">
                      <a:extLst>
                        <a:ext uri="{9D8B030D-6E8A-4147-A177-3AD203B41FA5}">
                          <a16:colId xmlns:a16="http://schemas.microsoft.com/office/drawing/2014/main" val="3463372430"/>
                        </a:ext>
                      </a:extLst>
                    </a:gridCol>
                  </a:tblGrid>
                  <a:tr h="1025644">
                    <a:tc>
                      <a:txBody>
                        <a:bodyPr/>
                        <a:lstStyle/>
                        <a:p>
                          <a:pPr algn="ctr"/>
                          <a:r>
                            <a:rPr lang="en-US" altLang="zh-CN" sz="2400" b="0" dirty="0">
                              <a:ln>
                                <a:noFill/>
                              </a:ln>
                              <a:solidFill>
                                <a:schemeClr val="tx1"/>
                              </a:solidFill>
                              <a:latin typeface="Times New Roman" panose="02020603050405020304" pitchFamily="18" charset="0"/>
                              <a:cs typeface="Times New Roman" panose="02020603050405020304" pitchFamily="18" charset="0"/>
                            </a:rPr>
                            <a:t>Model</a:t>
                          </a:r>
                          <a:endParaRPr lang="zh-CN" altLang="en-US" sz="2400" b="0" dirty="0">
                            <a:ln>
                              <a:no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400" b="0" dirty="0">
                              <a:ln>
                                <a:noFill/>
                              </a:ln>
                              <a:solidFill>
                                <a:schemeClr val="tx1"/>
                              </a:solidFill>
                              <a:latin typeface="Times New Roman" panose="02020603050405020304" pitchFamily="18" charset="0"/>
                              <a:cs typeface="Times New Roman" panose="02020603050405020304" pitchFamily="18" charset="0"/>
                            </a:rPr>
                            <a:t>No. of parameters </a:t>
                          </a:r>
                          <a:endParaRPr lang="zh-CN" altLang="en-US" sz="2400" b="0" dirty="0">
                            <a:ln>
                              <a:no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400" b="0" dirty="0">
                              <a:ln>
                                <a:noFill/>
                              </a:ln>
                              <a:solidFill>
                                <a:schemeClr val="tx1"/>
                              </a:solidFill>
                              <a:latin typeface="Times New Roman" panose="02020603050405020304" pitchFamily="18" charset="0"/>
                              <a:cs typeface="Times New Roman" panose="02020603050405020304" pitchFamily="18" charset="0"/>
                            </a:rPr>
                            <a:t>Validation Loss (MSE)</a:t>
                          </a:r>
                          <a:endParaRPr lang="zh-CN" altLang="en-US" sz="2400" b="0" dirty="0">
                            <a:ln>
                              <a:no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109873"/>
                      </a:ext>
                    </a:extLst>
                  </a:tr>
                  <a:tr h="613240">
                    <a:tc>
                      <a:txBody>
                        <a:bodyPr/>
                        <a:lstStyle/>
                        <a:p>
                          <a:r>
                            <a:rPr lang="en-US" altLang="zh-CN" sz="2200" dirty="0">
                              <a:latin typeface="Times New Roman" panose="02020603050405020304" pitchFamily="18" charset="0"/>
                              <a:cs typeface="Times New Roman" panose="02020603050405020304" pitchFamily="18" charset="0"/>
                            </a:rPr>
                            <a:t>MLP</a:t>
                          </a:r>
                          <a:endParaRPr lang="zh-CN" altLang="en-US"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latin typeface="Times New Roman" panose="02020603050405020304" pitchFamily="18" charset="0"/>
                              <a:cs typeface="Times New Roman" panose="02020603050405020304" pitchFamily="18" charset="0"/>
                            </a:rPr>
                            <a:t>5587</a:t>
                          </a:r>
                          <a:endParaRPr lang="zh-CN" altLang="en-US"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latin typeface="Times New Roman" panose="02020603050405020304" pitchFamily="18" charset="0"/>
                              <a:cs typeface="Times New Roman" panose="02020603050405020304" pitchFamily="18" charset="0"/>
                            </a:rPr>
                            <a:t>0.0111</a:t>
                          </a:r>
                          <a:endParaRPr lang="zh-CN" altLang="en-US"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793523"/>
                      </a:ext>
                    </a:extLst>
                  </a:tr>
                  <a:tr h="613240">
                    <a:tc>
                      <a:txBody>
                        <a:bodyPr/>
                        <a:lstStyle/>
                        <a:p>
                          <a:r>
                            <a:rPr lang="en-US" altLang="zh-CN" sz="2200" dirty="0">
                              <a:solidFill>
                                <a:schemeClr val="tx1"/>
                              </a:solidFill>
                              <a:latin typeface="Times New Roman" panose="02020603050405020304" pitchFamily="18" charset="0"/>
                              <a:cs typeface="Times New Roman" panose="02020603050405020304" pitchFamily="18" charset="0"/>
                            </a:rPr>
                            <a:t>GGA 1 block</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1496</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0.0097</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9620668"/>
                      </a:ext>
                    </a:extLst>
                  </a:tr>
                  <a:tr h="613240">
                    <a:tc>
                      <a:txBody>
                        <a:bodyPr/>
                        <a:lstStyle/>
                        <a:p>
                          <a:r>
                            <a:rPr lang="en-US" altLang="zh-CN" sz="2200" dirty="0">
                              <a:solidFill>
                                <a:schemeClr val="tx1"/>
                              </a:solidFill>
                              <a:latin typeface="Times New Roman" panose="02020603050405020304" pitchFamily="18" charset="0"/>
                              <a:cs typeface="Times New Roman" panose="02020603050405020304" pitchFamily="18" charset="0"/>
                            </a:rPr>
                            <a:t>GGA 2 block</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2892</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0.0037</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995300"/>
                      </a:ext>
                    </a:extLst>
                  </a:tr>
                  <a:tr h="613240">
                    <a:tc>
                      <a:txBody>
                        <a:bodyPr/>
                        <a:lstStyle/>
                        <a:p>
                          <a:r>
                            <a:rPr lang="en-US" altLang="zh-CN" sz="2200" dirty="0">
                              <a:solidFill>
                                <a:schemeClr val="tx1"/>
                              </a:solidFill>
                              <a:latin typeface="Times New Roman" panose="02020603050405020304" pitchFamily="18" charset="0"/>
                              <a:cs typeface="Times New Roman" panose="02020603050405020304" pitchFamily="18" charset="0"/>
                            </a:rPr>
                            <a:t>GGA 3 block</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4288</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200" dirty="0">
                              <a:solidFill>
                                <a:schemeClr val="tx1"/>
                              </a:solidFill>
                              <a:latin typeface="Times New Roman" panose="02020603050405020304" pitchFamily="18" charset="0"/>
                              <a:cs typeface="Times New Roman" panose="02020603050405020304" pitchFamily="18" charset="0"/>
                            </a:rPr>
                            <a:t>0.0033</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2485141"/>
                      </a:ext>
                    </a:extLst>
                  </a:tr>
                  <a:tr h="613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dirty="0">
                              <a:solidFill>
                                <a:schemeClr val="tx1"/>
                              </a:solidFill>
                              <a:latin typeface="Times New Roman" panose="02020603050405020304" pitchFamily="18" charset="0"/>
                              <a:cs typeface="Times New Roman" panose="02020603050405020304" pitchFamily="18" charset="0"/>
                            </a:rPr>
                            <a:t>GGA 4 block</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5684</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0.0016</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2364910"/>
                      </a:ext>
                    </a:extLst>
                  </a:tr>
                  <a:tr h="613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dirty="0">
                              <a:solidFill>
                                <a:schemeClr val="tx1"/>
                              </a:solidFill>
                              <a:latin typeface="Times New Roman" panose="02020603050405020304" pitchFamily="18" charset="0"/>
                              <a:cs typeface="Times New Roman" panose="02020603050405020304" pitchFamily="18" charset="0"/>
                            </a:rPr>
                            <a:t>Qualcomm’s GATR</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1,900,000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Approx. </a:t>
                          </a:r>
                          <a14:m>
                            <m:oMath xmlns:m="http://schemas.openxmlformats.org/officeDocument/2006/math">
                              <m:sSup>
                                <m:sSupPr>
                                  <m:ctrlPr>
                                    <a:rPr lang="en-US" altLang="zh-CN" sz="2200" b="0" i="1" smtClean="0">
                                      <a:solidFill>
                                        <a:schemeClr val="tx1"/>
                                      </a:solidFill>
                                      <a:latin typeface="Cambria Math" panose="02040503050406030204" pitchFamily="18" charset="0"/>
                                      <a:cs typeface="Times New Roman" panose="02020603050405020304" pitchFamily="18" charset="0"/>
                                    </a:rPr>
                                  </m:ctrlPr>
                                </m:sSupPr>
                                <m:e>
                                  <m:r>
                                    <a:rPr lang="en-US" altLang="zh-CN" sz="2200" b="0" i="1" smtClean="0">
                                      <a:solidFill>
                                        <a:schemeClr val="tx1"/>
                                      </a:solidFill>
                                      <a:latin typeface="Cambria Math" panose="02040503050406030204" pitchFamily="18" charset="0"/>
                                      <a:cs typeface="Times New Roman" panose="02020603050405020304" pitchFamily="18" charset="0"/>
                                    </a:rPr>
                                    <m:t>10</m:t>
                                  </m:r>
                                </m:e>
                                <m:sup>
                                  <m:r>
                                    <a:rPr lang="en-US" altLang="zh-CN" sz="2200" b="0" i="1" smtClean="0">
                                      <a:solidFill>
                                        <a:schemeClr val="tx1"/>
                                      </a:solidFill>
                                      <a:latin typeface="Cambria Math" panose="02040503050406030204" pitchFamily="18" charset="0"/>
                                      <a:cs typeface="Times New Roman" panose="02020603050405020304" pitchFamily="18" charset="0"/>
                                    </a:rPr>
                                    <m:t>−4</m:t>
                                  </m:r>
                                </m:sup>
                              </m:sSup>
                            </m:oMath>
                          </a14:m>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7608281"/>
                      </a:ext>
                    </a:extLst>
                  </a:tr>
                </a:tbl>
              </a:graphicData>
            </a:graphic>
          </p:graphicFrame>
        </mc:Choice>
        <mc:Fallback xmlns="">
          <p:graphicFrame>
            <p:nvGraphicFramePr>
              <p:cNvPr id="4" name="表格 3">
                <a:extLst>
                  <a:ext uri="{FF2B5EF4-FFF2-40B4-BE49-F238E27FC236}">
                    <a16:creationId xmlns:a16="http://schemas.microsoft.com/office/drawing/2014/main" id="{6663B673-362C-E38C-87FB-4798D51ECE86}"/>
                  </a:ext>
                </a:extLst>
              </p:cNvPr>
              <p:cNvGraphicFramePr>
                <a:graphicFrameLocks noGrp="1"/>
              </p:cNvGraphicFramePr>
              <p:nvPr>
                <p:extLst>
                  <p:ext uri="{D42A27DB-BD31-4B8C-83A1-F6EECF244321}">
                    <p14:modId xmlns:p14="http://schemas.microsoft.com/office/powerpoint/2010/main" val="1946499618"/>
                  </p:ext>
                </p:extLst>
              </p:nvPr>
            </p:nvGraphicFramePr>
            <p:xfrm>
              <a:off x="115748" y="1278513"/>
              <a:ext cx="5729466" cy="4853844"/>
            </p:xfrm>
            <a:graphic>
              <a:graphicData uri="http://schemas.openxmlformats.org/drawingml/2006/table">
                <a:tbl>
                  <a:tblPr firstRow="1" bandRow="1">
                    <a:tableStyleId>{5C22544A-7EE6-4342-B048-85BDC9FD1C3A}</a:tableStyleId>
                  </a:tblPr>
                  <a:tblGrid>
                    <a:gridCol w="1909822">
                      <a:extLst>
                        <a:ext uri="{9D8B030D-6E8A-4147-A177-3AD203B41FA5}">
                          <a16:colId xmlns:a16="http://schemas.microsoft.com/office/drawing/2014/main" val="337831843"/>
                        </a:ext>
                      </a:extLst>
                    </a:gridCol>
                    <a:gridCol w="1909822">
                      <a:extLst>
                        <a:ext uri="{9D8B030D-6E8A-4147-A177-3AD203B41FA5}">
                          <a16:colId xmlns:a16="http://schemas.microsoft.com/office/drawing/2014/main" val="4137213541"/>
                        </a:ext>
                      </a:extLst>
                    </a:gridCol>
                    <a:gridCol w="1909822">
                      <a:extLst>
                        <a:ext uri="{9D8B030D-6E8A-4147-A177-3AD203B41FA5}">
                          <a16:colId xmlns:a16="http://schemas.microsoft.com/office/drawing/2014/main" val="3463372430"/>
                        </a:ext>
                      </a:extLst>
                    </a:gridCol>
                  </a:tblGrid>
                  <a:tr h="1025644">
                    <a:tc>
                      <a:txBody>
                        <a:bodyPr/>
                        <a:lstStyle/>
                        <a:p>
                          <a:pPr algn="ctr"/>
                          <a:r>
                            <a:rPr lang="en-US" altLang="zh-CN" sz="2400" b="0" dirty="0">
                              <a:ln>
                                <a:noFill/>
                              </a:ln>
                              <a:solidFill>
                                <a:schemeClr val="tx1"/>
                              </a:solidFill>
                              <a:latin typeface="Times New Roman" panose="02020603050405020304" pitchFamily="18" charset="0"/>
                              <a:cs typeface="Times New Roman" panose="02020603050405020304" pitchFamily="18" charset="0"/>
                            </a:rPr>
                            <a:t>Model</a:t>
                          </a:r>
                          <a:endParaRPr lang="zh-CN" altLang="en-US" sz="2400" b="0" dirty="0">
                            <a:ln>
                              <a:no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400" b="0" dirty="0">
                              <a:ln>
                                <a:noFill/>
                              </a:ln>
                              <a:solidFill>
                                <a:schemeClr val="tx1"/>
                              </a:solidFill>
                              <a:latin typeface="Times New Roman" panose="02020603050405020304" pitchFamily="18" charset="0"/>
                              <a:cs typeface="Times New Roman" panose="02020603050405020304" pitchFamily="18" charset="0"/>
                            </a:rPr>
                            <a:t>No. of parameters </a:t>
                          </a:r>
                          <a:endParaRPr lang="zh-CN" altLang="en-US" sz="2400" b="0" dirty="0">
                            <a:ln>
                              <a:no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400" b="0" dirty="0">
                              <a:ln>
                                <a:noFill/>
                              </a:ln>
                              <a:solidFill>
                                <a:schemeClr val="tx1"/>
                              </a:solidFill>
                              <a:latin typeface="Times New Roman" panose="02020603050405020304" pitchFamily="18" charset="0"/>
                              <a:cs typeface="Times New Roman" panose="02020603050405020304" pitchFamily="18" charset="0"/>
                            </a:rPr>
                            <a:t>Validation Loss (MSE)</a:t>
                          </a:r>
                          <a:endParaRPr lang="zh-CN" altLang="en-US" sz="2400" b="0" dirty="0">
                            <a:ln>
                              <a:no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109873"/>
                      </a:ext>
                    </a:extLst>
                  </a:tr>
                  <a:tr h="613240">
                    <a:tc>
                      <a:txBody>
                        <a:bodyPr/>
                        <a:lstStyle/>
                        <a:p>
                          <a:r>
                            <a:rPr lang="en-US" altLang="zh-CN" sz="2200" dirty="0">
                              <a:latin typeface="Times New Roman" panose="02020603050405020304" pitchFamily="18" charset="0"/>
                              <a:cs typeface="Times New Roman" panose="02020603050405020304" pitchFamily="18" charset="0"/>
                            </a:rPr>
                            <a:t>MLP</a:t>
                          </a:r>
                          <a:endParaRPr lang="zh-CN" altLang="en-US"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latin typeface="Times New Roman" panose="02020603050405020304" pitchFamily="18" charset="0"/>
                              <a:cs typeface="Times New Roman" panose="02020603050405020304" pitchFamily="18" charset="0"/>
                            </a:rPr>
                            <a:t>5587</a:t>
                          </a:r>
                          <a:endParaRPr lang="zh-CN" altLang="en-US"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latin typeface="Times New Roman" panose="02020603050405020304" pitchFamily="18" charset="0"/>
                              <a:cs typeface="Times New Roman" panose="02020603050405020304" pitchFamily="18" charset="0"/>
                            </a:rPr>
                            <a:t>0.0111</a:t>
                          </a:r>
                          <a:endParaRPr lang="zh-CN" altLang="en-US"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793523"/>
                      </a:ext>
                    </a:extLst>
                  </a:tr>
                  <a:tr h="613240">
                    <a:tc>
                      <a:txBody>
                        <a:bodyPr/>
                        <a:lstStyle/>
                        <a:p>
                          <a:r>
                            <a:rPr lang="en-US" altLang="zh-CN" sz="2200" dirty="0">
                              <a:solidFill>
                                <a:schemeClr val="tx1"/>
                              </a:solidFill>
                              <a:latin typeface="Times New Roman" panose="02020603050405020304" pitchFamily="18" charset="0"/>
                              <a:cs typeface="Times New Roman" panose="02020603050405020304" pitchFamily="18" charset="0"/>
                            </a:rPr>
                            <a:t>GGA 1 block</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1496</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0.0097</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9620668"/>
                      </a:ext>
                    </a:extLst>
                  </a:tr>
                  <a:tr h="613240">
                    <a:tc>
                      <a:txBody>
                        <a:bodyPr/>
                        <a:lstStyle/>
                        <a:p>
                          <a:r>
                            <a:rPr lang="en-US" altLang="zh-CN" sz="2200" dirty="0">
                              <a:solidFill>
                                <a:schemeClr val="tx1"/>
                              </a:solidFill>
                              <a:latin typeface="Times New Roman" panose="02020603050405020304" pitchFamily="18" charset="0"/>
                              <a:cs typeface="Times New Roman" panose="02020603050405020304" pitchFamily="18" charset="0"/>
                            </a:rPr>
                            <a:t>GGA 2 block</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2892</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0.0037</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995300"/>
                      </a:ext>
                    </a:extLst>
                  </a:tr>
                  <a:tr h="613240">
                    <a:tc>
                      <a:txBody>
                        <a:bodyPr/>
                        <a:lstStyle/>
                        <a:p>
                          <a:r>
                            <a:rPr lang="en-US" altLang="zh-CN" sz="2200" dirty="0">
                              <a:solidFill>
                                <a:schemeClr val="tx1"/>
                              </a:solidFill>
                              <a:latin typeface="Times New Roman" panose="02020603050405020304" pitchFamily="18" charset="0"/>
                              <a:cs typeface="Times New Roman" panose="02020603050405020304" pitchFamily="18" charset="0"/>
                            </a:rPr>
                            <a:t>GGA 3 block</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4288</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200" dirty="0">
                              <a:solidFill>
                                <a:schemeClr val="tx1"/>
                              </a:solidFill>
                              <a:latin typeface="Times New Roman" panose="02020603050405020304" pitchFamily="18" charset="0"/>
                              <a:cs typeface="Times New Roman" panose="02020603050405020304" pitchFamily="18" charset="0"/>
                            </a:rPr>
                            <a:t>0.0033</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2485141"/>
                      </a:ext>
                    </a:extLst>
                  </a:tr>
                  <a:tr h="613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dirty="0">
                              <a:solidFill>
                                <a:schemeClr val="tx1"/>
                              </a:solidFill>
                              <a:latin typeface="Times New Roman" panose="02020603050405020304" pitchFamily="18" charset="0"/>
                              <a:cs typeface="Times New Roman" panose="02020603050405020304" pitchFamily="18" charset="0"/>
                            </a:rPr>
                            <a:t>GGA 4 block</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5684</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0.0016</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2364910"/>
                      </a:ext>
                    </a:extLst>
                  </a:tr>
                  <a:tr h="76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dirty="0">
                              <a:solidFill>
                                <a:schemeClr val="tx1"/>
                              </a:solidFill>
                              <a:latin typeface="Times New Roman" panose="02020603050405020304" pitchFamily="18" charset="0"/>
                              <a:cs typeface="Times New Roman" panose="02020603050405020304" pitchFamily="18" charset="0"/>
                            </a:rPr>
                            <a:t>Qualcomm’s GATR</a:t>
                          </a:r>
                          <a:endParaRPr lang="zh-CN" alt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1,900,000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200000" t="-543200" r="-637" b="-16000"/>
                          </a:stretch>
                        </a:blipFill>
                      </a:tcPr>
                    </a:tc>
                    <a:extLst>
                      <a:ext uri="{0D108BD9-81ED-4DB2-BD59-A6C34878D82A}">
                        <a16:rowId xmlns:a16="http://schemas.microsoft.com/office/drawing/2014/main" val="1877608281"/>
                      </a:ext>
                    </a:extLst>
                  </a:tr>
                </a:tbl>
              </a:graphicData>
            </a:graphic>
          </p:graphicFrame>
        </mc:Fallback>
      </mc:AlternateContent>
    </p:spTree>
    <p:extLst>
      <p:ext uri="{BB962C8B-B14F-4D97-AF65-F5344CB8AC3E}">
        <p14:creationId xmlns:p14="http://schemas.microsoft.com/office/powerpoint/2010/main" val="30331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10" grpId="0" animBg="1"/>
      <p:bldP spid="10" grpId="1" animBg="1"/>
      <p:bldP spid="11" grpId="0" animBg="1"/>
      <p:bldP spid="11" grpId="1" animBg="1"/>
      <p:bldP spid="3" grpId="0" animBg="1"/>
      <p:bldP spid="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1">
            <a:extLst>
              <a:ext uri="{FF2B5EF4-FFF2-40B4-BE49-F238E27FC236}">
                <a16:creationId xmlns:a16="http://schemas.microsoft.com/office/drawing/2014/main" id="{03896229-D4B0-9A2F-B9C2-E7D537EF91D6}"/>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N-body Dynamics – 1s gap</a:t>
            </a:r>
            <a:endParaRPr lang="zh-CN" altLang="en-US" sz="3600" dirty="0"/>
          </a:p>
        </p:txBody>
      </p:sp>
      <p:sp>
        <p:nvSpPr>
          <p:cNvPr id="6" name="内容占位符 2">
            <a:extLst>
              <a:ext uri="{FF2B5EF4-FFF2-40B4-BE49-F238E27FC236}">
                <a16:creationId xmlns:a16="http://schemas.microsoft.com/office/drawing/2014/main" id="{0C020CBC-4595-CFBF-E614-7A485A62E2EB}"/>
              </a:ext>
            </a:extLst>
          </p:cNvPr>
          <p:cNvSpPr txBox="1">
            <a:spLocks/>
          </p:cNvSpPr>
          <p:nvPr/>
        </p:nvSpPr>
        <p:spPr bwMode="auto">
          <a:xfrm>
            <a:off x="363894" y="1640541"/>
            <a:ext cx="11313757" cy="413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E7BE2467-1DEC-78F4-198A-6988122DB103}"/>
              </a:ext>
            </a:extLst>
          </p:cNvPr>
          <p:cNvPicPr>
            <a:picLocks noChangeAspect="1"/>
          </p:cNvPicPr>
          <p:nvPr/>
        </p:nvPicPr>
        <p:blipFill>
          <a:blip r:embed="rId3"/>
          <a:stretch>
            <a:fillRect/>
          </a:stretch>
        </p:blipFill>
        <p:spPr>
          <a:xfrm>
            <a:off x="2765559" y="1290369"/>
            <a:ext cx="6660882" cy="4740042"/>
          </a:xfrm>
          <a:prstGeom prst="rect">
            <a:avLst/>
          </a:prstGeom>
        </p:spPr>
      </p:pic>
      <p:sp>
        <p:nvSpPr>
          <p:cNvPr id="2" name="文本框 1">
            <a:extLst>
              <a:ext uri="{FF2B5EF4-FFF2-40B4-BE49-F238E27FC236}">
                <a16:creationId xmlns:a16="http://schemas.microsoft.com/office/drawing/2014/main" id="{FA89124B-D110-C906-FA19-840AB4181679}"/>
              </a:ext>
            </a:extLst>
          </p:cNvPr>
          <p:cNvSpPr txBox="1"/>
          <p:nvPr/>
        </p:nvSpPr>
        <p:spPr>
          <a:xfrm>
            <a:off x="11771453" y="6488668"/>
            <a:ext cx="420547"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26</a:t>
            </a:r>
            <a:endParaRPr lang="zh-CN" altLang="en-US" dirty="0">
              <a:solidFill>
                <a:schemeClr val="bg1"/>
              </a:solidFill>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1F4CC47A-53B4-8A00-3D37-F7D62E27122C}"/>
              </a:ext>
            </a:extLst>
          </p:cNvPr>
          <p:cNvPicPr>
            <a:picLocks noChangeAspect="1"/>
          </p:cNvPicPr>
          <p:nvPr/>
        </p:nvPicPr>
        <p:blipFill rotWithShape="1">
          <a:blip r:embed="rId4"/>
          <a:srcRect l="90473" t="9185" r="7807" b="88061"/>
          <a:stretch/>
        </p:blipFill>
        <p:spPr>
          <a:xfrm>
            <a:off x="8736330" y="1714500"/>
            <a:ext cx="97683" cy="120360"/>
          </a:xfrm>
          <a:prstGeom prst="rect">
            <a:avLst/>
          </a:prstGeom>
        </p:spPr>
      </p:pic>
      <p:pic>
        <p:nvPicPr>
          <p:cNvPr id="10" name="图片 9">
            <a:extLst>
              <a:ext uri="{FF2B5EF4-FFF2-40B4-BE49-F238E27FC236}">
                <a16:creationId xmlns:a16="http://schemas.microsoft.com/office/drawing/2014/main" id="{D1C63313-65B4-E7F6-968B-7B5030492421}"/>
              </a:ext>
            </a:extLst>
          </p:cNvPr>
          <p:cNvPicPr>
            <a:picLocks noChangeAspect="1"/>
          </p:cNvPicPr>
          <p:nvPr/>
        </p:nvPicPr>
        <p:blipFill rotWithShape="1">
          <a:blip r:embed="rId4"/>
          <a:srcRect l="90473" t="9185" r="7807" b="88061"/>
          <a:stretch/>
        </p:blipFill>
        <p:spPr>
          <a:xfrm>
            <a:off x="8736329" y="1924059"/>
            <a:ext cx="97683" cy="120360"/>
          </a:xfrm>
          <a:prstGeom prst="rect">
            <a:avLst/>
          </a:prstGeom>
        </p:spPr>
      </p:pic>
      <p:pic>
        <p:nvPicPr>
          <p:cNvPr id="11" name="图片 10">
            <a:extLst>
              <a:ext uri="{FF2B5EF4-FFF2-40B4-BE49-F238E27FC236}">
                <a16:creationId xmlns:a16="http://schemas.microsoft.com/office/drawing/2014/main" id="{40A0C3A4-4378-C398-BB4E-CF71B48E378D}"/>
              </a:ext>
            </a:extLst>
          </p:cNvPr>
          <p:cNvPicPr>
            <a:picLocks noChangeAspect="1"/>
          </p:cNvPicPr>
          <p:nvPr/>
        </p:nvPicPr>
        <p:blipFill rotWithShape="1">
          <a:blip r:embed="rId4"/>
          <a:srcRect l="90473" t="9185" r="7807" b="88061"/>
          <a:stretch/>
        </p:blipFill>
        <p:spPr>
          <a:xfrm>
            <a:off x="8736328" y="2133618"/>
            <a:ext cx="97683" cy="120360"/>
          </a:xfrm>
          <a:prstGeom prst="rect">
            <a:avLst/>
          </a:prstGeom>
        </p:spPr>
      </p:pic>
      <p:pic>
        <p:nvPicPr>
          <p:cNvPr id="12" name="图片 11">
            <a:extLst>
              <a:ext uri="{FF2B5EF4-FFF2-40B4-BE49-F238E27FC236}">
                <a16:creationId xmlns:a16="http://schemas.microsoft.com/office/drawing/2014/main" id="{67448B55-1A27-27A9-C65E-F129D6273780}"/>
              </a:ext>
            </a:extLst>
          </p:cNvPr>
          <p:cNvPicPr>
            <a:picLocks noChangeAspect="1"/>
          </p:cNvPicPr>
          <p:nvPr/>
        </p:nvPicPr>
        <p:blipFill rotWithShape="1">
          <a:blip r:embed="rId4"/>
          <a:srcRect l="90473" t="9185" r="7807" b="88061"/>
          <a:stretch/>
        </p:blipFill>
        <p:spPr>
          <a:xfrm>
            <a:off x="8740140" y="2343150"/>
            <a:ext cx="97683" cy="120360"/>
          </a:xfrm>
          <a:prstGeom prst="rect">
            <a:avLst/>
          </a:prstGeom>
        </p:spPr>
      </p:pic>
      <p:pic>
        <p:nvPicPr>
          <p:cNvPr id="13" name="图片 12">
            <a:extLst>
              <a:ext uri="{FF2B5EF4-FFF2-40B4-BE49-F238E27FC236}">
                <a16:creationId xmlns:a16="http://schemas.microsoft.com/office/drawing/2014/main" id="{1F11BF83-8A60-FF7A-72BC-83E0A2243796}"/>
              </a:ext>
            </a:extLst>
          </p:cNvPr>
          <p:cNvPicPr>
            <a:picLocks noChangeAspect="1"/>
          </p:cNvPicPr>
          <p:nvPr/>
        </p:nvPicPr>
        <p:blipFill rotWithShape="1">
          <a:blip r:embed="rId3"/>
          <a:srcRect l="20779" t="225" r="11589" b="94110"/>
          <a:stretch/>
        </p:blipFill>
        <p:spPr>
          <a:xfrm>
            <a:off x="2765560" y="1132224"/>
            <a:ext cx="7031584" cy="419118"/>
          </a:xfrm>
          <a:prstGeom prst="rect">
            <a:avLst/>
          </a:prstGeom>
        </p:spPr>
      </p:pic>
      <p:pic>
        <p:nvPicPr>
          <p:cNvPr id="14" name="图片 13">
            <a:extLst>
              <a:ext uri="{FF2B5EF4-FFF2-40B4-BE49-F238E27FC236}">
                <a16:creationId xmlns:a16="http://schemas.microsoft.com/office/drawing/2014/main" id="{CA60D7DC-4ED7-D7A3-30B8-6022216AA938}"/>
              </a:ext>
            </a:extLst>
          </p:cNvPr>
          <p:cNvPicPr>
            <a:picLocks noChangeAspect="1"/>
          </p:cNvPicPr>
          <p:nvPr/>
        </p:nvPicPr>
        <p:blipFill rotWithShape="1">
          <a:blip r:embed="rId3"/>
          <a:srcRect l="580" t="38795" r="95760" b="42771"/>
          <a:stretch/>
        </p:blipFill>
        <p:spPr>
          <a:xfrm>
            <a:off x="2765559" y="2597259"/>
            <a:ext cx="434841" cy="1558182"/>
          </a:xfrm>
          <a:prstGeom prst="rect">
            <a:avLst/>
          </a:prstGeom>
        </p:spPr>
      </p:pic>
      <p:pic>
        <p:nvPicPr>
          <p:cNvPr id="16" name="图片 15">
            <a:extLst>
              <a:ext uri="{FF2B5EF4-FFF2-40B4-BE49-F238E27FC236}">
                <a16:creationId xmlns:a16="http://schemas.microsoft.com/office/drawing/2014/main" id="{C130CE89-42D9-9B47-E3ED-99C6A14024B0}"/>
              </a:ext>
            </a:extLst>
          </p:cNvPr>
          <p:cNvPicPr>
            <a:picLocks noChangeAspect="1"/>
          </p:cNvPicPr>
          <p:nvPr/>
        </p:nvPicPr>
        <p:blipFill>
          <a:blip r:embed="rId5"/>
          <a:stretch>
            <a:fillRect/>
          </a:stretch>
        </p:blipFill>
        <p:spPr>
          <a:xfrm>
            <a:off x="7431186" y="1640541"/>
            <a:ext cx="1821641" cy="1382358"/>
          </a:xfrm>
          <a:prstGeom prst="rect">
            <a:avLst/>
          </a:prstGeom>
        </p:spPr>
      </p:pic>
    </p:spTree>
    <p:extLst>
      <p:ext uri="{BB962C8B-B14F-4D97-AF65-F5344CB8AC3E}">
        <p14:creationId xmlns:p14="http://schemas.microsoft.com/office/powerpoint/2010/main" val="3182622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EBF914-8A5E-ED72-9B57-42D89915B854}"/>
              </a:ext>
            </a:extLst>
          </p:cNvPr>
          <p:cNvPicPr>
            <a:picLocks noChangeAspect="1"/>
          </p:cNvPicPr>
          <p:nvPr/>
        </p:nvPicPr>
        <p:blipFill rotWithShape="1">
          <a:blip r:embed="rId3"/>
          <a:srcRect r="68783"/>
          <a:stretch/>
        </p:blipFill>
        <p:spPr>
          <a:xfrm>
            <a:off x="1557303" y="2508878"/>
            <a:ext cx="2842153" cy="2909284"/>
          </a:xfrm>
          <a:prstGeom prst="rect">
            <a:avLst/>
          </a:prstGeom>
        </p:spPr>
      </p:pic>
      <p:sp>
        <p:nvSpPr>
          <p:cNvPr id="6" name="内容占位符 2">
            <a:extLst>
              <a:ext uri="{FF2B5EF4-FFF2-40B4-BE49-F238E27FC236}">
                <a16:creationId xmlns:a16="http://schemas.microsoft.com/office/drawing/2014/main" id="{0C020CBC-4595-CFBF-E614-7A485A62E2EB}"/>
              </a:ext>
            </a:extLst>
          </p:cNvPr>
          <p:cNvSpPr txBox="1">
            <a:spLocks/>
          </p:cNvSpPr>
          <p:nvPr/>
        </p:nvSpPr>
        <p:spPr bwMode="auto">
          <a:xfrm>
            <a:off x="363894" y="1589740"/>
            <a:ext cx="5490806" cy="4747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altLang="zh-CN" sz="2600" dirty="0">
                <a:solidFill>
                  <a:schemeClr val="tx1"/>
                </a:solidFill>
                <a:latin typeface="Times New Roman" panose="02020603050405020304" pitchFamily="18" charset="0"/>
                <a:cs typeface="Times New Roman" panose="02020603050405020304" pitchFamily="18" charset="0"/>
              </a:rPr>
              <a:t>Edge: Adjacency matrix </a:t>
            </a:r>
          </a:p>
          <a:p>
            <a:pPr marL="1028700" lvl="1" indent="-342900"/>
            <a:r>
              <a:rPr lang="en-US" altLang="zh-CN" sz="2600" dirty="0">
                <a:solidFill>
                  <a:schemeClr val="tx1"/>
                </a:solidFill>
                <a:latin typeface="Times New Roman" panose="02020603050405020304" pitchFamily="18" charset="0"/>
                <a:cs typeface="Times New Roman" panose="02020603050405020304" pitchFamily="18" charset="0"/>
              </a:rPr>
              <a:t>Pairwise features, </a:t>
            </a:r>
            <a:r>
              <a:rPr lang="en-US" altLang="zh-CN" sz="2600" dirty="0" err="1">
                <a:solidFill>
                  <a:schemeClr val="tx1"/>
                </a:solidFill>
                <a:latin typeface="Times New Roman" panose="02020603050405020304" pitchFamily="18" charset="0"/>
                <a:cs typeface="Times New Roman" panose="02020603050405020304" pitchFamily="18" charset="0"/>
              </a:rPr>
              <a:t>eg.</a:t>
            </a:r>
            <a:r>
              <a:rPr lang="en-US" altLang="zh-CN" sz="2600" dirty="0">
                <a:solidFill>
                  <a:schemeClr val="tx1"/>
                </a:solidFill>
                <a:latin typeface="Times New Roman" panose="02020603050405020304" pitchFamily="18" charset="0"/>
                <a:cs typeface="Times New Roman" panose="02020603050405020304" pitchFamily="18" charset="0"/>
              </a:rPr>
              <a:t> Distance Map</a:t>
            </a:r>
          </a:p>
          <a:p>
            <a:pPr marL="1485900" lvl="2" indent="-342900"/>
            <a:endParaRPr lang="en-US" altLang="zh-CN" sz="2600" dirty="0">
              <a:solidFill>
                <a:schemeClr val="tx1"/>
              </a:solidFill>
              <a:latin typeface="Times New Roman" panose="02020603050405020304" pitchFamily="18" charset="0"/>
              <a:cs typeface="Times New Roman" panose="02020603050405020304" pitchFamily="18" charset="0"/>
            </a:endParaRPr>
          </a:p>
          <a:p>
            <a:pPr marL="1485900" lvl="2" indent="-342900"/>
            <a:endParaRPr lang="en-US" altLang="zh-CN" sz="2600" dirty="0">
              <a:solidFill>
                <a:schemeClr val="tx1"/>
              </a:solidFill>
              <a:latin typeface="Times New Roman" panose="02020603050405020304" pitchFamily="18" charset="0"/>
              <a:cs typeface="Times New Roman" panose="02020603050405020304" pitchFamily="18" charset="0"/>
            </a:endParaRPr>
          </a:p>
          <a:p>
            <a:pPr marL="1485900" lvl="2" indent="-342900"/>
            <a:endParaRPr lang="en-US" altLang="zh-CN" sz="2600" dirty="0">
              <a:solidFill>
                <a:schemeClr val="tx1"/>
              </a:solidFill>
              <a:latin typeface="Times New Roman" panose="02020603050405020304" pitchFamily="18" charset="0"/>
              <a:cs typeface="Times New Roman" panose="02020603050405020304" pitchFamily="18" charset="0"/>
            </a:endParaRPr>
          </a:p>
          <a:p>
            <a:pPr marL="1485900" lvl="2" indent="-342900"/>
            <a:endParaRPr lang="en-US" altLang="zh-CN" sz="2600" dirty="0">
              <a:solidFill>
                <a:schemeClr val="tx1"/>
              </a:solidFill>
              <a:latin typeface="Times New Roman" panose="02020603050405020304" pitchFamily="18" charset="0"/>
              <a:cs typeface="Times New Roman" panose="02020603050405020304" pitchFamily="18" charset="0"/>
            </a:endParaRPr>
          </a:p>
          <a:p>
            <a:pPr marL="1485900" lvl="2" indent="-342900"/>
            <a:endParaRPr lang="en-US" altLang="zh-CN" sz="2600" dirty="0">
              <a:solidFill>
                <a:schemeClr val="tx1"/>
              </a:solidFill>
              <a:latin typeface="Times New Roman" panose="02020603050405020304" pitchFamily="18" charset="0"/>
              <a:cs typeface="Times New Roman" panose="02020603050405020304" pitchFamily="18" charset="0"/>
            </a:endParaRPr>
          </a:p>
          <a:p>
            <a:pPr marL="1485900" lvl="2" indent="-342900"/>
            <a:endParaRPr lang="en-US" altLang="zh-CN" sz="2600" dirty="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sz="2400" dirty="0">
                <a:solidFill>
                  <a:schemeClr val="tx1"/>
                </a:solidFill>
                <a:latin typeface="Times New Roman" panose="02020603050405020304" pitchFamily="18" charset="0"/>
                <a:cs typeface="Times New Roman" panose="02020603050405020304" pitchFamily="18" charset="0"/>
              </a:rPr>
              <a:t>Node: Individual features </a:t>
            </a:r>
          </a:p>
          <a:p>
            <a:pPr marL="1485900" lvl="2" indent="-342900"/>
            <a:endParaRPr lang="en-US" altLang="zh-CN" sz="26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p:txBody>
      </p:sp>
      <p:sp>
        <p:nvSpPr>
          <p:cNvPr id="5" name="内容占位符 2">
            <a:extLst>
              <a:ext uri="{FF2B5EF4-FFF2-40B4-BE49-F238E27FC236}">
                <a16:creationId xmlns:a16="http://schemas.microsoft.com/office/drawing/2014/main" id="{8E4BAC28-C648-4490-6031-5C6630869408}"/>
              </a:ext>
            </a:extLst>
          </p:cNvPr>
          <p:cNvSpPr txBox="1">
            <a:spLocks/>
          </p:cNvSpPr>
          <p:nvPr/>
        </p:nvSpPr>
        <p:spPr bwMode="auto">
          <a:xfrm>
            <a:off x="7637673" y="1589741"/>
            <a:ext cx="4341327" cy="413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altLang="zh-CN" sz="2800" dirty="0">
                <a:solidFill>
                  <a:schemeClr val="tx1"/>
                </a:solidFill>
                <a:latin typeface="Times New Roman" panose="02020603050405020304" pitchFamily="18" charset="0"/>
                <a:cs typeface="Times New Roman" panose="02020603050405020304" pitchFamily="18" charset="0"/>
              </a:rPr>
              <a:t>3D protein structure</a:t>
            </a: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p:txBody>
      </p:sp>
      <p:sp>
        <p:nvSpPr>
          <p:cNvPr id="7" name="文本占位符 1">
            <a:extLst>
              <a:ext uri="{FF2B5EF4-FFF2-40B4-BE49-F238E27FC236}">
                <a16:creationId xmlns:a16="http://schemas.microsoft.com/office/drawing/2014/main" id="{03896229-D4B0-9A2F-B9C2-E7D537EF91D6}"/>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Protein Structure Prediction</a:t>
            </a:r>
            <a:endParaRPr lang="zh-CN" altLang="en-US" sz="3600" dirty="0"/>
          </a:p>
        </p:txBody>
      </p:sp>
      <p:pic>
        <p:nvPicPr>
          <p:cNvPr id="4" name="图片 3">
            <a:extLst>
              <a:ext uri="{FF2B5EF4-FFF2-40B4-BE49-F238E27FC236}">
                <a16:creationId xmlns:a16="http://schemas.microsoft.com/office/drawing/2014/main" id="{6E436F5D-A87E-3961-49F2-3D0EBC22A7F9}"/>
              </a:ext>
            </a:extLst>
          </p:cNvPr>
          <p:cNvPicPr>
            <a:picLocks noChangeAspect="1"/>
          </p:cNvPicPr>
          <p:nvPr/>
        </p:nvPicPr>
        <p:blipFill rotWithShape="1">
          <a:blip r:embed="rId3"/>
          <a:srcRect l="68783"/>
          <a:stretch/>
        </p:blipFill>
        <p:spPr>
          <a:xfrm>
            <a:off x="7637673" y="2012401"/>
            <a:ext cx="3231453" cy="3307778"/>
          </a:xfrm>
          <a:prstGeom prst="rect">
            <a:avLst/>
          </a:prstGeom>
        </p:spPr>
      </p:pic>
      <p:sp>
        <p:nvSpPr>
          <p:cNvPr id="3" name="箭头: 右 2">
            <a:extLst>
              <a:ext uri="{FF2B5EF4-FFF2-40B4-BE49-F238E27FC236}">
                <a16:creationId xmlns:a16="http://schemas.microsoft.com/office/drawing/2014/main" id="{FB971826-C203-8570-4350-F8DD7AA0988C}"/>
              </a:ext>
            </a:extLst>
          </p:cNvPr>
          <p:cNvSpPr/>
          <p:nvPr/>
        </p:nvSpPr>
        <p:spPr>
          <a:xfrm>
            <a:off x="5592864" y="3060233"/>
            <a:ext cx="1553230" cy="119380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Times New Roman" panose="02020603050405020304" pitchFamily="18" charset="0"/>
                <a:cs typeface="Times New Roman" panose="02020603050405020304" pitchFamily="18" charset="0"/>
              </a:rPr>
              <a:t>Predict</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3F6E4B94-0CBD-1287-57D0-5B29B723A647}"/>
              </a:ext>
            </a:extLst>
          </p:cNvPr>
          <p:cNvSpPr txBox="1"/>
          <p:nvPr/>
        </p:nvSpPr>
        <p:spPr>
          <a:xfrm>
            <a:off x="2795342" y="6063343"/>
            <a:ext cx="9565106" cy="451406"/>
          </a:xfrm>
          <a:prstGeom prst="rect">
            <a:avLst/>
          </a:prstGeom>
          <a:noFill/>
        </p:spPr>
        <p:txBody>
          <a:bodyPr wrap="square">
            <a:spAutoFit/>
          </a:bodyPr>
          <a:lstStyle/>
          <a:p>
            <a:pPr>
              <a:lnSpc>
                <a:spcPts val="1400"/>
              </a:lnSpc>
            </a:pPr>
            <a:r>
              <a:rPr lang="en-US" altLang="zh-CN" sz="1400">
                <a:solidFill>
                  <a:schemeClr val="bg1">
                    <a:lumMod val="95000"/>
                  </a:schemeClr>
                </a:solidFill>
                <a:latin typeface="Times New Roman" panose="02020603050405020304" pitchFamily="18" charset="0"/>
                <a:cs typeface="Times New Roman" panose="02020603050405020304" pitchFamily="18" charset="0"/>
              </a:rPr>
              <a:t>Pepe, Alberto, Sven Buchholz, and Joan Lasenby. "Clifford Group Equivariant Neural Network Layers for Protein Structure Prediction." Northern Lights Deep Learning Conference. PMLR, 2024.</a:t>
            </a:r>
            <a:endParaRPr lang="en-US" altLang="zh-CN"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103252E9-EFBC-7580-F6BA-F9CBF136436C}"/>
              </a:ext>
            </a:extLst>
          </p:cNvPr>
          <p:cNvSpPr txBox="1"/>
          <p:nvPr/>
        </p:nvSpPr>
        <p:spPr>
          <a:xfrm>
            <a:off x="11771453" y="6488668"/>
            <a:ext cx="420547"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27</a:t>
            </a:r>
            <a:endParaRPr lang="zh-CN" altLang="en-US" dirty="0">
              <a:solidFill>
                <a:schemeClr val="bg1"/>
              </a:solidFill>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B65C94D8-7AF2-E8B8-2378-A8A335F444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894" y="1501176"/>
            <a:ext cx="10704768" cy="4330227"/>
          </a:xfrm>
          <a:prstGeom prst="rect">
            <a:avLst/>
          </a:prstGeom>
        </p:spPr>
      </p:pic>
    </p:spTree>
    <p:extLst>
      <p:ext uri="{BB962C8B-B14F-4D97-AF65-F5344CB8AC3E}">
        <p14:creationId xmlns:p14="http://schemas.microsoft.com/office/powerpoint/2010/main" val="46991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68943A77-E5CE-9C49-7F97-703428A03C84}"/>
              </a:ext>
            </a:extLst>
          </p:cNvPr>
          <p:cNvPicPr>
            <a:picLocks noChangeAspect="1"/>
          </p:cNvPicPr>
          <p:nvPr/>
        </p:nvPicPr>
        <p:blipFill rotWithShape="1">
          <a:blip r:embed="rId3">
            <a:extLst>
              <a:ext uri="{28A0092B-C50C-407E-A947-70E740481C1C}">
                <a14:useLocalDpi xmlns:a14="http://schemas.microsoft.com/office/drawing/2010/main" val="0"/>
              </a:ext>
            </a:extLst>
          </a:blip>
          <a:srcRect l="1377"/>
          <a:stretch/>
        </p:blipFill>
        <p:spPr>
          <a:xfrm>
            <a:off x="-2" y="3927575"/>
            <a:ext cx="12024175" cy="2079957"/>
          </a:xfrm>
          <a:prstGeom prst="rect">
            <a:avLst/>
          </a:prstGeom>
        </p:spPr>
      </p:pic>
      <p:pic>
        <p:nvPicPr>
          <p:cNvPr id="13" name="图片 12">
            <a:extLst>
              <a:ext uri="{FF2B5EF4-FFF2-40B4-BE49-F238E27FC236}">
                <a16:creationId xmlns:a16="http://schemas.microsoft.com/office/drawing/2014/main" id="{9C78592B-FC4D-37EF-7DD5-5B7C618449C2}"/>
              </a:ext>
            </a:extLst>
          </p:cNvPr>
          <p:cNvPicPr>
            <a:picLocks noChangeAspect="1"/>
          </p:cNvPicPr>
          <p:nvPr/>
        </p:nvPicPr>
        <p:blipFill rotWithShape="1">
          <a:blip r:embed="rId4">
            <a:extLst>
              <a:ext uri="{28A0092B-C50C-407E-A947-70E740481C1C}">
                <a14:useLocalDpi xmlns:a14="http://schemas.microsoft.com/office/drawing/2010/main" val="0"/>
              </a:ext>
            </a:extLst>
          </a:blip>
          <a:srcRect l="1377"/>
          <a:stretch/>
        </p:blipFill>
        <p:spPr>
          <a:xfrm>
            <a:off x="0" y="1558519"/>
            <a:ext cx="12024174" cy="1899509"/>
          </a:xfrm>
          <a:prstGeom prst="rect">
            <a:avLst/>
          </a:prstGeom>
        </p:spPr>
      </p:pic>
      <p:sp>
        <p:nvSpPr>
          <p:cNvPr id="7" name="文本占位符 1">
            <a:extLst>
              <a:ext uri="{FF2B5EF4-FFF2-40B4-BE49-F238E27FC236}">
                <a16:creationId xmlns:a16="http://schemas.microsoft.com/office/drawing/2014/main" id="{03896229-D4B0-9A2F-B9C2-E7D537EF91D6}"/>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Protein Structure Prediction - Structure</a:t>
            </a:r>
            <a:endParaRPr lang="zh-CN" altLang="en-US" sz="3600" dirty="0"/>
          </a:p>
        </p:txBody>
      </p:sp>
      <p:sp>
        <p:nvSpPr>
          <p:cNvPr id="2" name="文本框 1">
            <a:extLst>
              <a:ext uri="{FF2B5EF4-FFF2-40B4-BE49-F238E27FC236}">
                <a16:creationId xmlns:a16="http://schemas.microsoft.com/office/drawing/2014/main" id="{2471D675-658E-39A5-144B-09FC9905DEBB}"/>
              </a:ext>
            </a:extLst>
          </p:cNvPr>
          <p:cNvSpPr txBox="1"/>
          <p:nvPr/>
        </p:nvSpPr>
        <p:spPr>
          <a:xfrm>
            <a:off x="2795342" y="6063343"/>
            <a:ext cx="9231558" cy="451406"/>
          </a:xfrm>
          <a:prstGeom prst="rect">
            <a:avLst/>
          </a:prstGeom>
          <a:noFill/>
        </p:spPr>
        <p:txBody>
          <a:bodyPr wrap="square">
            <a:spAutoFit/>
          </a:bodyPr>
          <a:lstStyle/>
          <a:p>
            <a:pPr>
              <a:lnSpc>
                <a:spcPts val="1400"/>
              </a:lnSpc>
            </a:pPr>
            <a:r>
              <a:rPr lang="en-US" altLang="zh-CN" sz="1400" dirty="0">
                <a:solidFill>
                  <a:schemeClr val="bg1">
                    <a:lumMod val="95000"/>
                  </a:schemeClr>
                </a:solidFill>
                <a:latin typeface="Times New Roman" panose="02020603050405020304" pitchFamily="18" charset="0"/>
                <a:cs typeface="Times New Roman" panose="02020603050405020304" pitchFamily="18" charset="0"/>
              </a:rPr>
              <a:t>Ref: Pepe, Alberto, Sven Buchholz, and Joan Lasenby. "Clifford Group Equivariant Neural Network Layers for Protein Structure Prediction." Northern Lights Deep Learning Conference. PMLR, 2024.</a:t>
            </a:r>
          </a:p>
        </p:txBody>
      </p:sp>
      <p:sp>
        <p:nvSpPr>
          <p:cNvPr id="11" name="文本框 10">
            <a:extLst>
              <a:ext uri="{FF2B5EF4-FFF2-40B4-BE49-F238E27FC236}">
                <a16:creationId xmlns:a16="http://schemas.microsoft.com/office/drawing/2014/main" id="{B3745F92-D567-5520-12B6-8B55F14712D8}"/>
              </a:ext>
            </a:extLst>
          </p:cNvPr>
          <p:cNvSpPr txBox="1"/>
          <p:nvPr/>
        </p:nvSpPr>
        <p:spPr>
          <a:xfrm>
            <a:off x="5557520" y="1184905"/>
            <a:ext cx="3428436" cy="523220"/>
          </a:xfrm>
          <a:prstGeom prst="rect">
            <a:avLst/>
          </a:prstGeom>
          <a:noFill/>
        </p:spPr>
        <p:txBody>
          <a:bodyPr wrap="square">
            <a:spAutoFit/>
          </a:bodyPr>
          <a:lstStyle/>
          <a:p>
            <a:r>
              <a:rPr lang="en-US" altLang="zh-CN" sz="2800" dirty="0">
                <a:latin typeface="Times New Roman" panose="02020603050405020304" pitchFamily="18" charset="0"/>
                <a:cs typeface="Times New Roman" panose="02020603050405020304" pitchFamily="18" charset="0"/>
              </a:rPr>
              <a:t>MLP </a:t>
            </a:r>
            <a:endParaRPr lang="zh-CN" altLang="en-US" sz="1800"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3539C543-A263-683E-3A42-F54A02BBB15B}"/>
              </a:ext>
            </a:extLst>
          </p:cNvPr>
          <p:cNvSpPr txBox="1"/>
          <p:nvPr/>
        </p:nvSpPr>
        <p:spPr>
          <a:xfrm>
            <a:off x="5430520" y="3150067"/>
            <a:ext cx="1330960" cy="523220"/>
          </a:xfrm>
          <a:prstGeom prst="rect">
            <a:avLst/>
          </a:prstGeom>
          <a:noFill/>
        </p:spPr>
        <p:txBody>
          <a:bodyPr wrap="square">
            <a:spAutoFit/>
          </a:bodyPr>
          <a:lstStyle/>
          <a:p>
            <a:r>
              <a:rPr lang="en-US" altLang="zh-CN" sz="2800" dirty="0" err="1">
                <a:latin typeface="Times New Roman" panose="02020603050405020304" pitchFamily="18" charset="0"/>
                <a:cs typeface="Times New Roman" panose="02020603050405020304" pitchFamily="18" charset="0"/>
              </a:rPr>
              <a:t>GGATr</a:t>
            </a:r>
            <a:endParaRPr lang="zh-CN" altLang="en-US" sz="1800"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CA08181C-F124-CFC0-F221-C8CEC3B835B0}"/>
              </a:ext>
            </a:extLst>
          </p:cNvPr>
          <p:cNvSpPr txBox="1"/>
          <p:nvPr/>
        </p:nvSpPr>
        <p:spPr>
          <a:xfrm>
            <a:off x="11771453" y="6488668"/>
            <a:ext cx="420547"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28</a:t>
            </a:r>
            <a:endParaRPr lang="zh-CN" altLang="en-US" dirty="0">
              <a:solidFill>
                <a:schemeClr val="bg1"/>
              </a:solidFill>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F1A49A9C-26C4-3D4A-DA53-63F446B3A3AB}"/>
              </a:ext>
            </a:extLst>
          </p:cNvPr>
          <p:cNvSpPr/>
          <p:nvPr/>
        </p:nvSpPr>
        <p:spPr>
          <a:xfrm>
            <a:off x="2525486" y="4158343"/>
            <a:ext cx="2351314" cy="1360713"/>
          </a:xfrm>
          <a:prstGeom prst="rect">
            <a:avLst/>
          </a:prstGeom>
          <a:noFill/>
          <a:ln w="28575">
            <a:solidFill>
              <a:srgbClr val="FF05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5991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7D0E944-3FE2-FD01-32A6-1A27D4D7F940}"/>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Equivariance</a:t>
            </a:r>
            <a:endParaRPr lang="zh-CN" altLang="en-US" sz="3600" dirty="0"/>
          </a:p>
        </p:txBody>
      </p:sp>
      <p:sp>
        <p:nvSpPr>
          <p:cNvPr id="5" name="文本框 4">
            <a:extLst>
              <a:ext uri="{FF2B5EF4-FFF2-40B4-BE49-F238E27FC236}">
                <a16:creationId xmlns:a16="http://schemas.microsoft.com/office/drawing/2014/main" id="{536C1B8E-816C-842C-81C1-9B2DA6B26697}"/>
              </a:ext>
            </a:extLst>
          </p:cNvPr>
          <p:cNvSpPr txBox="1"/>
          <p:nvPr/>
        </p:nvSpPr>
        <p:spPr>
          <a:xfrm>
            <a:off x="2795342" y="6063343"/>
            <a:ext cx="9565106" cy="1056700"/>
          </a:xfrm>
          <a:prstGeom prst="rect">
            <a:avLst/>
          </a:prstGeom>
          <a:noFill/>
        </p:spPr>
        <p:txBody>
          <a:bodyPr wrap="square">
            <a:spAutoFit/>
          </a:bodyPr>
          <a:lstStyle/>
          <a:p>
            <a:pPr>
              <a:lnSpc>
                <a:spcPts val="1400"/>
              </a:lnSpc>
            </a:pPr>
            <a:r>
              <a:rPr lang="en-US" altLang="zh-CN" sz="1400" dirty="0">
                <a:solidFill>
                  <a:schemeClr val="bg1">
                    <a:lumMod val="95000"/>
                  </a:schemeClr>
                </a:solidFill>
                <a:latin typeface="Times New Roman" panose="02020603050405020304" pitchFamily="18" charset="0"/>
                <a:cs typeface="Times New Roman" panose="02020603050405020304" pitchFamily="18" charset="0"/>
              </a:rPr>
              <a:t>Ref: </a:t>
            </a:r>
            <a:r>
              <a:rPr lang="en-GB" altLang="zh-CN" sz="1400" dirty="0" err="1">
                <a:solidFill>
                  <a:schemeClr val="bg1">
                    <a:lumMod val="95000"/>
                  </a:schemeClr>
                </a:solidFill>
                <a:latin typeface="Times New Roman" panose="02020603050405020304" pitchFamily="18" charset="0"/>
                <a:cs typeface="Times New Roman" panose="02020603050405020304" pitchFamily="18" charset="0"/>
              </a:rPr>
              <a:t>Brehmer</a:t>
            </a:r>
            <a:r>
              <a:rPr lang="en-GB" altLang="zh-CN" sz="1400" dirty="0">
                <a:solidFill>
                  <a:schemeClr val="bg1">
                    <a:lumMod val="95000"/>
                  </a:schemeClr>
                </a:solidFill>
                <a:latin typeface="Times New Roman" panose="02020603050405020304" pitchFamily="18" charset="0"/>
                <a:cs typeface="Times New Roman" panose="02020603050405020304" pitchFamily="18" charset="0"/>
              </a:rPr>
              <a:t>, J., De </a:t>
            </a:r>
            <a:r>
              <a:rPr lang="en-GB" altLang="zh-CN" sz="1400" dirty="0" err="1">
                <a:solidFill>
                  <a:schemeClr val="bg1">
                    <a:lumMod val="95000"/>
                  </a:schemeClr>
                </a:solidFill>
                <a:latin typeface="Times New Roman" panose="02020603050405020304" pitchFamily="18" charset="0"/>
                <a:cs typeface="Times New Roman" panose="02020603050405020304" pitchFamily="18" charset="0"/>
              </a:rPr>
              <a:t>Haan</a:t>
            </a:r>
            <a:r>
              <a:rPr lang="en-GB" altLang="zh-CN" sz="1400" dirty="0">
                <a:solidFill>
                  <a:schemeClr val="bg1">
                    <a:lumMod val="95000"/>
                  </a:schemeClr>
                </a:solidFill>
                <a:latin typeface="Times New Roman" panose="02020603050405020304" pitchFamily="18" charset="0"/>
                <a:cs typeface="Times New Roman" panose="02020603050405020304" pitchFamily="18" charset="0"/>
              </a:rPr>
              <a:t>, P., </a:t>
            </a:r>
            <a:r>
              <a:rPr lang="en-GB" altLang="zh-CN" sz="1400" dirty="0" err="1">
                <a:solidFill>
                  <a:schemeClr val="bg1">
                    <a:lumMod val="95000"/>
                  </a:schemeClr>
                </a:solidFill>
                <a:latin typeface="Times New Roman" panose="02020603050405020304" pitchFamily="18" charset="0"/>
                <a:cs typeface="Times New Roman" panose="02020603050405020304" pitchFamily="18" charset="0"/>
              </a:rPr>
              <a:t>Behrends</a:t>
            </a:r>
            <a:r>
              <a:rPr lang="en-GB" altLang="zh-CN" sz="1400" dirty="0">
                <a:solidFill>
                  <a:schemeClr val="bg1">
                    <a:lumMod val="95000"/>
                  </a:schemeClr>
                </a:solidFill>
                <a:latin typeface="Times New Roman" panose="02020603050405020304" pitchFamily="18" charset="0"/>
                <a:cs typeface="Times New Roman" panose="02020603050405020304" pitchFamily="18" charset="0"/>
              </a:rPr>
              <a:t>, S., and Cohen, T. S. (2024). Geometric algebra transformer. Advances in Neural Information Processing Systems, 36.</a:t>
            </a:r>
          </a:p>
          <a:p>
            <a:pPr>
              <a:lnSpc>
                <a:spcPts val="1400"/>
              </a:lnSpc>
            </a:pPr>
            <a:r>
              <a:rPr lang="en-US" altLang="zh-CN" sz="1400" dirty="0">
                <a:solidFill>
                  <a:schemeClr val="bg1">
                    <a:lumMod val="95000"/>
                  </a:schemeClr>
                </a:solidFill>
                <a:latin typeface="Times New Roman" panose="02020603050405020304" pitchFamily="18" charset="0"/>
                <a:cs typeface="Times New Roman" panose="02020603050405020304" pitchFamily="18" charset="0"/>
              </a:rPr>
              <a:t>        Ruhe, D., </a:t>
            </a:r>
            <a:r>
              <a:rPr lang="en-US" altLang="zh-CN" sz="1400" dirty="0" err="1">
                <a:solidFill>
                  <a:schemeClr val="bg1">
                    <a:lumMod val="95000"/>
                  </a:schemeClr>
                </a:solidFill>
                <a:latin typeface="Times New Roman" panose="02020603050405020304" pitchFamily="18" charset="0"/>
                <a:cs typeface="Times New Roman" panose="02020603050405020304" pitchFamily="18" charset="0"/>
              </a:rPr>
              <a:t>Brandstetter</a:t>
            </a:r>
            <a:r>
              <a:rPr lang="en-US" altLang="zh-CN" sz="1400" dirty="0">
                <a:solidFill>
                  <a:schemeClr val="bg1">
                    <a:lumMod val="95000"/>
                  </a:schemeClr>
                </a:solidFill>
                <a:latin typeface="Times New Roman" panose="02020603050405020304" pitchFamily="18" charset="0"/>
                <a:cs typeface="Times New Roman" panose="02020603050405020304" pitchFamily="18" charset="0"/>
              </a:rPr>
              <a:t>, J., and </a:t>
            </a:r>
            <a:r>
              <a:rPr lang="en-US" altLang="zh-CN" sz="1400" dirty="0" err="1">
                <a:solidFill>
                  <a:schemeClr val="bg1">
                    <a:lumMod val="95000"/>
                  </a:schemeClr>
                </a:solidFill>
                <a:latin typeface="Times New Roman" panose="02020603050405020304" pitchFamily="18" charset="0"/>
                <a:cs typeface="Times New Roman" panose="02020603050405020304" pitchFamily="18" charset="0"/>
              </a:rPr>
              <a:t>Forré</a:t>
            </a:r>
            <a:r>
              <a:rPr lang="en-US" altLang="zh-CN" sz="1400" dirty="0">
                <a:solidFill>
                  <a:schemeClr val="bg1">
                    <a:lumMod val="95000"/>
                  </a:schemeClr>
                </a:solidFill>
                <a:latin typeface="Times New Roman" panose="02020603050405020304" pitchFamily="18" charset="0"/>
                <a:cs typeface="Times New Roman" panose="02020603050405020304" pitchFamily="18" charset="0"/>
              </a:rPr>
              <a:t>, P. (2024). Clifford group equivariant neural networks. Advances in Neural </a:t>
            </a:r>
          </a:p>
          <a:p>
            <a:pPr>
              <a:lnSpc>
                <a:spcPts val="1400"/>
              </a:lnSpc>
            </a:pPr>
            <a:r>
              <a:rPr lang="en-US" altLang="zh-CN" sz="1400" dirty="0">
                <a:solidFill>
                  <a:schemeClr val="bg1">
                    <a:lumMod val="95000"/>
                  </a:schemeClr>
                </a:solidFill>
                <a:latin typeface="Times New Roman" panose="02020603050405020304" pitchFamily="18" charset="0"/>
                <a:cs typeface="Times New Roman" panose="02020603050405020304" pitchFamily="18" charset="0"/>
              </a:rPr>
              <a:t>Information Processing Systems, 36.</a:t>
            </a:r>
            <a:endParaRPr lang="en-GB" altLang="zh-CN" sz="1400" dirty="0">
              <a:solidFill>
                <a:schemeClr val="bg1">
                  <a:lumMod val="95000"/>
                </a:schemeClr>
              </a:solidFill>
              <a:latin typeface="Times New Roman" panose="02020603050405020304" pitchFamily="18" charset="0"/>
              <a:cs typeface="Times New Roman" panose="02020603050405020304" pitchFamily="18" charset="0"/>
            </a:endParaRPr>
          </a:p>
          <a:p>
            <a:endParaRPr lang="zh-CN" altLang="en-US" sz="1600" dirty="0">
              <a:solidFill>
                <a:schemeClr val="bg1">
                  <a:lumMod val="95000"/>
                </a:schemeClr>
              </a:solidFill>
            </a:endParaRPr>
          </a:p>
        </p:txBody>
      </p:sp>
      <p:sp>
        <p:nvSpPr>
          <p:cNvPr id="4" name="内容占位符 3">
            <a:extLst>
              <a:ext uri="{FF2B5EF4-FFF2-40B4-BE49-F238E27FC236}">
                <a16:creationId xmlns:a16="http://schemas.microsoft.com/office/drawing/2014/main" id="{08950056-491B-ADB7-9D03-D273662849FB}"/>
              </a:ext>
            </a:extLst>
          </p:cNvPr>
          <p:cNvSpPr>
            <a:spLocks noGrp="1"/>
          </p:cNvSpPr>
          <p:nvPr>
            <p:ph idx="1"/>
          </p:nvPr>
        </p:nvSpPr>
        <p:spPr/>
        <p:txBody>
          <a:bodyPr/>
          <a:lstStyle/>
          <a:p>
            <a:endParaRPr lang="zh-CN" altLang="en-US" dirty="0"/>
          </a:p>
        </p:txBody>
      </p:sp>
      <p:pic>
        <p:nvPicPr>
          <p:cNvPr id="7" name="图片 6">
            <a:extLst>
              <a:ext uri="{FF2B5EF4-FFF2-40B4-BE49-F238E27FC236}">
                <a16:creationId xmlns:a16="http://schemas.microsoft.com/office/drawing/2014/main" id="{21F367F7-77B5-A412-557D-839F293BE0AC}"/>
              </a:ext>
            </a:extLst>
          </p:cNvPr>
          <p:cNvPicPr>
            <a:picLocks noChangeAspect="1"/>
          </p:cNvPicPr>
          <p:nvPr/>
        </p:nvPicPr>
        <p:blipFill rotWithShape="1">
          <a:blip r:embed="rId3"/>
          <a:srcRect b="85593"/>
          <a:stretch/>
        </p:blipFill>
        <p:spPr>
          <a:xfrm>
            <a:off x="2224728" y="1425755"/>
            <a:ext cx="7893002" cy="911227"/>
          </a:xfrm>
          <a:prstGeom prst="rect">
            <a:avLst/>
          </a:prstGeom>
        </p:spPr>
      </p:pic>
      <p:pic>
        <p:nvPicPr>
          <p:cNvPr id="3" name="图片 2">
            <a:extLst>
              <a:ext uri="{FF2B5EF4-FFF2-40B4-BE49-F238E27FC236}">
                <a16:creationId xmlns:a16="http://schemas.microsoft.com/office/drawing/2014/main" id="{C8030790-B1B5-F36F-3E96-7C63FA0A5130}"/>
              </a:ext>
            </a:extLst>
          </p:cNvPr>
          <p:cNvPicPr>
            <a:picLocks noChangeAspect="1"/>
          </p:cNvPicPr>
          <p:nvPr/>
        </p:nvPicPr>
        <p:blipFill rotWithShape="1">
          <a:blip r:embed="rId3"/>
          <a:srcRect t="22587"/>
          <a:stretch/>
        </p:blipFill>
        <p:spPr>
          <a:xfrm>
            <a:off x="3129308" y="2382787"/>
            <a:ext cx="5933383" cy="3680556"/>
          </a:xfrm>
          <a:prstGeom prst="rect">
            <a:avLst/>
          </a:prstGeom>
        </p:spPr>
      </p:pic>
      <p:sp>
        <p:nvSpPr>
          <p:cNvPr id="8" name="文本框 7">
            <a:extLst>
              <a:ext uri="{FF2B5EF4-FFF2-40B4-BE49-F238E27FC236}">
                <a16:creationId xmlns:a16="http://schemas.microsoft.com/office/drawing/2014/main" id="{9C92BC46-21FD-3739-3026-70590D85B5E7}"/>
              </a:ext>
            </a:extLst>
          </p:cNvPr>
          <p:cNvSpPr txBox="1"/>
          <p:nvPr/>
        </p:nvSpPr>
        <p:spPr>
          <a:xfrm>
            <a:off x="11851255" y="6488668"/>
            <a:ext cx="340745"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2</a:t>
            </a:r>
            <a:endParaRPr lang="zh-CN"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2806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69D821C-B9C2-43ED-80A8-D68ACFC857CD}"/>
              </a:ext>
            </a:extLst>
          </p:cNvPr>
          <p:cNvSpPr/>
          <p:nvPr/>
        </p:nvSpPr>
        <p:spPr>
          <a:xfrm>
            <a:off x="4008121" y="2527630"/>
            <a:ext cx="6964682" cy="389104"/>
          </a:xfrm>
          <a:prstGeom prst="rect">
            <a:avLst/>
          </a:prstGeom>
          <a:solidFill>
            <a:schemeClr val="accent6">
              <a:lumMod val="60000"/>
              <a:lumOff val="40000"/>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a:extLst>
              <a:ext uri="{FF2B5EF4-FFF2-40B4-BE49-F238E27FC236}">
                <a16:creationId xmlns:a16="http://schemas.microsoft.com/office/drawing/2014/main" id="{CF23145A-A46C-F922-3D80-216A2B90EB17}"/>
              </a:ext>
            </a:extLst>
          </p:cNvPr>
          <p:cNvSpPr/>
          <p:nvPr/>
        </p:nvSpPr>
        <p:spPr>
          <a:xfrm>
            <a:off x="4008121" y="3714638"/>
            <a:ext cx="6964682" cy="389104"/>
          </a:xfrm>
          <a:prstGeom prst="rect">
            <a:avLst/>
          </a:prstGeom>
          <a:solidFill>
            <a:schemeClr val="accent6">
              <a:lumMod val="60000"/>
              <a:lumOff val="40000"/>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a:extLst>
              <a:ext uri="{FF2B5EF4-FFF2-40B4-BE49-F238E27FC236}">
                <a16:creationId xmlns:a16="http://schemas.microsoft.com/office/drawing/2014/main" id="{A3C32275-AA3D-5A34-B245-C9291382D610}"/>
              </a:ext>
            </a:extLst>
          </p:cNvPr>
          <p:cNvSpPr/>
          <p:nvPr/>
        </p:nvSpPr>
        <p:spPr>
          <a:xfrm>
            <a:off x="4008121" y="2928023"/>
            <a:ext cx="6964682" cy="389104"/>
          </a:xfrm>
          <a:prstGeom prst="rect">
            <a:avLst/>
          </a:prstGeom>
          <a:solidFill>
            <a:schemeClr val="accent6">
              <a:lumMod val="60000"/>
              <a:lumOff val="40000"/>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a:extLst>
              <a:ext uri="{FF2B5EF4-FFF2-40B4-BE49-F238E27FC236}">
                <a16:creationId xmlns:a16="http://schemas.microsoft.com/office/drawing/2014/main" id="{119A1B22-99D0-F12F-B8C1-C749D3840C56}"/>
              </a:ext>
            </a:extLst>
          </p:cNvPr>
          <p:cNvSpPr/>
          <p:nvPr/>
        </p:nvSpPr>
        <p:spPr>
          <a:xfrm>
            <a:off x="4008121" y="4106579"/>
            <a:ext cx="6964682" cy="389104"/>
          </a:xfrm>
          <a:prstGeom prst="rect">
            <a:avLst/>
          </a:prstGeom>
          <a:solidFill>
            <a:schemeClr val="accent6">
              <a:lumMod val="60000"/>
              <a:lumOff val="40000"/>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a:extLst>
              <a:ext uri="{FF2B5EF4-FFF2-40B4-BE49-F238E27FC236}">
                <a16:creationId xmlns:a16="http://schemas.microsoft.com/office/drawing/2014/main" id="{E1505006-5D33-7277-F191-D8F192B0742E}"/>
              </a:ext>
            </a:extLst>
          </p:cNvPr>
          <p:cNvSpPr/>
          <p:nvPr/>
        </p:nvSpPr>
        <p:spPr>
          <a:xfrm>
            <a:off x="4008120" y="4495683"/>
            <a:ext cx="6964682" cy="1410599"/>
          </a:xfrm>
          <a:prstGeom prst="rect">
            <a:avLst/>
          </a:prstGeom>
          <a:solidFill>
            <a:schemeClr val="accent2">
              <a:lumMod val="60000"/>
              <a:lumOff val="40000"/>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8" name="表格 7">
            <a:extLst>
              <a:ext uri="{FF2B5EF4-FFF2-40B4-BE49-F238E27FC236}">
                <a16:creationId xmlns:a16="http://schemas.microsoft.com/office/drawing/2014/main" id="{49C8DF45-03E0-6F0E-C662-13B5ED06B187}"/>
              </a:ext>
            </a:extLst>
          </p:cNvPr>
          <p:cNvGraphicFramePr>
            <a:graphicFrameLocks noGrp="1"/>
          </p:cNvGraphicFramePr>
          <p:nvPr>
            <p:extLst>
              <p:ext uri="{D42A27DB-BD31-4B8C-83A1-F6EECF244321}">
                <p14:modId xmlns:p14="http://schemas.microsoft.com/office/powerpoint/2010/main" val="193423634"/>
              </p:ext>
            </p:extLst>
          </p:nvPr>
        </p:nvGraphicFramePr>
        <p:xfrm>
          <a:off x="1696334" y="1425722"/>
          <a:ext cx="9276468" cy="4480560"/>
        </p:xfrm>
        <a:graphic>
          <a:graphicData uri="http://schemas.openxmlformats.org/drawingml/2006/table">
            <a:tbl>
              <a:tblPr firstRow="1" bandRow="1">
                <a:tableStyleId>{5C22544A-7EE6-4342-B048-85BDC9FD1C3A}</a:tableStyleId>
              </a:tblPr>
              <a:tblGrid>
                <a:gridCol w="2319117">
                  <a:extLst>
                    <a:ext uri="{9D8B030D-6E8A-4147-A177-3AD203B41FA5}">
                      <a16:colId xmlns:a16="http://schemas.microsoft.com/office/drawing/2014/main" val="2085012634"/>
                    </a:ext>
                  </a:extLst>
                </a:gridCol>
                <a:gridCol w="2319117">
                  <a:extLst>
                    <a:ext uri="{9D8B030D-6E8A-4147-A177-3AD203B41FA5}">
                      <a16:colId xmlns:a16="http://schemas.microsoft.com/office/drawing/2014/main" val="596699474"/>
                    </a:ext>
                  </a:extLst>
                </a:gridCol>
                <a:gridCol w="2319117">
                  <a:extLst>
                    <a:ext uri="{9D8B030D-6E8A-4147-A177-3AD203B41FA5}">
                      <a16:colId xmlns:a16="http://schemas.microsoft.com/office/drawing/2014/main" val="3935496891"/>
                    </a:ext>
                  </a:extLst>
                </a:gridCol>
                <a:gridCol w="2319117">
                  <a:extLst>
                    <a:ext uri="{9D8B030D-6E8A-4147-A177-3AD203B41FA5}">
                      <a16:colId xmlns:a16="http://schemas.microsoft.com/office/drawing/2014/main" val="1291584102"/>
                    </a:ext>
                  </a:extLst>
                </a:gridCol>
              </a:tblGrid>
              <a:tr h="370840">
                <a:tc>
                  <a:txBody>
                    <a:bodyPr/>
                    <a:lstStyle/>
                    <a:p>
                      <a:r>
                        <a:rPr lang="en-GB" sz="2000" b="1" i="0" dirty="0">
                          <a:solidFill>
                            <a:srgbClr val="000000"/>
                          </a:solidFill>
                          <a:effectLst/>
                          <a:latin typeface="Times New Roman" panose="02020603050405020304" pitchFamily="18" charset="0"/>
                          <a:cs typeface="Times New Roman" panose="02020603050405020304" pitchFamily="18" charset="0"/>
                        </a:rPr>
                        <a:t>Dataset </a:t>
                      </a:r>
                      <a:endParaRPr lang="en-GB" sz="2000" dirty="0">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1" i="0">
                          <a:solidFill>
                            <a:srgbClr val="000000"/>
                          </a:solidFill>
                          <a:effectLst/>
                          <a:latin typeface="Times New Roman" panose="02020603050405020304" pitchFamily="18" charset="0"/>
                          <a:cs typeface="Times New Roman" panose="02020603050405020304" pitchFamily="18" charset="0"/>
                        </a:rPr>
                        <a:t>Model </a:t>
                      </a:r>
                      <a:endParaRPr lang="en-GB" sz="2000">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1" i="0">
                          <a:solidFill>
                            <a:srgbClr val="000000"/>
                          </a:solidFill>
                          <a:effectLst/>
                          <a:latin typeface="Times New Roman" panose="02020603050405020304" pitchFamily="18" charset="0"/>
                          <a:cs typeface="Times New Roman" panose="02020603050405020304" pitchFamily="18" charset="0"/>
                        </a:rPr>
                        <a:t>Distance map</a:t>
                      </a:r>
                    </a:p>
                    <a:p>
                      <a:r>
                        <a:rPr lang="en-GB" sz="2000" b="1" i="0">
                          <a:solidFill>
                            <a:srgbClr val="000000"/>
                          </a:solidFill>
                          <a:effectLst/>
                          <a:latin typeface="Times New Roman" panose="02020603050405020304" pitchFamily="18" charset="0"/>
                          <a:cs typeface="Times New Roman" panose="02020603050405020304" pitchFamily="18" charset="0"/>
                        </a:rPr>
                        <a:t>MAE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1" i="0" dirty="0">
                          <a:solidFill>
                            <a:srgbClr val="000000"/>
                          </a:solidFill>
                          <a:effectLst/>
                          <a:latin typeface="Times New Roman" panose="02020603050405020304" pitchFamily="18" charset="0"/>
                          <a:cs typeface="Times New Roman" panose="02020603050405020304" pitchFamily="18" charset="0"/>
                        </a:rPr>
                        <a:t>Coordinate</a:t>
                      </a:r>
                    </a:p>
                    <a:p>
                      <a:r>
                        <a:rPr lang="en-GB" sz="2000" b="1" i="0" dirty="0">
                          <a:solidFill>
                            <a:srgbClr val="000000"/>
                          </a:solidFill>
                          <a:effectLst/>
                          <a:latin typeface="Times New Roman" panose="02020603050405020304" pitchFamily="18" charset="0"/>
                          <a:cs typeface="Times New Roman" panose="02020603050405020304" pitchFamily="18" charset="0"/>
                        </a:rPr>
                        <a:t>MSE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584638"/>
                  </a:ext>
                </a:extLst>
              </a:tr>
              <a:tr h="370840">
                <a:tc rowSpan="3">
                  <a:txBody>
                    <a:bodyPr/>
                    <a:lstStyle/>
                    <a:p>
                      <a:r>
                        <a:rPr lang="en-GB" sz="2000" b="0" i="0" dirty="0">
                          <a:solidFill>
                            <a:srgbClr val="000000"/>
                          </a:solidFill>
                          <a:effectLst/>
                          <a:latin typeface="Times New Roman" panose="02020603050405020304" pitchFamily="18" charset="0"/>
                          <a:cs typeface="Times New Roman" panose="02020603050405020304" pitchFamily="18" charset="0"/>
                        </a:rPr>
                        <a:t>Validation </a:t>
                      </a:r>
                      <a:endParaRPr lang="en-GB" sz="2000" dirty="0">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v-SE" sz="2000" b="0" i="0" dirty="0">
                          <a:solidFill>
                            <a:srgbClr val="000000"/>
                          </a:solidFill>
                          <a:effectLst/>
                          <a:latin typeface="Times New Roman" panose="02020603050405020304" pitchFamily="18" charset="0"/>
                          <a:cs typeface="Times New Roman" panose="02020603050405020304" pitchFamily="18" charset="0"/>
                        </a:rPr>
                        <a:t>MLP</a:t>
                      </a:r>
                      <a:endParaRPr lang="sv-SE" sz="2000" dirty="0">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000" b="0" i="0" dirty="0">
                          <a:solidFill>
                            <a:srgbClr val="000000"/>
                          </a:solidFill>
                          <a:effectLst/>
                          <a:latin typeface="Times New Roman" panose="02020603050405020304" pitchFamily="18" charset="0"/>
                          <a:cs typeface="Times New Roman" panose="02020603050405020304" pitchFamily="18" charset="0"/>
                        </a:rPr>
                        <a:t>4.63</a:t>
                      </a:r>
                      <a:endParaRPr lang="zh-CN" altLang="en-US" sz="2000" dirty="0">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000" b="0" i="0" dirty="0">
                          <a:solidFill>
                            <a:srgbClr val="000000"/>
                          </a:solidFill>
                          <a:effectLst/>
                          <a:latin typeface="Times New Roman" panose="02020603050405020304" pitchFamily="18" charset="0"/>
                          <a:cs typeface="Times New Roman" panose="02020603050405020304" pitchFamily="18" charset="0"/>
                        </a:rPr>
                        <a:t>17.33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9869264"/>
                  </a:ext>
                </a:extLst>
              </a:tr>
              <a:tr h="370840">
                <a:tc vMerge="1">
                  <a:txBody>
                    <a:bodyPr/>
                    <a:lstStyle/>
                    <a:p>
                      <a:endParaRPr lang="en-GB" sz="24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v-SE" altLang="zh-CN" sz="2000" b="0" i="0" dirty="0">
                          <a:solidFill>
                            <a:schemeClr val="tx1"/>
                          </a:solidFill>
                          <a:effectLst/>
                          <a:latin typeface="Times New Roman" panose="02020603050405020304" pitchFamily="18" charset="0"/>
                          <a:cs typeface="Times New Roman" panose="02020603050405020304" pitchFamily="18" charset="0"/>
                        </a:rPr>
                        <a:t>GGATr 1 block</a:t>
                      </a:r>
                      <a:endParaRPr lang="sv-SE" sz="2000" dirty="0">
                        <a:solidFill>
                          <a:schemeClr val="tx1"/>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000" b="0" i="0" dirty="0">
                          <a:solidFill>
                            <a:schemeClr val="tx1"/>
                          </a:solidFill>
                          <a:effectLst/>
                          <a:latin typeface="Times New Roman" panose="02020603050405020304" pitchFamily="18" charset="0"/>
                          <a:cs typeface="Times New Roman" panose="02020603050405020304" pitchFamily="18" charset="0"/>
                        </a:rPr>
                        <a:t>2.57</a:t>
                      </a:r>
                      <a:endParaRPr lang="zh-CN" altLang="en-US" sz="2000" dirty="0">
                        <a:solidFill>
                          <a:schemeClr val="tx1"/>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000" b="0" i="0" dirty="0">
                          <a:solidFill>
                            <a:schemeClr val="tx1"/>
                          </a:solidFill>
                          <a:effectLst/>
                          <a:latin typeface="Times New Roman" panose="02020603050405020304" pitchFamily="18" charset="0"/>
                          <a:cs typeface="Times New Roman" panose="02020603050405020304" pitchFamily="18" charset="0"/>
                        </a:rPr>
                        <a:t>8.54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431398"/>
                  </a:ext>
                </a:extLst>
              </a:tr>
              <a:tr h="370840">
                <a:tc vMerge="1">
                  <a:txBody>
                    <a:bodyPr/>
                    <a:lstStyle/>
                    <a:p>
                      <a:endParaRPr lang="en-GB" sz="24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v-SE" altLang="zh-CN" sz="2000" b="0" i="0" dirty="0">
                          <a:solidFill>
                            <a:schemeClr val="tx1"/>
                          </a:solidFill>
                          <a:effectLst/>
                          <a:latin typeface="Times New Roman" panose="02020603050405020304" pitchFamily="18" charset="0"/>
                          <a:cs typeface="Times New Roman" panose="02020603050405020304" pitchFamily="18" charset="0"/>
                        </a:rPr>
                        <a:t>GGATr 2 block </a:t>
                      </a:r>
                      <a:endParaRPr lang="sv-SE" sz="2000" dirty="0">
                        <a:solidFill>
                          <a:schemeClr val="tx1"/>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000" b="0" i="0" dirty="0">
                          <a:solidFill>
                            <a:schemeClr val="tx1"/>
                          </a:solidFill>
                          <a:effectLst/>
                          <a:latin typeface="Times New Roman" panose="02020603050405020304" pitchFamily="18" charset="0"/>
                          <a:cs typeface="Times New Roman" panose="02020603050405020304" pitchFamily="18" charset="0"/>
                        </a:rPr>
                        <a:t>2.02</a:t>
                      </a:r>
                      <a:endParaRPr lang="zh-CN" altLang="en-US" sz="2000" dirty="0">
                        <a:solidFill>
                          <a:schemeClr val="tx1"/>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0" i="0" dirty="0">
                          <a:solidFill>
                            <a:schemeClr val="tx1"/>
                          </a:solidFill>
                          <a:effectLst/>
                          <a:latin typeface="Times New Roman" panose="02020603050405020304" pitchFamily="18" charset="0"/>
                          <a:cs typeface="Times New Roman" panose="02020603050405020304" pitchFamily="18" charset="0"/>
                        </a:rPr>
                        <a:t>5.56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4212554"/>
                  </a:ext>
                </a:extLst>
              </a:tr>
              <a:tr h="370840">
                <a:tc rowSpan="5">
                  <a:txBody>
                    <a:bodyPr/>
                    <a:lstStyle/>
                    <a:p>
                      <a:r>
                        <a:rPr lang="en-GB" sz="2000" b="0" i="0" dirty="0">
                          <a:solidFill>
                            <a:srgbClr val="000000"/>
                          </a:solidFill>
                          <a:effectLst/>
                          <a:latin typeface="Times New Roman" panose="02020603050405020304" pitchFamily="18" charset="0"/>
                          <a:cs typeface="Times New Roman" panose="02020603050405020304" pitchFamily="18" charset="0"/>
                        </a:rPr>
                        <a:t>Test </a:t>
                      </a:r>
                      <a:endParaRPr lang="en-GB" sz="2000" dirty="0">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v-SE" sz="2000" b="0" i="0" dirty="0">
                          <a:solidFill>
                            <a:schemeClr val="tx1"/>
                          </a:solidFill>
                          <a:effectLst/>
                          <a:latin typeface="Times New Roman" panose="02020603050405020304" pitchFamily="18" charset="0"/>
                          <a:cs typeface="Times New Roman" panose="02020603050405020304" pitchFamily="18" charset="0"/>
                        </a:rPr>
                        <a:t>MLP</a:t>
                      </a:r>
                      <a:endParaRPr lang="sv-SE" sz="2000" dirty="0">
                        <a:solidFill>
                          <a:schemeClr val="tx1"/>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000" b="0" i="0" dirty="0">
                          <a:solidFill>
                            <a:schemeClr val="tx1"/>
                          </a:solidFill>
                          <a:effectLst/>
                          <a:latin typeface="Times New Roman" panose="02020603050405020304" pitchFamily="18" charset="0"/>
                          <a:cs typeface="Times New Roman" panose="02020603050405020304" pitchFamily="18" charset="0"/>
                        </a:rPr>
                        <a:t>4.24</a:t>
                      </a:r>
                      <a:endParaRPr lang="zh-CN" altLang="en-US" sz="2000" dirty="0">
                        <a:solidFill>
                          <a:schemeClr val="tx1"/>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000" b="0" i="0" dirty="0">
                          <a:solidFill>
                            <a:schemeClr val="tx1"/>
                          </a:solidFill>
                          <a:effectLst/>
                          <a:latin typeface="Times New Roman" panose="02020603050405020304" pitchFamily="18" charset="0"/>
                          <a:cs typeface="Times New Roman" panose="02020603050405020304" pitchFamily="18" charset="0"/>
                        </a:rPr>
                        <a:t>13.66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9181838"/>
                  </a:ext>
                </a:extLst>
              </a:tr>
              <a:tr h="370840">
                <a:tc vMerge="1">
                  <a:txBody>
                    <a:bodyPr/>
                    <a:lstStyle/>
                    <a:p>
                      <a:endParaRPr lang="en-GB" sz="24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v-SE" altLang="zh-CN" sz="2000" b="0" i="0" dirty="0">
                          <a:solidFill>
                            <a:schemeClr val="tx1"/>
                          </a:solidFill>
                          <a:effectLst/>
                          <a:latin typeface="Times New Roman" panose="02020603050405020304" pitchFamily="18" charset="0"/>
                          <a:cs typeface="Times New Roman" panose="02020603050405020304" pitchFamily="18" charset="0"/>
                        </a:rPr>
                        <a:t>GGATr 1 block</a:t>
                      </a:r>
                      <a:endParaRPr lang="sv-SE" sz="2000" dirty="0">
                        <a:solidFill>
                          <a:schemeClr val="tx1"/>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000" b="0" i="0" dirty="0">
                          <a:solidFill>
                            <a:schemeClr val="tx1"/>
                          </a:solidFill>
                          <a:effectLst/>
                          <a:latin typeface="Times New Roman" panose="02020603050405020304" pitchFamily="18" charset="0"/>
                          <a:cs typeface="Times New Roman" panose="02020603050405020304" pitchFamily="18" charset="0"/>
                        </a:rPr>
                        <a:t>2.39</a:t>
                      </a:r>
                      <a:endParaRPr lang="zh-CN" altLang="en-US" sz="2000" dirty="0">
                        <a:solidFill>
                          <a:schemeClr val="tx1"/>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000" b="0" i="0" dirty="0">
                          <a:solidFill>
                            <a:schemeClr val="tx1"/>
                          </a:solidFill>
                          <a:effectLst/>
                          <a:latin typeface="Times New Roman" panose="02020603050405020304" pitchFamily="18" charset="0"/>
                          <a:cs typeface="Times New Roman" panose="02020603050405020304" pitchFamily="18" charset="0"/>
                        </a:rPr>
                        <a:t>6.79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0421171"/>
                  </a:ext>
                </a:extLst>
              </a:tr>
              <a:tr h="370840">
                <a:tc vMerge="1">
                  <a:txBody>
                    <a:bodyPr/>
                    <a:lstStyle/>
                    <a:p>
                      <a:endParaRPr lang="en-GB" sz="24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v-SE" altLang="zh-CN" sz="2000" b="0" i="0" dirty="0">
                          <a:solidFill>
                            <a:schemeClr val="tx1"/>
                          </a:solidFill>
                          <a:effectLst/>
                          <a:latin typeface="Times New Roman" panose="02020603050405020304" pitchFamily="18" charset="0"/>
                          <a:cs typeface="Times New Roman" panose="02020603050405020304" pitchFamily="18" charset="0"/>
                        </a:rPr>
                        <a:t>GGATr 2 block </a:t>
                      </a:r>
                      <a:endParaRPr lang="sv-SE" sz="2000" dirty="0">
                        <a:solidFill>
                          <a:schemeClr val="tx1"/>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000" b="0" i="0" dirty="0">
                          <a:solidFill>
                            <a:schemeClr val="tx1"/>
                          </a:solidFill>
                          <a:effectLst/>
                          <a:latin typeface="Times New Roman" panose="02020603050405020304" pitchFamily="18" charset="0"/>
                          <a:cs typeface="Times New Roman" panose="02020603050405020304" pitchFamily="18" charset="0"/>
                        </a:rPr>
                        <a:t>1.79</a:t>
                      </a:r>
                      <a:endParaRPr lang="zh-CN" altLang="en-US" sz="2000" dirty="0">
                        <a:solidFill>
                          <a:schemeClr val="tx1"/>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0" i="0" dirty="0">
                          <a:solidFill>
                            <a:schemeClr val="tx1"/>
                          </a:solidFill>
                          <a:effectLst/>
                          <a:latin typeface="Times New Roman" panose="02020603050405020304" pitchFamily="18" charset="0"/>
                          <a:cs typeface="Times New Roman" panose="02020603050405020304" pitchFamily="18" charset="0"/>
                        </a:rPr>
                        <a:t>4.03</a:t>
                      </a:r>
                      <a:endParaRPr lang="zh-CN" altLang="en-US" sz="2000" dirty="0">
                        <a:solidFill>
                          <a:schemeClr val="tx1"/>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8012651"/>
                  </a:ext>
                </a:extLst>
              </a:tr>
              <a:tr h="370840">
                <a:tc vMerge="1">
                  <a:txBody>
                    <a:bodyPr/>
                    <a:lstStyle/>
                    <a:p>
                      <a:endParaRPr lang="zh-CN" altLang="en-US"/>
                    </a:p>
                  </a:txBody>
                  <a:tcPr/>
                </a:tc>
                <a:tc>
                  <a:txBody>
                    <a:bodyPr/>
                    <a:lstStyle/>
                    <a:p>
                      <a:r>
                        <a:rPr lang="sv-SE" sz="2000" dirty="0">
                          <a:solidFill>
                            <a:schemeClr val="tx1"/>
                          </a:solidFill>
                          <a:effectLst/>
                          <a:latin typeface="Times New Roman" panose="02020603050405020304" pitchFamily="18" charset="0"/>
                          <a:cs typeface="Times New Roman" panose="02020603050405020304" pitchFamily="18" charset="0"/>
                        </a:rPr>
                        <a:t>CGENN – Single FCGP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000" dirty="0">
                          <a:solidFill>
                            <a:schemeClr val="tx1"/>
                          </a:solidFill>
                          <a:effectLst/>
                          <a:latin typeface="Times New Roman" panose="02020603050405020304" pitchFamily="18" charset="0"/>
                          <a:cs typeface="Times New Roman" panose="02020603050405020304" pitchFamily="18" charset="0"/>
                        </a:rPr>
                        <a:t>4.10</a:t>
                      </a:r>
                      <a:endParaRPr lang="zh-CN" altLang="en-US" sz="2000" dirty="0">
                        <a:solidFill>
                          <a:schemeClr val="tx1"/>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effectLst/>
                          <a:latin typeface="Times New Roman" panose="02020603050405020304" pitchFamily="18" charset="0"/>
                          <a:cs typeface="Times New Roman" panose="02020603050405020304" pitchFamily="18" charset="0"/>
                        </a:rPr>
                        <a:t>NA</a:t>
                      </a:r>
                      <a:endParaRPr lang="zh-CN" altLang="en-US" sz="2000" dirty="0">
                        <a:solidFill>
                          <a:schemeClr val="tx1"/>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2429078"/>
                  </a:ext>
                </a:extLst>
              </a:tr>
              <a:tr h="370840">
                <a:tc vMerge="1">
                  <a:txBody>
                    <a:bodyPr/>
                    <a:lstStyle/>
                    <a:p>
                      <a:endParaRPr lang="en-GB" sz="2000" dirty="0">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v-SE" sz="2000" dirty="0">
                          <a:solidFill>
                            <a:schemeClr val="tx1"/>
                          </a:solidFill>
                          <a:effectLst/>
                          <a:latin typeface="Times New Roman" panose="02020603050405020304" pitchFamily="18" charset="0"/>
                          <a:cs typeface="Times New Roman" panose="02020603050405020304" pitchFamily="18" charset="0"/>
                        </a:rPr>
                        <a:t>CGENN – double FCGP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000" dirty="0">
                          <a:solidFill>
                            <a:schemeClr val="tx1"/>
                          </a:solidFill>
                          <a:effectLst/>
                          <a:latin typeface="Times New Roman" panose="02020603050405020304" pitchFamily="18" charset="0"/>
                          <a:cs typeface="Times New Roman" panose="02020603050405020304" pitchFamily="18" charset="0"/>
                        </a:rPr>
                        <a:t>3.05</a:t>
                      </a:r>
                      <a:endParaRPr lang="zh-CN" altLang="en-US" sz="2000" dirty="0">
                        <a:solidFill>
                          <a:schemeClr val="tx1"/>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effectLst/>
                          <a:latin typeface="Times New Roman" panose="02020603050405020304" pitchFamily="18" charset="0"/>
                          <a:cs typeface="Times New Roman" panose="02020603050405020304" pitchFamily="18" charset="0"/>
                        </a:rPr>
                        <a:t>NA</a:t>
                      </a:r>
                      <a:endParaRPr lang="zh-CN" altLang="en-US" sz="2000" dirty="0">
                        <a:solidFill>
                          <a:schemeClr val="tx1"/>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0515403"/>
                  </a:ext>
                </a:extLst>
              </a:tr>
            </a:tbl>
          </a:graphicData>
        </a:graphic>
      </p:graphicFrame>
      <p:sp>
        <p:nvSpPr>
          <p:cNvPr id="2" name="文本框 1">
            <a:extLst>
              <a:ext uri="{FF2B5EF4-FFF2-40B4-BE49-F238E27FC236}">
                <a16:creationId xmlns:a16="http://schemas.microsoft.com/office/drawing/2014/main" id="{7A03D7F6-C8B7-1042-2803-4F90531C8B96}"/>
              </a:ext>
            </a:extLst>
          </p:cNvPr>
          <p:cNvSpPr txBox="1"/>
          <p:nvPr/>
        </p:nvSpPr>
        <p:spPr>
          <a:xfrm>
            <a:off x="2813538" y="6119446"/>
            <a:ext cx="9546910" cy="451406"/>
          </a:xfrm>
          <a:prstGeom prst="rect">
            <a:avLst/>
          </a:prstGeom>
          <a:noFill/>
        </p:spPr>
        <p:txBody>
          <a:bodyPr wrap="square">
            <a:spAutoFit/>
          </a:bodyPr>
          <a:lstStyle/>
          <a:p>
            <a:pPr>
              <a:lnSpc>
                <a:spcPts val="1400"/>
              </a:lnSpc>
            </a:pPr>
            <a:r>
              <a:rPr lang="en-US" altLang="zh-CN" sz="1400" dirty="0">
                <a:solidFill>
                  <a:schemeClr val="bg1">
                    <a:lumMod val="95000"/>
                  </a:schemeClr>
                </a:solidFill>
                <a:latin typeface="Times New Roman" panose="02020603050405020304" pitchFamily="18" charset="0"/>
                <a:cs typeface="Times New Roman" panose="02020603050405020304" pitchFamily="18" charset="0"/>
              </a:rPr>
              <a:t>Pepe, Alberto, Sven Buchholz, and Joan Lasenby. "Clifford Group Equivariant Neural Network Layers for Protein Structure Prediction." Northern Lights Deep Learning Conference. PMLR, 2024.</a:t>
            </a:r>
          </a:p>
        </p:txBody>
      </p:sp>
      <p:sp>
        <p:nvSpPr>
          <p:cNvPr id="7" name="文本占位符 1">
            <a:extLst>
              <a:ext uri="{FF2B5EF4-FFF2-40B4-BE49-F238E27FC236}">
                <a16:creationId xmlns:a16="http://schemas.microsoft.com/office/drawing/2014/main" id="{03896229-D4B0-9A2F-B9C2-E7D537EF91D6}"/>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Protein Structure Prediction – Evaluation</a:t>
            </a:r>
          </a:p>
        </p:txBody>
      </p:sp>
      <p:sp>
        <p:nvSpPr>
          <p:cNvPr id="4" name="Rectangle 1">
            <a:extLst>
              <a:ext uri="{FF2B5EF4-FFF2-40B4-BE49-F238E27FC236}">
                <a16:creationId xmlns:a16="http://schemas.microsoft.com/office/drawing/2014/main" id="{7B7A425B-6880-A51E-0CE1-B1C63D4C0D8F}"/>
              </a:ext>
            </a:extLst>
          </p:cNvPr>
          <p:cNvSpPr>
            <a:spLocks noChangeArrowheads="1"/>
          </p:cNvSpPr>
          <p:nvPr/>
        </p:nvSpPr>
        <p:spPr bwMode="auto">
          <a:xfrm>
            <a:off x="-2512019" y="2489885"/>
            <a:ext cx="183457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800" b="0" i="0" u="none" strike="noStrike" cap="none" normalizeH="0" baseline="0">
                <a:ln>
                  <a:noFill/>
                </a:ln>
                <a:solidFill>
                  <a:schemeClr val="tx1"/>
                </a:solidFill>
                <a:effectLst/>
                <a:latin typeface="Arial" panose="020B0604020202020204" pitchFamily="34" charset="0"/>
              </a:rPr>
            </a:br>
            <a:endParaRPr kumimoji="0" lang="zh-CN" altLang="zh-CN" sz="1800" b="0" i="0" u="none" strike="noStrike" cap="none" normalizeH="0" baseline="0">
              <a:ln>
                <a:noFill/>
              </a:ln>
              <a:solidFill>
                <a:schemeClr val="tx1"/>
              </a:solidFill>
              <a:effectLst/>
              <a:latin typeface="Arial" panose="020B0604020202020204" pitchFamily="34" charset="0"/>
            </a:endParaRPr>
          </a:p>
        </p:txBody>
      </p:sp>
      <p:pic>
        <p:nvPicPr>
          <p:cNvPr id="10" name="图片 9">
            <a:extLst>
              <a:ext uri="{FF2B5EF4-FFF2-40B4-BE49-F238E27FC236}">
                <a16:creationId xmlns:a16="http://schemas.microsoft.com/office/drawing/2014/main" id="{D56E601F-BD25-3858-6323-61919C92272B}"/>
              </a:ext>
            </a:extLst>
          </p:cNvPr>
          <p:cNvPicPr>
            <a:picLocks noChangeAspect="1"/>
          </p:cNvPicPr>
          <p:nvPr/>
        </p:nvPicPr>
        <p:blipFill>
          <a:blip r:embed="rId3"/>
          <a:stretch>
            <a:fillRect/>
          </a:stretch>
        </p:blipFill>
        <p:spPr>
          <a:xfrm>
            <a:off x="3202688" y="-23659"/>
            <a:ext cx="6916330" cy="6858000"/>
          </a:xfrm>
          <a:prstGeom prst="rect">
            <a:avLst/>
          </a:prstGeom>
        </p:spPr>
      </p:pic>
      <p:sp>
        <p:nvSpPr>
          <p:cNvPr id="3" name="文本框 2">
            <a:extLst>
              <a:ext uri="{FF2B5EF4-FFF2-40B4-BE49-F238E27FC236}">
                <a16:creationId xmlns:a16="http://schemas.microsoft.com/office/drawing/2014/main" id="{2D0E236B-2C44-43BB-7D5E-5D11299E6007}"/>
              </a:ext>
            </a:extLst>
          </p:cNvPr>
          <p:cNvSpPr txBox="1"/>
          <p:nvPr/>
        </p:nvSpPr>
        <p:spPr>
          <a:xfrm>
            <a:off x="11771453" y="6488668"/>
            <a:ext cx="420547"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29</a:t>
            </a:r>
            <a:endParaRPr lang="zh-CN" altLang="en-US" dirty="0">
              <a:solidFill>
                <a:schemeClr val="bg1"/>
              </a:solidFill>
              <a:latin typeface="Times New Roman" panose="02020603050405020304" pitchFamily="18" charset="0"/>
              <a:cs typeface="Times New Roman" panose="02020603050405020304" pitchFamily="18" charset="0"/>
            </a:endParaRPr>
          </a:p>
        </p:txBody>
      </p:sp>
      <p:pic>
        <p:nvPicPr>
          <p:cNvPr id="15" name="图片 14">
            <a:extLst>
              <a:ext uri="{FF2B5EF4-FFF2-40B4-BE49-F238E27FC236}">
                <a16:creationId xmlns:a16="http://schemas.microsoft.com/office/drawing/2014/main" id="{6BE75B61-4644-9123-440F-202593294561}"/>
              </a:ext>
            </a:extLst>
          </p:cNvPr>
          <p:cNvPicPr>
            <a:picLocks noChangeAspect="1"/>
          </p:cNvPicPr>
          <p:nvPr/>
        </p:nvPicPr>
        <p:blipFill rotWithShape="1">
          <a:blip r:embed="rId4"/>
          <a:srcRect l="1" t="4493" r="8543"/>
          <a:stretch/>
        </p:blipFill>
        <p:spPr>
          <a:xfrm>
            <a:off x="8495320" y="645163"/>
            <a:ext cx="101946" cy="123794"/>
          </a:xfrm>
          <a:prstGeom prst="rect">
            <a:avLst/>
          </a:prstGeom>
        </p:spPr>
      </p:pic>
      <p:pic>
        <p:nvPicPr>
          <p:cNvPr id="14" name="图片 13">
            <a:extLst>
              <a:ext uri="{FF2B5EF4-FFF2-40B4-BE49-F238E27FC236}">
                <a16:creationId xmlns:a16="http://schemas.microsoft.com/office/drawing/2014/main" id="{D5DABF6E-C42A-4382-6E16-03902300B739}"/>
              </a:ext>
            </a:extLst>
          </p:cNvPr>
          <p:cNvPicPr>
            <a:picLocks noChangeAspect="1"/>
          </p:cNvPicPr>
          <p:nvPr/>
        </p:nvPicPr>
        <p:blipFill>
          <a:blip r:embed="rId5"/>
          <a:stretch>
            <a:fillRect/>
          </a:stretch>
        </p:blipFill>
        <p:spPr>
          <a:xfrm>
            <a:off x="7392989" y="385772"/>
            <a:ext cx="2408553" cy="999370"/>
          </a:xfrm>
          <a:prstGeom prst="rect">
            <a:avLst/>
          </a:prstGeom>
        </p:spPr>
      </p:pic>
    </p:spTree>
    <p:extLst>
      <p:ext uri="{BB962C8B-B14F-4D97-AF65-F5344CB8AC3E}">
        <p14:creationId xmlns:p14="http://schemas.microsoft.com/office/powerpoint/2010/main" val="280248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0"/>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5"/>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9" grpId="0" animBg="1"/>
      <p:bldP spid="9" grpId="1" animBg="1"/>
      <p:bldP spid="11" grpId="0" animBg="1"/>
      <p:bldP spid="11" grpId="1" animBg="1"/>
      <p:bldP spid="12" grpId="0" animBg="1"/>
      <p:bldP spid="1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内容占位符 2">
            <a:extLst>
              <a:ext uri="{FF2B5EF4-FFF2-40B4-BE49-F238E27FC236}">
                <a16:creationId xmlns:a16="http://schemas.microsoft.com/office/drawing/2014/main" id="{2CED69A4-5BB6-8A10-8373-5943A7119D5B}"/>
              </a:ext>
            </a:extLst>
          </p:cNvPr>
          <p:cNvSpPr txBox="1">
            <a:spLocks/>
          </p:cNvSpPr>
          <p:nvPr/>
        </p:nvSpPr>
        <p:spPr bwMode="auto">
          <a:xfrm>
            <a:off x="363894" y="1640541"/>
            <a:ext cx="11313757" cy="446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Constructed a Generalized Geometric Algebra Transformer. </a:t>
            </a: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Demonstrated the impact of GA networks even used with an non-equivariant backbone. </a:t>
            </a: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The GA equivariant layer outperforms both non-geometric methods and non-equivariant methods. </a:t>
            </a: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p:txBody>
      </p:sp>
      <p:sp>
        <p:nvSpPr>
          <p:cNvPr id="7" name="文本占位符 1">
            <a:extLst>
              <a:ext uri="{FF2B5EF4-FFF2-40B4-BE49-F238E27FC236}">
                <a16:creationId xmlns:a16="http://schemas.microsoft.com/office/drawing/2014/main" id="{03896229-D4B0-9A2F-B9C2-E7D537EF91D6}"/>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Conclusion</a:t>
            </a:r>
            <a:endParaRPr lang="zh-CN" altLang="en-US" sz="3600" dirty="0"/>
          </a:p>
        </p:txBody>
      </p:sp>
      <p:sp>
        <p:nvSpPr>
          <p:cNvPr id="2" name="文本框 1">
            <a:extLst>
              <a:ext uri="{FF2B5EF4-FFF2-40B4-BE49-F238E27FC236}">
                <a16:creationId xmlns:a16="http://schemas.microsoft.com/office/drawing/2014/main" id="{DB82556E-F0AD-6BA9-39D0-C78CFB12E407}"/>
              </a:ext>
            </a:extLst>
          </p:cNvPr>
          <p:cNvSpPr txBox="1"/>
          <p:nvPr/>
        </p:nvSpPr>
        <p:spPr>
          <a:xfrm>
            <a:off x="11771453" y="6488668"/>
            <a:ext cx="420547"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30</a:t>
            </a:r>
            <a:endParaRPr lang="zh-CN"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218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1">
            <a:extLst>
              <a:ext uri="{FF2B5EF4-FFF2-40B4-BE49-F238E27FC236}">
                <a16:creationId xmlns:a16="http://schemas.microsoft.com/office/drawing/2014/main" id="{03896229-D4B0-9A2F-B9C2-E7D537EF91D6}"/>
              </a:ext>
            </a:extLst>
          </p:cNvPr>
          <p:cNvSpPr>
            <a:spLocks noGrp="1"/>
          </p:cNvSpPr>
          <p:nvPr>
            <p:ph type="body" sz="quarter" idx="10"/>
          </p:nvPr>
        </p:nvSpPr>
        <p:spPr>
          <a:xfrm>
            <a:off x="4609031" y="3058885"/>
            <a:ext cx="2973938" cy="740229"/>
          </a:xfrm>
        </p:spPr>
        <p:txBody>
          <a:bodyPr>
            <a:normAutofit/>
          </a:bodyPr>
          <a:lstStyle/>
          <a:p>
            <a:r>
              <a:rPr lang="en-US" altLang="zh-CN" sz="4000" dirty="0">
                <a:solidFill>
                  <a:schemeClr val="tx1"/>
                </a:solidFill>
              </a:rPr>
              <a:t>Thank you!</a:t>
            </a:r>
            <a:endParaRPr lang="zh-CN" altLang="en-US" sz="4000" dirty="0">
              <a:solidFill>
                <a:schemeClr val="tx1"/>
              </a:solidFill>
            </a:endParaRPr>
          </a:p>
        </p:txBody>
      </p:sp>
      <p:sp>
        <p:nvSpPr>
          <p:cNvPr id="2" name="文本框 1">
            <a:extLst>
              <a:ext uri="{FF2B5EF4-FFF2-40B4-BE49-F238E27FC236}">
                <a16:creationId xmlns:a16="http://schemas.microsoft.com/office/drawing/2014/main" id="{DB82556E-F0AD-6BA9-39D0-C78CFB12E407}"/>
              </a:ext>
            </a:extLst>
          </p:cNvPr>
          <p:cNvSpPr txBox="1"/>
          <p:nvPr/>
        </p:nvSpPr>
        <p:spPr>
          <a:xfrm>
            <a:off x="11771453" y="6488668"/>
            <a:ext cx="420547"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30</a:t>
            </a:r>
            <a:endParaRPr lang="zh-CN"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151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6977AB73-A0F8-1978-D167-A068C1AB23E1}"/>
              </a:ext>
            </a:extLst>
          </p:cNvPr>
          <p:cNvPicPr>
            <a:picLocks noChangeAspect="1"/>
          </p:cNvPicPr>
          <p:nvPr/>
        </p:nvPicPr>
        <p:blipFill rotWithShape="1">
          <a:blip r:embed="rId3"/>
          <a:srcRect r="69929"/>
          <a:stretch/>
        </p:blipFill>
        <p:spPr>
          <a:xfrm>
            <a:off x="10710975" y="2750036"/>
            <a:ext cx="773456" cy="514422"/>
          </a:xfrm>
          <a:prstGeom prst="rect">
            <a:avLst/>
          </a:prstGeom>
        </p:spPr>
      </p:pic>
      <p:sp>
        <p:nvSpPr>
          <p:cNvPr id="18" name="内容占位符 2">
            <a:extLst>
              <a:ext uri="{FF2B5EF4-FFF2-40B4-BE49-F238E27FC236}">
                <a16:creationId xmlns:a16="http://schemas.microsoft.com/office/drawing/2014/main" id="{2CED69A4-5BB6-8A10-8373-5943A7119D5B}"/>
              </a:ext>
            </a:extLst>
          </p:cNvPr>
          <p:cNvSpPr txBox="1">
            <a:spLocks/>
          </p:cNvSpPr>
          <p:nvPr/>
        </p:nvSpPr>
        <p:spPr bwMode="auto">
          <a:xfrm>
            <a:off x="363894" y="1640541"/>
            <a:ext cx="11313757" cy="446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Non-linear Layer</a:t>
            </a:r>
          </a:p>
          <a:p>
            <a:pPr marL="1028700" lvl="1" indent="-342900"/>
            <a:r>
              <a:rPr lang="en-US" altLang="zh-CN" sz="2600" dirty="0">
                <a:solidFill>
                  <a:schemeClr val="tx1"/>
                </a:solidFill>
                <a:latin typeface="Times New Roman" panose="02020603050405020304" pitchFamily="18" charset="0"/>
                <a:cs typeface="Times New Roman" panose="02020603050405020304" pitchFamily="18" charset="0"/>
              </a:rPr>
              <a:t>Function h is invariant to </a:t>
            </a:r>
            <a:r>
              <a:rPr lang="en-US" altLang="zh-CN" sz="2600" dirty="0" err="1">
                <a:solidFill>
                  <a:schemeClr val="tx1"/>
                </a:solidFill>
                <a:latin typeface="Times New Roman" panose="02020603050405020304" pitchFamily="18" charset="0"/>
                <a:cs typeface="Times New Roman" panose="02020603050405020304" pitchFamily="18" charset="0"/>
              </a:rPr>
              <a:t>versor</a:t>
            </a:r>
            <a:r>
              <a:rPr lang="en-US" altLang="zh-CN" sz="2600" dirty="0">
                <a:solidFill>
                  <a:schemeClr val="tx1"/>
                </a:solidFill>
                <a:latin typeface="Times New Roman" panose="02020603050405020304" pitchFamily="18" charset="0"/>
                <a:cs typeface="Times New Roman" panose="02020603050405020304" pitchFamily="18" charset="0"/>
              </a:rPr>
              <a:t> sandwich product -&gt; constant scalar for given x </a:t>
            </a:r>
          </a:p>
          <a:p>
            <a:pPr marL="1028700" lvl="1" indent="-342900"/>
            <a:r>
              <a:rPr lang="en-US" altLang="zh-CN" sz="2600" dirty="0">
                <a:solidFill>
                  <a:schemeClr val="tx1"/>
                </a:solidFill>
                <a:latin typeface="Times New Roman" panose="02020603050405020304" pitchFamily="18" charset="0"/>
                <a:cs typeface="Times New Roman" panose="02020603050405020304" pitchFamily="18" charset="0"/>
              </a:rPr>
              <a:t>Gated nonlinearity follows the equivariance of multiplication by scalar</a:t>
            </a:r>
          </a:p>
          <a:p>
            <a:pPr marL="1028700" lvl="1" indent="-342900"/>
            <a:r>
              <a:rPr lang="en-US" altLang="zh-CN" sz="2600" dirty="0">
                <a:solidFill>
                  <a:schemeClr val="tx1"/>
                </a:solidFill>
                <a:latin typeface="Times New Roman" panose="02020603050405020304" pitchFamily="18" charset="0"/>
                <a:cs typeface="Times New Roman" panose="02020603050405020304" pitchFamily="18" charset="0"/>
              </a:rPr>
              <a:t>Involve all element of a grade in </a:t>
            </a:r>
            <a:r>
              <a:rPr lang="en-US" altLang="zh-CN" sz="2600" dirty="0" err="1">
                <a:solidFill>
                  <a:schemeClr val="tx1"/>
                </a:solidFill>
                <a:latin typeface="Times New Roman" panose="02020603050405020304" pitchFamily="18" charset="0"/>
                <a:cs typeface="Times New Roman" panose="02020603050405020304" pitchFamily="18" charset="0"/>
              </a:rPr>
              <a:t>nonlinearty</a:t>
            </a:r>
            <a:r>
              <a:rPr lang="en-US" altLang="zh-CN" sz="2600" dirty="0">
                <a:solidFill>
                  <a:schemeClr val="tx1"/>
                </a:solidFill>
                <a:latin typeface="Times New Roman" panose="02020603050405020304" pitchFamily="18" charset="0"/>
                <a:cs typeface="Times New Roman" panose="02020603050405020304" pitchFamily="18" charset="0"/>
              </a:rPr>
              <a:t> but instable  </a:t>
            </a: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p:txBody>
      </p:sp>
      <p:sp>
        <p:nvSpPr>
          <p:cNvPr id="7" name="文本占位符 1">
            <a:extLst>
              <a:ext uri="{FF2B5EF4-FFF2-40B4-BE49-F238E27FC236}">
                <a16:creationId xmlns:a16="http://schemas.microsoft.com/office/drawing/2014/main" id="{03896229-D4B0-9A2F-B9C2-E7D537EF91D6}"/>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Q&amp;A – Equivariance Proof</a:t>
            </a:r>
            <a:endParaRPr lang="zh-CN" altLang="en-US" sz="3600" dirty="0"/>
          </a:p>
        </p:txBody>
      </p:sp>
      <p:sp>
        <p:nvSpPr>
          <p:cNvPr id="2" name="文本框 1">
            <a:extLst>
              <a:ext uri="{FF2B5EF4-FFF2-40B4-BE49-F238E27FC236}">
                <a16:creationId xmlns:a16="http://schemas.microsoft.com/office/drawing/2014/main" id="{DB82556E-F0AD-6BA9-39D0-C78CFB12E407}"/>
              </a:ext>
            </a:extLst>
          </p:cNvPr>
          <p:cNvSpPr txBox="1"/>
          <p:nvPr/>
        </p:nvSpPr>
        <p:spPr>
          <a:xfrm>
            <a:off x="11771453" y="6488668"/>
            <a:ext cx="420547"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30</a:t>
            </a:r>
            <a:endParaRPr lang="zh-CN" altLang="en-US" dirty="0">
              <a:solidFill>
                <a:schemeClr val="bg1"/>
              </a:solidFill>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0C700274-D4F0-7D5C-F456-DB4C9B7BB7E1}"/>
              </a:ext>
            </a:extLst>
          </p:cNvPr>
          <p:cNvPicPr>
            <a:picLocks noChangeAspect="1"/>
          </p:cNvPicPr>
          <p:nvPr/>
        </p:nvPicPr>
        <p:blipFill>
          <a:blip r:embed="rId3"/>
          <a:stretch>
            <a:fillRect/>
          </a:stretch>
        </p:blipFill>
        <p:spPr>
          <a:xfrm>
            <a:off x="4919773" y="2388015"/>
            <a:ext cx="2572109" cy="514422"/>
          </a:xfrm>
          <a:prstGeom prst="rect">
            <a:avLst/>
          </a:prstGeom>
        </p:spPr>
      </p:pic>
    </p:spTree>
    <p:extLst>
      <p:ext uri="{BB962C8B-B14F-4D97-AF65-F5344CB8AC3E}">
        <p14:creationId xmlns:p14="http://schemas.microsoft.com/office/powerpoint/2010/main" val="4043378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E8C71F6-4350-1B21-1AB7-79E2362FCE41}"/>
              </a:ext>
            </a:extLst>
          </p:cNvPr>
          <p:cNvPicPr>
            <a:picLocks noChangeAspect="1"/>
          </p:cNvPicPr>
          <p:nvPr/>
        </p:nvPicPr>
        <p:blipFill>
          <a:blip r:embed="rId3"/>
          <a:stretch>
            <a:fillRect/>
          </a:stretch>
        </p:blipFill>
        <p:spPr>
          <a:xfrm>
            <a:off x="3300022" y="3643762"/>
            <a:ext cx="3496163" cy="638264"/>
          </a:xfrm>
          <a:prstGeom prst="rect">
            <a:avLst/>
          </a:prstGeom>
        </p:spPr>
      </p:pic>
      <p:sp>
        <p:nvSpPr>
          <p:cNvPr id="18" name="内容占位符 2">
            <a:extLst>
              <a:ext uri="{FF2B5EF4-FFF2-40B4-BE49-F238E27FC236}">
                <a16:creationId xmlns:a16="http://schemas.microsoft.com/office/drawing/2014/main" id="{2CED69A4-5BB6-8A10-8373-5943A7119D5B}"/>
              </a:ext>
            </a:extLst>
          </p:cNvPr>
          <p:cNvSpPr txBox="1">
            <a:spLocks/>
          </p:cNvSpPr>
          <p:nvPr/>
        </p:nvSpPr>
        <p:spPr bwMode="auto">
          <a:xfrm>
            <a:off x="363894" y="1640541"/>
            <a:ext cx="11313757" cy="446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Join Layer</a:t>
            </a:r>
          </a:p>
          <a:p>
            <a:pPr marL="1028700" lvl="1" indent="-342900"/>
            <a:r>
              <a:rPr lang="en-US" altLang="zh-CN" sz="2600" dirty="0">
                <a:solidFill>
                  <a:schemeClr val="tx1"/>
                </a:solidFill>
                <a:latin typeface="Times New Roman" panose="02020603050405020304" pitchFamily="18" charset="0"/>
                <a:cs typeface="Times New Roman" panose="02020603050405020304" pitchFamily="18" charset="0"/>
              </a:rPr>
              <a:t>Equivariance of Dual</a:t>
            </a:r>
          </a:p>
          <a:p>
            <a:pPr marL="1028700" lvl="1" indent="-342900"/>
            <a:endParaRPr lang="en-US" altLang="zh-CN" sz="2600" dirty="0">
              <a:solidFill>
                <a:schemeClr val="tx1"/>
              </a:solidFill>
              <a:latin typeface="Times New Roman" panose="02020603050405020304" pitchFamily="18" charset="0"/>
              <a:cs typeface="Times New Roman" panose="02020603050405020304" pitchFamily="18" charset="0"/>
            </a:endParaRPr>
          </a:p>
          <a:p>
            <a:pPr marL="1028700" lvl="1" indent="-342900"/>
            <a:r>
              <a:rPr lang="en-US" altLang="zh-CN" sz="2600" dirty="0" err="1">
                <a:solidFill>
                  <a:schemeClr val="tx1"/>
                </a:solidFill>
                <a:latin typeface="Times New Roman" panose="02020603050405020304" pitchFamily="18" charset="0"/>
                <a:cs typeface="Times New Roman" panose="02020603050405020304" pitchFamily="18" charset="0"/>
              </a:rPr>
              <a:t>Pesudoscalar</a:t>
            </a:r>
            <a:r>
              <a:rPr lang="en-US" altLang="zh-CN" sz="2600" dirty="0">
                <a:solidFill>
                  <a:schemeClr val="tx1"/>
                </a:solidFill>
                <a:latin typeface="Times New Roman" panose="02020603050405020304" pitchFamily="18" charset="0"/>
                <a:cs typeface="Times New Roman" panose="02020603050405020304" pitchFamily="18" charset="0"/>
              </a:rPr>
              <a:t> invariance. </a:t>
            </a:r>
          </a:p>
          <a:p>
            <a:pPr marL="1028700" lvl="1" indent="-342900"/>
            <a:r>
              <a:rPr lang="en-US" altLang="zh-CN" sz="2600" dirty="0">
                <a:solidFill>
                  <a:schemeClr val="tx1"/>
                </a:solidFill>
                <a:latin typeface="Times New Roman" panose="02020603050405020304" pitchFamily="18" charset="0"/>
                <a:cs typeface="Times New Roman" panose="02020603050405020304" pitchFamily="18" charset="0"/>
              </a:rPr>
              <a:t>Define outer product:</a:t>
            </a:r>
          </a:p>
          <a:p>
            <a:pPr marL="1028700" lvl="1" indent="-342900"/>
            <a:endParaRPr lang="en-US" altLang="zh-CN" sz="2600" dirty="0">
              <a:solidFill>
                <a:schemeClr val="tx1"/>
              </a:solidFill>
              <a:latin typeface="Times New Roman" panose="02020603050405020304" pitchFamily="18" charset="0"/>
              <a:cs typeface="Times New Roman" panose="02020603050405020304" pitchFamily="18" charset="0"/>
            </a:endParaRPr>
          </a:p>
          <a:p>
            <a:pPr marL="1028700" lvl="1" indent="-342900"/>
            <a:r>
              <a:rPr lang="en-US" altLang="zh-CN" sz="2600" dirty="0">
                <a:solidFill>
                  <a:schemeClr val="tx1"/>
                </a:solidFill>
                <a:latin typeface="Times New Roman" panose="02020603050405020304" pitchFamily="18" charset="0"/>
                <a:cs typeface="Times New Roman" panose="02020603050405020304" pitchFamily="18" charset="0"/>
              </a:rPr>
              <a:t>Express </a:t>
            </a:r>
            <a:r>
              <a:rPr lang="en-US" altLang="zh-CN" sz="2600" dirty="0" err="1">
                <a:solidFill>
                  <a:schemeClr val="tx1"/>
                </a:solidFill>
                <a:latin typeface="Times New Roman" panose="02020603050405020304" pitchFamily="18" charset="0"/>
                <a:cs typeface="Times New Roman" panose="02020603050405020304" pitchFamily="18" charset="0"/>
              </a:rPr>
              <a:t>multivectors</a:t>
            </a:r>
            <a:r>
              <a:rPr lang="en-US" altLang="zh-CN" sz="2600" dirty="0">
                <a:solidFill>
                  <a:schemeClr val="tx1"/>
                </a:solidFill>
                <a:latin typeface="Times New Roman" panose="02020603050405020304" pitchFamily="18" charset="0"/>
                <a:cs typeface="Times New Roman" panose="02020603050405020304" pitchFamily="18" charset="0"/>
              </a:rPr>
              <a:t> to sum of n+1 </a:t>
            </a:r>
            <a:r>
              <a:rPr lang="en-US" altLang="zh-CN" sz="2600" dirty="0" err="1">
                <a:solidFill>
                  <a:schemeClr val="tx1"/>
                </a:solidFill>
                <a:latin typeface="Times New Roman" panose="02020603050405020304" pitchFamily="18" charset="0"/>
                <a:cs typeface="Times New Roman" panose="02020603050405020304" pitchFamily="18" charset="0"/>
              </a:rPr>
              <a:t>multivectors</a:t>
            </a:r>
            <a:r>
              <a:rPr lang="en-US" altLang="zh-CN" sz="2600" dirty="0">
                <a:solidFill>
                  <a:schemeClr val="tx1"/>
                </a:solidFill>
                <a:latin typeface="Times New Roman" panose="02020603050405020304" pitchFamily="18" charset="0"/>
                <a:cs typeface="Times New Roman" panose="02020603050405020304" pitchFamily="18" charset="0"/>
              </a:rPr>
              <a:t> of a single grades. </a:t>
            </a:r>
          </a:p>
          <a:p>
            <a:pPr marL="1028700" lvl="1" indent="-342900"/>
            <a:r>
              <a:rPr lang="en-US" altLang="zh-CN" sz="2600" dirty="0">
                <a:solidFill>
                  <a:schemeClr val="tx1"/>
                </a:solidFill>
                <a:latin typeface="Times New Roman" panose="02020603050405020304" pitchFamily="18" charset="0"/>
                <a:cs typeface="Times New Roman" panose="02020603050405020304" pitchFamily="18" charset="0"/>
              </a:rPr>
              <a:t>By linearity of outer product, and equivariance of grade projection. </a:t>
            </a:r>
          </a:p>
          <a:p>
            <a:pPr marL="1028700" lvl="1" indent="-342900"/>
            <a:r>
              <a:rPr lang="en-US" altLang="zh-CN" sz="2600" dirty="0">
                <a:solidFill>
                  <a:schemeClr val="tx1"/>
                </a:solidFill>
                <a:latin typeface="Times New Roman" panose="02020603050405020304" pitchFamily="18" charset="0"/>
                <a:cs typeface="Times New Roman" panose="02020603050405020304" pitchFamily="18" charset="0"/>
              </a:rPr>
              <a:t>Dual, </a:t>
            </a:r>
            <a:r>
              <a:rPr lang="en-US" altLang="zh-CN" sz="2600" dirty="0" err="1">
                <a:solidFill>
                  <a:schemeClr val="tx1"/>
                </a:solidFill>
                <a:latin typeface="Times New Roman" panose="02020603050405020304" pitchFamily="18" charset="0"/>
                <a:cs typeface="Times New Roman" panose="02020603050405020304" pitchFamily="18" charset="0"/>
              </a:rPr>
              <a:t>antidual</a:t>
            </a:r>
            <a:r>
              <a:rPr lang="en-US" altLang="zh-CN" sz="2600" dirty="0">
                <a:solidFill>
                  <a:schemeClr val="tx1"/>
                </a:solidFill>
                <a:latin typeface="Times New Roman" panose="02020603050405020304" pitchFamily="18" charset="0"/>
                <a:cs typeface="Times New Roman" panose="02020603050405020304" pitchFamily="18" charset="0"/>
              </a:rPr>
              <a:t> and outer product are equivariant, so Join Layer equivariant. </a:t>
            </a:r>
          </a:p>
          <a:p>
            <a:pPr marL="1028700" lvl="1" indent="-342900"/>
            <a:endParaRPr lang="en-US" altLang="zh-CN" sz="2600" dirty="0">
              <a:solidFill>
                <a:schemeClr val="tx1"/>
              </a:solidFill>
              <a:latin typeface="Times New Roman" panose="02020603050405020304" pitchFamily="18" charset="0"/>
              <a:cs typeface="Times New Roman" panose="02020603050405020304" pitchFamily="18" charset="0"/>
            </a:endParaRPr>
          </a:p>
          <a:p>
            <a:pPr marL="1028700" lvl="1" indent="-342900"/>
            <a:endParaRPr lang="en-US" altLang="zh-CN" sz="2600" dirty="0">
              <a:solidFill>
                <a:schemeClr val="tx1"/>
              </a:solidFill>
              <a:latin typeface="Times New Roman" panose="02020603050405020304" pitchFamily="18" charset="0"/>
              <a:cs typeface="Times New Roman" panose="02020603050405020304" pitchFamily="18" charset="0"/>
            </a:endParaRPr>
          </a:p>
          <a:p>
            <a:pPr marL="1028700" lvl="1" indent="-342900"/>
            <a:endParaRPr lang="en-US" altLang="zh-CN" sz="2600" dirty="0">
              <a:solidFill>
                <a:schemeClr val="tx1"/>
              </a:solidFill>
              <a:latin typeface="Times New Roman" panose="02020603050405020304" pitchFamily="18" charset="0"/>
              <a:cs typeface="Times New Roman" panose="02020603050405020304" pitchFamily="18" charset="0"/>
            </a:endParaRPr>
          </a:p>
          <a:p>
            <a:pPr marL="1028700" lvl="1" indent="-342900"/>
            <a:endParaRPr lang="en-US" altLang="zh-CN" sz="2600" dirty="0">
              <a:solidFill>
                <a:schemeClr val="tx1"/>
              </a:solidFill>
              <a:latin typeface="Times New Roman" panose="02020603050405020304" pitchFamily="18" charset="0"/>
              <a:cs typeface="Times New Roman" panose="02020603050405020304" pitchFamily="18" charset="0"/>
            </a:endParaRPr>
          </a:p>
          <a:p>
            <a:pPr marL="1028700" lvl="1" indent="-342900"/>
            <a:endParaRPr lang="en-US" altLang="zh-CN" sz="2600" dirty="0">
              <a:solidFill>
                <a:schemeClr val="tx1"/>
              </a:solidFill>
              <a:latin typeface="Times New Roman" panose="02020603050405020304" pitchFamily="18" charset="0"/>
              <a:cs typeface="Times New Roman" panose="02020603050405020304" pitchFamily="18" charset="0"/>
            </a:endParaRPr>
          </a:p>
          <a:p>
            <a:pPr marL="1028700" lvl="1" indent="-342900"/>
            <a:endParaRPr lang="en-US" altLang="zh-CN" sz="26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p:txBody>
      </p:sp>
      <p:sp>
        <p:nvSpPr>
          <p:cNvPr id="7" name="文本占位符 1">
            <a:extLst>
              <a:ext uri="{FF2B5EF4-FFF2-40B4-BE49-F238E27FC236}">
                <a16:creationId xmlns:a16="http://schemas.microsoft.com/office/drawing/2014/main" id="{03896229-D4B0-9A2F-B9C2-E7D537EF91D6}"/>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Q&amp;A – Equivariance Proof</a:t>
            </a:r>
            <a:endParaRPr lang="zh-CN" altLang="en-US" sz="3600" dirty="0"/>
          </a:p>
        </p:txBody>
      </p:sp>
      <p:sp>
        <p:nvSpPr>
          <p:cNvPr id="2" name="文本框 1">
            <a:extLst>
              <a:ext uri="{FF2B5EF4-FFF2-40B4-BE49-F238E27FC236}">
                <a16:creationId xmlns:a16="http://schemas.microsoft.com/office/drawing/2014/main" id="{DB82556E-F0AD-6BA9-39D0-C78CFB12E407}"/>
              </a:ext>
            </a:extLst>
          </p:cNvPr>
          <p:cNvSpPr txBox="1"/>
          <p:nvPr/>
        </p:nvSpPr>
        <p:spPr>
          <a:xfrm>
            <a:off x="11771453" y="6488668"/>
            <a:ext cx="420547"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30</a:t>
            </a:r>
            <a:endParaRPr lang="zh-CN" altLang="en-US" dirty="0">
              <a:solidFill>
                <a:schemeClr val="bg1"/>
              </a:solidFill>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85EDDF26-65B9-44A6-FE76-7A7134B25D0C}"/>
              </a:ext>
            </a:extLst>
          </p:cNvPr>
          <p:cNvPicPr>
            <a:picLocks noChangeAspect="1"/>
          </p:cNvPicPr>
          <p:nvPr/>
        </p:nvPicPr>
        <p:blipFill>
          <a:blip r:embed="rId4"/>
          <a:stretch>
            <a:fillRect/>
          </a:stretch>
        </p:blipFill>
        <p:spPr>
          <a:xfrm>
            <a:off x="3300022" y="2432245"/>
            <a:ext cx="5591955" cy="447737"/>
          </a:xfrm>
          <a:prstGeom prst="rect">
            <a:avLst/>
          </a:prstGeom>
        </p:spPr>
      </p:pic>
    </p:spTree>
    <p:extLst>
      <p:ext uri="{BB962C8B-B14F-4D97-AF65-F5344CB8AC3E}">
        <p14:creationId xmlns:p14="http://schemas.microsoft.com/office/powerpoint/2010/main" val="3307746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内容占位符 2">
            <a:extLst>
              <a:ext uri="{FF2B5EF4-FFF2-40B4-BE49-F238E27FC236}">
                <a16:creationId xmlns:a16="http://schemas.microsoft.com/office/drawing/2014/main" id="{2CED69A4-5BB6-8A10-8373-5943A7119D5B}"/>
              </a:ext>
            </a:extLst>
          </p:cNvPr>
          <p:cNvSpPr txBox="1">
            <a:spLocks/>
          </p:cNvSpPr>
          <p:nvPr/>
        </p:nvSpPr>
        <p:spPr bwMode="auto">
          <a:xfrm>
            <a:off x="363894" y="1640541"/>
            <a:ext cx="11313757" cy="446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Self-Attention Layer</a:t>
            </a: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endParaRPr lang="en-US" altLang="zh-CN" sz="26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600" dirty="0">
                <a:solidFill>
                  <a:schemeClr val="tx1"/>
                </a:solidFill>
                <a:latin typeface="Times New Roman" panose="02020603050405020304" pitchFamily="18" charset="0"/>
                <a:cs typeface="Times New Roman" panose="02020603050405020304" pitchFamily="18" charset="0"/>
              </a:rPr>
              <a:t>Use Same logic form</a:t>
            </a:r>
          </a:p>
          <a:p>
            <a:pPr marL="342900" indent="-342900">
              <a:buFont typeface="Arial" panose="020B0604020202020204" pitchFamily="34" charset="0"/>
              <a:buChar char="•"/>
            </a:pPr>
            <a:endParaRPr lang="en-US" altLang="zh-CN" sz="26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600" dirty="0">
                <a:solidFill>
                  <a:schemeClr val="tx1"/>
                </a:solidFill>
                <a:latin typeface="Times New Roman" panose="02020603050405020304" pitchFamily="18" charset="0"/>
                <a:cs typeface="Times New Roman" panose="02020603050405020304" pitchFamily="18" charset="0"/>
              </a:rPr>
              <a:t>Invariant function: 0-grade projection of inner product   </a:t>
            </a:r>
          </a:p>
          <a:p>
            <a:pPr marL="1028700" lvl="1" indent="-342900"/>
            <a:endParaRPr lang="en-US" altLang="zh-CN" sz="2600" dirty="0">
              <a:solidFill>
                <a:schemeClr val="tx1"/>
              </a:solidFill>
              <a:latin typeface="Times New Roman" panose="02020603050405020304" pitchFamily="18" charset="0"/>
              <a:cs typeface="Times New Roman" panose="02020603050405020304" pitchFamily="18" charset="0"/>
            </a:endParaRPr>
          </a:p>
          <a:p>
            <a:pPr marL="1028700" lvl="1" indent="-342900"/>
            <a:endParaRPr lang="en-US" altLang="zh-CN" sz="2600" dirty="0">
              <a:solidFill>
                <a:schemeClr val="tx1"/>
              </a:solidFill>
              <a:latin typeface="Times New Roman" panose="02020603050405020304" pitchFamily="18" charset="0"/>
              <a:cs typeface="Times New Roman" panose="02020603050405020304" pitchFamily="18" charset="0"/>
            </a:endParaRPr>
          </a:p>
          <a:p>
            <a:pPr marL="1028700" lvl="1" indent="-342900"/>
            <a:endParaRPr lang="en-US" altLang="zh-CN" sz="2600" dirty="0">
              <a:solidFill>
                <a:schemeClr val="tx1"/>
              </a:solidFill>
              <a:latin typeface="Times New Roman" panose="02020603050405020304" pitchFamily="18" charset="0"/>
              <a:cs typeface="Times New Roman" panose="02020603050405020304" pitchFamily="18" charset="0"/>
            </a:endParaRPr>
          </a:p>
          <a:p>
            <a:pPr marL="1028700" lvl="1" indent="-342900"/>
            <a:endParaRPr lang="en-US" altLang="zh-CN" sz="2600" dirty="0">
              <a:solidFill>
                <a:schemeClr val="tx1"/>
              </a:solidFill>
              <a:latin typeface="Times New Roman" panose="02020603050405020304" pitchFamily="18" charset="0"/>
              <a:cs typeface="Times New Roman" panose="02020603050405020304" pitchFamily="18" charset="0"/>
            </a:endParaRPr>
          </a:p>
          <a:p>
            <a:pPr marL="1028700" lvl="1" indent="-342900"/>
            <a:endParaRPr lang="en-US" altLang="zh-CN" sz="2600" dirty="0">
              <a:solidFill>
                <a:schemeClr val="tx1"/>
              </a:solidFill>
              <a:latin typeface="Times New Roman" panose="02020603050405020304" pitchFamily="18" charset="0"/>
              <a:cs typeface="Times New Roman" panose="02020603050405020304" pitchFamily="18" charset="0"/>
            </a:endParaRPr>
          </a:p>
          <a:p>
            <a:pPr marL="1028700" lvl="1" indent="-342900"/>
            <a:endParaRPr lang="en-US" altLang="zh-CN" sz="26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p:txBody>
      </p:sp>
      <p:sp>
        <p:nvSpPr>
          <p:cNvPr id="7" name="文本占位符 1">
            <a:extLst>
              <a:ext uri="{FF2B5EF4-FFF2-40B4-BE49-F238E27FC236}">
                <a16:creationId xmlns:a16="http://schemas.microsoft.com/office/drawing/2014/main" id="{03896229-D4B0-9A2F-B9C2-E7D537EF91D6}"/>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Q&amp;A – Equivariance Proof</a:t>
            </a:r>
            <a:endParaRPr lang="zh-CN" altLang="en-US" sz="3600" dirty="0"/>
          </a:p>
        </p:txBody>
      </p:sp>
      <p:sp>
        <p:nvSpPr>
          <p:cNvPr id="2" name="文本框 1">
            <a:extLst>
              <a:ext uri="{FF2B5EF4-FFF2-40B4-BE49-F238E27FC236}">
                <a16:creationId xmlns:a16="http://schemas.microsoft.com/office/drawing/2014/main" id="{DB82556E-F0AD-6BA9-39D0-C78CFB12E407}"/>
              </a:ext>
            </a:extLst>
          </p:cNvPr>
          <p:cNvSpPr txBox="1"/>
          <p:nvPr/>
        </p:nvSpPr>
        <p:spPr>
          <a:xfrm>
            <a:off x="11771453" y="6488668"/>
            <a:ext cx="420547"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30</a:t>
            </a:r>
            <a:endParaRPr lang="zh-CN" altLang="en-US" dirty="0">
              <a:solidFill>
                <a:schemeClr val="bg1"/>
              </a:solidFill>
              <a:latin typeface="Times New Roman" panose="02020603050405020304" pitchFamily="18" charset="0"/>
              <a:cs typeface="Times New Roman" panose="02020603050405020304" pitchFamily="18" charset="0"/>
            </a:endParaRPr>
          </a:p>
        </p:txBody>
      </p:sp>
      <p:pic>
        <p:nvPicPr>
          <p:cNvPr id="13" name="图片 12">
            <a:extLst>
              <a:ext uri="{FF2B5EF4-FFF2-40B4-BE49-F238E27FC236}">
                <a16:creationId xmlns:a16="http://schemas.microsoft.com/office/drawing/2014/main" id="{22F1C246-B8A5-D314-97A2-4113B52A5EDE}"/>
              </a:ext>
            </a:extLst>
          </p:cNvPr>
          <p:cNvPicPr>
            <a:picLocks noChangeAspect="1"/>
          </p:cNvPicPr>
          <p:nvPr/>
        </p:nvPicPr>
        <p:blipFill>
          <a:blip r:embed="rId3"/>
          <a:stretch>
            <a:fillRect/>
          </a:stretch>
        </p:blipFill>
        <p:spPr>
          <a:xfrm>
            <a:off x="3720163" y="1892670"/>
            <a:ext cx="4601217" cy="1200318"/>
          </a:xfrm>
          <a:prstGeom prst="rect">
            <a:avLst/>
          </a:prstGeom>
        </p:spPr>
      </p:pic>
      <p:pic>
        <p:nvPicPr>
          <p:cNvPr id="4" name="图片 3">
            <a:extLst>
              <a:ext uri="{FF2B5EF4-FFF2-40B4-BE49-F238E27FC236}">
                <a16:creationId xmlns:a16="http://schemas.microsoft.com/office/drawing/2014/main" id="{CD42406F-3F29-7306-D3AB-E1AE21C1F34C}"/>
              </a:ext>
            </a:extLst>
          </p:cNvPr>
          <p:cNvPicPr>
            <a:picLocks noChangeAspect="1"/>
          </p:cNvPicPr>
          <p:nvPr/>
        </p:nvPicPr>
        <p:blipFill>
          <a:blip r:embed="rId4"/>
          <a:stretch>
            <a:fillRect/>
          </a:stretch>
        </p:blipFill>
        <p:spPr>
          <a:xfrm>
            <a:off x="3720163" y="4626526"/>
            <a:ext cx="3972479" cy="543001"/>
          </a:xfrm>
          <a:prstGeom prst="rect">
            <a:avLst/>
          </a:prstGeom>
        </p:spPr>
      </p:pic>
      <p:pic>
        <p:nvPicPr>
          <p:cNvPr id="8" name="图片 7">
            <a:extLst>
              <a:ext uri="{FF2B5EF4-FFF2-40B4-BE49-F238E27FC236}">
                <a16:creationId xmlns:a16="http://schemas.microsoft.com/office/drawing/2014/main" id="{4452C0A8-61AF-EED9-D54A-8D442B1C1A46}"/>
              </a:ext>
            </a:extLst>
          </p:cNvPr>
          <p:cNvPicPr>
            <a:picLocks noChangeAspect="1"/>
          </p:cNvPicPr>
          <p:nvPr/>
        </p:nvPicPr>
        <p:blipFill>
          <a:blip r:embed="rId5"/>
          <a:stretch>
            <a:fillRect/>
          </a:stretch>
        </p:blipFill>
        <p:spPr>
          <a:xfrm>
            <a:off x="3720163" y="3116637"/>
            <a:ext cx="2572109" cy="571580"/>
          </a:xfrm>
          <a:prstGeom prst="rect">
            <a:avLst/>
          </a:prstGeom>
        </p:spPr>
      </p:pic>
    </p:spTree>
    <p:extLst>
      <p:ext uri="{BB962C8B-B14F-4D97-AF65-F5344CB8AC3E}">
        <p14:creationId xmlns:p14="http://schemas.microsoft.com/office/powerpoint/2010/main" val="3375489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内容占位符 2">
            <a:extLst>
              <a:ext uri="{FF2B5EF4-FFF2-40B4-BE49-F238E27FC236}">
                <a16:creationId xmlns:a16="http://schemas.microsoft.com/office/drawing/2014/main" id="{2CED69A4-5BB6-8A10-8373-5943A7119D5B}"/>
              </a:ext>
            </a:extLst>
          </p:cNvPr>
          <p:cNvSpPr txBox="1">
            <a:spLocks/>
          </p:cNvSpPr>
          <p:nvPr/>
        </p:nvSpPr>
        <p:spPr bwMode="auto">
          <a:xfrm>
            <a:off x="363894" y="1640541"/>
            <a:ext cx="11313757" cy="446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buNone/>
            </a:pPr>
            <a:endParaRPr lang="en-US" altLang="zh-CN" sz="2600" dirty="0">
              <a:solidFill>
                <a:schemeClr val="tx1"/>
              </a:solidFill>
              <a:latin typeface="Times New Roman" panose="02020603050405020304" pitchFamily="18" charset="0"/>
              <a:cs typeface="Times New Roman" panose="02020603050405020304" pitchFamily="18" charset="0"/>
            </a:endParaRPr>
          </a:p>
          <a:p>
            <a:pPr marL="1028700" lvl="1" indent="-342900"/>
            <a:endParaRPr lang="en-US" altLang="zh-CN" sz="2600" dirty="0">
              <a:solidFill>
                <a:schemeClr val="tx1"/>
              </a:solidFill>
              <a:latin typeface="Times New Roman" panose="02020603050405020304" pitchFamily="18" charset="0"/>
              <a:cs typeface="Times New Roman" panose="02020603050405020304" pitchFamily="18" charset="0"/>
            </a:endParaRPr>
          </a:p>
          <a:p>
            <a:pPr marL="1028700" lvl="1" indent="-342900"/>
            <a:endParaRPr lang="en-US" altLang="zh-CN" sz="2600" dirty="0">
              <a:solidFill>
                <a:schemeClr val="tx1"/>
              </a:solidFill>
              <a:latin typeface="Times New Roman" panose="02020603050405020304" pitchFamily="18" charset="0"/>
              <a:cs typeface="Times New Roman" panose="02020603050405020304" pitchFamily="18" charset="0"/>
            </a:endParaRPr>
          </a:p>
          <a:p>
            <a:pPr marL="1028700" lvl="1" indent="-342900"/>
            <a:endParaRPr lang="en-US" altLang="zh-CN" sz="2600" dirty="0">
              <a:solidFill>
                <a:schemeClr val="tx1"/>
              </a:solidFill>
              <a:latin typeface="Times New Roman" panose="02020603050405020304" pitchFamily="18" charset="0"/>
              <a:cs typeface="Times New Roman" panose="02020603050405020304" pitchFamily="18" charset="0"/>
            </a:endParaRPr>
          </a:p>
          <a:p>
            <a:pPr marL="1028700" lvl="1" indent="-342900"/>
            <a:endParaRPr lang="en-US" altLang="zh-CN" sz="2600" dirty="0">
              <a:solidFill>
                <a:schemeClr val="tx1"/>
              </a:solidFill>
              <a:latin typeface="Times New Roman" panose="02020603050405020304" pitchFamily="18" charset="0"/>
              <a:cs typeface="Times New Roman" panose="02020603050405020304" pitchFamily="18" charset="0"/>
            </a:endParaRPr>
          </a:p>
          <a:p>
            <a:pPr marL="342900" indent="-342900"/>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800" dirty="0" err="1">
                <a:solidFill>
                  <a:schemeClr val="tx1"/>
                </a:solidFill>
                <a:latin typeface="Times New Roman" panose="02020603050405020304" pitchFamily="18" charset="0"/>
                <a:cs typeface="Times New Roman" panose="02020603050405020304" pitchFamily="18" charset="0"/>
              </a:rPr>
              <a:t>LayerNorm</a:t>
            </a: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2800" dirty="0" err="1">
                <a:solidFill>
                  <a:schemeClr val="tx1"/>
                </a:solidFill>
                <a:latin typeface="Times New Roman" panose="02020603050405020304" pitchFamily="18" charset="0"/>
                <a:cs typeface="Times New Roman" panose="02020603050405020304" pitchFamily="18" charset="0"/>
              </a:rPr>
              <a:t>GatedGeLU</a:t>
            </a: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800" dirty="0" err="1">
                <a:solidFill>
                  <a:schemeClr val="tx1"/>
                </a:solidFill>
                <a:latin typeface="Times New Roman" panose="02020603050405020304" pitchFamily="18" charset="0"/>
                <a:cs typeface="Times New Roman" panose="02020603050405020304" pitchFamily="18" charset="0"/>
              </a:rPr>
              <a:t>GeoBilinear</a:t>
            </a: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2800" dirty="0" err="1">
                <a:solidFill>
                  <a:schemeClr val="tx1"/>
                </a:solidFill>
                <a:latin typeface="Times New Roman" panose="02020603050405020304" pitchFamily="18" charset="0"/>
                <a:cs typeface="Times New Roman" panose="02020603050405020304" pitchFamily="18" charset="0"/>
              </a:rPr>
              <a:t>EquiJoin</a:t>
            </a:r>
            <a:r>
              <a:rPr lang="en-US" altLang="zh-CN" sz="2800" dirty="0">
                <a:solidFill>
                  <a:schemeClr val="tx1"/>
                </a:solidFill>
                <a:latin typeface="Times New Roman" panose="02020603050405020304" pitchFamily="18" charset="0"/>
                <a:cs typeface="Times New Roman" panose="02020603050405020304" pitchFamily="18" charset="0"/>
              </a:rPr>
              <a:t> &amp; GP layer </a:t>
            </a: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p:txBody>
      </p:sp>
      <p:sp>
        <p:nvSpPr>
          <p:cNvPr id="7" name="文本占位符 1">
            <a:extLst>
              <a:ext uri="{FF2B5EF4-FFF2-40B4-BE49-F238E27FC236}">
                <a16:creationId xmlns:a16="http://schemas.microsoft.com/office/drawing/2014/main" id="{03896229-D4B0-9A2F-B9C2-E7D537EF91D6}"/>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Q&amp;A – </a:t>
            </a:r>
            <a:r>
              <a:rPr lang="en-US" altLang="zh-CN" sz="3600" dirty="0" err="1"/>
              <a:t>QualComm’s</a:t>
            </a:r>
            <a:r>
              <a:rPr lang="en-US" altLang="zh-CN" sz="3600" dirty="0"/>
              <a:t> </a:t>
            </a:r>
            <a:r>
              <a:rPr lang="en-US" altLang="zh-CN" sz="3600" dirty="0" err="1"/>
              <a:t>GATr</a:t>
            </a:r>
            <a:endParaRPr lang="zh-CN" altLang="en-US" sz="3600" dirty="0"/>
          </a:p>
        </p:txBody>
      </p:sp>
      <p:sp>
        <p:nvSpPr>
          <p:cNvPr id="2" name="文本框 1">
            <a:extLst>
              <a:ext uri="{FF2B5EF4-FFF2-40B4-BE49-F238E27FC236}">
                <a16:creationId xmlns:a16="http://schemas.microsoft.com/office/drawing/2014/main" id="{DB82556E-F0AD-6BA9-39D0-C78CFB12E407}"/>
              </a:ext>
            </a:extLst>
          </p:cNvPr>
          <p:cNvSpPr txBox="1"/>
          <p:nvPr/>
        </p:nvSpPr>
        <p:spPr>
          <a:xfrm>
            <a:off x="11771453" y="6488668"/>
            <a:ext cx="420547"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30</a:t>
            </a:r>
            <a:endParaRPr lang="zh-CN" altLang="en-US" dirty="0">
              <a:solidFill>
                <a:schemeClr val="bg1"/>
              </a:solidFill>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89672040-07CF-8B90-8B65-AB7A86F88D43}"/>
              </a:ext>
            </a:extLst>
          </p:cNvPr>
          <p:cNvPicPr>
            <a:picLocks noChangeAspect="1"/>
          </p:cNvPicPr>
          <p:nvPr/>
        </p:nvPicPr>
        <p:blipFill>
          <a:blip r:embed="rId3"/>
          <a:stretch>
            <a:fillRect/>
          </a:stretch>
        </p:blipFill>
        <p:spPr>
          <a:xfrm>
            <a:off x="0" y="1276677"/>
            <a:ext cx="12192000" cy="2152323"/>
          </a:xfrm>
          <a:prstGeom prst="rect">
            <a:avLst/>
          </a:prstGeom>
        </p:spPr>
      </p:pic>
      <p:pic>
        <p:nvPicPr>
          <p:cNvPr id="10" name="图片 9">
            <a:extLst>
              <a:ext uri="{FF2B5EF4-FFF2-40B4-BE49-F238E27FC236}">
                <a16:creationId xmlns:a16="http://schemas.microsoft.com/office/drawing/2014/main" id="{2A4D6549-4E34-9B86-95C7-674871C80D7F}"/>
              </a:ext>
            </a:extLst>
          </p:cNvPr>
          <p:cNvPicPr>
            <a:picLocks noChangeAspect="1"/>
          </p:cNvPicPr>
          <p:nvPr/>
        </p:nvPicPr>
        <p:blipFill>
          <a:blip r:embed="rId4"/>
          <a:stretch>
            <a:fillRect/>
          </a:stretch>
        </p:blipFill>
        <p:spPr>
          <a:xfrm>
            <a:off x="2632181" y="4272938"/>
            <a:ext cx="1724266" cy="457264"/>
          </a:xfrm>
          <a:prstGeom prst="rect">
            <a:avLst/>
          </a:prstGeom>
        </p:spPr>
      </p:pic>
      <p:sp>
        <p:nvSpPr>
          <p:cNvPr id="3" name="文本框 2">
            <a:extLst>
              <a:ext uri="{FF2B5EF4-FFF2-40B4-BE49-F238E27FC236}">
                <a16:creationId xmlns:a16="http://schemas.microsoft.com/office/drawing/2014/main" id="{94984A9C-DC7C-F86D-06DE-20EB6A6E0856}"/>
              </a:ext>
            </a:extLst>
          </p:cNvPr>
          <p:cNvSpPr txBox="1"/>
          <p:nvPr/>
        </p:nvSpPr>
        <p:spPr>
          <a:xfrm>
            <a:off x="2795342" y="6063343"/>
            <a:ext cx="9565106" cy="697627"/>
          </a:xfrm>
          <a:prstGeom prst="rect">
            <a:avLst/>
          </a:prstGeom>
          <a:noFill/>
        </p:spPr>
        <p:txBody>
          <a:bodyPr wrap="square">
            <a:spAutoFit/>
          </a:bodyPr>
          <a:lstStyle/>
          <a:p>
            <a:pPr>
              <a:lnSpc>
                <a:spcPts val="1400"/>
              </a:lnSpc>
            </a:pPr>
            <a:r>
              <a:rPr lang="en-US" altLang="zh-CN" sz="1400" dirty="0">
                <a:solidFill>
                  <a:schemeClr val="bg1">
                    <a:lumMod val="95000"/>
                  </a:schemeClr>
                </a:solidFill>
                <a:latin typeface="Times New Roman" panose="02020603050405020304" pitchFamily="18" charset="0"/>
                <a:cs typeface="Times New Roman" panose="02020603050405020304" pitchFamily="18" charset="0"/>
              </a:rPr>
              <a:t>Ref: </a:t>
            </a:r>
            <a:r>
              <a:rPr lang="en-GB" altLang="zh-CN" sz="1400" dirty="0" err="1">
                <a:solidFill>
                  <a:schemeClr val="bg1">
                    <a:lumMod val="95000"/>
                  </a:schemeClr>
                </a:solidFill>
                <a:latin typeface="Times New Roman" panose="02020603050405020304" pitchFamily="18" charset="0"/>
                <a:cs typeface="Times New Roman" panose="02020603050405020304" pitchFamily="18" charset="0"/>
              </a:rPr>
              <a:t>Brehmer</a:t>
            </a:r>
            <a:r>
              <a:rPr lang="en-GB" altLang="zh-CN" sz="1400" dirty="0">
                <a:solidFill>
                  <a:schemeClr val="bg1">
                    <a:lumMod val="95000"/>
                  </a:schemeClr>
                </a:solidFill>
                <a:latin typeface="Times New Roman" panose="02020603050405020304" pitchFamily="18" charset="0"/>
                <a:cs typeface="Times New Roman" panose="02020603050405020304" pitchFamily="18" charset="0"/>
              </a:rPr>
              <a:t>, J., De </a:t>
            </a:r>
            <a:r>
              <a:rPr lang="en-GB" altLang="zh-CN" sz="1400" dirty="0" err="1">
                <a:solidFill>
                  <a:schemeClr val="bg1">
                    <a:lumMod val="95000"/>
                  </a:schemeClr>
                </a:solidFill>
                <a:latin typeface="Times New Roman" panose="02020603050405020304" pitchFamily="18" charset="0"/>
                <a:cs typeface="Times New Roman" panose="02020603050405020304" pitchFamily="18" charset="0"/>
              </a:rPr>
              <a:t>Haan</a:t>
            </a:r>
            <a:r>
              <a:rPr lang="en-GB" altLang="zh-CN" sz="1400" dirty="0">
                <a:solidFill>
                  <a:schemeClr val="bg1">
                    <a:lumMod val="95000"/>
                  </a:schemeClr>
                </a:solidFill>
                <a:latin typeface="Times New Roman" panose="02020603050405020304" pitchFamily="18" charset="0"/>
                <a:cs typeface="Times New Roman" panose="02020603050405020304" pitchFamily="18" charset="0"/>
              </a:rPr>
              <a:t>, P., </a:t>
            </a:r>
            <a:r>
              <a:rPr lang="en-GB" altLang="zh-CN" sz="1400" dirty="0" err="1">
                <a:solidFill>
                  <a:schemeClr val="bg1">
                    <a:lumMod val="95000"/>
                  </a:schemeClr>
                </a:solidFill>
                <a:latin typeface="Times New Roman" panose="02020603050405020304" pitchFamily="18" charset="0"/>
                <a:cs typeface="Times New Roman" panose="02020603050405020304" pitchFamily="18" charset="0"/>
              </a:rPr>
              <a:t>Behrends</a:t>
            </a:r>
            <a:r>
              <a:rPr lang="en-GB" altLang="zh-CN" sz="1400" dirty="0">
                <a:solidFill>
                  <a:schemeClr val="bg1">
                    <a:lumMod val="95000"/>
                  </a:schemeClr>
                </a:solidFill>
                <a:latin typeface="Times New Roman" panose="02020603050405020304" pitchFamily="18" charset="0"/>
                <a:cs typeface="Times New Roman" panose="02020603050405020304" pitchFamily="18" charset="0"/>
              </a:rPr>
              <a:t>, S., and Cohen, T. S. (2024). Geometric algebra transformer. Advances in Neural Information Processing Systems, 36.</a:t>
            </a:r>
          </a:p>
          <a:p>
            <a:endParaRPr lang="zh-CN" altLang="en-US" sz="1600" dirty="0">
              <a:solidFill>
                <a:schemeClr val="bg1">
                  <a:lumMod val="95000"/>
                </a:schemeClr>
              </a:solidFill>
            </a:endParaRPr>
          </a:p>
        </p:txBody>
      </p:sp>
    </p:spTree>
    <p:extLst>
      <p:ext uri="{BB962C8B-B14F-4D97-AF65-F5344CB8AC3E}">
        <p14:creationId xmlns:p14="http://schemas.microsoft.com/office/powerpoint/2010/main" val="188869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内容占位符 2">
            <a:extLst>
              <a:ext uri="{FF2B5EF4-FFF2-40B4-BE49-F238E27FC236}">
                <a16:creationId xmlns:a16="http://schemas.microsoft.com/office/drawing/2014/main" id="{2CED69A4-5BB6-8A10-8373-5943A7119D5B}"/>
              </a:ext>
            </a:extLst>
          </p:cNvPr>
          <p:cNvSpPr txBox="1">
            <a:spLocks/>
          </p:cNvSpPr>
          <p:nvPr/>
        </p:nvSpPr>
        <p:spPr bwMode="auto">
          <a:xfrm>
            <a:off x="363894" y="1640541"/>
            <a:ext cx="11313757" cy="446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ltLang="zh-CN" sz="2800" dirty="0" err="1">
                <a:solidFill>
                  <a:schemeClr val="tx1"/>
                </a:solidFill>
                <a:latin typeface="Times New Roman" panose="02020603050405020304" pitchFamily="18" charset="0"/>
                <a:cs typeface="Times New Roman" panose="02020603050405020304" pitchFamily="18" charset="0"/>
              </a:rPr>
              <a:t>LayerNorm</a:t>
            </a: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p:txBody>
      </p:sp>
      <p:sp>
        <p:nvSpPr>
          <p:cNvPr id="7" name="文本占位符 1">
            <a:extLst>
              <a:ext uri="{FF2B5EF4-FFF2-40B4-BE49-F238E27FC236}">
                <a16:creationId xmlns:a16="http://schemas.microsoft.com/office/drawing/2014/main" id="{03896229-D4B0-9A2F-B9C2-E7D537EF91D6}"/>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Q&amp;A – CGENN </a:t>
            </a:r>
            <a:endParaRPr lang="zh-CN" altLang="en-US" sz="3600" dirty="0"/>
          </a:p>
        </p:txBody>
      </p:sp>
      <p:sp>
        <p:nvSpPr>
          <p:cNvPr id="2" name="文本框 1">
            <a:extLst>
              <a:ext uri="{FF2B5EF4-FFF2-40B4-BE49-F238E27FC236}">
                <a16:creationId xmlns:a16="http://schemas.microsoft.com/office/drawing/2014/main" id="{DB82556E-F0AD-6BA9-39D0-C78CFB12E407}"/>
              </a:ext>
            </a:extLst>
          </p:cNvPr>
          <p:cNvSpPr txBox="1"/>
          <p:nvPr/>
        </p:nvSpPr>
        <p:spPr>
          <a:xfrm>
            <a:off x="11771453" y="6488668"/>
            <a:ext cx="420547"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30</a:t>
            </a:r>
            <a:endParaRPr lang="zh-CN" altLang="en-US" dirty="0">
              <a:solidFill>
                <a:schemeClr val="bg1"/>
              </a:solidFill>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F8569E98-3381-3BDF-4E39-5CC018B4F1B9}"/>
              </a:ext>
            </a:extLst>
          </p:cNvPr>
          <p:cNvPicPr>
            <a:picLocks noChangeAspect="1"/>
          </p:cNvPicPr>
          <p:nvPr/>
        </p:nvPicPr>
        <p:blipFill>
          <a:blip r:embed="rId3"/>
          <a:stretch>
            <a:fillRect/>
          </a:stretch>
        </p:blipFill>
        <p:spPr>
          <a:xfrm>
            <a:off x="2876154" y="1364023"/>
            <a:ext cx="5677692" cy="1343212"/>
          </a:xfrm>
          <a:prstGeom prst="rect">
            <a:avLst/>
          </a:prstGeom>
        </p:spPr>
      </p:pic>
      <p:pic>
        <p:nvPicPr>
          <p:cNvPr id="11" name="图片 10">
            <a:extLst>
              <a:ext uri="{FF2B5EF4-FFF2-40B4-BE49-F238E27FC236}">
                <a16:creationId xmlns:a16="http://schemas.microsoft.com/office/drawing/2014/main" id="{C25BC15F-36A3-D01D-E3FC-1EA6DF21D079}"/>
              </a:ext>
            </a:extLst>
          </p:cNvPr>
          <p:cNvPicPr>
            <a:picLocks noChangeAspect="1"/>
          </p:cNvPicPr>
          <p:nvPr/>
        </p:nvPicPr>
        <p:blipFill>
          <a:blip r:embed="rId4"/>
          <a:stretch>
            <a:fillRect/>
          </a:stretch>
        </p:blipFill>
        <p:spPr>
          <a:xfrm>
            <a:off x="2899916" y="2707235"/>
            <a:ext cx="6392167" cy="1324160"/>
          </a:xfrm>
          <a:prstGeom prst="rect">
            <a:avLst/>
          </a:prstGeom>
        </p:spPr>
      </p:pic>
      <p:sp>
        <p:nvSpPr>
          <p:cNvPr id="12" name="文本框 11">
            <a:extLst>
              <a:ext uri="{FF2B5EF4-FFF2-40B4-BE49-F238E27FC236}">
                <a16:creationId xmlns:a16="http://schemas.microsoft.com/office/drawing/2014/main" id="{972D4CEB-A3AD-92C3-BC8B-5FABAC04F67B}"/>
              </a:ext>
            </a:extLst>
          </p:cNvPr>
          <p:cNvSpPr txBox="1"/>
          <p:nvPr/>
        </p:nvSpPr>
        <p:spPr>
          <a:xfrm>
            <a:off x="2795342" y="6063343"/>
            <a:ext cx="9565106" cy="697627"/>
          </a:xfrm>
          <a:prstGeom prst="rect">
            <a:avLst/>
          </a:prstGeom>
          <a:noFill/>
        </p:spPr>
        <p:txBody>
          <a:bodyPr wrap="square">
            <a:spAutoFit/>
          </a:bodyPr>
          <a:lstStyle/>
          <a:p>
            <a:pPr>
              <a:lnSpc>
                <a:spcPts val="1400"/>
              </a:lnSpc>
            </a:pPr>
            <a:r>
              <a:rPr lang="en-US" altLang="zh-CN" sz="1400" dirty="0">
                <a:solidFill>
                  <a:schemeClr val="bg1">
                    <a:lumMod val="95000"/>
                  </a:schemeClr>
                </a:solidFill>
                <a:latin typeface="Times New Roman" panose="02020603050405020304" pitchFamily="18" charset="0"/>
                <a:cs typeface="Times New Roman" panose="02020603050405020304" pitchFamily="18" charset="0"/>
              </a:rPr>
              <a:t>Ref: Ruhe, D., </a:t>
            </a:r>
            <a:r>
              <a:rPr lang="en-US" altLang="zh-CN" sz="1400" dirty="0" err="1">
                <a:solidFill>
                  <a:schemeClr val="bg1">
                    <a:lumMod val="95000"/>
                  </a:schemeClr>
                </a:solidFill>
                <a:latin typeface="Times New Roman" panose="02020603050405020304" pitchFamily="18" charset="0"/>
                <a:cs typeface="Times New Roman" panose="02020603050405020304" pitchFamily="18" charset="0"/>
              </a:rPr>
              <a:t>Brandstetter</a:t>
            </a:r>
            <a:r>
              <a:rPr lang="en-US" altLang="zh-CN" sz="1400" dirty="0">
                <a:solidFill>
                  <a:schemeClr val="bg1">
                    <a:lumMod val="95000"/>
                  </a:schemeClr>
                </a:solidFill>
                <a:latin typeface="Times New Roman" panose="02020603050405020304" pitchFamily="18" charset="0"/>
                <a:cs typeface="Times New Roman" panose="02020603050405020304" pitchFamily="18" charset="0"/>
              </a:rPr>
              <a:t>, J., and </a:t>
            </a:r>
            <a:r>
              <a:rPr lang="en-US" altLang="zh-CN" sz="1400" dirty="0" err="1">
                <a:solidFill>
                  <a:schemeClr val="bg1">
                    <a:lumMod val="95000"/>
                  </a:schemeClr>
                </a:solidFill>
                <a:latin typeface="Times New Roman" panose="02020603050405020304" pitchFamily="18" charset="0"/>
                <a:cs typeface="Times New Roman" panose="02020603050405020304" pitchFamily="18" charset="0"/>
              </a:rPr>
              <a:t>Forré</a:t>
            </a:r>
            <a:r>
              <a:rPr lang="en-US" altLang="zh-CN" sz="1400" dirty="0">
                <a:solidFill>
                  <a:schemeClr val="bg1">
                    <a:lumMod val="95000"/>
                  </a:schemeClr>
                </a:solidFill>
                <a:latin typeface="Times New Roman" panose="02020603050405020304" pitchFamily="18" charset="0"/>
                <a:cs typeface="Times New Roman" panose="02020603050405020304" pitchFamily="18" charset="0"/>
              </a:rPr>
              <a:t>, P. (2024). Clifford group equivariant neural networks. Advances in Neural </a:t>
            </a:r>
          </a:p>
          <a:p>
            <a:pPr>
              <a:lnSpc>
                <a:spcPts val="1400"/>
              </a:lnSpc>
            </a:pPr>
            <a:r>
              <a:rPr lang="en-US" altLang="zh-CN" sz="1400" dirty="0">
                <a:solidFill>
                  <a:schemeClr val="bg1">
                    <a:lumMod val="95000"/>
                  </a:schemeClr>
                </a:solidFill>
                <a:latin typeface="Times New Roman" panose="02020603050405020304" pitchFamily="18" charset="0"/>
                <a:cs typeface="Times New Roman" panose="02020603050405020304" pitchFamily="18" charset="0"/>
              </a:rPr>
              <a:t>Information Processing Systems, 36.</a:t>
            </a:r>
            <a:endParaRPr lang="en-GB" altLang="zh-CN" sz="1400" dirty="0">
              <a:solidFill>
                <a:schemeClr val="bg1">
                  <a:lumMod val="95000"/>
                </a:schemeClr>
              </a:solidFill>
              <a:latin typeface="Times New Roman" panose="02020603050405020304" pitchFamily="18" charset="0"/>
              <a:cs typeface="Times New Roman" panose="02020603050405020304" pitchFamily="18" charset="0"/>
            </a:endParaRPr>
          </a:p>
          <a:p>
            <a:endParaRPr lang="zh-CN" altLang="en-US" sz="1600" dirty="0">
              <a:solidFill>
                <a:schemeClr val="bg1">
                  <a:lumMod val="95000"/>
                </a:schemeClr>
              </a:solidFill>
            </a:endParaRPr>
          </a:p>
        </p:txBody>
      </p:sp>
    </p:spTree>
    <p:extLst>
      <p:ext uri="{BB962C8B-B14F-4D97-AF65-F5344CB8AC3E}">
        <p14:creationId xmlns:p14="http://schemas.microsoft.com/office/powerpoint/2010/main" val="164817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7D0E944-3FE2-FD01-32A6-1A27D4D7F940}"/>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Structure of GA Layers</a:t>
            </a:r>
            <a:endParaRPr lang="zh-CN" altLang="en-US" sz="3600" dirty="0"/>
          </a:p>
        </p:txBody>
      </p:sp>
      <p:sp>
        <p:nvSpPr>
          <p:cNvPr id="3" name="内容占位符 2">
            <a:extLst>
              <a:ext uri="{FF2B5EF4-FFF2-40B4-BE49-F238E27FC236}">
                <a16:creationId xmlns:a16="http://schemas.microsoft.com/office/drawing/2014/main" id="{96E52518-101D-987E-8E2E-9BCD19EC19E1}"/>
              </a:ext>
            </a:extLst>
          </p:cNvPr>
          <p:cNvSpPr>
            <a:spLocks noGrp="1"/>
          </p:cNvSpPr>
          <p:nvPr>
            <p:ph idx="1"/>
          </p:nvPr>
        </p:nvSpPr>
        <p:spPr/>
        <p:txBody>
          <a:bodyPr/>
          <a:lstStyle/>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Linear Layer </a:t>
            </a:r>
          </a:p>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Non-linear Layer</a:t>
            </a:r>
          </a:p>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Sandwich product layer</a:t>
            </a:r>
          </a:p>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Layer Norm</a:t>
            </a:r>
          </a:p>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Geometric Product Layer</a:t>
            </a:r>
          </a:p>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Join Layer </a:t>
            </a:r>
          </a:p>
          <a:p>
            <a:pPr marL="342900" indent="-342900">
              <a:buFont typeface="Arial" panose="020B0604020202020204" pitchFamily="34" charset="0"/>
              <a:buChar char="•"/>
            </a:pPr>
            <a:endParaRPr lang="en-US" altLang="zh-CN" dirty="0">
              <a:solidFill>
                <a:schemeClr val="tx1"/>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151947D1-2A42-A200-2AB0-5B9A2AE45752}"/>
              </a:ext>
            </a:extLst>
          </p:cNvPr>
          <p:cNvSpPr txBox="1"/>
          <p:nvPr/>
        </p:nvSpPr>
        <p:spPr>
          <a:xfrm>
            <a:off x="11851255" y="6488668"/>
            <a:ext cx="340745"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3</a:t>
            </a:r>
            <a:endParaRPr lang="zh-CN"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743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E93DDB5F-80CB-650E-FB45-D4AAF6C6BEE3}"/>
              </a:ext>
            </a:extLst>
          </p:cNvPr>
          <p:cNvPicPr>
            <a:picLocks noChangeAspect="1"/>
          </p:cNvPicPr>
          <p:nvPr/>
        </p:nvPicPr>
        <p:blipFill rotWithShape="1">
          <a:blip r:embed="rId3"/>
          <a:srcRect l="24539" t="60937"/>
          <a:stretch/>
        </p:blipFill>
        <p:spPr>
          <a:xfrm>
            <a:off x="7090488" y="5001964"/>
            <a:ext cx="3996918" cy="569349"/>
          </a:xfrm>
          <a:prstGeom prst="rect">
            <a:avLst/>
          </a:prstGeom>
        </p:spPr>
      </p:pic>
      <p:sp>
        <p:nvSpPr>
          <p:cNvPr id="3" name="内容占位符 2">
            <a:extLst>
              <a:ext uri="{FF2B5EF4-FFF2-40B4-BE49-F238E27FC236}">
                <a16:creationId xmlns:a16="http://schemas.microsoft.com/office/drawing/2014/main" id="{96E52518-101D-987E-8E2E-9BCD19EC19E1}"/>
              </a:ext>
            </a:extLst>
          </p:cNvPr>
          <p:cNvSpPr>
            <a:spLocks noGrp="1"/>
          </p:cNvSpPr>
          <p:nvPr>
            <p:ph idx="1"/>
          </p:nvPr>
        </p:nvSpPr>
        <p:spPr>
          <a:xfrm>
            <a:off x="363894" y="1708151"/>
            <a:ext cx="11313757" cy="4993438"/>
          </a:xfrm>
        </p:spPr>
        <p:txBody>
          <a:bodyPr>
            <a:normAutofit/>
          </a:bodyPr>
          <a:lstStyle/>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Linear Layer </a:t>
            </a: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1143000" lvl="1" indent="-457200">
              <a:buFont typeface="Wingdings" panose="05000000000000000000" pitchFamily="2" charset="2"/>
              <a:buChar char="Ø"/>
            </a:pPr>
            <a:r>
              <a:rPr lang="en-US" altLang="zh-CN" sz="2600" dirty="0">
                <a:solidFill>
                  <a:schemeClr val="tx1"/>
                </a:solidFill>
                <a:latin typeface="Times New Roman" panose="02020603050405020304" pitchFamily="18" charset="0"/>
                <a:cs typeface="Times New Roman" panose="02020603050405020304" pitchFamily="18" charset="0"/>
              </a:rPr>
              <a:t>Equivariance proof: 1.</a:t>
            </a: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lvl="8" indent="0">
              <a:buNone/>
            </a:pPr>
            <a:endParaRPr lang="en-US" altLang="zh-CN" sz="26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Non-linear Layer                                 where</a:t>
            </a:r>
          </a:p>
          <a:p>
            <a:endParaRPr lang="en-US" altLang="zh-CN" sz="2800" dirty="0">
              <a:solidFill>
                <a:schemeClr val="tx1"/>
              </a:solidFill>
              <a:latin typeface="Times New Roman" panose="02020603050405020304" pitchFamily="18" charset="0"/>
              <a:cs typeface="Times New Roman" panose="02020603050405020304" pitchFamily="18" charset="0"/>
            </a:endParaRPr>
          </a:p>
        </p:txBody>
      </p:sp>
      <p:sp>
        <p:nvSpPr>
          <p:cNvPr id="2" name="文本占位符 1">
            <a:extLst>
              <a:ext uri="{FF2B5EF4-FFF2-40B4-BE49-F238E27FC236}">
                <a16:creationId xmlns:a16="http://schemas.microsoft.com/office/drawing/2014/main" id="{97D0E944-3FE2-FD01-32A6-1A27D4D7F940}"/>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Structure of GA Layers</a:t>
            </a:r>
            <a:endParaRPr lang="zh-CN" altLang="en-US" sz="3600" dirty="0"/>
          </a:p>
        </p:txBody>
      </p:sp>
      <p:pic>
        <p:nvPicPr>
          <p:cNvPr id="5" name="图片 4">
            <a:extLst>
              <a:ext uri="{FF2B5EF4-FFF2-40B4-BE49-F238E27FC236}">
                <a16:creationId xmlns:a16="http://schemas.microsoft.com/office/drawing/2014/main" id="{AE32A8EF-2D87-08CD-88C7-76D7DE7FBA38}"/>
              </a:ext>
            </a:extLst>
          </p:cNvPr>
          <p:cNvPicPr>
            <a:picLocks noChangeAspect="1"/>
          </p:cNvPicPr>
          <p:nvPr/>
        </p:nvPicPr>
        <p:blipFill rotWithShape="1">
          <a:blip r:embed="rId4"/>
          <a:srcRect t="5243"/>
          <a:stretch/>
        </p:blipFill>
        <p:spPr>
          <a:xfrm>
            <a:off x="2533020" y="1270179"/>
            <a:ext cx="3639058" cy="1281812"/>
          </a:xfrm>
          <a:prstGeom prst="rect">
            <a:avLst/>
          </a:prstGeom>
        </p:spPr>
      </p:pic>
      <p:pic>
        <p:nvPicPr>
          <p:cNvPr id="12" name="图片 11">
            <a:extLst>
              <a:ext uri="{FF2B5EF4-FFF2-40B4-BE49-F238E27FC236}">
                <a16:creationId xmlns:a16="http://schemas.microsoft.com/office/drawing/2014/main" id="{7AB11E43-991D-1C73-CAF0-DE506D5ADAD5}"/>
              </a:ext>
            </a:extLst>
          </p:cNvPr>
          <p:cNvPicPr>
            <a:picLocks noChangeAspect="1"/>
          </p:cNvPicPr>
          <p:nvPr/>
        </p:nvPicPr>
        <p:blipFill>
          <a:blip r:embed="rId5"/>
          <a:stretch>
            <a:fillRect/>
          </a:stretch>
        </p:blipFill>
        <p:spPr>
          <a:xfrm>
            <a:off x="3299780" y="4969899"/>
            <a:ext cx="2749716" cy="673625"/>
          </a:xfrm>
          <a:prstGeom prst="rect">
            <a:avLst/>
          </a:prstGeom>
        </p:spPr>
      </p:pic>
      <p:pic>
        <p:nvPicPr>
          <p:cNvPr id="6" name="图片 5">
            <a:extLst>
              <a:ext uri="{FF2B5EF4-FFF2-40B4-BE49-F238E27FC236}">
                <a16:creationId xmlns:a16="http://schemas.microsoft.com/office/drawing/2014/main" id="{45664D7E-5A17-6CA3-0A1D-35402D778736}"/>
              </a:ext>
            </a:extLst>
          </p:cNvPr>
          <p:cNvPicPr>
            <a:picLocks noChangeAspect="1"/>
          </p:cNvPicPr>
          <p:nvPr/>
        </p:nvPicPr>
        <p:blipFill>
          <a:blip r:embed="rId6"/>
          <a:stretch>
            <a:fillRect/>
          </a:stretch>
        </p:blipFill>
        <p:spPr>
          <a:xfrm>
            <a:off x="4978357" y="2436758"/>
            <a:ext cx="3029373" cy="676369"/>
          </a:xfrm>
          <a:prstGeom prst="rect">
            <a:avLst/>
          </a:prstGeom>
        </p:spPr>
      </p:pic>
      <p:pic>
        <p:nvPicPr>
          <p:cNvPr id="9" name="图片 8">
            <a:extLst>
              <a:ext uri="{FF2B5EF4-FFF2-40B4-BE49-F238E27FC236}">
                <a16:creationId xmlns:a16="http://schemas.microsoft.com/office/drawing/2014/main" id="{E16620CA-FEC3-5D2E-5C64-B0CB4CD1BABA}"/>
              </a:ext>
            </a:extLst>
          </p:cNvPr>
          <p:cNvPicPr>
            <a:picLocks noChangeAspect="1"/>
          </p:cNvPicPr>
          <p:nvPr/>
        </p:nvPicPr>
        <p:blipFill>
          <a:blip r:embed="rId7"/>
          <a:stretch>
            <a:fillRect/>
          </a:stretch>
        </p:blipFill>
        <p:spPr>
          <a:xfrm>
            <a:off x="4674638" y="3148645"/>
            <a:ext cx="5191850" cy="1295581"/>
          </a:xfrm>
          <a:prstGeom prst="rect">
            <a:avLst/>
          </a:prstGeom>
        </p:spPr>
      </p:pic>
      <p:sp>
        <p:nvSpPr>
          <p:cNvPr id="10" name="文本框 9">
            <a:extLst>
              <a:ext uri="{FF2B5EF4-FFF2-40B4-BE49-F238E27FC236}">
                <a16:creationId xmlns:a16="http://schemas.microsoft.com/office/drawing/2014/main" id="{41A9DF14-3AA0-4389-0D7F-2D66D44AC06C}"/>
              </a:ext>
            </a:extLst>
          </p:cNvPr>
          <p:cNvSpPr txBox="1"/>
          <p:nvPr/>
        </p:nvSpPr>
        <p:spPr>
          <a:xfrm>
            <a:off x="4143998" y="3565602"/>
            <a:ext cx="417102" cy="461665"/>
          </a:xfrm>
          <a:prstGeom prst="rect">
            <a:avLst/>
          </a:prstGeom>
          <a:noFill/>
        </p:spPr>
        <p:txBody>
          <a:bodyPr wrap="none" rtlCol="0">
            <a:spAutoFit/>
          </a:bodyPr>
          <a:lstStyle/>
          <a:p>
            <a:r>
              <a:rPr lang="en-US" altLang="zh-CN" sz="2400" dirty="0">
                <a:latin typeface="Times New Roman" panose="02020603050405020304" pitchFamily="18" charset="0"/>
                <a:cs typeface="Times New Roman" panose="02020603050405020304" pitchFamily="18" charset="0"/>
              </a:rPr>
              <a:t>2.</a:t>
            </a:r>
            <a:endParaRPr lang="zh-CN" altLang="en-US" sz="24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AC583753-5E13-8062-E614-E522318A820F}"/>
              </a:ext>
            </a:extLst>
          </p:cNvPr>
          <p:cNvSpPr txBox="1"/>
          <p:nvPr/>
        </p:nvSpPr>
        <p:spPr>
          <a:xfrm>
            <a:off x="11851255" y="6488668"/>
            <a:ext cx="340745"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4</a:t>
            </a:r>
            <a:endParaRPr lang="zh-CN"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840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6E52518-101D-987E-8E2E-9BCD19EC19E1}"/>
              </a:ext>
            </a:extLst>
          </p:cNvPr>
          <p:cNvSpPr>
            <a:spLocks noGrp="1"/>
          </p:cNvSpPr>
          <p:nvPr>
            <p:ph idx="1"/>
          </p:nvPr>
        </p:nvSpPr>
        <p:spPr>
          <a:xfrm>
            <a:off x="363894" y="1628714"/>
            <a:ext cx="11313757" cy="4459265"/>
          </a:xfrm>
        </p:spPr>
        <p:txBody>
          <a:bodyPr>
            <a:normAutofit/>
          </a:bodyPr>
          <a:lstStyle/>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Layer Norm</a:t>
            </a: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Sandwich Product Layer (Not equivariant)</a:t>
            </a: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E5A61D27-612F-F1C2-7D56-E273E934DB83}"/>
              </a:ext>
            </a:extLst>
          </p:cNvPr>
          <p:cNvPicPr>
            <a:picLocks noChangeAspect="1"/>
          </p:cNvPicPr>
          <p:nvPr/>
        </p:nvPicPr>
        <p:blipFill rotWithShape="1">
          <a:blip r:embed="rId3"/>
          <a:srcRect l="5156" r="7734"/>
          <a:stretch/>
        </p:blipFill>
        <p:spPr>
          <a:xfrm>
            <a:off x="2503474" y="1937320"/>
            <a:ext cx="4331727" cy="1257475"/>
          </a:xfrm>
          <a:prstGeom prst="rect">
            <a:avLst/>
          </a:prstGeom>
        </p:spPr>
      </p:pic>
      <p:sp>
        <p:nvSpPr>
          <p:cNvPr id="2" name="文本占位符 1">
            <a:extLst>
              <a:ext uri="{FF2B5EF4-FFF2-40B4-BE49-F238E27FC236}">
                <a16:creationId xmlns:a16="http://schemas.microsoft.com/office/drawing/2014/main" id="{97D0E944-3FE2-FD01-32A6-1A27D4D7F940}"/>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Structure of GA Layers</a:t>
            </a:r>
            <a:endParaRPr lang="zh-CN" altLang="en-US" sz="3600" dirty="0"/>
          </a:p>
        </p:txBody>
      </p:sp>
      <p:cxnSp>
        <p:nvCxnSpPr>
          <p:cNvPr id="7" name="直接箭头连接符 6">
            <a:extLst>
              <a:ext uri="{FF2B5EF4-FFF2-40B4-BE49-F238E27FC236}">
                <a16:creationId xmlns:a16="http://schemas.microsoft.com/office/drawing/2014/main" id="{056D215D-6746-F695-EC28-1212DEAE4181}"/>
              </a:ext>
            </a:extLst>
          </p:cNvPr>
          <p:cNvCxnSpPr>
            <a:cxnSpLocks/>
          </p:cNvCxnSpPr>
          <p:nvPr/>
        </p:nvCxnSpPr>
        <p:spPr>
          <a:xfrm flipH="1">
            <a:off x="6835201" y="2717802"/>
            <a:ext cx="106419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1D344445-2B1B-9A60-FC56-2336225800D0}"/>
              </a:ext>
            </a:extLst>
          </p:cNvPr>
          <p:cNvSpPr txBox="1"/>
          <p:nvPr/>
        </p:nvSpPr>
        <p:spPr>
          <a:xfrm>
            <a:off x="7962426" y="2533136"/>
            <a:ext cx="1867819" cy="461665"/>
          </a:xfrm>
          <a:prstGeom prst="rect">
            <a:avLst/>
          </a:prstGeom>
          <a:noFill/>
        </p:spPr>
        <p:txBody>
          <a:bodyPr wrap="none" rtlCol="0">
            <a:spAutoFit/>
          </a:bodyPr>
          <a:lstStyle/>
          <a:p>
            <a:r>
              <a:rPr lang="en-US" altLang="zh-CN" sz="2400" dirty="0">
                <a:latin typeface="Times New Roman" panose="02020603050405020304" pitchFamily="18" charset="0"/>
                <a:cs typeface="Times New Roman" panose="02020603050405020304" pitchFamily="18" charset="0"/>
              </a:rPr>
              <a:t>Dimension of</a:t>
            </a:r>
            <a:endParaRPr lang="zh-CN" altLang="en-US" sz="2400" dirty="0">
              <a:latin typeface="Times New Roman" panose="02020603050405020304" pitchFamily="18" charset="0"/>
              <a:cs typeface="Times New Roman" panose="02020603050405020304" pitchFamily="18" charset="0"/>
            </a:endParaRPr>
          </a:p>
        </p:txBody>
      </p:sp>
      <p:pic>
        <p:nvPicPr>
          <p:cNvPr id="15" name="图片 14">
            <a:extLst>
              <a:ext uri="{FF2B5EF4-FFF2-40B4-BE49-F238E27FC236}">
                <a16:creationId xmlns:a16="http://schemas.microsoft.com/office/drawing/2014/main" id="{8187402B-D440-D07E-98F3-7F1F5EB29F9E}"/>
              </a:ext>
            </a:extLst>
          </p:cNvPr>
          <p:cNvPicPr>
            <a:picLocks noChangeAspect="1"/>
          </p:cNvPicPr>
          <p:nvPr/>
        </p:nvPicPr>
        <p:blipFill>
          <a:blip r:embed="rId4"/>
          <a:stretch>
            <a:fillRect/>
          </a:stretch>
        </p:blipFill>
        <p:spPr>
          <a:xfrm>
            <a:off x="9754691" y="2615519"/>
            <a:ext cx="223772" cy="309019"/>
          </a:xfrm>
          <a:prstGeom prst="rect">
            <a:avLst/>
          </a:prstGeom>
        </p:spPr>
      </p:pic>
      <p:sp>
        <p:nvSpPr>
          <p:cNvPr id="4" name="文本框 3">
            <a:extLst>
              <a:ext uri="{FF2B5EF4-FFF2-40B4-BE49-F238E27FC236}">
                <a16:creationId xmlns:a16="http://schemas.microsoft.com/office/drawing/2014/main" id="{6B3D93F7-777E-A4AE-1329-65132F284636}"/>
              </a:ext>
            </a:extLst>
          </p:cNvPr>
          <p:cNvSpPr txBox="1"/>
          <p:nvPr/>
        </p:nvSpPr>
        <p:spPr>
          <a:xfrm>
            <a:off x="11851255" y="6488668"/>
            <a:ext cx="340745"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5</a:t>
            </a:r>
            <a:endParaRPr lang="zh-CN" altLang="en-US" dirty="0">
              <a:solidFill>
                <a:schemeClr val="bg1"/>
              </a:solidFill>
              <a:latin typeface="Times New Roman" panose="02020603050405020304" pitchFamily="18" charset="0"/>
              <a:cs typeface="Times New Roman" panose="02020603050405020304" pitchFamily="18" charset="0"/>
            </a:endParaRPr>
          </a:p>
        </p:txBody>
      </p:sp>
      <p:pic>
        <p:nvPicPr>
          <p:cNvPr id="16" name="图片 15">
            <a:extLst>
              <a:ext uri="{FF2B5EF4-FFF2-40B4-BE49-F238E27FC236}">
                <a16:creationId xmlns:a16="http://schemas.microsoft.com/office/drawing/2014/main" id="{10FC8CFE-8265-FFD5-CFC5-1558A8341666}"/>
              </a:ext>
            </a:extLst>
          </p:cNvPr>
          <p:cNvPicPr>
            <a:picLocks noChangeAspect="1"/>
          </p:cNvPicPr>
          <p:nvPr/>
        </p:nvPicPr>
        <p:blipFill>
          <a:blip r:embed="rId5"/>
          <a:stretch>
            <a:fillRect/>
          </a:stretch>
        </p:blipFill>
        <p:spPr>
          <a:xfrm>
            <a:off x="2503474" y="4192781"/>
            <a:ext cx="2981741" cy="1267002"/>
          </a:xfrm>
          <a:prstGeom prst="rect">
            <a:avLst/>
          </a:prstGeom>
        </p:spPr>
      </p:pic>
      <p:cxnSp>
        <p:nvCxnSpPr>
          <p:cNvPr id="28" name="直接箭头连接符 27">
            <a:extLst>
              <a:ext uri="{FF2B5EF4-FFF2-40B4-BE49-F238E27FC236}">
                <a16:creationId xmlns:a16="http://schemas.microsoft.com/office/drawing/2014/main" id="{6D3DDBA6-3728-2241-97FB-1EB89255A671}"/>
              </a:ext>
            </a:extLst>
          </p:cNvPr>
          <p:cNvCxnSpPr>
            <a:cxnSpLocks/>
          </p:cNvCxnSpPr>
          <p:nvPr/>
        </p:nvCxnSpPr>
        <p:spPr>
          <a:xfrm flipV="1">
            <a:off x="4256314" y="5018911"/>
            <a:ext cx="0" cy="6090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B0F35F9F-264E-A3C8-B428-DAB5A17E5B8D}"/>
              </a:ext>
            </a:extLst>
          </p:cNvPr>
          <p:cNvCxnSpPr>
            <a:cxnSpLocks/>
          </p:cNvCxnSpPr>
          <p:nvPr/>
        </p:nvCxnSpPr>
        <p:spPr>
          <a:xfrm flipV="1">
            <a:off x="4985656" y="5018911"/>
            <a:ext cx="0" cy="6090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D75489C6-CDE1-9C7A-5A54-C76F98FAB717}"/>
              </a:ext>
            </a:extLst>
          </p:cNvPr>
          <p:cNvCxnSpPr/>
          <p:nvPr/>
        </p:nvCxnSpPr>
        <p:spPr>
          <a:xfrm>
            <a:off x="4256314" y="5627914"/>
            <a:ext cx="257888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F6C4BA53-BCAC-9851-EF3E-23D883DCE294}"/>
              </a:ext>
            </a:extLst>
          </p:cNvPr>
          <p:cNvSpPr txBox="1"/>
          <p:nvPr/>
        </p:nvSpPr>
        <p:spPr>
          <a:xfrm>
            <a:off x="7899400" y="4767621"/>
            <a:ext cx="2669320" cy="461665"/>
          </a:xfrm>
          <a:prstGeom prst="rect">
            <a:avLst/>
          </a:prstGeom>
          <a:noFill/>
        </p:spPr>
        <p:txBody>
          <a:bodyPr wrap="none" rtlCol="0">
            <a:spAutoFit/>
          </a:bodyPr>
          <a:lstStyle/>
          <a:p>
            <a:r>
              <a:rPr lang="en-US" altLang="zh-CN" sz="2400" dirty="0" err="1">
                <a:latin typeface="Times New Roman" panose="02020603050405020304" pitchFamily="18" charset="0"/>
                <a:cs typeface="Times New Roman" panose="02020603050405020304" pitchFamily="18" charset="0"/>
              </a:rPr>
              <a:t>Multivector</a:t>
            </a:r>
            <a:r>
              <a:rPr lang="en-US" altLang="zh-CN" sz="2400" dirty="0">
                <a:latin typeface="Times New Roman" panose="02020603050405020304" pitchFamily="18" charset="0"/>
                <a:cs typeface="Times New Roman" panose="02020603050405020304" pitchFamily="18" charset="0"/>
              </a:rPr>
              <a:t> weights</a:t>
            </a:r>
            <a:endParaRPr lang="zh-CN" altLang="en-US" sz="2400" dirty="0">
              <a:latin typeface="Times New Roman" panose="02020603050405020304" pitchFamily="18" charset="0"/>
              <a:cs typeface="Times New Roman" panose="02020603050405020304" pitchFamily="18" charset="0"/>
            </a:endParaRPr>
          </a:p>
        </p:txBody>
      </p:sp>
      <p:cxnSp>
        <p:nvCxnSpPr>
          <p:cNvPr id="40" name="连接符: 肘形 39">
            <a:extLst>
              <a:ext uri="{FF2B5EF4-FFF2-40B4-BE49-F238E27FC236}">
                <a16:creationId xmlns:a16="http://schemas.microsoft.com/office/drawing/2014/main" id="{56950C5D-E571-7A73-BD2F-CC868F5116D7}"/>
              </a:ext>
            </a:extLst>
          </p:cNvPr>
          <p:cNvCxnSpPr>
            <a:cxnSpLocks/>
            <a:endCxn id="38" idx="1"/>
          </p:cNvCxnSpPr>
          <p:nvPr/>
        </p:nvCxnSpPr>
        <p:spPr>
          <a:xfrm flipV="1">
            <a:off x="6663690" y="4998454"/>
            <a:ext cx="1235710" cy="629460"/>
          </a:xfrm>
          <a:prstGeom prst="bentConnector3">
            <a:avLst>
              <a:gd name="adj1" fmla="val 23690"/>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587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BD2E790E-5B39-47E0-071B-DB24F1F05FEA}"/>
              </a:ext>
            </a:extLst>
          </p:cNvPr>
          <p:cNvPicPr>
            <a:picLocks noChangeAspect="1"/>
          </p:cNvPicPr>
          <p:nvPr/>
        </p:nvPicPr>
        <p:blipFill rotWithShape="1">
          <a:blip r:embed="rId3"/>
          <a:srcRect b="21651"/>
          <a:stretch/>
        </p:blipFill>
        <p:spPr>
          <a:xfrm>
            <a:off x="2497428" y="3336534"/>
            <a:ext cx="5182323" cy="664270"/>
          </a:xfrm>
          <a:prstGeom prst="rect">
            <a:avLst/>
          </a:prstGeom>
        </p:spPr>
      </p:pic>
      <p:sp>
        <p:nvSpPr>
          <p:cNvPr id="3" name="内容占位符 2">
            <a:extLst>
              <a:ext uri="{FF2B5EF4-FFF2-40B4-BE49-F238E27FC236}">
                <a16:creationId xmlns:a16="http://schemas.microsoft.com/office/drawing/2014/main" id="{96E52518-101D-987E-8E2E-9BCD19EC19E1}"/>
              </a:ext>
            </a:extLst>
          </p:cNvPr>
          <p:cNvSpPr>
            <a:spLocks noGrp="1"/>
          </p:cNvSpPr>
          <p:nvPr>
            <p:ph idx="1"/>
          </p:nvPr>
        </p:nvSpPr>
        <p:spPr>
          <a:xfrm>
            <a:off x="363894" y="1628714"/>
            <a:ext cx="11313757" cy="4459265"/>
          </a:xfrm>
        </p:spPr>
        <p:txBody>
          <a:bodyPr>
            <a:normAutofit/>
          </a:bodyPr>
          <a:lstStyle/>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Geometric Product Layer</a:t>
            </a:r>
          </a:p>
          <a:p>
            <a:endParaRPr lang="en-US" altLang="zh-CN" sz="2800" dirty="0">
              <a:solidFill>
                <a:schemeClr val="tx1"/>
              </a:solidFill>
              <a:latin typeface="Times New Roman" panose="02020603050405020304" pitchFamily="18" charset="0"/>
              <a:cs typeface="Times New Roman" panose="02020603050405020304" pitchFamily="18" charset="0"/>
            </a:endParaRPr>
          </a:p>
          <a:p>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rPr>
              <a:t>Join/Meet Layer</a:t>
            </a:r>
          </a:p>
          <a:p>
            <a:pPr marL="342900" indent="-342900">
              <a:buFont typeface="Arial" panose="020B0604020202020204" pitchFamily="34" charset="0"/>
              <a:buChar char="•"/>
            </a:pPr>
            <a:endParaRPr lang="en-US" altLang="zh-CN" sz="2800" dirty="0">
              <a:solidFill>
                <a:srgbClr val="FF0000"/>
              </a:solidFill>
              <a:latin typeface="Times New Roman" panose="02020603050405020304" pitchFamily="18" charset="0"/>
              <a:cs typeface="Times New Roman" panose="02020603050405020304" pitchFamily="18" charset="0"/>
            </a:endParaRPr>
          </a:p>
          <a:p>
            <a:pPr marL="1143000" lvl="1" indent="-457200">
              <a:buFont typeface="Wingdings" panose="05000000000000000000" pitchFamily="2" charset="2"/>
              <a:buChar char="Ø"/>
            </a:pPr>
            <a:r>
              <a:rPr lang="en-US" altLang="zh-CN" sz="2600" dirty="0">
                <a:solidFill>
                  <a:schemeClr val="tx1"/>
                </a:solidFill>
                <a:latin typeface="Times New Roman" panose="02020603050405020304" pitchFamily="18" charset="0"/>
                <a:cs typeface="Times New Roman" panose="02020603050405020304" pitchFamily="18" charset="0"/>
              </a:rPr>
              <a:t>define Join/meet:</a:t>
            </a:r>
          </a:p>
          <a:p>
            <a:pPr marL="1143000" lvl="1" indent="-457200">
              <a:buFont typeface="Wingdings" panose="05000000000000000000" pitchFamily="2" charset="2"/>
              <a:buChar char="Ø"/>
            </a:pPr>
            <a:endParaRPr lang="en-US" altLang="zh-CN" sz="2600" dirty="0">
              <a:solidFill>
                <a:schemeClr val="tx1"/>
              </a:solidFill>
              <a:latin typeface="Times New Roman" panose="02020603050405020304" pitchFamily="18" charset="0"/>
              <a:cs typeface="Times New Roman" panose="02020603050405020304" pitchFamily="18" charset="0"/>
            </a:endParaRPr>
          </a:p>
          <a:p>
            <a:pPr marL="1143000" lvl="1" indent="-457200">
              <a:buFont typeface="Wingdings" panose="05000000000000000000" pitchFamily="2" charset="2"/>
              <a:buChar char="Ø"/>
            </a:pPr>
            <a:r>
              <a:rPr lang="en-US" altLang="zh-CN" sz="2600" dirty="0">
                <a:solidFill>
                  <a:schemeClr val="tx1"/>
                </a:solidFill>
                <a:latin typeface="Times New Roman" panose="02020603050405020304" pitchFamily="18" charset="0"/>
                <a:cs typeface="Times New Roman" panose="02020603050405020304" pitchFamily="18" charset="0"/>
              </a:rPr>
              <a:t>Finding the dual by.                          If exist basis square to 0</a:t>
            </a:r>
          </a:p>
          <a:p>
            <a:pPr lvl="8" indent="0">
              <a:buNone/>
            </a:pPr>
            <a:r>
              <a:rPr lang="en-US" altLang="zh-CN" sz="2600" dirty="0">
                <a:latin typeface="Times New Roman" panose="02020603050405020304" pitchFamily="18" charset="0"/>
                <a:cs typeface="Times New Roman" panose="02020603050405020304" pitchFamily="18" charset="0"/>
              </a:rPr>
              <a:t> </a:t>
            </a:r>
            <a:r>
              <a:rPr lang="en-US" altLang="zh-CN" sz="2600" dirty="0">
                <a:solidFill>
                  <a:schemeClr val="tx1"/>
                </a:solidFill>
                <a:latin typeface="Times New Roman" panose="02020603050405020304" pitchFamily="18" charset="0"/>
                <a:cs typeface="Times New Roman" panose="02020603050405020304" pitchFamily="18" charset="0"/>
              </a:rPr>
              <a:t>  		     Otherwise</a:t>
            </a: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p:txBody>
      </p:sp>
      <p:sp>
        <p:nvSpPr>
          <p:cNvPr id="2" name="文本占位符 1">
            <a:extLst>
              <a:ext uri="{FF2B5EF4-FFF2-40B4-BE49-F238E27FC236}">
                <a16:creationId xmlns:a16="http://schemas.microsoft.com/office/drawing/2014/main" id="{97D0E944-3FE2-FD01-32A6-1A27D4D7F940}"/>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Structure of GA Layers</a:t>
            </a:r>
            <a:endParaRPr lang="zh-CN" altLang="en-US" sz="3600" dirty="0"/>
          </a:p>
        </p:txBody>
      </p:sp>
      <p:pic>
        <p:nvPicPr>
          <p:cNvPr id="9" name="图片 8">
            <a:extLst>
              <a:ext uri="{FF2B5EF4-FFF2-40B4-BE49-F238E27FC236}">
                <a16:creationId xmlns:a16="http://schemas.microsoft.com/office/drawing/2014/main" id="{52F8C0B1-CB2F-D209-A033-38D7CB210A26}"/>
              </a:ext>
            </a:extLst>
          </p:cNvPr>
          <p:cNvPicPr>
            <a:picLocks noChangeAspect="1"/>
          </p:cNvPicPr>
          <p:nvPr/>
        </p:nvPicPr>
        <p:blipFill rotWithShape="1">
          <a:blip r:embed="rId4"/>
          <a:srcRect t="21900"/>
          <a:stretch/>
        </p:blipFill>
        <p:spPr>
          <a:xfrm>
            <a:off x="2532856" y="2083211"/>
            <a:ext cx="4686954" cy="587765"/>
          </a:xfrm>
          <a:prstGeom prst="rect">
            <a:avLst/>
          </a:prstGeom>
        </p:spPr>
      </p:pic>
      <p:pic>
        <p:nvPicPr>
          <p:cNvPr id="8" name="图片 7">
            <a:extLst>
              <a:ext uri="{FF2B5EF4-FFF2-40B4-BE49-F238E27FC236}">
                <a16:creationId xmlns:a16="http://schemas.microsoft.com/office/drawing/2014/main" id="{8EE829F9-805A-50BF-569A-86E92E24A3E8}"/>
              </a:ext>
            </a:extLst>
          </p:cNvPr>
          <p:cNvPicPr>
            <a:picLocks noChangeAspect="1"/>
          </p:cNvPicPr>
          <p:nvPr/>
        </p:nvPicPr>
        <p:blipFill>
          <a:blip r:embed="rId5"/>
          <a:stretch>
            <a:fillRect/>
          </a:stretch>
        </p:blipFill>
        <p:spPr>
          <a:xfrm>
            <a:off x="3919831" y="3986991"/>
            <a:ext cx="6894938" cy="680982"/>
          </a:xfrm>
          <a:prstGeom prst="rect">
            <a:avLst/>
          </a:prstGeom>
        </p:spPr>
      </p:pic>
      <p:pic>
        <p:nvPicPr>
          <p:cNvPr id="14" name="图片 13">
            <a:extLst>
              <a:ext uri="{FF2B5EF4-FFF2-40B4-BE49-F238E27FC236}">
                <a16:creationId xmlns:a16="http://schemas.microsoft.com/office/drawing/2014/main" id="{AC592B8C-821B-5A5A-4637-3CAC0D7792AA}"/>
              </a:ext>
            </a:extLst>
          </p:cNvPr>
          <p:cNvPicPr>
            <a:picLocks noChangeAspect="1"/>
          </p:cNvPicPr>
          <p:nvPr/>
        </p:nvPicPr>
        <p:blipFill>
          <a:blip r:embed="rId6"/>
          <a:stretch>
            <a:fillRect/>
          </a:stretch>
        </p:blipFill>
        <p:spPr>
          <a:xfrm>
            <a:off x="4395469" y="4811658"/>
            <a:ext cx="1771897" cy="533474"/>
          </a:xfrm>
          <a:prstGeom prst="rect">
            <a:avLst/>
          </a:prstGeom>
        </p:spPr>
      </p:pic>
      <p:pic>
        <p:nvPicPr>
          <p:cNvPr id="17" name="图片 16">
            <a:extLst>
              <a:ext uri="{FF2B5EF4-FFF2-40B4-BE49-F238E27FC236}">
                <a16:creationId xmlns:a16="http://schemas.microsoft.com/office/drawing/2014/main" id="{83976F61-F20F-109E-989B-65646661906B}"/>
              </a:ext>
            </a:extLst>
          </p:cNvPr>
          <p:cNvPicPr>
            <a:picLocks noChangeAspect="1"/>
          </p:cNvPicPr>
          <p:nvPr/>
        </p:nvPicPr>
        <p:blipFill>
          <a:blip r:embed="rId7"/>
          <a:stretch>
            <a:fillRect/>
          </a:stretch>
        </p:blipFill>
        <p:spPr>
          <a:xfrm>
            <a:off x="10552795" y="3916105"/>
            <a:ext cx="523948" cy="552527"/>
          </a:xfrm>
          <a:prstGeom prst="rect">
            <a:avLst/>
          </a:prstGeom>
        </p:spPr>
      </p:pic>
      <p:sp>
        <p:nvSpPr>
          <p:cNvPr id="4" name="文本框 3">
            <a:extLst>
              <a:ext uri="{FF2B5EF4-FFF2-40B4-BE49-F238E27FC236}">
                <a16:creationId xmlns:a16="http://schemas.microsoft.com/office/drawing/2014/main" id="{6B3D93F7-777E-A4AE-1329-65132F284636}"/>
              </a:ext>
            </a:extLst>
          </p:cNvPr>
          <p:cNvSpPr txBox="1"/>
          <p:nvPr/>
        </p:nvSpPr>
        <p:spPr>
          <a:xfrm>
            <a:off x="11851255" y="6488668"/>
            <a:ext cx="340745"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6</a:t>
            </a:r>
            <a:endParaRPr lang="zh-CN" altLang="en-US" dirty="0">
              <a:solidFill>
                <a:schemeClr val="bg1"/>
              </a:solidFill>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9A724F3C-1486-7170-070B-FEC13AD6B63E}"/>
              </a:ext>
            </a:extLst>
          </p:cNvPr>
          <p:cNvPicPr>
            <a:picLocks noChangeAspect="1"/>
          </p:cNvPicPr>
          <p:nvPr/>
        </p:nvPicPr>
        <p:blipFill>
          <a:blip r:embed="rId8"/>
          <a:stretch>
            <a:fillRect/>
          </a:stretch>
        </p:blipFill>
        <p:spPr>
          <a:xfrm>
            <a:off x="4740746" y="5282103"/>
            <a:ext cx="1426620" cy="413428"/>
          </a:xfrm>
          <a:prstGeom prst="rect">
            <a:avLst/>
          </a:prstGeom>
        </p:spPr>
      </p:pic>
    </p:spTree>
    <p:extLst>
      <p:ext uri="{BB962C8B-B14F-4D97-AF65-F5344CB8AC3E}">
        <p14:creationId xmlns:p14="http://schemas.microsoft.com/office/powerpoint/2010/main" val="1328507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7D0E944-3FE2-FD01-32A6-1A27D4D7F940}"/>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Structure of </a:t>
            </a:r>
            <a:r>
              <a:rPr lang="en-US" altLang="zh-CN" sz="3600" dirty="0" err="1"/>
              <a:t>GGATr</a:t>
            </a:r>
            <a:endParaRPr lang="zh-CN" altLang="en-US" sz="3600" dirty="0"/>
          </a:p>
        </p:txBody>
      </p:sp>
      <p:sp>
        <p:nvSpPr>
          <p:cNvPr id="3" name="内容占位符 2">
            <a:extLst>
              <a:ext uri="{FF2B5EF4-FFF2-40B4-BE49-F238E27FC236}">
                <a16:creationId xmlns:a16="http://schemas.microsoft.com/office/drawing/2014/main" id="{96E52518-101D-987E-8E2E-9BCD19EC19E1}"/>
              </a:ext>
            </a:extLst>
          </p:cNvPr>
          <p:cNvSpPr>
            <a:spLocks noGrp="1"/>
          </p:cNvSpPr>
          <p:nvPr>
            <p:ph idx="1"/>
          </p:nvPr>
        </p:nvSpPr>
        <p:spPr/>
        <p:txBody>
          <a:bodyPr>
            <a:normAutofit/>
          </a:bodyPr>
          <a:lstStyle/>
          <a:p>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7A13F3BC-AC3D-FF5D-AF64-9E39FC548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8961"/>
            <a:ext cx="12189089" cy="2840078"/>
          </a:xfrm>
          <a:prstGeom prst="rect">
            <a:avLst/>
          </a:prstGeom>
        </p:spPr>
      </p:pic>
      <p:sp>
        <p:nvSpPr>
          <p:cNvPr id="4" name="文本框 3">
            <a:extLst>
              <a:ext uri="{FF2B5EF4-FFF2-40B4-BE49-F238E27FC236}">
                <a16:creationId xmlns:a16="http://schemas.microsoft.com/office/drawing/2014/main" id="{B455009F-09E4-1006-F485-C4315907091A}"/>
              </a:ext>
            </a:extLst>
          </p:cNvPr>
          <p:cNvSpPr txBox="1"/>
          <p:nvPr/>
        </p:nvSpPr>
        <p:spPr>
          <a:xfrm>
            <a:off x="11851255" y="6488668"/>
            <a:ext cx="340745"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7</a:t>
            </a:r>
            <a:endParaRPr lang="zh-CN"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4001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7D0E944-3FE2-FD01-32A6-1A27D4D7F940}"/>
              </a:ext>
            </a:extLst>
          </p:cNvPr>
          <p:cNvSpPr>
            <a:spLocks noGrp="1"/>
          </p:cNvSpPr>
          <p:nvPr>
            <p:ph type="body" sz="quarter" idx="10"/>
          </p:nvPr>
        </p:nvSpPr>
        <p:spPr>
          <a:xfrm>
            <a:off x="363894" y="322631"/>
            <a:ext cx="11313757" cy="569349"/>
          </a:xfrm>
        </p:spPr>
        <p:txBody>
          <a:bodyPr>
            <a:normAutofit lnSpcReduction="10000"/>
          </a:bodyPr>
          <a:lstStyle/>
          <a:p>
            <a:r>
              <a:rPr lang="en-US" altLang="zh-CN" sz="3600" dirty="0"/>
              <a:t>Structure of </a:t>
            </a:r>
            <a:r>
              <a:rPr lang="en-US" altLang="zh-CN" sz="3600" dirty="0" err="1"/>
              <a:t>GGATr</a:t>
            </a:r>
            <a:endParaRPr lang="zh-CN" altLang="en-US" sz="3600" dirty="0"/>
          </a:p>
        </p:txBody>
      </p:sp>
      <p:sp>
        <p:nvSpPr>
          <p:cNvPr id="3" name="内容占位符 2">
            <a:extLst>
              <a:ext uri="{FF2B5EF4-FFF2-40B4-BE49-F238E27FC236}">
                <a16:creationId xmlns:a16="http://schemas.microsoft.com/office/drawing/2014/main" id="{96E52518-101D-987E-8E2E-9BCD19EC19E1}"/>
              </a:ext>
            </a:extLst>
          </p:cNvPr>
          <p:cNvSpPr>
            <a:spLocks noGrp="1"/>
          </p:cNvSpPr>
          <p:nvPr>
            <p:ph idx="1"/>
          </p:nvPr>
        </p:nvSpPr>
        <p:spPr/>
        <p:txBody>
          <a:bodyPr>
            <a:normAutofit/>
          </a:bodyPr>
          <a:lstStyle/>
          <a:p>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800" dirty="0">
              <a:solidFill>
                <a:schemeClr val="tx1"/>
              </a:solidFill>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7A13F3BC-AC3D-FF5D-AF64-9E39FC548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8961"/>
            <a:ext cx="12189089" cy="2840078"/>
          </a:xfrm>
          <a:prstGeom prst="rect">
            <a:avLst/>
          </a:prstGeom>
        </p:spPr>
      </p:pic>
      <p:sp>
        <p:nvSpPr>
          <p:cNvPr id="9" name="流程图: 可选过程 8">
            <a:extLst>
              <a:ext uri="{FF2B5EF4-FFF2-40B4-BE49-F238E27FC236}">
                <a16:creationId xmlns:a16="http://schemas.microsoft.com/office/drawing/2014/main" id="{DC5C9403-64FF-7CA0-C0FE-EF86F3D8D8F6}"/>
              </a:ext>
            </a:extLst>
          </p:cNvPr>
          <p:cNvSpPr/>
          <p:nvPr/>
        </p:nvSpPr>
        <p:spPr>
          <a:xfrm>
            <a:off x="242456" y="2939971"/>
            <a:ext cx="1307939" cy="1203766"/>
          </a:xfrm>
          <a:prstGeom prst="flowChartAlternateProcess">
            <a:avLst/>
          </a:prstGeom>
          <a:noFill/>
          <a:ln w="28575">
            <a:solidFill>
              <a:srgbClr val="FF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20704CB8-C7ED-12B0-ECCC-B8D41CE68448}"/>
              </a:ext>
            </a:extLst>
          </p:cNvPr>
          <p:cNvSpPr txBox="1"/>
          <p:nvPr/>
        </p:nvSpPr>
        <p:spPr>
          <a:xfrm>
            <a:off x="11851255" y="6488668"/>
            <a:ext cx="340745"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8</a:t>
            </a:r>
            <a:endParaRPr lang="zh-CN"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207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681653EDF44B4CA8E0818D72355EE3" ma:contentTypeVersion="8" ma:contentTypeDescription="Create a new document." ma:contentTypeScope="" ma:versionID="6420707788a18021d1bc88c79ffb0778">
  <xsd:schema xmlns:xsd="http://www.w3.org/2001/XMLSchema" xmlns:xs="http://www.w3.org/2001/XMLSchema" xmlns:p="http://schemas.microsoft.com/office/2006/metadata/properties" xmlns:ns2="3a32412c-7cc2-420a-bb7f-1eef43bfa86f" xmlns:ns3="4802f5d8-eb31-4047-8075-bf0e2351b4f3" targetNamespace="http://schemas.microsoft.com/office/2006/metadata/properties" ma:root="true" ma:fieldsID="87786b21190da1db87b967833267bdb2" ns2:_="" ns3:_="">
    <xsd:import namespace="3a32412c-7cc2-420a-bb7f-1eef43bfa86f"/>
    <xsd:import namespace="4802f5d8-eb31-4047-8075-bf0e2351b4f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32412c-7cc2-420a-bb7f-1eef43bfa8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02f5d8-eb31-4047-8075-bf0e2351b4f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14C318-E7BC-4B99-B456-2D230820DD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32412c-7cc2-420a-bb7f-1eef43bfa86f"/>
    <ds:schemaRef ds:uri="4802f5d8-eb31-4047-8075-bf0e2351b4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EF1B32-3601-4A25-9AB4-D32D0FD3D1DA}">
  <ds:schemaRefs>
    <ds:schemaRef ds:uri="http://schemas.microsoft.com/sharepoint/v3/contenttype/forms"/>
  </ds:schemaRefs>
</ds:datastoreItem>
</file>

<file path=customXml/itemProps3.xml><?xml version="1.0" encoding="utf-8"?>
<ds:datastoreItem xmlns:ds="http://schemas.openxmlformats.org/officeDocument/2006/customXml" ds:itemID="{BC8E00EA-2A2C-4252-BCDF-598EF9672E2F}">
  <ds:schemaRefs>
    <ds:schemaRef ds:uri="3a32412c-7cc2-420a-bb7f-1eef43bfa86f"/>
    <ds:schemaRef ds:uri="http://schemas.microsoft.com/office/2006/metadata/properties"/>
    <ds:schemaRef ds:uri="http://purl.org/dc/dcmitype/"/>
    <ds:schemaRef ds:uri="http://www.w3.org/XML/1998/namespac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4802f5d8-eb31-4047-8075-bf0e2351b4f3"/>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8601</TotalTime>
  <Words>3798</Words>
  <Application>Microsoft Office PowerPoint</Application>
  <PresentationFormat>宽屏</PresentationFormat>
  <Paragraphs>581</Paragraphs>
  <Slides>37</Slides>
  <Notes>37</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37</vt:i4>
      </vt:variant>
    </vt:vector>
  </HeadingPairs>
  <TitlesOfParts>
    <vt:vector size="50" baseType="lpstr">
      <vt:lpstr>CMMI12</vt:lpstr>
      <vt:lpstr>CMMI8</vt:lpstr>
      <vt:lpstr>CMR10</vt:lpstr>
      <vt:lpstr>CMR12</vt:lpstr>
      <vt:lpstr>CMTI10</vt:lpstr>
      <vt:lpstr>等线</vt:lpstr>
      <vt:lpstr>Arial</vt:lpstr>
      <vt:lpstr>Calibri</vt:lpstr>
      <vt:lpstr>Cambria Math</vt:lpstr>
      <vt:lpstr>Times New Roman</vt:lpstr>
      <vt:lpstr>Wingdings</vt:lpstr>
      <vt:lpstr>Office Theme</vt:lpstr>
      <vt:lpstr>Custom Design</vt:lpstr>
      <vt:lpstr>Generalized Geometric Algebra Transformer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UIS, University of Cambridge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as2507@cam.ac.uk</dc:creator>
  <cp:lastModifiedBy>Rosa Y</cp:lastModifiedBy>
  <cp:revision>233</cp:revision>
  <dcterms:created xsi:type="dcterms:W3CDTF">2017-09-14T13:39:33Z</dcterms:created>
  <dcterms:modified xsi:type="dcterms:W3CDTF">2024-08-26T22:40:38Z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0x01010099681653EDF44B4CA8E0818D72355EE3</vt:lpwstr>
  </property>
</Properties>
</file>