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04"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8" d="100"/>
          <a:sy n="98" d="100"/>
        </p:scale>
        <p:origin x="-55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A98E69-8B45-6A4B-A1E4-B9A296351923}" type="datetimeFigureOut">
              <a:rPr lang="en-US" smtClean="0"/>
              <a:t>1/29/14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32E499-D1EB-6A4D-A9FB-085B3AF36164}" type="slidenum">
              <a:rPr lang="en-GB" smtClean="0"/>
              <a:t>‹#›</a:t>
            </a:fld>
            <a:endParaRPr lang="en-GB"/>
          </a:p>
        </p:txBody>
      </p:sp>
    </p:spTree>
    <p:extLst>
      <p:ext uri="{BB962C8B-B14F-4D97-AF65-F5344CB8AC3E}">
        <p14:creationId xmlns:p14="http://schemas.microsoft.com/office/powerpoint/2010/main" val="24383267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Mevrouw</a:t>
            </a:r>
            <a:r>
              <a:rPr lang="nl-NL" baseline="0" noProof="0" dirty="0" smtClean="0"/>
              <a:t> de rector magnificus, mevrouw de decaan, geachte collega’s, geachte studenten, gewaardeerde toehoorders. </a:t>
            </a:r>
          </a:p>
          <a:p>
            <a:r>
              <a:rPr lang="nl-NL" noProof="0" dirty="0" smtClean="0"/>
              <a:t>Ik ga u vandaag een verhaal vertellen over</a:t>
            </a:r>
            <a:r>
              <a:rPr lang="nl-NL" baseline="0" noProof="0" dirty="0" smtClean="0"/>
              <a:t> hoe </a:t>
            </a:r>
            <a:r>
              <a:rPr lang="nl-NL" noProof="0" dirty="0" smtClean="0"/>
              <a:t>de</a:t>
            </a:r>
            <a:r>
              <a:rPr lang="nl-NL" baseline="0" noProof="0" dirty="0" smtClean="0"/>
              <a:t> explosieve groei aan data, computerkracht en de complexiteit van voorspellingsmodellen tot een revolutie heeft geleid binnen mijn vakgebied: de machine learning.  </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a:t>
            </a:fld>
            <a:endParaRPr lang="en-GB"/>
          </a:p>
        </p:txBody>
      </p:sp>
    </p:spTree>
    <p:extLst>
      <p:ext uri="{BB962C8B-B14F-4D97-AF65-F5344CB8AC3E}">
        <p14:creationId xmlns:p14="http://schemas.microsoft.com/office/powerpoint/2010/main" val="45606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de AH weet meer. </a:t>
            </a:r>
          </a:p>
          <a:p>
            <a:r>
              <a:rPr lang="nl-NL" noProof="0" dirty="0" smtClean="0"/>
              <a:t>Zij</a:t>
            </a:r>
            <a:r>
              <a:rPr lang="nl-NL" baseline="0" noProof="0" dirty="0" smtClean="0"/>
              <a:t> weet bijvoorbeeld dat Gordon bij de AH shopt, dat hij 45 jaar oud is, dat hij een zanger is, dat hij een man is enzovoort.</a:t>
            </a:r>
          </a:p>
          <a:p>
            <a:r>
              <a:rPr lang="nl-NL" baseline="0" noProof="0" dirty="0" smtClean="0"/>
              <a:t>Gordon koopt een pak yoghurt op 29 januari.</a:t>
            </a:r>
          </a:p>
          <a:p>
            <a:r>
              <a:rPr lang="nl-NL" baseline="0" noProof="0" dirty="0" smtClean="0"/>
              <a:t>De AH weet dat yoghurt een melkproduct is, dat het 99 cent kost, dat er 1 liter in het pak zit enzovoort.</a:t>
            </a:r>
          </a:p>
          <a:p>
            <a:r>
              <a:rPr lang="nl-NL" baseline="0" noProof="0" dirty="0" smtClean="0"/>
              <a:t>Als Gordon een pak yoghurt koopt dan weten de AH ook precies wanneer en waar dat pak gekocht is enzovoort.</a:t>
            </a:r>
          </a:p>
        </p:txBody>
      </p:sp>
      <p:sp>
        <p:nvSpPr>
          <p:cNvPr id="4" name="Slide Number Placeholder 3"/>
          <p:cNvSpPr>
            <a:spLocks noGrp="1"/>
          </p:cNvSpPr>
          <p:nvPr>
            <p:ph type="sldNum" sz="quarter" idx="10"/>
          </p:nvPr>
        </p:nvSpPr>
        <p:spPr/>
        <p:txBody>
          <a:bodyPr/>
          <a:lstStyle/>
          <a:p>
            <a:fld id="{13747300-7656-3A43-B2C6-C18E2A0BE8A6}" type="slidenum">
              <a:rPr lang="en-GB" smtClean="0"/>
              <a:t>10</a:t>
            </a:fld>
            <a:endParaRPr lang="en-GB"/>
          </a:p>
        </p:txBody>
      </p:sp>
    </p:spTree>
    <p:extLst>
      <p:ext uri="{BB962C8B-B14F-4D97-AF65-F5344CB8AC3E}">
        <p14:creationId xmlns:p14="http://schemas.microsoft.com/office/powerpoint/2010/main" val="282525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Wat kan de AH allemaal met die data?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Hier ziet u een aanbieding die ik een tijdje geleden kreeg via de email.</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De AH probeert te voorspellen waar ik geïnteresseerd in ben zo vlak voor de kerst (ik ben overigens niet erg geïnteresseerd in kaarsen, maar mijn vrouw wel)</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Deze aanbieding is persoonlijk, d.w.z. dat iemand anders een andere aanbieding kan krijgen.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De data vergaard via mijn bonuskaart is gebruikt om deze aanbieding te bepalen.</a:t>
            </a:r>
            <a:endParaRPr lang="nl-NL" noProof="0" dirty="0" smtClean="0"/>
          </a:p>
          <a:p>
            <a:endParaRPr lang="en-GB" dirty="0"/>
          </a:p>
        </p:txBody>
      </p:sp>
      <p:sp>
        <p:nvSpPr>
          <p:cNvPr id="4" name="Slide Number Placeholder 3"/>
          <p:cNvSpPr>
            <a:spLocks noGrp="1"/>
          </p:cNvSpPr>
          <p:nvPr>
            <p:ph type="sldNum" sz="quarter" idx="10"/>
          </p:nvPr>
        </p:nvSpPr>
        <p:spPr/>
        <p:txBody>
          <a:bodyPr/>
          <a:lstStyle/>
          <a:p>
            <a:fld id="{13747300-7656-3A43-B2C6-C18E2A0BE8A6}" type="slidenum">
              <a:rPr lang="en-GB" smtClean="0"/>
              <a:t>11</a:t>
            </a:fld>
            <a:endParaRPr lang="en-GB"/>
          </a:p>
        </p:txBody>
      </p:sp>
    </p:spTree>
    <p:extLst>
      <p:ext uri="{BB962C8B-B14F-4D97-AF65-F5344CB8AC3E}">
        <p14:creationId xmlns:p14="http://schemas.microsoft.com/office/powerpoint/2010/main" val="25392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How werkt zo’n machine learning algoritme nou eigenlijk?</a:t>
            </a:r>
          </a:p>
          <a:p>
            <a:r>
              <a:rPr lang="nl-NL" noProof="0" dirty="0" smtClean="0"/>
              <a:t>Hoe kan de</a:t>
            </a:r>
            <a:r>
              <a:rPr lang="nl-NL" baseline="0" noProof="0" dirty="0" smtClean="0"/>
              <a:t> data </a:t>
            </a:r>
            <a:r>
              <a:rPr lang="nl-NL" baseline="0" noProof="0" dirty="0" err="1" smtClean="0"/>
              <a:t>scientist</a:t>
            </a:r>
            <a:r>
              <a:rPr lang="nl-NL" baseline="0" noProof="0" dirty="0" smtClean="0"/>
              <a:t> bij de AH voorpellen waar bijvoorbeeld Gerard Joling in is geïnteresseerd?</a:t>
            </a:r>
          </a:p>
          <a:p>
            <a:r>
              <a:rPr lang="nl-NL" baseline="0" noProof="0" dirty="0" smtClean="0"/>
              <a:t>Hier is dan uw allereerste machine learning algoritme. </a:t>
            </a:r>
          </a:p>
          <a:p>
            <a:r>
              <a:rPr lang="nl-NL" baseline="0" noProof="0" dirty="0" smtClean="0"/>
              <a:t>Gerard Joling lijkt op Gordon (ongeveer dezelfde leeftijd, beroep etc.)</a:t>
            </a:r>
          </a:p>
          <a:p>
            <a:r>
              <a:rPr lang="nl-NL" baseline="0" noProof="0" dirty="0" smtClean="0"/>
              <a:t>Gerard Joling heeft al eens vanillevla gekocht</a:t>
            </a:r>
          </a:p>
          <a:p>
            <a:r>
              <a:rPr lang="nl-NL" baseline="0" noProof="0" dirty="0" smtClean="0"/>
              <a:t>Vanillevla lijkt op yoghurt (melkproduct, toetje, 1 liter etc.)</a:t>
            </a:r>
          </a:p>
          <a:p>
            <a:r>
              <a:rPr lang="nl-NL" baseline="0" noProof="0" dirty="0" smtClean="0"/>
              <a:t>Gerard Joling vindt waarschijnlijk yoghurt lekker!</a:t>
            </a:r>
          </a:p>
          <a:p>
            <a:r>
              <a:rPr lang="nl-NL" baseline="0" noProof="0" dirty="0" smtClean="0"/>
              <a:t>Dit is ongeveer het allersimpelste machine learning algoritme dat er bestaat!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12</a:t>
            </a:fld>
            <a:endParaRPr lang="en-GB"/>
          </a:p>
        </p:txBody>
      </p:sp>
    </p:spTree>
    <p:extLst>
      <p:ext uri="{BB962C8B-B14F-4D97-AF65-F5344CB8AC3E}">
        <p14:creationId xmlns:p14="http://schemas.microsoft.com/office/powerpoint/2010/main" val="199648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er zijn veel ingewikkelder modellen</a:t>
            </a:r>
            <a:r>
              <a:rPr lang="nl-NL" baseline="0" noProof="0" dirty="0" smtClean="0"/>
              <a:t> en algoritmen.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Zo heeft Google recent een enorm neuraal netwerk getraind.</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Een neuraal netwerk is een model dat geïnspireerd is op de menselijke hersenen.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De bolletjes stellen kunstmatige neuronen voor, en de lijntjes tussen de neuronen kunstmatige synapsen.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Informatie stroomt door deze synapsen en de sterkte van deze verbindingen kan worden aangepast, ofwel geleerd van data.  </a:t>
            </a:r>
            <a:endParaRPr lang="nl-NL" noProof="0" dirty="0" smtClean="0"/>
          </a:p>
          <a:p>
            <a:r>
              <a:rPr lang="nl-NL" baseline="0" noProof="0" dirty="0" smtClean="0"/>
              <a:t>Het netwerk van Google had 10 miljard synapsen en werd getraind met miljoenen </a:t>
            </a:r>
            <a:r>
              <a:rPr lang="nl-NL" baseline="0" noProof="0" dirty="0" err="1" smtClean="0"/>
              <a:t>Youtube</a:t>
            </a:r>
            <a:r>
              <a:rPr lang="nl-NL" baseline="0" noProof="0" dirty="0" smtClean="0"/>
              <a:t> </a:t>
            </a:r>
            <a:r>
              <a:rPr lang="nl-NL" baseline="0" noProof="0" dirty="0" err="1" smtClean="0"/>
              <a:t>videos</a:t>
            </a:r>
            <a:r>
              <a:rPr lang="nl-NL" baseline="0" noProof="0" dirty="0" smtClean="0"/>
              <a:t>.</a:t>
            </a:r>
          </a:p>
          <a:p>
            <a:r>
              <a:rPr lang="nl-NL" baseline="0" noProof="0" dirty="0" smtClean="0"/>
              <a:t>We noemen dit soort modellen “</a:t>
            </a:r>
            <a:r>
              <a:rPr lang="nl-NL" baseline="0" noProof="0" dirty="0" err="1" smtClean="0"/>
              <a:t>deep</a:t>
            </a:r>
            <a:r>
              <a:rPr lang="nl-NL" baseline="0" noProof="0" dirty="0" smtClean="0"/>
              <a:t> </a:t>
            </a:r>
            <a:r>
              <a:rPr lang="nl-NL" baseline="0" noProof="0" dirty="0" err="1" smtClean="0"/>
              <a:t>neural</a:t>
            </a:r>
            <a:r>
              <a:rPr lang="nl-NL" baseline="0" noProof="0" dirty="0" smtClean="0"/>
              <a:t> </a:t>
            </a:r>
            <a:r>
              <a:rPr lang="nl-NL" baseline="0" noProof="0" dirty="0" err="1" smtClean="0"/>
              <a:t>networks</a:t>
            </a:r>
            <a:r>
              <a:rPr lang="nl-NL" baseline="0" noProof="0" dirty="0" smtClean="0"/>
              <a:t>”, en ze hebben een ware revolutie ontketend in mijn vakgebied.</a:t>
            </a:r>
          </a:p>
        </p:txBody>
      </p:sp>
      <p:sp>
        <p:nvSpPr>
          <p:cNvPr id="4" name="Slide Number Placeholder 3"/>
          <p:cNvSpPr>
            <a:spLocks noGrp="1"/>
          </p:cNvSpPr>
          <p:nvPr>
            <p:ph type="sldNum" sz="quarter" idx="10"/>
          </p:nvPr>
        </p:nvSpPr>
        <p:spPr/>
        <p:txBody>
          <a:bodyPr/>
          <a:lstStyle/>
          <a:p>
            <a:fld id="{13747300-7656-3A43-B2C6-C18E2A0BE8A6}" type="slidenum">
              <a:rPr lang="en-GB" smtClean="0"/>
              <a:t>13</a:t>
            </a:fld>
            <a:endParaRPr lang="en-GB"/>
          </a:p>
        </p:txBody>
      </p:sp>
    </p:spTree>
    <p:extLst>
      <p:ext uri="{BB962C8B-B14F-4D97-AF65-F5344CB8AC3E}">
        <p14:creationId xmlns:p14="http://schemas.microsoft.com/office/powerpoint/2010/main" val="1782117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Voorspellingsmodellen</a:t>
            </a:r>
            <a:r>
              <a:rPr lang="nl-NL" baseline="0" noProof="0" dirty="0" smtClean="0"/>
              <a:t>, zoals neurale netwerken, sinds hun ontdekking in 1943 explosief gegroeid in het aantal vrije parameters (de synapsen). </a:t>
            </a:r>
          </a:p>
          <a:p>
            <a:r>
              <a:rPr lang="nl-NL" baseline="0" noProof="0" dirty="0" smtClean="0"/>
              <a:t>Ik heb de groeicurve hier in benadering geplot op een log-log plot.</a:t>
            </a:r>
          </a:p>
          <a:p>
            <a:r>
              <a:rPr lang="nl-NL" baseline="0" noProof="0" dirty="0" smtClean="0"/>
              <a:t>Voor de ingewijden: een rechte lijn in een log-log plot stelt exponentiele groei voor.</a:t>
            </a:r>
          </a:p>
          <a:p>
            <a:r>
              <a:rPr lang="nl-NL" baseline="0" noProof="0" dirty="0" smtClean="0"/>
              <a:t>Deze plot laat dus zien dat net als computerkracht en datavolume ook de capaciteit van voorspellingsmodellen explosief is gegroeid.</a:t>
            </a:r>
          </a:p>
          <a:p>
            <a:r>
              <a:rPr lang="nl-NL" baseline="0" noProof="0" dirty="0" smtClean="0"/>
              <a:t>Als we de plot extrapoleren naar de toekomst dan voorspel ik dat ergens tussen 2020 en 2050 modellen het licht zien die even veel capaciteit hebben als het menselijk brein: ongeveer 100 triljoen synapsen. </a:t>
            </a:r>
          </a:p>
          <a:p>
            <a:r>
              <a:rPr lang="nl-NL" baseline="0" noProof="0" dirty="0" smtClean="0"/>
              <a:t>Maar ze zijn wel ongeveer 100,000 keer sneller dan een menselijk brein….  </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14</a:t>
            </a:fld>
            <a:endParaRPr lang="en-GB"/>
          </a:p>
        </p:txBody>
      </p:sp>
    </p:spTree>
    <p:extLst>
      <p:ext uri="{BB962C8B-B14F-4D97-AF65-F5344CB8AC3E}">
        <p14:creationId xmlns:p14="http://schemas.microsoft.com/office/powerpoint/2010/main" val="4178994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We identificeren dus drie explosieve groeiwetten:</a:t>
            </a:r>
          </a:p>
          <a:p>
            <a:r>
              <a:rPr lang="nl-NL" noProof="0" dirty="0" smtClean="0"/>
              <a:t>Explosieve</a:t>
            </a:r>
            <a:r>
              <a:rPr lang="nl-NL" baseline="0" noProof="0" dirty="0" smtClean="0"/>
              <a:t> groei van computerkracht: </a:t>
            </a:r>
            <a:r>
              <a:rPr lang="nl-NL" noProof="0" dirty="0" smtClean="0"/>
              <a:t>De wet van Moore </a:t>
            </a:r>
          </a:p>
          <a:p>
            <a:r>
              <a:rPr lang="nl-NL" noProof="0" dirty="0" smtClean="0"/>
              <a:t>Explosieve groei van datavolume</a:t>
            </a:r>
          </a:p>
          <a:p>
            <a:r>
              <a:rPr lang="nl-NL" noProof="0" dirty="0" smtClean="0"/>
              <a:t>Explosieve</a:t>
            </a:r>
            <a:r>
              <a:rPr lang="nl-NL" baseline="0" noProof="0" dirty="0" smtClean="0"/>
              <a:t> groei van model capaciteit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16</a:t>
            </a:fld>
            <a:endParaRPr lang="en-GB"/>
          </a:p>
        </p:txBody>
      </p:sp>
    </p:spTree>
    <p:extLst>
      <p:ext uri="{BB962C8B-B14F-4D97-AF65-F5344CB8AC3E}">
        <p14:creationId xmlns:p14="http://schemas.microsoft.com/office/powerpoint/2010/main" val="896405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a:t>
            </a:r>
            <a:r>
              <a:rPr lang="nl-NL" baseline="0" noProof="0" dirty="0" smtClean="0"/>
              <a:t> vraag die we ons dienen te stellen is of onze modellen niet te snel groeien: er genoeg nuttige informatie in data om zulke grote modellen mee te vullen?</a:t>
            </a:r>
          </a:p>
          <a:p>
            <a:r>
              <a:rPr lang="nl-NL" baseline="0" noProof="0" dirty="0" smtClean="0"/>
              <a:t>Het is alsof we een enorme opslagloods hebben aangeschaft die groot genoeg is om alle gouderts in op te slaan, maar die veel te groot voor het goud alleen.</a:t>
            </a:r>
          </a:p>
          <a:p>
            <a:endParaRPr lang="en-GB" dirty="0"/>
          </a:p>
        </p:txBody>
      </p:sp>
      <p:sp>
        <p:nvSpPr>
          <p:cNvPr id="4" name="Slide Number Placeholder 3"/>
          <p:cNvSpPr>
            <a:spLocks noGrp="1"/>
          </p:cNvSpPr>
          <p:nvPr>
            <p:ph type="sldNum" sz="quarter" idx="10"/>
          </p:nvPr>
        </p:nvSpPr>
        <p:spPr/>
        <p:txBody>
          <a:bodyPr/>
          <a:lstStyle/>
          <a:p>
            <a:fld id="{13747300-7656-3A43-B2C6-C18E2A0BE8A6}" type="slidenum">
              <a:rPr lang="en-GB" smtClean="0"/>
              <a:t>17</a:t>
            </a:fld>
            <a:endParaRPr lang="en-GB"/>
          </a:p>
        </p:txBody>
      </p:sp>
    </p:spTree>
    <p:extLst>
      <p:ext uri="{BB962C8B-B14F-4D97-AF65-F5344CB8AC3E}">
        <p14:creationId xmlns:p14="http://schemas.microsoft.com/office/powerpoint/2010/main" val="129705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noProof="0" dirty="0" smtClean="0"/>
              <a:t>Om deze vraag te beantwoorden moeten we eerst analyseren hoeveel nuttige informatie er in data aanwezig is.</a:t>
            </a:r>
          </a:p>
          <a:p>
            <a:r>
              <a:rPr lang="nl-NL" baseline="0" noProof="0" dirty="0" smtClean="0"/>
              <a:t>De situatie is enigszins verwarrend omdat Claude Shannon het begrip informatie gebruikte voor de gouderts en niet voor het goud zelf. </a:t>
            </a:r>
          </a:p>
          <a:p>
            <a:r>
              <a:rPr lang="nl-NL" baseline="0" noProof="0" dirty="0" smtClean="0"/>
              <a:t>Ik gebruik daarom hier het begrip nuttige informatie: informatie waarmee je voorspellingen kan doen. </a:t>
            </a:r>
          </a:p>
          <a:p>
            <a:r>
              <a:rPr lang="nl-NL" baseline="0" noProof="0" dirty="0" smtClean="0"/>
              <a:t>Volgens Shannon bevat een zwart plaatje het minste informatie en een plaatje met pure ruis het meeste informatie.</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18</a:t>
            </a:fld>
            <a:endParaRPr lang="en-GB"/>
          </a:p>
        </p:txBody>
      </p:sp>
    </p:spTree>
    <p:extLst>
      <p:ext uri="{BB962C8B-B14F-4D97-AF65-F5344CB8AC3E}">
        <p14:creationId xmlns:p14="http://schemas.microsoft.com/office/powerpoint/2010/main" val="646674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latere ontwikkelingen hebben laten zien dat er in plaatjes van</a:t>
            </a:r>
            <a:r>
              <a:rPr lang="nl-NL" baseline="0" noProof="0" dirty="0" smtClean="0"/>
              <a:t> de natuur veel meer nuttige informatie zit dan in ruis.</a:t>
            </a:r>
            <a:r>
              <a:rPr lang="nl-NL" noProof="0" dirty="0" smtClean="0"/>
              <a:t> </a:t>
            </a:r>
          </a:p>
          <a:p>
            <a:r>
              <a:rPr lang="nl-NL" noProof="0" dirty="0" smtClean="0"/>
              <a:t>Uit het middelste plaatje kunnen we bijvoorbeeld een</a:t>
            </a:r>
            <a:r>
              <a:rPr lang="nl-NL" baseline="0" noProof="0" dirty="0" smtClean="0"/>
              <a:t> aantal eigenschappen van bomen leren en dat is nuttige informatie.</a:t>
            </a:r>
          </a:p>
          <a:p>
            <a:r>
              <a:rPr lang="nl-NL" baseline="0" noProof="0" dirty="0" smtClean="0"/>
              <a:t>Het goud moet dus worden geïdentificeerd met nuttige informatie, niet met rauwe informatie zoals Claude Shannon die definieerde. </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19</a:t>
            </a:fld>
            <a:endParaRPr lang="en-GB"/>
          </a:p>
        </p:txBody>
      </p:sp>
    </p:spTree>
    <p:extLst>
      <p:ext uri="{BB962C8B-B14F-4D97-AF65-F5344CB8AC3E}">
        <p14:creationId xmlns:p14="http://schemas.microsoft.com/office/powerpoint/2010/main" val="163157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Een goed algoritme scheidt dus de rauwe data (gouderts)</a:t>
            </a:r>
            <a:r>
              <a:rPr lang="nl-NL" baseline="0" noProof="0" dirty="0" smtClean="0"/>
              <a:t> in nuttige informatie (het goud) en ruis (het overgebleven gruis).</a:t>
            </a:r>
          </a:p>
          <a:p>
            <a:r>
              <a:rPr lang="nl-NL" baseline="0" noProof="0" dirty="0" smtClean="0"/>
              <a:t>Machine learning is dus een soort informatie zeef.</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20</a:t>
            </a:fld>
            <a:endParaRPr lang="en-GB"/>
          </a:p>
        </p:txBody>
      </p:sp>
    </p:spTree>
    <p:extLst>
      <p:ext uri="{BB962C8B-B14F-4D97-AF65-F5344CB8AC3E}">
        <p14:creationId xmlns:p14="http://schemas.microsoft.com/office/powerpoint/2010/main" val="2486513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smtClean="0"/>
              <a:t>Mijn verhaal begint bij Big Data.</a:t>
            </a:r>
          </a:p>
          <a:p>
            <a:r>
              <a:rPr lang="nl-NL" dirty="0" smtClean="0"/>
              <a:t>U heeft de term vast wel </a:t>
            </a:r>
            <a:r>
              <a:rPr lang="nl-NL" noProof="0" dirty="0" smtClean="0"/>
              <a:t>eens</a:t>
            </a:r>
            <a:r>
              <a:rPr lang="nl-NL" baseline="0" dirty="0" smtClean="0"/>
              <a:t> gehoord. </a:t>
            </a:r>
          </a:p>
          <a:p>
            <a:r>
              <a:rPr lang="nl-NL" baseline="0" dirty="0" smtClean="0"/>
              <a:t>Sinds Edward </a:t>
            </a:r>
            <a:r>
              <a:rPr lang="nl-NL" baseline="0" dirty="0" err="1" smtClean="0"/>
              <a:t>Snowden</a:t>
            </a:r>
            <a:r>
              <a:rPr lang="nl-NL" baseline="0" dirty="0" smtClean="0"/>
              <a:t> weten we dat Amerikaanse veiligheidsdiensten big data verzamelen om op grote schaal terroristen op te sporen. </a:t>
            </a:r>
          </a:p>
          <a:p>
            <a:r>
              <a:rPr lang="nl-NL" baseline="0" dirty="0" smtClean="0"/>
              <a:t>Maar het verzamelen van big data gebeurt op veel grotere schaal dan alleen bij de NSA. </a:t>
            </a:r>
          </a:p>
          <a:p>
            <a:r>
              <a:rPr lang="nl-NL" baseline="0" dirty="0" err="1" smtClean="0"/>
              <a:t>Facebook</a:t>
            </a:r>
            <a:r>
              <a:rPr lang="nl-NL" baseline="0" dirty="0" smtClean="0"/>
              <a:t>, Google, Yahoo, </a:t>
            </a:r>
            <a:r>
              <a:rPr lang="nl-NL" baseline="0" dirty="0" err="1" smtClean="0"/>
              <a:t>Amazon</a:t>
            </a:r>
            <a:r>
              <a:rPr lang="nl-NL" baseline="0" dirty="0" smtClean="0"/>
              <a:t> etc. houden in detail bij wat u koopt, wie u </a:t>
            </a:r>
            <a:r>
              <a:rPr lang="nl-NL" baseline="0" dirty="0" err="1" smtClean="0"/>
              <a:t>emailt</a:t>
            </a:r>
            <a:r>
              <a:rPr lang="nl-NL" baseline="0" dirty="0" smtClean="0"/>
              <a:t>, waar u op </a:t>
            </a:r>
            <a:r>
              <a:rPr lang="nl-NL" baseline="0" dirty="0" err="1" smtClean="0"/>
              <a:t>clickt</a:t>
            </a:r>
            <a:r>
              <a:rPr lang="nl-NL" baseline="0" dirty="0" smtClean="0"/>
              <a:t>, etc. </a:t>
            </a:r>
          </a:p>
          <a:p>
            <a:r>
              <a:rPr lang="nl-NL" baseline="0" dirty="0" smtClean="0"/>
              <a:t>Deze bedrijven willen u begrijpen, in het bijzonder wat u drijft om te kopen.</a:t>
            </a:r>
          </a:p>
          <a:p>
            <a:r>
              <a:rPr lang="nl-NL" baseline="0" dirty="0" smtClean="0"/>
              <a:t>Maar ook supermarkten verzamelen u data via de bonuskaart.</a:t>
            </a:r>
          </a:p>
          <a:p>
            <a:r>
              <a:rPr lang="nl-NL" baseline="0" dirty="0" smtClean="0"/>
              <a:t>De belastingdienst verzamelt uw data over uw belastingafgifte.</a:t>
            </a:r>
          </a:p>
          <a:p>
            <a:r>
              <a:rPr lang="nl-NL" baseline="0" dirty="0" smtClean="0"/>
              <a:t>Uw bank verzamelt uw data om te voorspellen of u uw lening terugbetaald.</a:t>
            </a:r>
          </a:p>
          <a:p>
            <a:r>
              <a:rPr lang="nl-NL" baseline="0" dirty="0" smtClean="0"/>
              <a:t>Uw doctor verzamelt uw data om uw gezondheid te bewaken.</a:t>
            </a:r>
          </a:p>
          <a:p>
            <a:r>
              <a:rPr lang="nl-NL" baseline="0" dirty="0" smtClean="0"/>
              <a:t>De lijst van data verzamelaars wordt elke dag langer.</a:t>
            </a:r>
          </a:p>
          <a:p>
            <a:r>
              <a:rPr lang="nl-NL" baseline="0" dirty="0" smtClean="0"/>
              <a:t> </a:t>
            </a:r>
          </a:p>
          <a:p>
            <a:r>
              <a:rPr lang="nl-NL" baseline="0" dirty="0" smtClean="0"/>
              <a:t> </a:t>
            </a:r>
            <a:endParaRPr lang="nl-NL" dirty="0"/>
          </a:p>
        </p:txBody>
      </p:sp>
      <p:sp>
        <p:nvSpPr>
          <p:cNvPr id="4" name="Slide Number Placeholder 3"/>
          <p:cNvSpPr>
            <a:spLocks noGrp="1"/>
          </p:cNvSpPr>
          <p:nvPr>
            <p:ph type="sldNum" sz="quarter" idx="10"/>
          </p:nvPr>
        </p:nvSpPr>
        <p:spPr/>
        <p:txBody>
          <a:bodyPr/>
          <a:lstStyle/>
          <a:p>
            <a:fld id="{13747300-7656-3A43-B2C6-C18E2A0BE8A6}" type="slidenum">
              <a:rPr lang="en-GB" smtClean="0"/>
              <a:t>2</a:t>
            </a:fld>
            <a:endParaRPr lang="en-GB"/>
          </a:p>
        </p:txBody>
      </p:sp>
    </p:spTree>
    <p:extLst>
      <p:ext uri="{BB962C8B-B14F-4D97-AF65-F5344CB8AC3E}">
        <p14:creationId xmlns:p14="http://schemas.microsoft.com/office/powerpoint/2010/main" val="3665247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 nuttige informatie wordt vervolgens</a:t>
            </a:r>
            <a:r>
              <a:rPr lang="nl-NL" baseline="0" noProof="0" dirty="0" smtClean="0"/>
              <a:t> opgeslagen in de parameters van een model, terwijl de ruis wordt weggegooid.</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21</a:t>
            </a:fld>
            <a:endParaRPr lang="en-GB"/>
          </a:p>
        </p:txBody>
      </p:sp>
    </p:spTree>
    <p:extLst>
      <p:ext uri="{BB962C8B-B14F-4D97-AF65-F5344CB8AC3E}">
        <p14:creationId xmlns:p14="http://schemas.microsoft.com/office/powerpoint/2010/main" val="3516959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hoeveel nuttige informatie zit er nu eigenlijk in data?</a:t>
            </a:r>
            <a:r>
              <a:rPr lang="nl-NL" baseline="0" noProof="0" dirty="0" smtClean="0"/>
              <a:t> </a:t>
            </a:r>
          </a:p>
          <a:p>
            <a:r>
              <a:rPr lang="nl-NL" baseline="0" noProof="0" dirty="0" smtClean="0"/>
              <a:t>Om daar inzicht in te krijgen stellen we ons voor dat we heel lang in dezelfde goudmijn aan het graven zijn.</a:t>
            </a:r>
          </a:p>
          <a:p>
            <a:r>
              <a:rPr lang="nl-NL" baseline="0" noProof="0" dirty="0" smtClean="0"/>
              <a:t>Naarmate we langer graven zijn de grote brokken goud weg en moeten we steeds harder werken om de kleine stukjes uit het erts te bevrijden.</a:t>
            </a:r>
          </a:p>
          <a:p>
            <a:r>
              <a:rPr lang="nl-NL" baseline="0" noProof="0" dirty="0" smtClean="0"/>
              <a:t>Dit is de wet van de verminderde meerwaarde.</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24</a:t>
            </a:fld>
            <a:endParaRPr lang="en-GB"/>
          </a:p>
        </p:txBody>
      </p:sp>
    </p:spTree>
    <p:extLst>
      <p:ext uri="{BB962C8B-B14F-4D97-AF65-F5344CB8AC3E}">
        <p14:creationId xmlns:p14="http://schemas.microsoft.com/office/powerpoint/2010/main" val="247108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En die wet gaat ook</a:t>
            </a:r>
            <a:r>
              <a:rPr lang="nl-NL" baseline="0" noProof="0" dirty="0" smtClean="0"/>
              <a:t> op voor de nuttige informatie in data: hoe meer data je hebt van één bron, hoe minder extra nuttige informatie deze bevat.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25</a:t>
            </a:fld>
            <a:endParaRPr lang="en-GB"/>
          </a:p>
        </p:txBody>
      </p:sp>
    </p:spTree>
    <p:extLst>
      <p:ext uri="{BB962C8B-B14F-4D97-AF65-F5344CB8AC3E}">
        <p14:creationId xmlns:p14="http://schemas.microsoft.com/office/powerpoint/2010/main" val="1705056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En deze</a:t>
            </a:r>
            <a:r>
              <a:rPr lang="nl-NL" baseline="0" noProof="0" dirty="0" smtClean="0"/>
              <a:t> feiten leiden dus tot een paradox.</a:t>
            </a:r>
          </a:p>
          <a:p>
            <a:r>
              <a:rPr lang="nl-NL" baseline="0" noProof="0" dirty="0" smtClean="0"/>
              <a:t>Onze silo is veel te groot voor alleen het goud, want het kan alle erts bevatten.</a:t>
            </a:r>
          </a:p>
          <a:p>
            <a:r>
              <a:rPr lang="nl-NL" baseline="0" noProof="0" dirty="0" smtClean="0"/>
              <a:t>De modellen die we nu gebruiken hebben een enorme overcapaciteit.</a:t>
            </a:r>
          </a:p>
          <a:p>
            <a:r>
              <a:rPr lang="nl-NL" baseline="0" noProof="0" dirty="0" smtClean="0"/>
              <a:t>En dat is niet alleen een verkwisting van geld, want het vullen van een silo met gruis maakt het goud ontoegankelijker.</a:t>
            </a:r>
          </a:p>
          <a:p>
            <a:r>
              <a:rPr lang="nl-NL" baseline="0" noProof="0" dirty="0" smtClean="0"/>
              <a:t>Zo kunnen modellen die gedeeltelijk gevuld zijn met ruis minder goed voorspellen. </a:t>
            </a:r>
          </a:p>
          <a:p>
            <a:r>
              <a:rPr lang="nl-NL" baseline="0" noProof="0" dirty="0" smtClean="0"/>
              <a:t>We noemen dit overfitten.</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26</a:t>
            </a:fld>
            <a:endParaRPr lang="en-GB"/>
          </a:p>
        </p:txBody>
      </p:sp>
    </p:spTree>
    <p:extLst>
      <p:ext uri="{BB962C8B-B14F-4D97-AF65-F5344CB8AC3E}">
        <p14:creationId xmlns:p14="http://schemas.microsoft.com/office/powerpoint/2010/main" val="3250730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err="1" smtClean="0"/>
              <a:t>Overfiiten</a:t>
            </a:r>
            <a:r>
              <a:rPr lang="nl-NL" noProof="0" dirty="0" smtClean="0"/>
              <a:t> is een fundamenteel</a:t>
            </a:r>
            <a:r>
              <a:rPr lang="nl-NL" baseline="0" noProof="0" dirty="0" smtClean="0"/>
              <a:t> concept in de machine learning.</a:t>
            </a:r>
          </a:p>
          <a:p>
            <a:r>
              <a:rPr lang="nl-NL" baseline="0" noProof="0" dirty="0" smtClean="0"/>
              <a:t>Ik ga dat aan de hand van een experiment proberen nader duidelijk te maken.</a:t>
            </a:r>
          </a:p>
          <a:p>
            <a:r>
              <a:rPr lang="nl-NL" baseline="0" noProof="0" dirty="0" smtClean="0"/>
              <a:t>U kunt hier allemaal aan meedoen.</a:t>
            </a:r>
          </a:p>
          <a:p>
            <a:r>
              <a:rPr lang="nl-NL" baseline="0" noProof="0" dirty="0" smtClean="0"/>
              <a:t>Bekijk de volgende situatie.</a:t>
            </a:r>
          </a:p>
          <a:p>
            <a:r>
              <a:rPr lang="nl-NL" baseline="0" noProof="0" dirty="0" smtClean="0"/>
              <a:t>Ik heb een paar data punten (de kruisjes) en vraag mij af welke lijn het beste de relatie tussen deze punten beschrijft.</a:t>
            </a:r>
          </a:p>
          <a:p>
            <a:r>
              <a:rPr lang="nl-NL" baseline="0" noProof="0" dirty="0" smtClean="0"/>
              <a:t>De rechte lijn gaat niet door alle data.</a:t>
            </a:r>
          </a:p>
          <a:p>
            <a:r>
              <a:rPr lang="nl-NL" baseline="0" noProof="0" dirty="0" smtClean="0"/>
              <a:t>De groene lijn doet het beter, maar mist het vijfde punt.</a:t>
            </a:r>
          </a:p>
          <a:p>
            <a:r>
              <a:rPr lang="nl-NL" baseline="0" noProof="0" dirty="0" smtClean="0"/>
              <a:t>De blauwe lijn gaat bijna (maar niet precies) door alle data.</a:t>
            </a:r>
          </a:p>
          <a:p>
            <a:r>
              <a:rPr lang="nl-NL" baseline="0" noProof="0" dirty="0" smtClean="0"/>
              <a:t>De gele lijn gaat perfect door alle data.</a:t>
            </a:r>
          </a:p>
          <a:p>
            <a:r>
              <a:rPr lang="nl-NL" baseline="0" noProof="0" dirty="0" smtClean="0"/>
              <a:t>Welke lijn is het beste?</a:t>
            </a:r>
          </a:p>
          <a:p>
            <a:r>
              <a:rPr lang="nl-NL" noProof="0" dirty="0" smtClean="0"/>
              <a:t>Weinig mensen zullen de gele</a:t>
            </a:r>
            <a:r>
              <a:rPr lang="nl-NL" baseline="0" noProof="0" dirty="0" smtClean="0"/>
              <a:t> lijn kiezen omdat deze men niet verwacht dat nieuwe data op deze lijn liggen.</a:t>
            </a:r>
          </a:p>
          <a:p>
            <a:r>
              <a:rPr lang="nl-NL" baseline="0" noProof="0" dirty="0" smtClean="0"/>
              <a:t>U bent bereid enige informatie in de locatie van de kruisjes weg te gooien omdat dit ruis is en geen voorspellende waarde heeft.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27</a:t>
            </a:fld>
            <a:endParaRPr lang="en-GB"/>
          </a:p>
        </p:txBody>
      </p:sp>
    </p:spTree>
    <p:extLst>
      <p:ext uri="{BB962C8B-B14F-4D97-AF65-F5344CB8AC3E}">
        <p14:creationId xmlns:p14="http://schemas.microsoft.com/office/powerpoint/2010/main" val="1131589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We komen nu tot de volgende verbijsterende conclusie en de kern van mijn betoog.</a:t>
            </a:r>
            <a:r>
              <a:rPr lang="nl-NL" baseline="0" noProof="0" dirty="0" smtClean="0"/>
              <a:t> </a:t>
            </a:r>
          </a:p>
          <a:p>
            <a:r>
              <a:rPr lang="nl-NL" baseline="0" noProof="0" dirty="0" smtClean="0"/>
              <a:t>In een tijd waar we worden overspoeld met data, zijn hebben de modellen die we gebruiken een toenemende overcapaciteit.</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Ondanks alle data is paradoxaal genoeg overfitten dus meer dan ooit tevoren een belangrijk probleem.</a:t>
            </a:r>
          </a:p>
          <a:p>
            <a:r>
              <a:rPr lang="nl-NL" baseline="0" noProof="0" dirty="0" smtClean="0"/>
              <a:t>Deze overcapaciteit is echter ook de geheime saus achter de recente successen van machine learning.</a:t>
            </a:r>
          </a:p>
          <a:p>
            <a:r>
              <a:rPr lang="nl-NL" baseline="0" noProof="0" dirty="0" smtClean="0"/>
              <a:t>Hoe kan dat?</a:t>
            </a:r>
          </a:p>
          <a:p>
            <a:r>
              <a:rPr lang="nl-NL" baseline="0" noProof="0" dirty="0" smtClean="0"/>
              <a:t> </a:t>
            </a:r>
          </a:p>
        </p:txBody>
      </p:sp>
      <p:sp>
        <p:nvSpPr>
          <p:cNvPr id="4" name="Slide Number Placeholder 3"/>
          <p:cNvSpPr>
            <a:spLocks noGrp="1"/>
          </p:cNvSpPr>
          <p:nvPr>
            <p:ph type="sldNum" sz="quarter" idx="10"/>
          </p:nvPr>
        </p:nvSpPr>
        <p:spPr/>
        <p:txBody>
          <a:bodyPr/>
          <a:lstStyle/>
          <a:p>
            <a:fld id="{13747300-7656-3A43-B2C6-C18E2A0BE8A6}" type="slidenum">
              <a:rPr lang="en-GB" smtClean="0"/>
              <a:t>28</a:t>
            </a:fld>
            <a:endParaRPr lang="en-GB"/>
          </a:p>
        </p:txBody>
      </p:sp>
    </p:spTree>
    <p:extLst>
      <p:ext uri="{BB962C8B-B14F-4D97-AF65-F5344CB8AC3E}">
        <p14:creationId xmlns:p14="http://schemas.microsoft.com/office/powerpoint/2010/main" val="3982612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 resolutie van deze paradox zit ‘m in het impliciet</a:t>
            </a:r>
            <a:r>
              <a:rPr lang="nl-NL" baseline="0" noProof="0" dirty="0" smtClean="0"/>
              <a:t> verkleinen van capaciteit de modellen, zodat de ruis eruit geknepen wordt.</a:t>
            </a:r>
          </a:p>
          <a:p>
            <a:r>
              <a:rPr lang="nl-NL" baseline="0" noProof="0" dirty="0" smtClean="0"/>
              <a:t>De verkleining vindt dus indirect plaats, niet door het verkleinen van het aantal parameters. </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29</a:t>
            </a:fld>
            <a:endParaRPr lang="en-GB"/>
          </a:p>
        </p:txBody>
      </p:sp>
    </p:spTree>
    <p:extLst>
      <p:ext uri="{BB962C8B-B14F-4D97-AF65-F5344CB8AC3E}">
        <p14:creationId xmlns:p14="http://schemas.microsoft.com/office/powerpoint/2010/main" val="2024104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Eén van de manieren om indirect</a:t>
            </a:r>
            <a:r>
              <a:rPr lang="nl-NL" baseline="0" noProof="0" dirty="0" smtClean="0"/>
              <a:t> de capaciteit van een model te verkleinen is om een aantal modellen te trainen en dan hun voorspellingen te combineren.</a:t>
            </a:r>
          </a:p>
          <a:p>
            <a:r>
              <a:rPr lang="nl-NL" baseline="0" noProof="0" dirty="0" smtClean="0"/>
              <a:t>De modellen moeten wel van elkaar verschillen, bijvoorbeeld door ze te trainen op verschillende </a:t>
            </a:r>
            <a:r>
              <a:rPr lang="nl-NL" baseline="0" noProof="0" dirty="0" err="1" smtClean="0"/>
              <a:t>subsets</a:t>
            </a:r>
            <a:r>
              <a:rPr lang="nl-NL" baseline="0" noProof="0" dirty="0" smtClean="0"/>
              <a:t> van de data.</a:t>
            </a:r>
          </a:p>
          <a:p>
            <a:r>
              <a:rPr lang="nl-NL" baseline="0" noProof="0" dirty="0" smtClean="0"/>
              <a:t>Dit idee is vergelijkbaar met een fenomeen dat bekend staat als de wijsheid van de menigte. </a:t>
            </a:r>
          </a:p>
          <a:p>
            <a:r>
              <a:rPr lang="nl-NL" baseline="0" noProof="0" dirty="0" smtClean="0"/>
              <a:t>Om dat te illustreren doen we weer even een experiment.</a:t>
            </a:r>
          </a:p>
        </p:txBody>
      </p:sp>
      <p:sp>
        <p:nvSpPr>
          <p:cNvPr id="4" name="Slide Number Placeholder 3"/>
          <p:cNvSpPr>
            <a:spLocks noGrp="1"/>
          </p:cNvSpPr>
          <p:nvPr>
            <p:ph type="sldNum" sz="quarter" idx="10"/>
          </p:nvPr>
        </p:nvSpPr>
        <p:spPr/>
        <p:txBody>
          <a:bodyPr/>
          <a:lstStyle/>
          <a:p>
            <a:fld id="{13747300-7656-3A43-B2C6-C18E2A0BE8A6}" type="slidenum">
              <a:rPr lang="en-GB" smtClean="0"/>
              <a:t>30</a:t>
            </a:fld>
            <a:endParaRPr lang="en-GB"/>
          </a:p>
        </p:txBody>
      </p:sp>
    </p:spTree>
    <p:extLst>
      <p:ext uri="{BB962C8B-B14F-4D97-AF65-F5344CB8AC3E}">
        <p14:creationId xmlns:p14="http://schemas.microsoft.com/office/powerpoint/2010/main" val="3525966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Dit is de Eiffeltoren. U allen welbekend.</a:t>
            </a:r>
          </a:p>
          <a:p>
            <a:r>
              <a:rPr lang="nl-NL" noProof="0" dirty="0" smtClean="0"/>
              <a:t>We</a:t>
            </a:r>
            <a:r>
              <a:rPr lang="nl-NL" baseline="0" noProof="0" dirty="0" smtClean="0"/>
              <a:t> gaan nu samen het gewicht in kilogrammen schatten.</a:t>
            </a:r>
          </a:p>
          <a:p>
            <a:r>
              <a:rPr lang="nl-NL" baseline="0" noProof="0" dirty="0" smtClean="0"/>
              <a:t>Ik vraag eerst aan iedereen om zelf een schatting te maken zonder met uw buurvrouw te praten of af te kijken.</a:t>
            </a:r>
          </a:p>
          <a:p>
            <a:r>
              <a:rPr lang="nl-NL" baseline="0" noProof="0" dirty="0" smtClean="0"/>
              <a:t>Als ik dan al uw schattingen heb verzameld, neem kies ik de middelste getal. </a:t>
            </a:r>
          </a:p>
          <a:p>
            <a:r>
              <a:rPr lang="nl-NL" baseline="0" noProof="0" dirty="0" smtClean="0"/>
              <a:t>Het middelste getal in het rijtje 1,2,3,4,5 is bijvoorbeeld 3.</a:t>
            </a:r>
          </a:p>
          <a:p>
            <a:r>
              <a:rPr lang="nl-NL" baseline="0" noProof="0" dirty="0" smtClean="0"/>
              <a:t>Wat blijkt, in veel gevallen annuleren de fouten elkaar: er zijn evenveel te grote als te kleine schattingen en het eindresultaat is dat de middelste schatting beter is dan enige individuele schatting! </a:t>
            </a:r>
          </a:p>
          <a:p>
            <a:r>
              <a:rPr lang="nl-NL" baseline="0" noProof="0" dirty="0" smtClean="0"/>
              <a:t>Als u nieuwsgierig was naar het antwoord: dat was 9 miljoen.</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31</a:t>
            </a:fld>
            <a:endParaRPr lang="en-GB"/>
          </a:p>
        </p:txBody>
      </p:sp>
    </p:spTree>
    <p:extLst>
      <p:ext uri="{BB962C8B-B14F-4D97-AF65-F5344CB8AC3E}">
        <p14:creationId xmlns:p14="http://schemas.microsoft.com/office/powerpoint/2010/main" val="4275772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In</a:t>
            </a:r>
            <a:r>
              <a:rPr lang="nl-NL" baseline="0" noProof="0" dirty="0" smtClean="0"/>
              <a:t> plaats van mensen laten we nu computers verschillende voorspellingen doen.</a:t>
            </a:r>
          </a:p>
          <a:p>
            <a:r>
              <a:rPr lang="nl-NL" baseline="0" noProof="0" dirty="0" smtClean="0"/>
              <a:t>Elke lijn is bijvoorbeeld verkregen door een lijn te fitten door een andere </a:t>
            </a:r>
            <a:r>
              <a:rPr lang="nl-NL" baseline="0" noProof="0" dirty="0" err="1" smtClean="0"/>
              <a:t>subset</a:t>
            </a:r>
            <a:r>
              <a:rPr lang="nl-NL" baseline="0" noProof="0" dirty="0" smtClean="0"/>
              <a:t> van de data.</a:t>
            </a:r>
          </a:p>
          <a:p>
            <a:r>
              <a:rPr lang="nl-NL" baseline="0" noProof="0" dirty="0" smtClean="0"/>
              <a:t>Elke lijn apart is een slechte voorspeller omdat hij </a:t>
            </a:r>
            <a:r>
              <a:rPr lang="nl-NL" baseline="0" noProof="0" dirty="0" err="1" smtClean="0"/>
              <a:t>overfit</a:t>
            </a:r>
            <a:r>
              <a:rPr lang="nl-NL" baseline="0" noProof="0" dirty="0" smtClean="0"/>
              <a:t>.</a:t>
            </a:r>
          </a:p>
          <a:p>
            <a:r>
              <a:rPr lang="nl-NL" baseline="0" noProof="0" dirty="0" smtClean="0"/>
              <a:t>Maar het gemiddelde van de lijnen is vaak een hele precieze fit.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32</a:t>
            </a:fld>
            <a:endParaRPr lang="en-GB"/>
          </a:p>
        </p:txBody>
      </p:sp>
    </p:spTree>
    <p:extLst>
      <p:ext uri="{BB962C8B-B14F-4D97-AF65-F5344CB8AC3E}">
        <p14:creationId xmlns:p14="http://schemas.microsoft.com/office/powerpoint/2010/main" val="351643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Hoeveel</a:t>
            </a:r>
            <a:r>
              <a:rPr lang="nl-NL" baseline="0" noProof="0" dirty="0" smtClean="0"/>
              <a:t> data is eigenlijk big data?</a:t>
            </a:r>
          </a:p>
          <a:p>
            <a:r>
              <a:rPr lang="nl-NL" baseline="0" noProof="0" dirty="0" smtClean="0"/>
              <a:t>Helaas is hier enige verwarring over, want waar de één praat over data die nog op uw laptop past praat de ander over zoveel data die niet eens meer in zijn geheel opgeslagen kan worden.</a:t>
            </a:r>
          </a:p>
          <a:p>
            <a:r>
              <a:rPr lang="nl-NL" baseline="0" noProof="0" dirty="0" smtClean="0"/>
              <a:t>De totale hoeveelheid data tot nu toe door de gehele mensheid gegenereerd wordt geschat op zo’n 4 </a:t>
            </a:r>
            <a:r>
              <a:rPr lang="nl-NL" baseline="0" noProof="0" dirty="0" err="1" smtClean="0"/>
              <a:t>zettabyte</a:t>
            </a:r>
            <a:r>
              <a:rPr lang="nl-NL" baseline="0" noProof="0" dirty="0" smtClean="0"/>
              <a:t>, dat is een 4 met 21 nullen.</a:t>
            </a:r>
          </a:p>
          <a:p>
            <a:r>
              <a:rPr lang="nl-NL" baseline="0" noProof="0" dirty="0" smtClean="0"/>
              <a:t>Als we al die data op harde schijven zetten dan hebben we er 8 miljard van nodig, ongeveer een stapel die zo hoog is als de afstand tussen de aarde en de maan.</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a:t>
            </a:fld>
            <a:endParaRPr lang="en-GB"/>
          </a:p>
        </p:txBody>
      </p:sp>
    </p:spTree>
    <p:extLst>
      <p:ext uri="{BB962C8B-B14F-4D97-AF65-F5344CB8AC3E}">
        <p14:creationId xmlns:p14="http://schemas.microsoft.com/office/powerpoint/2010/main" val="396108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We kunnen dit ook uitleggen met de volgende</a:t>
            </a:r>
            <a:r>
              <a:rPr lang="nl-NL" baseline="0" noProof="0" dirty="0" smtClean="0"/>
              <a:t> </a:t>
            </a:r>
            <a:r>
              <a:rPr lang="nl-NL" baseline="0" noProof="0" dirty="0" err="1" smtClean="0"/>
              <a:t>darting</a:t>
            </a:r>
            <a:r>
              <a:rPr lang="nl-NL" noProof="0" dirty="0" smtClean="0"/>
              <a:t> analogie. </a:t>
            </a:r>
            <a:endParaRPr lang="nl-NL" baseline="0" noProof="0" dirty="0" smtClean="0"/>
          </a:p>
          <a:p>
            <a:r>
              <a:rPr lang="nl-NL" baseline="0" noProof="0" dirty="0" smtClean="0"/>
              <a:t>Elk rood pijltje correspondeert met de voorspelling van een ander model. </a:t>
            </a:r>
          </a:p>
          <a:p>
            <a:r>
              <a:rPr lang="nl-NL" baseline="0" noProof="0" dirty="0" smtClean="0"/>
              <a:t>We kunnen bijvoorbeeld elk model trainen op een verschillende </a:t>
            </a:r>
            <a:r>
              <a:rPr lang="nl-NL" baseline="0" noProof="0" dirty="0" err="1" smtClean="0"/>
              <a:t>subset</a:t>
            </a:r>
            <a:r>
              <a:rPr lang="nl-NL" baseline="0" noProof="0" dirty="0" smtClean="0"/>
              <a:t> van de data.</a:t>
            </a:r>
          </a:p>
          <a:p>
            <a:r>
              <a:rPr lang="nl-NL" baseline="0" noProof="0" dirty="0" smtClean="0"/>
              <a:t>De pijltjes op het linker bord komen van simpele modellen en zijn slechte voorspellers omdat het model een systematische fout bevat.</a:t>
            </a:r>
          </a:p>
          <a:p>
            <a:r>
              <a:rPr lang="nl-NL" baseline="0" noProof="0" dirty="0" smtClean="0"/>
              <a:t>De pijltjes aan de rechterkant komen van een erg complex model. De individuele voorspellingen zijn ook slecht omdat elk model een stukje ruis heeft gefit.</a:t>
            </a:r>
          </a:p>
          <a:p>
            <a:r>
              <a:rPr lang="nl-NL" baseline="0" noProof="0" dirty="0" smtClean="0"/>
              <a:t>Maar het gemiddelde blauwe pijltje op het rechterbord is veel preciezer dan de individuele pijltjes. </a:t>
            </a:r>
          </a:p>
          <a:p>
            <a:r>
              <a:rPr lang="nl-NL" baseline="0" noProof="0" dirty="0" smtClean="0"/>
              <a:t>Concluderend kunnen we dus stellen dat het middelen over ensembles de capaciteit van het model verkleind en het overfitten tegengaat.</a:t>
            </a:r>
          </a:p>
          <a:p>
            <a:r>
              <a:rPr lang="nl-NL" baseline="0" noProof="0" dirty="0" smtClean="0"/>
              <a:t>Er zijn ook nog andere manieren om de overcapaciteit van modellen te verkleinen, maar daar zal ik hier verder niet op in gaan. </a:t>
            </a:r>
          </a:p>
          <a:p>
            <a:r>
              <a:rPr lang="nl-NL" baseline="0" noProof="0" dirty="0" smtClean="0"/>
              <a:t>Hiermee hebben we de paradox dus opgelost.</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33</a:t>
            </a:fld>
            <a:endParaRPr lang="en-GB"/>
          </a:p>
        </p:txBody>
      </p:sp>
    </p:spTree>
    <p:extLst>
      <p:ext uri="{BB962C8B-B14F-4D97-AF65-F5344CB8AC3E}">
        <p14:creationId xmlns:p14="http://schemas.microsoft.com/office/powerpoint/2010/main" val="479885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Laat</a:t>
            </a:r>
            <a:r>
              <a:rPr lang="nl-NL" baseline="0" noProof="0" dirty="0" smtClean="0"/>
              <a:t> ik de kern van mijn betoog </a:t>
            </a:r>
            <a:r>
              <a:rPr lang="nl-NL" noProof="0" dirty="0" smtClean="0"/>
              <a:t>nog even</a:t>
            </a:r>
            <a:r>
              <a:rPr lang="nl-NL" baseline="0" noProof="0" dirty="0" smtClean="0"/>
              <a:t> samenvatten in het volgende beeld.</a:t>
            </a:r>
          </a:p>
          <a:p>
            <a:r>
              <a:rPr lang="nl-NL" baseline="0" noProof="0" dirty="0" smtClean="0"/>
              <a:t>Er zijn drie exponentiele groeiwetten te ontwaren in de informatica.</a:t>
            </a:r>
          </a:p>
          <a:p>
            <a:r>
              <a:rPr lang="nl-NL" baseline="0" noProof="0" dirty="0" smtClean="0"/>
              <a:t>Die van data, computerkracht en model capaciteit. </a:t>
            </a:r>
          </a:p>
          <a:p>
            <a:r>
              <a:rPr lang="nl-NL" baseline="0" noProof="0" dirty="0" smtClean="0"/>
              <a:t>De groei van de modelcapaciteit gaat eigenlijk te snel om alleen de nuttige informatie uit de data in op te slaan.</a:t>
            </a:r>
          </a:p>
          <a:p>
            <a:r>
              <a:rPr lang="nl-NL" baseline="0" noProof="0" dirty="0" smtClean="0"/>
              <a:t>Deze overcapaciteit kan tot </a:t>
            </a:r>
            <a:r>
              <a:rPr lang="nl-NL" baseline="0" noProof="0" dirty="0" err="1" smtClean="0"/>
              <a:t>overfitting</a:t>
            </a:r>
            <a:r>
              <a:rPr lang="nl-NL" baseline="0" noProof="0" dirty="0" smtClean="0"/>
              <a:t> leiden, maar door voorspellingen te middelen over ensembles van modellen kan dit worden voorkomen.</a:t>
            </a:r>
          </a:p>
          <a:p>
            <a:r>
              <a:rPr lang="nl-NL" baseline="0" noProof="0" dirty="0" smtClean="0"/>
              <a:t>De combinatie van hele complexe modellen en ensemble learning heeft tot spectaculaire successen geleid. </a:t>
            </a:r>
          </a:p>
          <a:p>
            <a:r>
              <a:rPr lang="nl-NL" baseline="0" noProof="0" dirty="0" smtClean="0"/>
              <a:t>Deze technieken staan bekend als “</a:t>
            </a:r>
            <a:r>
              <a:rPr lang="nl-NL" baseline="0" noProof="0" dirty="0" err="1" smtClean="0"/>
              <a:t>deep</a:t>
            </a:r>
            <a:r>
              <a:rPr lang="nl-NL" baseline="0" noProof="0" dirty="0" smtClean="0"/>
              <a:t> learning”.</a:t>
            </a:r>
          </a:p>
          <a:p>
            <a:r>
              <a:rPr lang="nl-NL" baseline="0" noProof="0" dirty="0" smtClean="0"/>
              <a:t>Het is dus op het snijvlak van de drie groeiwetten dat mijn vak machine learning bezig de kunstmatige intelligentie te transformeren.</a:t>
            </a:r>
          </a:p>
          <a:p>
            <a:r>
              <a:rPr lang="nl-NL" baseline="0" noProof="0" dirty="0" smtClean="0"/>
              <a:t>De drempel van werkelijk interessante toepassingen lijkt nu werkelijk gepasseerd.</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34</a:t>
            </a:fld>
            <a:endParaRPr lang="en-GB"/>
          </a:p>
        </p:txBody>
      </p:sp>
    </p:spTree>
    <p:extLst>
      <p:ext uri="{BB962C8B-B14F-4D97-AF65-F5344CB8AC3E}">
        <p14:creationId xmlns:p14="http://schemas.microsoft.com/office/powerpoint/2010/main" val="2027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En de grote bedrijven staan in de rij om een graantje</a:t>
            </a:r>
            <a:r>
              <a:rPr lang="nl-NL" baseline="0" noProof="0" dirty="0" smtClean="0"/>
              <a:t> mee te pikken.</a:t>
            </a:r>
          </a:p>
          <a:p>
            <a:r>
              <a:rPr lang="nl-NL" baseline="0" noProof="0" dirty="0" smtClean="0"/>
              <a:t>Op de grootste machine learning conferentie waar ik dit jaar de program-</a:t>
            </a:r>
            <a:r>
              <a:rPr lang="nl-NL" baseline="0" noProof="0" dirty="0" err="1" smtClean="0"/>
              <a:t>chair</a:t>
            </a:r>
            <a:r>
              <a:rPr lang="nl-NL" baseline="0" noProof="0" dirty="0" smtClean="0"/>
              <a:t> was, verscheen Mark </a:t>
            </a:r>
            <a:r>
              <a:rPr lang="nl-NL" baseline="0" noProof="0" dirty="0" err="1" smtClean="0"/>
              <a:t>Zuckerberg</a:t>
            </a:r>
            <a:r>
              <a:rPr lang="nl-NL" baseline="0" noProof="0" dirty="0" smtClean="0"/>
              <a:t>, de CEO van </a:t>
            </a:r>
            <a:r>
              <a:rPr lang="nl-NL" baseline="0" noProof="0" dirty="0" err="1" smtClean="0"/>
              <a:t>Facebook</a:t>
            </a:r>
            <a:r>
              <a:rPr lang="nl-NL" baseline="0" noProof="0" dirty="0" smtClean="0"/>
              <a:t>.</a:t>
            </a:r>
          </a:p>
          <a:p>
            <a:r>
              <a:rPr lang="nl-NL" baseline="0" noProof="0" dirty="0" smtClean="0"/>
              <a:t>U kunt mij (met Nederlands biertje) op deze foto ontdekken, dromend dat mijn eigen </a:t>
            </a:r>
            <a:r>
              <a:rPr lang="nl-NL" baseline="0" noProof="0" dirty="0" err="1" smtClean="0"/>
              <a:t>startup</a:t>
            </a:r>
            <a:r>
              <a:rPr lang="nl-NL" baseline="0" noProof="0" dirty="0" smtClean="0"/>
              <a:t> </a:t>
            </a:r>
            <a:r>
              <a:rPr lang="nl-NL" baseline="0" noProof="0" dirty="0" err="1" smtClean="0"/>
              <a:t>Scyfer</a:t>
            </a:r>
            <a:r>
              <a:rPr lang="nl-NL" baseline="0" noProof="0" dirty="0" smtClean="0"/>
              <a:t> ooit zo groot als </a:t>
            </a:r>
            <a:r>
              <a:rPr lang="nl-NL" baseline="0" noProof="0" dirty="0" err="1" smtClean="0"/>
              <a:t>Facebook</a:t>
            </a:r>
            <a:r>
              <a:rPr lang="nl-NL" baseline="0" noProof="0" dirty="0" smtClean="0"/>
              <a:t> mag worden.</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35</a:t>
            </a:fld>
            <a:endParaRPr lang="en-GB"/>
          </a:p>
        </p:txBody>
      </p:sp>
    </p:spTree>
    <p:extLst>
      <p:ext uri="{BB962C8B-B14F-4D97-AF65-F5344CB8AC3E}">
        <p14:creationId xmlns:p14="http://schemas.microsoft.com/office/powerpoint/2010/main" val="157054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noProof="0" dirty="0" smtClean="0"/>
              <a:t>Maar machine learning staat ook aan de wieg van een nieuwe revolutie in het onderwijs: de zogenaamde </a:t>
            </a:r>
            <a:r>
              <a:rPr lang="nl-NL" baseline="0" noProof="0" dirty="0" err="1" smtClean="0"/>
              <a:t>massive</a:t>
            </a:r>
            <a:r>
              <a:rPr lang="nl-NL" baseline="0" noProof="0" dirty="0" smtClean="0"/>
              <a:t> open online courses, of terwijl MOOC.</a:t>
            </a:r>
          </a:p>
          <a:p>
            <a:r>
              <a:rPr lang="nl-NL" baseline="0" noProof="0" dirty="0" err="1" smtClean="0"/>
              <a:t>MOOCs</a:t>
            </a:r>
            <a:r>
              <a:rPr lang="nl-NL" baseline="0" noProof="0" dirty="0" smtClean="0"/>
              <a:t> bieden gratis onderwijs aan via internet aan soms wel 100,000 studenten tegelijkertijd. </a:t>
            </a:r>
          </a:p>
          <a:p>
            <a:r>
              <a:rPr lang="nl-NL" baseline="0" noProof="0" dirty="0" smtClean="0"/>
              <a:t>De tijd zal leren wat de impact zal zijn op de traditionele vorm van onderwijs.</a:t>
            </a:r>
          </a:p>
        </p:txBody>
      </p:sp>
      <p:sp>
        <p:nvSpPr>
          <p:cNvPr id="4" name="Slide Number Placeholder 3"/>
          <p:cNvSpPr>
            <a:spLocks noGrp="1"/>
          </p:cNvSpPr>
          <p:nvPr>
            <p:ph type="sldNum" sz="quarter" idx="10"/>
          </p:nvPr>
        </p:nvSpPr>
        <p:spPr/>
        <p:txBody>
          <a:bodyPr/>
          <a:lstStyle/>
          <a:p>
            <a:fld id="{13747300-7656-3A43-B2C6-C18E2A0BE8A6}" type="slidenum">
              <a:rPr lang="en-GB" smtClean="0"/>
              <a:t>37</a:t>
            </a:fld>
            <a:endParaRPr lang="en-GB"/>
          </a:p>
        </p:txBody>
      </p:sp>
    </p:spTree>
    <p:extLst>
      <p:ext uri="{BB962C8B-B14F-4D97-AF65-F5344CB8AC3E}">
        <p14:creationId xmlns:p14="http://schemas.microsoft.com/office/powerpoint/2010/main" val="2495186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noProof="0" dirty="0" smtClean="0"/>
              <a:t>De</a:t>
            </a:r>
            <a:r>
              <a:rPr lang="nl-NL" baseline="0" noProof="0" dirty="0" smtClean="0"/>
              <a:t> revolutie bestaat hieruit dat </a:t>
            </a:r>
            <a:r>
              <a:rPr lang="nl-NL" baseline="0" noProof="0" dirty="0" err="1" smtClean="0"/>
              <a:t>MOOCs</a:t>
            </a:r>
            <a:r>
              <a:rPr lang="nl-NL" baseline="0" noProof="0" dirty="0" smtClean="0"/>
              <a:t> hoogwaardig onderwijs ontsluit in gebieden waar dat voorheen niet aanwezig was.</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Letterlijk iedereen met een computer en internet kan gratis meedoen.</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38</a:t>
            </a:fld>
            <a:endParaRPr lang="en-GB"/>
          </a:p>
        </p:txBody>
      </p:sp>
    </p:spTree>
    <p:extLst>
      <p:ext uri="{BB962C8B-B14F-4D97-AF65-F5344CB8AC3E}">
        <p14:creationId xmlns:p14="http://schemas.microsoft.com/office/powerpoint/2010/main" val="4218537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de democratisering</a:t>
            </a:r>
            <a:r>
              <a:rPr lang="nl-NL" baseline="0" noProof="0" dirty="0" smtClean="0"/>
              <a:t> gaat verder dan het onderwijs.</a:t>
            </a:r>
          </a:p>
          <a:p>
            <a:r>
              <a:rPr lang="nl-NL" baseline="0" noProof="0" dirty="0" smtClean="0"/>
              <a:t>Veel bedrijven besteden hun uitdagingen uit aan het grote publiek door ze als competities te definiëren. </a:t>
            </a:r>
          </a:p>
          <a:p>
            <a:r>
              <a:rPr lang="nl-NL" baseline="0" noProof="0" dirty="0" smtClean="0"/>
              <a:t>En dat kan behoorlijk lucratief zijn: de bovenste competitie levert 3 miljoen dollar op bij winst.</a:t>
            </a:r>
          </a:p>
        </p:txBody>
      </p:sp>
      <p:sp>
        <p:nvSpPr>
          <p:cNvPr id="4" name="Slide Number Placeholder 3"/>
          <p:cNvSpPr>
            <a:spLocks noGrp="1"/>
          </p:cNvSpPr>
          <p:nvPr>
            <p:ph type="sldNum" sz="quarter" idx="10"/>
          </p:nvPr>
        </p:nvSpPr>
        <p:spPr/>
        <p:txBody>
          <a:bodyPr/>
          <a:lstStyle/>
          <a:p>
            <a:fld id="{13747300-7656-3A43-B2C6-C18E2A0BE8A6}" type="slidenum">
              <a:rPr lang="en-GB" smtClean="0"/>
              <a:t>42</a:t>
            </a:fld>
            <a:endParaRPr lang="en-GB"/>
          </a:p>
        </p:txBody>
      </p:sp>
    </p:spTree>
    <p:extLst>
      <p:ext uri="{BB962C8B-B14F-4D97-AF65-F5344CB8AC3E}">
        <p14:creationId xmlns:p14="http://schemas.microsoft.com/office/powerpoint/2010/main" val="33411789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smtClean="0"/>
              <a:t>En iedereen kan meedoen en winnen!</a:t>
            </a:r>
            <a:endParaRPr lang="nl-NL" noProof="0" dirty="0" smtClean="0"/>
          </a:p>
          <a:p>
            <a:endParaRPr lang="en-GB" dirty="0"/>
          </a:p>
        </p:txBody>
      </p:sp>
      <p:sp>
        <p:nvSpPr>
          <p:cNvPr id="4" name="Slide Number Placeholder 3"/>
          <p:cNvSpPr>
            <a:spLocks noGrp="1"/>
          </p:cNvSpPr>
          <p:nvPr>
            <p:ph type="sldNum" sz="quarter" idx="10"/>
          </p:nvPr>
        </p:nvSpPr>
        <p:spPr/>
        <p:txBody>
          <a:bodyPr/>
          <a:lstStyle/>
          <a:p>
            <a:fld id="{13747300-7656-3A43-B2C6-C18E2A0BE8A6}" type="slidenum">
              <a:rPr lang="en-GB" smtClean="0"/>
              <a:t>43</a:t>
            </a:fld>
            <a:endParaRPr lang="en-GB"/>
          </a:p>
        </p:txBody>
      </p:sp>
    </p:spTree>
    <p:extLst>
      <p:ext uri="{BB962C8B-B14F-4D97-AF65-F5344CB8AC3E}">
        <p14:creationId xmlns:p14="http://schemas.microsoft.com/office/powerpoint/2010/main" val="1516563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nl-NL" baseline="0" noProof="0" dirty="0" smtClean="0"/>
              <a:t>Concluderend</a:t>
            </a:r>
          </a:p>
          <a:p>
            <a:endParaRPr lang="nl-NL" baseline="0" noProof="0" dirty="0" smtClean="0"/>
          </a:p>
          <a:p>
            <a:r>
              <a:rPr lang="nl-NL" baseline="0" noProof="0" dirty="0" smtClean="0"/>
              <a:t>Mijn vak is springlevend. </a:t>
            </a:r>
          </a:p>
          <a:p>
            <a:r>
              <a:rPr lang="nl-NL" baseline="0" noProof="0" dirty="0" smtClean="0"/>
              <a:t>Elk jaar stijgt het aantal bezoekers bij machine learning conferenties spectaculair.</a:t>
            </a:r>
          </a:p>
          <a:p>
            <a:r>
              <a:rPr lang="nl-NL" baseline="0" noProof="0" dirty="0" smtClean="0"/>
              <a:t>We zien hier nog een exponentiele groeicurve in actie!</a:t>
            </a:r>
          </a:p>
          <a:p>
            <a:endParaRPr lang="nl-NL" noProof="0" dirty="0"/>
          </a:p>
        </p:txBody>
      </p:sp>
    </p:spTree>
    <p:extLst>
      <p:ext uri="{BB962C8B-B14F-4D97-AF65-F5344CB8AC3E}">
        <p14:creationId xmlns:p14="http://schemas.microsoft.com/office/powerpoint/2010/main" val="2447964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 beloften zijn groot en de verwachtingen hooggespannen:</a:t>
            </a:r>
            <a:r>
              <a:rPr lang="nl-NL" baseline="0" noProof="0" dirty="0" smtClean="0"/>
              <a:t> Betere gezondheidszorg, een veiliger samenleving, meer gemak enzovoort.</a:t>
            </a:r>
          </a:p>
          <a:p>
            <a:r>
              <a:rPr lang="nl-NL" baseline="0" noProof="0" dirty="0" smtClean="0"/>
              <a:t>Maar in ons enthousiasme mogen we de gevaren niet vergeten: grootschalige privacy schendingen door overheid en bedrijfsleven, misbruik van informatie in de politiek, een grotere werkeloosheid en ga zo maar door. </a:t>
            </a:r>
          </a:p>
          <a:p>
            <a:r>
              <a:rPr lang="nl-NL" baseline="0" noProof="0" dirty="0" smtClean="0"/>
              <a:t>Onze uitdaging is om de beloften waar te maken en de gevaren in te dammen, bijvoorbeeld door nieuwe wetgeving. </a:t>
            </a:r>
          </a:p>
        </p:txBody>
      </p:sp>
      <p:sp>
        <p:nvSpPr>
          <p:cNvPr id="4" name="Slide Number Placeholder 3"/>
          <p:cNvSpPr>
            <a:spLocks noGrp="1"/>
          </p:cNvSpPr>
          <p:nvPr>
            <p:ph type="sldNum" sz="quarter" idx="10"/>
          </p:nvPr>
        </p:nvSpPr>
        <p:spPr/>
        <p:txBody>
          <a:bodyPr/>
          <a:lstStyle/>
          <a:p>
            <a:fld id="{13747300-7656-3A43-B2C6-C18E2A0BE8A6}" type="slidenum">
              <a:rPr lang="en-GB" smtClean="0"/>
              <a:t>46</a:t>
            </a:fld>
            <a:endParaRPr lang="en-GB"/>
          </a:p>
        </p:txBody>
      </p:sp>
    </p:spTree>
    <p:extLst>
      <p:ext uri="{BB962C8B-B14F-4D97-AF65-F5344CB8AC3E}">
        <p14:creationId xmlns:p14="http://schemas.microsoft.com/office/powerpoint/2010/main" val="3798345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Ik wil heel graag van de gelegenheid</a:t>
            </a:r>
            <a:r>
              <a:rPr lang="nl-NL" baseline="0" noProof="0" dirty="0" smtClean="0"/>
              <a:t> gebruik maken een aantal mensen te bedanken.</a:t>
            </a:r>
          </a:p>
          <a:p>
            <a:endParaRPr lang="nl-NL" baseline="0" noProof="0" dirty="0" smtClean="0"/>
          </a:p>
          <a:p>
            <a:r>
              <a:rPr lang="nl-NL" baseline="0" noProof="0" dirty="0" smtClean="0"/>
              <a:t>Ten eerste mijn ouders. Lieve pa en ma, jullie hebben de buiten financiële steun ook de juiste omgeving weten te creëren waarin mijn wetenschappelijke ambities goed konden gedijen. Heel veel dank hiervoor. Ik vind het heel fijn dat jullie hier vandaag aanwezig kunnen zijn.</a:t>
            </a:r>
          </a:p>
          <a:p>
            <a:endParaRPr lang="nl-NL" baseline="0" noProof="0" dirty="0" smtClean="0"/>
          </a:p>
          <a:p>
            <a:r>
              <a:rPr lang="nl-NL" baseline="0" noProof="0" dirty="0" smtClean="0"/>
              <a:t>Ten tweede mijn gezin: Marga, Eline en Sera. Mijn steun en toeverlaat en goede en slechte tijden. Het warme nest waar het elke dag weer fijn thuiskomen is. Dank voor jullie geduld. Ik was en ben soms erg druk met werk, maar hopelijk ben ik er ook genoeg voor jullie.</a:t>
            </a:r>
          </a:p>
          <a:p>
            <a:endParaRPr lang="nl-NL" baseline="0" noProof="0" dirty="0" smtClean="0"/>
          </a:p>
          <a:p>
            <a:r>
              <a:rPr lang="nl-NL" baseline="0" noProof="0" dirty="0" smtClean="0"/>
              <a:t>Ten derde mijn drie wetenschappelijke vaders: Gerard ‘t Hooft, Pietro </a:t>
            </a:r>
            <a:r>
              <a:rPr lang="nl-NL" baseline="0" noProof="0" dirty="0" err="1" smtClean="0"/>
              <a:t>Perona</a:t>
            </a:r>
            <a:r>
              <a:rPr lang="nl-NL" baseline="0" noProof="0" dirty="0" smtClean="0"/>
              <a:t> en </a:t>
            </a:r>
            <a:r>
              <a:rPr lang="nl-NL" baseline="0" noProof="0" dirty="0" err="1" smtClean="0"/>
              <a:t>Geoffrey</a:t>
            </a:r>
            <a:r>
              <a:rPr lang="nl-NL" baseline="0" noProof="0" dirty="0" smtClean="0"/>
              <a:t> </a:t>
            </a:r>
            <a:r>
              <a:rPr lang="nl-NL" baseline="0" noProof="0" dirty="0" err="1" smtClean="0"/>
              <a:t>Hinton</a:t>
            </a:r>
            <a:r>
              <a:rPr lang="nl-NL" baseline="0" noProof="0" dirty="0" smtClean="0"/>
              <a:t>. Zonder jullie lichtend voorbeeld had ik hier niet gestaan.</a:t>
            </a:r>
          </a:p>
          <a:p>
            <a:endParaRPr lang="nl-NL" baseline="0" noProof="0" dirty="0" smtClean="0"/>
          </a:p>
          <a:p>
            <a:r>
              <a:rPr lang="nl-NL" baseline="0" noProof="0" dirty="0" smtClean="0"/>
              <a:t>En ten slotte natuurlijk mijn collega’s, familie en vrienden die hier vandaag allemaal aanwezig zijn om met mij dit feestje te vieren. </a:t>
            </a:r>
          </a:p>
          <a:p>
            <a:endParaRPr lang="nl-NL" baseline="0" noProof="0" dirty="0" smtClean="0"/>
          </a:p>
          <a:p>
            <a:r>
              <a:rPr lang="nl-NL" baseline="0" noProof="0" dirty="0" smtClean="0"/>
              <a:t>Laten we nu snel een drankje gaan drinken.</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48</a:t>
            </a:fld>
            <a:endParaRPr lang="en-GB"/>
          </a:p>
        </p:txBody>
      </p:sp>
    </p:spTree>
    <p:extLst>
      <p:ext uri="{BB962C8B-B14F-4D97-AF65-F5344CB8AC3E}">
        <p14:creationId xmlns:p14="http://schemas.microsoft.com/office/powerpoint/2010/main" val="388582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de astronomen</a:t>
            </a:r>
            <a:r>
              <a:rPr lang="nl-NL" baseline="0" noProof="0" dirty="0" smtClean="0"/>
              <a:t> zijn toch echt de kampioen in het produceren van grote hoeveelheden data. </a:t>
            </a:r>
          </a:p>
          <a:p>
            <a:r>
              <a:rPr lang="nl-NL" baseline="0" noProof="0" dirty="0" smtClean="0"/>
              <a:t>Hun radiotelescoop die rond 2024 operationeel zal zijn, gaat ongeveer 1 </a:t>
            </a:r>
            <a:r>
              <a:rPr lang="nl-NL" baseline="0" noProof="0" dirty="0" err="1" smtClean="0"/>
              <a:t>exabyte</a:t>
            </a:r>
            <a:r>
              <a:rPr lang="nl-NL" baseline="0" noProof="0" dirty="0" smtClean="0"/>
              <a:t> per dag genereren.</a:t>
            </a:r>
          </a:p>
          <a:p>
            <a:r>
              <a:rPr lang="nl-NL" baseline="0" noProof="0" dirty="0" smtClean="0"/>
              <a:t>Dat is evenveel data in 10 jaar tijd als die 4 </a:t>
            </a:r>
            <a:r>
              <a:rPr lang="nl-NL" baseline="0" noProof="0" dirty="0" err="1" smtClean="0"/>
              <a:t>zettabyte</a:t>
            </a:r>
            <a:r>
              <a:rPr lang="nl-NL" baseline="0" noProof="0" dirty="0" smtClean="0"/>
              <a:t> die de gehele mensheid tot nu toe heeft geproduceerd.</a:t>
            </a:r>
          </a:p>
          <a:p>
            <a:r>
              <a:rPr lang="nl-NL" baseline="0" noProof="0" dirty="0" smtClean="0"/>
              <a:t>Niet al deze data kan worden opgeslagen of getransporteerd wat tot nieuwe fundamentele vragen leidt: wat gooien we aan de bron weg en wat bewaren we voor verdere analyse?</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4</a:t>
            </a:fld>
            <a:endParaRPr lang="en-GB"/>
          </a:p>
        </p:txBody>
      </p:sp>
    </p:spTree>
    <p:extLst>
      <p:ext uri="{BB962C8B-B14F-4D97-AF65-F5344CB8AC3E}">
        <p14:creationId xmlns:p14="http://schemas.microsoft.com/office/powerpoint/2010/main" val="121747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De</a:t>
            </a:r>
            <a:r>
              <a:rPr lang="nl-NL" baseline="0" noProof="0" dirty="0" smtClean="0"/>
              <a:t> data tsunami komt er dus aan. Dat lijdt geen twijfel. Maar wat brengt het ons? Hoe gaat het onze samenleving veranderen? Hoe gaat het ons veranderen? </a:t>
            </a:r>
          </a:p>
          <a:p>
            <a:r>
              <a:rPr lang="nl-NL" noProof="0" dirty="0" smtClean="0"/>
              <a:t>De big data revolutie zal een</a:t>
            </a:r>
            <a:r>
              <a:rPr lang="nl-NL" baseline="0" noProof="0" dirty="0" smtClean="0"/>
              <a:t> mes blijken dat aan twee kanten heel scherp geslepen is: een krachtig middel om onze samenleving veiliger en eerlijker te maken, en om ons leven gezonder en gemakkelijker te maken.</a:t>
            </a:r>
          </a:p>
          <a:p>
            <a:r>
              <a:rPr lang="nl-NL" baseline="0" noProof="0" dirty="0" smtClean="0"/>
              <a:t>Maar zoals met elke nieuwe technologie, kan het ook worden misbruikt. Ik zal nu eerst een aantal voorbeelden bespreken van hoe big data onze samenleving in het algemeen, en ons leven in het bijzonder kan verbeteren.</a:t>
            </a:r>
          </a:p>
          <a:p>
            <a:pPr marL="228600" indent="-228600">
              <a:buAutoNum type="arabicPeriod"/>
            </a:pPr>
            <a:r>
              <a:rPr lang="nl-NL" baseline="0" noProof="0" dirty="0" smtClean="0"/>
              <a:t>Onze samenleving wordt in toenemende mate elektronisch gestuurd en daarmee kwetsbaar voor cybercriminaliteit. De georganiseerde misdaad wordt tegelijkertijd steeds geavanceerder. De continue stroom DDOS aanvallen op banken is daar een voorbeeld van. Slimme virussen kunnen deze virtuele wereld enorm veel schade toebrengen, van het stilleggen van de financiële markten tot het verstoren van de stroomvoorziening. Door het analyseren van patronen kunnen aanvallen vroegtijdig worden gedetecteerd en voorkomen, en de criminelen worden geïdentificeerd. </a:t>
            </a:r>
          </a:p>
          <a:p>
            <a:pPr marL="228600" indent="-228600">
              <a:buAutoNum type="arabicPeriod"/>
            </a:pPr>
            <a:r>
              <a:rPr lang="nl-NL" baseline="0" noProof="0" dirty="0" smtClean="0"/>
              <a:t>Door enorme hoeveelheden jurisprudentie te analyseren zal het in de toekomst misschien mogelijk worden om je door een kunstmatige intelligentie, de elektronische advocaat, te laten verdedigen. En zoals Watson het spel </a:t>
            </a:r>
            <a:r>
              <a:rPr lang="nl-NL" baseline="0" noProof="0" dirty="0" err="1" smtClean="0"/>
              <a:t>Jeopardy</a:t>
            </a:r>
            <a:r>
              <a:rPr lang="nl-NL" baseline="0" noProof="0" dirty="0" smtClean="0"/>
              <a:t> won, is het niet ondenkbaar dat deze e-</a:t>
            </a:r>
            <a:r>
              <a:rPr lang="nl-NL" baseline="0" noProof="0" dirty="0" err="1" smtClean="0"/>
              <a:t>lawyer</a:t>
            </a:r>
            <a:r>
              <a:rPr lang="nl-NL" baseline="0" noProof="0" dirty="0" smtClean="0"/>
              <a:t> een betere keus blijkt te zijn dan zijn menselijke tegenpool.</a:t>
            </a:r>
          </a:p>
          <a:p>
            <a:pPr marL="228600" indent="-228600">
              <a:buAutoNum type="arabicPeriod"/>
            </a:pPr>
            <a:r>
              <a:rPr lang="nl-NL" baseline="0" noProof="0" dirty="0" smtClean="0"/>
              <a:t>Door alle gegevens van alle patiënten wereldwijd centraal op te slaan en te analyseren, zullen we veel beter in staat zijn nieuwe behandelingen en medicatie op haar effectiviteit te testen. Bovendien zullen we op persoonlijk niveau kunnen afleiden welke combinatie van medicatie en behandelingen het meest effectief zal zijn. Ook hier is het heel goed mogelijk dat een elektronische dokter op den duur veel effectiever blijkt dan de menselijke tegenhanger.</a:t>
            </a:r>
          </a:p>
          <a:p>
            <a:pPr marL="228600" indent="-228600">
              <a:buAutoNum type="arabicPeriod"/>
            </a:pPr>
            <a:r>
              <a:rPr lang="nl-NL" baseline="0" noProof="0" dirty="0" smtClean="0"/>
              <a:t>Een greep uit de mogelijkheden die uw leven mogelijk gemakkelijker zullen maken: uw mobiele telefoon vertaald voor u in </a:t>
            </a:r>
            <a:r>
              <a:rPr lang="nl-NL" baseline="0" noProof="0" dirty="0" err="1" smtClean="0"/>
              <a:t>realtime</a:t>
            </a:r>
            <a:r>
              <a:rPr lang="nl-NL" baseline="0" noProof="0" dirty="0" smtClean="0"/>
              <a:t> wat een Chinese voorbijgangen u vraagt in het Chinees, </a:t>
            </a:r>
            <a:r>
              <a:rPr lang="nl-NL" baseline="0" noProof="0" dirty="0" err="1" smtClean="0"/>
              <a:t>Facebook</a:t>
            </a:r>
            <a:r>
              <a:rPr lang="nl-NL" baseline="0" noProof="0" dirty="0" smtClean="0"/>
              <a:t> begrijpt uw persoonlijkheid zo goed dat het de ideale levenspartner voor u vindt, </a:t>
            </a:r>
            <a:r>
              <a:rPr lang="nl-NL" baseline="0" noProof="0" dirty="0" err="1" smtClean="0"/>
              <a:t>Amazon</a:t>
            </a:r>
            <a:r>
              <a:rPr lang="nl-NL" baseline="0" noProof="0" dirty="0" smtClean="0"/>
              <a:t> weet precies welk boek u nu zin heeft om te lezen en welke film u vanavond wil kijken, uw auto rijdt u volledig autonoom en 100% veilig naar uw werk, Tomtom projecteert op uw bril de snelste route naar het Spui, en vindt de beste parkeerplaats. De mogelijkheden zullen onuitputtelijk blijken.      </a:t>
            </a:r>
          </a:p>
          <a:p>
            <a:r>
              <a:rPr lang="nl-NL" baseline="0" noProof="0" dirty="0" smtClean="0"/>
              <a:t> </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5</a:t>
            </a:fld>
            <a:endParaRPr lang="en-GB"/>
          </a:p>
        </p:txBody>
      </p:sp>
    </p:spTree>
    <p:extLst>
      <p:ext uri="{BB962C8B-B14F-4D97-AF65-F5344CB8AC3E}">
        <p14:creationId xmlns:p14="http://schemas.microsoft.com/office/powerpoint/2010/main" val="407271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zoals ik al zei,</a:t>
            </a:r>
            <a:r>
              <a:rPr lang="nl-NL" baseline="0" noProof="0" dirty="0" smtClean="0"/>
              <a:t> er is ook een keerzijde aan de mogelijkheden die big data ons brengen. </a:t>
            </a:r>
          </a:p>
          <a:p>
            <a:r>
              <a:rPr lang="nl-NL" baseline="0" noProof="0" dirty="0" smtClean="0"/>
              <a:t>De mogelijke privacy schendingen zijn pijnlijk doorgedrongen tot het collectieve bewustzijn met de onthullingen van Edward </a:t>
            </a:r>
            <a:r>
              <a:rPr lang="nl-NL" baseline="0" noProof="0" dirty="0" err="1" smtClean="0"/>
              <a:t>Snowden</a:t>
            </a:r>
            <a:r>
              <a:rPr lang="nl-NL" baseline="0" noProof="0" dirty="0" smtClean="0"/>
              <a:t>. </a:t>
            </a:r>
          </a:p>
          <a:p>
            <a:r>
              <a:rPr lang="nl-NL" baseline="0" noProof="0" dirty="0" smtClean="0"/>
              <a:t>Fundamentele vragen werpen zich op: hoe ver mag de AIVD of de NSA gaan in het verzamelen en opslaan van persoonlijke data om onze samenleving tegen terrorisme en cybercriminaliteit te beschermen? </a:t>
            </a:r>
          </a:p>
          <a:p>
            <a:r>
              <a:rPr lang="nl-NL" baseline="0" noProof="0" dirty="0" smtClean="0"/>
              <a:t>Wat mag </a:t>
            </a:r>
            <a:r>
              <a:rPr lang="nl-NL" baseline="0" noProof="0" dirty="0" err="1" smtClean="0"/>
              <a:t>Facebook</a:t>
            </a:r>
            <a:r>
              <a:rPr lang="nl-NL" baseline="0" noProof="0" dirty="0" smtClean="0"/>
              <a:t> doen met de data die ze over ons online gedrag verzamelt?</a:t>
            </a:r>
          </a:p>
          <a:p>
            <a:r>
              <a:rPr lang="nl-NL" baseline="0" noProof="0" dirty="0" smtClean="0"/>
              <a:t>Wat betekent het voor de samenleving als iedereen dadelijk via een Google-bril zijn hele leven op video vastlegt?</a:t>
            </a:r>
          </a:p>
          <a:p>
            <a:r>
              <a:rPr lang="nl-NL" baseline="0" noProof="0" dirty="0" smtClean="0"/>
              <a:t>Big data kan op vele manieren ernstig misbruikt worden, en daar dienen we ons terdege rekenschap van de geven. </a:t>
            </a:r>
          </a:p>
          <a:p>
            <a:r>
              <a:rPr lang="nl-NL" baseline="0" noProof="0" dirty="0" smtClean="0"/>
              <a:t>Om een aantal voorbeelden de revue te laten passeren:</a:t>
            </a:r>
          </a:p>
          <a:p>
            <a:r>
              <a:rPr lang="nl-NL" baseline="0" noProof="0" dirty="0" smtClean="0"/>
              <a:t>Persoonlijke informatie kan worden misbruikt om politieke tegenstanders te beschadigen.</a:t>
            </a:r>
          </a:p>
          <a:p>
            <a:r>
              <a:rPr lang="nl-NL" baseline="0" noProof="0" dirty="0" smtClean="0"/>
              <a:t>Uw gezondheidsverzekering kan via uw genetische profiel bepalen of u een verhoogde kans op kanker heeft en uw polis aanpassen.</a:t>
            </a:r>
          </a:p>
          <a:p>
            <a:r>
              <a:rPr lang="nl-NL" baseline="0" noProof="0" dirty="0" smtClean="0"/>
              <a:t>Zelfrijdende auto’s kunnen vrachtwagenchauffeurs overbodig maken. </a:t>
            </a:r>
          </a:p>
          <a:p>
            <a:r>
              <a:rPr lang="nl-NL" baseline="0" noProof="0" dirty="0" smtClean="0"/>
              <a:t>Het is aan de politiek om snel te reageren met nieuwe wetgeving om dit soort misbruik te voorkomen.</a:t>
            </a:r>
          </a:p>
        </p:txBody>
      </p:sp>
      <p:sp>
        <p:nvSpPr>
          <p:cNvPr id="4" name="Slide Number Placeholder 3"/>
          <p:cNvSpPr>
            <a:spLocks noGrp="1"/>
          </p:cNvSpPr>
          <p:nvPr>
            <p:ph type="sldNum" sz="quarter" idx="10"/>
          </p:nvPr>
        </p:nvSpPr>
        <p:spPr/>
        <p:txBody>
          <a:bodyPr/>
          <a:lstStyle/>
          <a:p>
            <a:fld id="{13747300-7656-3A43-B2C6-C18E2A0BE8A6}" type="slidenum">
              <a:rPr lang="en-GB" smtClean="0"/>
              <a:t>6</a:t>
            </a:fld>
            <a:endParaRPr lang="en-GB"/>
          </a:p>
        </p:txBody>
      </p:sp>
    </p:spTree>
    <p:extLst>
      <p:ext uri="{BB962C8B-B14F-4D97-AF65-F5344CB8AC3E}">
        <p14:creationId xmlns:p14="http://schemas.microsoft.com/office/powerpoint/2010/main" val="246618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data alleen</a:t>
            </a:r>
            <a:r>
              <a:rPr lang="nl-NL" baseline="0" noProof="0" dirty="0" smtClean="0"/>
              <a:t> is niets waard. Het is een ruwe grondstof.</a:t>
            </a:r>
          </a:p>
          <a:p>
            <a:r>
              <a:rPr lang="nl-NL" baseline="0" noProof="0" dirty="0" smtClean="0"/>
              <a:t>Het is als de gouderts waar het goud nog uit gehaald moet worden. </a:t>
            </a:r>
          </a:p>
          <a:p>
            <a:r>
              <a:rPr lang="nl-NL" baseline="0" noProof="0" dirty="0" smtClean="0"/>
              <a:t>Het goud zelf is de nuttige informatie die in data verscholen zit. </a:t>
            </a:r>
          </a:p>
          <a:p>
            <a:r>
              <a:rPr lang="nl-NL" baseline="0" noProof="0" dirty="0" smtClean="0"/>
              <a:t>Deze nuttige informatie moet worden ontsloten door gebruik te maken van de technieken van de machine learning.</a:t>
            </a:r>
          </a:p>
          <a:p>
            <a:r>
              <a:rPr lang="nl-NL" baseline="0" noProof="0" dirty="0" smtClean="0"/>
              <a:t>Machine learning is dus het equivalent van het pikhouweel en de drilboor, het gereedschap waarmee de informatie uit de data wordt ontgonnen.</a:t>
            </a:r>
          </a:p>
          <a:p>
            <a:r>
              <a:rPr lang="nl-NL" baseline="0" noProof="0" dirty="0" smtClean="0"/>
              <a:t>De activiteit van het ontsluiten van informatie wordt niet voor niets ook wel eens </a:t>
            </a:r>
            <a:r>
              <a:rPr lang="nl-NL" baseline="0" noProof="0" dirty="0" err="1" smtClean="0"/>
              <a:t>data-mining</a:t>
            </a:r>
            <a:r>
              <a:rPr lang="nl-NL" baseline="0" noProof="0" dirty="0" smtClean="0"/>
              <a:t> genoemd.</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7</a:t>
            </a:fld>
            <a:endParaRPr lang="en-GB"/>
          </a:p>
        </p:txBody>
      </p:sp>
    </p:spTree>
    <p:extLst>
      <p:ext uri="{BB962C8B-B14F-4D97-AF65-F5344CB8AC3E}">
        <p14:creationId xmlns:p14="http://schemas.microsoft.com/office/powerpoint/2010/main" val="247328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We kunnen dit verder verduidelijken door het concept datascope te introduceren.</a:t>
            </a:r>
          </a:p>
          <a:p>
            <a:r>
              <a:rPr lang="nl-NL" noProof="0" dirty="0" smtClean="0"/>
              <a:t>De</a:t>
            </a:r>
            <a:r>
              <a:rPr lang="nl-NL" baseline="0" noProof="0" dirty="0" smtClean="0"/>
              <a:t> datascope analyseert de virtuele wereld van de </a:t>
            </a:r>
            <a:r>
              <a:rPr lang="nl-NL" baseline="0" noProof="0" dirty="0" err="1" smtClean="0"/>
              <a:t>énen</a:t>
            </a:r>
            <a:r>
              <a:rPr lang="nl-NL" baseline="0" noProof="0" dirty="0" smtClean="0"/>
              <a:t> en nullen (de data).</a:t>
            </a:r>
          </a:p>
          <a:p>
            <a:r>
              <a:rPr lang="nl-NL" baseline="0" noProof="0" dirty="0" smtClean="0"/>
              <a:t>Net zoals een microscoop diep doordringt in de details van de echte materie, zo dringt de datascope door tot de details van de virtuele data-wereld.</a:t>
            </a:r>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8</a:t>
            </a:fld>
            <a:endParaRPr lang="en-GB"/>
          </a:p>
        </p:txBody>
      </p:sp>
    </p:spTree>
    <p:extLst>
      <p:ext uri="{BB962C8B-B14F-4D97-AF65-F5344CB8AC3E}">
        <p14:creationId xmlns:p14="http://schemas.microsoft.com/office/powerpoint/2010/main" val="1605762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smtClean="0"/>
              <a:t>Maar misschien</a:t>
            </a:r>
            <a:r>
              <a:rPr lang="nl-NL" baseline="0" noProof="0" dirty="0" smtClean="0"/>
              <a:t> wordt het allemaal al wat te abstract voor u. </a:t>
            </a:r>
          </a:p>
          <a:p>
            <a:r>
              <a:rPr lang="nl-NL" baseline="0" noProof="0" dirty="0" smtClean="0"/>
              <a:t>Laat ik daarom het één en ander aan de hand van een voorbeeld uitleggen dat voor één ieder waarschijnlijk dicht bij huis is.</a:t>
            </a:r>
          </a:p>
          <a:p>
            <a:r>
              <a:rPr lang="nl-NL" baseline="0" noProof="0" dirty="0" smtClean="0"/>
              <a:t>We gaan allemaal wel eens shoppen bij een supermarkt. </a:t>
            </a:r>
          </a:p>
          <a:p>
            <a:r>
              <a:rPr lang="nl-NL" baseline="0" noProof="0" dirty="0" smtClean="0"/>
              <a:t>Laten we als voorbeeld maar even de moeder der supermarkten nemen, de Appie.</a:t>
            </a:r>
          </a:p>
          <a:p>
            <a:r>
              <a:rPr lang="nl-NL" baseline="0" noProof="0" dirty="0" smtClean="0"/>
              <a:t>U heeft waarschijnlijk ook wel een bonuskaart. Met die bonuskaart wordt bijgehouden welke boodschappen u op op welke dag heeft gedaan.</a:t>
            </a:r>
          </a:p>
          <a:p>
            <a:r>
              <a:rPr lang="nl-NL" baseline="0" noProof="0" dirty="0" smtClean="0"/>
              <a:t>Laten we er even vanuit gaan dat 10 miljoen Nederlanders met een bonuskaart 2 keer per week gaan shoppen en dan ongeveer 10 artikelen kopen per bezoek.</a:t>
            </a:r>
          </a:p>
          <a:p>
            <a:r>
              <a:rPr lang="nl-NL" baseline="0" noProof="0" dirty="0" smtClean="0"/>
              <a:t>Dat betekent dat de AH ongeveer 10 miljard boodschappen per jaar kan toevoegen aan haar databestand! </a:t>
            </a:r>
          </a:p>
          <a:p>
            <a:r>
              <a:rPr lang="nl-NL" baseline="0" noProof="0" dirty="0" smtClean="0"/>
              <a:t>Dat is dus Big Data!</a:t>
            </a:r>
          </a:p>
          <a:p>
            <a:endParaRPr lang="nl-NL" noProof="0" dirty="0"/>
          </a:p>
        </p:txBody>
      </p:sp>
      <p:sp>
        <p:nvSpPr>
          <p:cNvPr id="4" name="Slide Number Placeholder 3"/>
          <p:cNvSpPr>
            <a:spLocks noGrp="1"/>
          </p:cNvSpPr>
          <p:nvPr>
            <p:ph type="sldNum" sz="quarter" idx="10"/>
          </p:nvPr>
        </p:nvSpPr>
        <p:spPr/>
        <p:txBody>
          <a:bodyPr/>
          <a:lstStyle/>
          <a:p>
            <a:fld id="{13747300-7656-3A43-B2C6-C18E2A0BE8A6}" type="slidenum">
              <a:rPr lang="en-GB" smtClean="0"/>
              <a:t>9</a:t>
            </a:fld>
            <a:endParaRPr lang="en-GB"/>
          </a:p>
        </p:txBody>
      </p:sp>
    </p:spTree>
    <p:extLst>
      <p:ext uri="{BB962C8B-B14F-4D97-AF65-F5344CB8AC3E}">
        <p14:creationId xmlns:p14="http://schemas.microsoft.com/office/powerpoint/2010/main" val="177324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46B2B7-4950-2F47-93E5-9C42D0E021D3}" type="datetimeFigureOut">
              <a:rPr lang="en-US" smtClean="0"/>
              <a:t>1/29/14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76359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46B2B7-4950-2F47-93E5-9C42D0E021D3}" type="datetimeFigureOut">
              <a:rPr lang="en-US" smtClean="0"/>
              <a:t>1/29/14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1353090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46B2B7-4950-2F47-93E5-9C42D0E021D3}" type="datetimeFigureOut">
              <a:rPr lang="en-US" smtClean="0"/>
              <a:t>1/29/14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197416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2" name="Shape 12"/>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rtl="0">
              <a:defRPr/>
            </a:lvl1pPr>
            <a:lvl2pPr marL="742950" indent="-285750" rtl="0">
              <a:defRPr/>
            </a:lvl2pPr>
            <a:lvl3pPr marL="1143000" indent="-228600" rtl="0">
              <a:defRPr/>
            </a:lvl3pPr>
            <a:lvl4pPr marL="1600200" indent="-228600"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314692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46B2B7-4950-2F47-93E5-9C42D0E021D3}" type="datetimeFigureOut">
              <a:rPr lang="en-US" smtClean="0"/>
              <a:t>1/29/14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886791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46B2B7-4950-2F47-93E5-9C42D0E021D3}" type="datetimeFigureOut">
              <a:rPr lang="en-US" smtClean="0"/>
              <a:t>1/29/14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272008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46B2B7-4950-2F47-93E5-9C42D0E021D3}" type="datetimeFigureOut">
              <a:rPr lang="en-US" smtClean="0"/>
              <a:t>1/29/14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624310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46B2B7-4950-2F47-93E5-9C42D0E021D3}" type="datetimeFigureOut">
              <a:rPr lang="en-US" smtClean="0"/>
              <a:t>1/29/14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197653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46B2B7-4950-2F47-93E5-9C42D0E021D3}" type="datetimeFigureOut">
              <a:rPr lang="en-US" smtClean="0"/>
              <a:t>1/29/14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130659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46B2B7-4950-2F47-93E5-9C42D0E021D3}" type="datetimeFigureOut">
              <a:rPr lang="en-US" smtClean="0"/>
              <a:t>1/29/14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41148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46B2B7-4950-2F47-93E5-9C42D0E021D3}" type="datetimeFigureOut">
              <a:rPr lang="en-US" smtClean="0"/>
              <a:t>1/29/14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696830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46B2B7-4950-2F47-93E5-9C42D0E021D3}" type="datetimeFigureOut">
              <a:rPr lang="en-US" smtClean="0"/>
              <a:t>1/29/14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5A99206-54FA-6A4A-8426-1CE6C2567C9D}" type="slidenum">
              <a:rPr lang="en-GB" smtClean="0"/>
              <a:t>‹#›</a:t>
            </a:fld>
            <a:endParaRPr lang="en-GB"/>
          </a:p>
        </p:txBody>
      </p:sp>
    </p:spTree>
    <p:extLst>
      <p:ext uri="{BB962C8B-B14F-4D97-AF65-F5344CB8AC3E}">
        <p14:creationId xmlns:p14="http://schemas.microsoft.com/office/powerpoint/2010/main" val="6541416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46B2B7-4950-2F47-93E5-9C42D0E021D3}" type="datetimeFigureOut">
              <a:rPr lang="en-US" smtClean="0"/>
              <a:t>1/29/14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A99206-54FA-6A4A-8426-1CE6C2567C9D}" type="slidenum">
              <a:rPr lang="en-GB" smtClean="0"/>
              <a:t>‹#›</a:t>
            </a:fld>
            <a:endParaRPr lang="en-GB"/>
          </a:p>
        </p:txBody>
      </p:sp>
    </p:spTree>
    <p:extLst>
      <p:ext uri="{BB962C8B-B14F-4D97-AF65-F5344CB8AC3E}">
        <p14:creationId xmlns:p14="http://schemas.microsoft.com/office/powerpoint/2010/main" val="359521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9.emf"/><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4" Type="http://schemas.openxmlformats.org/officeDocument/2006/relationships/image" Target="../media/image47.jpe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55.jpeg"/><Relationship Id="rId5" Type="http://schemas.openxmlformats.org/officeDocument/2006/relationships/image" Target="../media/image56.jp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4" Type="http://schemas.openxmlformats.org/officeDocument/2006/relationships/image" Target="../media/image55.jpeg"/><Relationship Id="rId5" Type="http://schemas.openxmlformats.org/officeDocument/2006/relationships/image" Target="../media/image56.jpg"/><Relationship Id="rId6"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6.jpe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46.gif"/><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 Id="rId3"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0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8.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image" Target="../media/image10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6.xml"/><Relationship Id="rId2" Type="http://schemas.openxmlformats.org/officeDocument/2006/relationships/image" Target="../media/image1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300" y="276822"/>
            <a:ext cx="4004132" cy="1460782"/>
          </a:xfrm>
        </p:spPr>
        <p:txBody>
          <a:bodyPr>
            <a:normAutofit/>
          </a:bodyPr>
          <a:lstStyle/>
          <a:p>
            <a:r>
              <a:rPr lang="nl-NL" sz="2000" dirty="0" smtClean="0"/>
              <a:t>Van veel data, </a:t>
            </a:r>
            <a:br>
              <a:rPr lang="nl-NL" sz="2000" dirty="0" smtClean="0"/>
            </a:br>
            <a:r>
              <a:rPr lang="nl-NL" sz="2000" dirty="0" smtClean="0"/>
              <a:t>snelle computers </a:t>
            </a:r>
            <a:br>
              <a:rPr lang="nl-NL" sz="2000" dirty="0" smtClean="0"/>
            </a:br>
            <a:r>
              <a:rPr lang="nl-NL" sz="2000" dirty="0" smtClean="0"/>
              <a:t>en complexe modellen  </a:t>
            </a:r>
            <a:br>
              <a:rPr lang="nl-NL" sz="2000" dirty="0" smtClean="0"/>
            </a:br>
            <a:r>
              <a:rPr lang="nl-NL" sz="2000" dirty="0" smtClean="0"/>
              <a:t>tot zelflerende machines</a:t>
            </a:r>
            <a:endParaRPr lang="nl-NL" sz="2000" dirty="0"/>
          </a:p>
        </p:txBody>
      </p:sp>
      <p:sp>
        <p:nvSpPr>
          <p:cNvPr id="5" name="TextBox 4"/>
          <p:cNvSpPr txBox="1"/>
          <p:nvPr/>
        </p:nvSpPr>
        <p:spPr>
          <a:xfrm>
            <a:off x="5223336" y="559081"/>
            <a:ext cx="3101630" cy="1015663"/>
          </a:xfrm>
          <a:prstGeom prst="rect">
            <a:avLst/>
          </a:prstGeom>
          <a:noFill/>
        </p:spPr>
        <p:txBody>
          <a:bodyPr wrap="none" rtlCol="0">
            <a:spAutoFit/>
          </a:bodyPr>
          <a:lstStyle/>
          <a:p>
            <a:pPr algn="ctr"/>
            <a:r>
              <a:rPr lang="nl-NL" sz="2000" dirty="0" smtClean="0">
                <a:solidFill>
                  <a:srgbClr val="FF0000"/>
                </a:solidFill>
              </a:rPr>
              <a:t>Max Welling</a:t>
            </a:r>
          </a:p>
          <a:p>
            <a:pPr algn="ctr"/>
            <a:r>
              <a:rPr lang="nl-NL" sz="2000" dirty="0" smtClean="0">
                <a:solidFill>
                  <a:srgbClr val="FF0000"/>
                </a:solidFill>
              </a:rPr>
              <a:t>Universiteit van Amsterdam</a:t>
            </a:r>
          </a:p>
          <a:p>
            <a:pPr algn="ctr"/>
            <a:r>
              <a:rPr lang="nl-NL" sz="2000" dirty="0" smtClean="0">
                <a:solidFill>
                  <a:srgbClr val="FF0000"/>
                </a:solidFill>
              </a:rPr>
              <a:t>29 januari 2014</a:t>
            </a:r>
            <a:endParaRPr lang="nl-NL" sz="2000" dirty="0">
              <a:solidFill>
                <a:srgbClr val="FF0000"/>
              </a:solidFill>
            </a:endParaRPr>
          </a:p>
        </p:txBody>
      </p:sp>
      <p:pic>
        <p:nvPicPr>
          <p:cNvPr id="7" name="Picture 6" descr="Slide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52174" y="1982015"/>
            <a:ext cx="5165678" cy="4668701"/>
          </a:xfrm>
          <a:prstGeom prst="rect">
            <a:avLst/>
          </a:prstGeom>
        </p:spPr>
      </p:pic>
      <p:sp>
        <p:nvSpPr>
          <p:cNvPr id="3" name="Slide Number Placeholder 2"/>
          <p:cNvSpPr>
            <a:spLocks noGrp="1"/>
          </p:cNvSpPr>
          <p:nvPr>
            <p:ph type="sldNum" sz="quarter" idx="12"/>
          </p:nvPr>
        </p:nvSpPr>
        <p:spPr/>
        <p:txBody>
          <a:bodyPr/>
          <a:lstStyle/>
          <a:p>
            <a:fld id="{BC2902A8-8A0F-5943-97C6-DA18478EFB64}" type="slidenum">
              <a:rPr lang="en-GB" smtClean="0"/>
              <a:t>1</a:t>
            </a:fld>
            <a:endParaRPr lang="en-GB"/>
          </a:p>
        </p:txBody>
      </p:sp>
    </p:spTree>
    <p:extLst>
      <p:ext uri="{BB962C8B-B14F-4D97-AF65-F5344CB8AC3E}">
        <p14:creationId xmlns:p14="http://schemas.microsoft.com/office/powerpoint/2010/main" val="34222608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6038"/>
            <a:ext cx="8229600" cy="1143000"/>
          </a:xfrm>
        </p:spPr>
        <p:txBody>
          <a:bodyPr/>
          <a:lstStyle/>
          <a:p>
            <a:r>
              <a:rPr lang="en-GB" dirty="0" smtClean="0"/>
              <a:t>Gordon </a:t>
            </a:r>
            <a:r>
              <a:rPr lang="en-GB" dirty="0" err="1" smtClean="0"/>
              <a:t>bij</a:t>
            </a:r>
            <a:r>
              <a:rPr lang="en-GB" dirty="0" smtClean="0"/>
              <a:t> de  </a:t>
            </a:r>
            <a:r>
              <a:rPr lang="en-GB" dirty="0" err="1" smtClean="0"/>
              <a:t>Appie</a:t>
            </a:r>
            <a:r>
              <a:rPr lang="en-GB" dirty="0" smtClean="0"/>
              <a:t> </a:t>
            </a:r>
            <a:endParaRPr lang="en-GB" dirty="0"/>
          </a:p>
        </p:txBody>
      </p:sp>
      <p:pic>
        <p:nvPicPr>
          <p:cNvPr id="9" name="Picture 8"/>
          <p:cNvPicPr>
            <a:picLocks noChangeAspect="1"/>
          </p:cNvPicPr>
          <p:nvPr/>
        </p:nvPicPr>
        <p:blipFill>
          <a:blip r:embed="rId3"/>
          <a:stretch>
            <a:fillRect/>
          </a:stretch>
        </p:blipFill>
        <p:spPr>
          <a:xfrm>
            <a:off x="3492501" y="1462826"/>
            <a:ext cx="1914354" cy="1148612"/>
          </a:xfrm>
          <a:prstGeom prst="rect">
            <a:avLst/>
          </a:prstGeom>
        </p:spPr>
      </p:pic>
      <p:pic>
        <p:nvPicPr>
          <p:cNvPr id="2" name="Picture 1"/>
          <p:cNvPicPr>
            <a:picLocks noChangeAspect="1"/>
          </p:cNvPicPr>
          <p:nvPr/>
        </p:nvPicPr>
        <p:blipFill>
          <a:blip r:embed="rId4"/>
          <a:stretch>
            <a:fillRect/>
          </a:stretch>
        </p:blipFill>
        <p:spPr>
          <a:xfrm>
            <a:off x="834673" y="3327400"/>
            <a:ext cx="1078769" cy="1003300"/>
          </a:xfrm>
          <a:prstGeom prst="rect">
            <a:avLst/>
          </a:prstGeom>
        </p:spPr>
      </p:pic>
      <p:sp>
        <p:nvSpPr>
          <p:cNvPr id="3" name="TextBox 2"/>
          <p:cNvSpPr txBox="1"/>
          <p:nvPr/>
        </p:nvSpPr>
        <p:spPr>
          <a:xfrm>
            <a:off x="491773" y="4686300"/>
            <a:ext cx="1736373" cy="1754327"/>
          </a:xfrm>
          <a:prstGeom prst="rect">
            <a:avLst/>
          </a:prstGeom>
          <a:noFill/>
        </p:spPr>
        <p:txBody>
          <a:bodyPr wrap="none" rtlCol="0">
            <a:spAutoFit/>
          </a:bodyPr>
          <a:lstStyle/>
          <a:p>
            <a:pPr marL="285750" indent="-285750">
              <a:buFont typeface="Arial"/>
              <a:buChar char="•"/>
            </a:pPr>
            <a:r>
              <a:rPr lang="nl-NL" dirty="0" smtClean="0"/>
              <a:t>45 jaar oud</a:t>
            </a:r>
          </a:p>
          <a:p>
            <a:pPr marL="285750" indent="-285750">
              <a:buFont typeface="Arial"/>
              <a:buChar char="•"/>
            </a:pPr>
            <a:r>
              <a:rPr lang="nl-NL" dirty="0"/>
              <a:t>z</a:t>
            </a:r>
            <a:r>
              <a:rPr lang="nl-NL" dirty="0" smtClean="0"/>
              <a:t>anger</a:t>
            </a:r>
          </a:p>
          <a:p>
            <a:pPr marL="285750" indent="-285750">
              <a:buFont typeface="Arial"/>
              <a:buChar char="•"/>
            </a:pPr>
            <a:r>
              <a:rPr lang="nl-NL" dirty="0"/>
              <a:t>m</a:t>
            </a:r>
            <a:r>
              <a:rPr lang="nl-NL" dirty="0" smtClean="0"/>
              <a:t>an</a:t>
            </a:r>
          </a:p>
          <a:p>
            <a:pPr marL="285750" indent="-285750">
              <a:buFont typeface="Arial"/>
              <a:buChar char="•"/>
            </a:pPr>
            <a:r>
              <a:rPr lang="nl-NL" dirty="0"/>
              <a:t>w</a:t>
            </a:r>
            <a:r>
              <a:rPr lang="nl-NL" dirty="0" smtClean="0"/>
              <a:t>oont samen</a:t>
            </a:r>
          </a:p>
          <a:p>
            <a:pPr marL="285750" indent="-285750">
              <a:buFont typeface="Arial"/>
              <a:buChar char="•"/>
            </a:pPr>
            <a:r>
              <a:rPr lang="nl-NL" dirty="0" smtClean="0"/>
              <a:t>…</a:t>
            </a:r>
          </a:p>
          <a:p>
            <a:endParaRPr lang="nl-NL" dirty="0"/>
          </a:p>
        </p:txBody>
      </p:sp>
      <p:pic>
        <p:nvPicPr>
          <p:cNvPr id="5" name="Picture 4"/>
          <p:cNvPicPr>
            <a:picLocks noChangeAspect="1"/>
          </p:cNvPicPr>
          <p:nvPr/>
        </p:nvPicPr>
        <p:blipFill>
          <a:blip r:embed="rId5"/>
          <a:stretch>
            <a:fillRect/>
          </a:stretch>
        </p:blipFill>
        <p:spPr>
          <a:xfrm>
            <a:off x="6998052" y="2959100"/>
            <a:ext cx="1587500" cy="1587500"/>
          </a:xfrm>
          <a:prstGeom prst="rect">
            <a:avLst/>
          </a:prstGeom>
        </p:spPr>
      </p:pic>
      <p:sp>
        <p:nvSpPr>
          <p:cNvPr id="6" name="TextBox 5"/>
          <p:cNvSpPr txBox="1"/>
          <p:nvPr/>
        </p:nvSpPr>
        <p:spPr>
          <a:xfrm>
            <a:off x="7099652" y="4826000"/>
            <a:ext cx="1672253" cy="1477328"/>
          </a:xfrm>
          <a:prstGeom prst="rect">
            <a:avLst/>
          </a:prstGeom>
          <a:noFill/>
        </p:spPr>
        <p:txBody>
          <a:bodyPr wrap="none" rtlCol="0">
            <a:spAutoFit/>
          </a:bodyPr>
          <a:lstStyle/>
          <a:p>
            <a:pPr marL="285750" indent="-285750">
              <a:buFont typeface="Arial"/>
              <a:buChar char="•"/>
            </a:pPr>
            <a:r>
              <a:rPr lang="nl-NL" dirty="0"/>
              <a:t>m</a:t>
            </a:r>
            <a:r>
              <a:rPr lang="nl-NL" dirty="0" smtClean="0"/>
              <a:t>elkproduct</a:t>
            </a:r>
          </a:p>
          <a:p>
            <a:pPr marL="285750" indent="-285750">
              <a:buFont typeface="Arial"/>
              <a:buChar char="•"/>
            </a:pPr>
            <a:r>
              <a:rPr lang="nl-NL" dirty="0" smtClean="0"/>
              <a:t>0.99 €</a:t>
            </a:r>
          </a:p>
          <a:p>
            <a:pPr marL="285750" indent="-285750">
              <a:buFont typeface="Arial"/>
              <a:buChar char="•"/>
            </a:pPr>
            <a:r>
              <a:rPr lang="nl-NL" dirty="0"/>
              <a:t>b</a:t>
            </a:r>
            <a:r>
              <a:rPr lang="nl-NL" dirty="0" smtClean="0"/>
              <a:t>iologisch</a:t>
            </a:r>
          </a:p>
          <a:p>
            <a:pPr marL="285750" indent="-285750">
              <a:buFont typeface="Arial"/>
              <a:buChar char="•"/>
            </a:pPr>
            <a:r>
              <a:rPr lang="nl-NL" dirty="0" smtClean="0"/>
              <a:t>1 liter</a:t>
            </a:r>
          </a:p>
          <a:p>
            <a:pPr marL="285750" indent="-285750">
              <a:buFont typeface="Arial"/>
              <a:buChar char="•"/>
            </a:pPr>
            <a:r>
              <a:rPr lang="nl-NL" dirty="0" smtClean="0"/>
              <a:t>…</a:t>
            </a:r>
            <a:endParaRPr lang="nl-NL" dirty="0"/>
          </a:p>
        </p:txBody>
      </p:sp>
      <p:cxnSp>
        <p:nvCxnSpPr>
          <p:cNvPr id="10" name="Straight Arrow Connector 9"/>
          <p:cNvCxnSpPr/>
          <p:nvPr/>
        </p:nvCxnSpPr>
        <p:spPr>
          <a:xfrm>
            <a:off x="2320573" y="3746500"/>
            <a:ext cx="126082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562600" y="3708400"/>
            <a:ext cx="1384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060700" y="3913643"/>
            <a:ext cx="3121367" cy="2862323"/>
          </a:xfrm>
          <a:prstGeom prst="rect">
            <a:avLst/>
          </a:prstGeom>
          <a:noFill/>
        </p:spPr>
        <p:txBody>
          <a:bodyPr wrap="none" rtlCol="0">
            <a:spAutoFit/>
          </a:bodyPr>
          <a:lstStyle/>
          <a:p>
            <a:r>
              <a:rPr lang="nl-NL" dirty="0" smtClean="0"/>
              <a:t>Gordon kocht:</a:t>
            </a:r>
          </a:p>
          <a:p>
            <a:endParaRPr lang="nl-NL" dirty="0" smtClean="0"/>
          </a:p>
          <a:p>
            <a:pPr marL="285750" indent="-285750">
              <a:buFont typeface="Arial"/>
              <a:buChar char="•"/>
            </a:pPr>
            <a:r>
              <a:rPr lang="nl-NL" dirty="0"/>
              <a:t>o</a:t>
            </a:r>
            <a:r>
              <a:rPr lang="nl-NL" dirty="0" smtClean="0"/>
              <a:t>p 29 januari</a:t>
            </a:r>
          </a:p>
          <a:p>
            <a:pPr marL="285750" indent="-285750">
              <a:buFont typeface="Arial"/>
              <a:buChar char="•"/>
            </a:pPr>
            <a:r>
              <a:rPr lang="nl-NL" dirty="0"/>
              <a:t>o</a:t>
            </a:r>
            <a:r>
              <a:rPr lang="nl-NL" dirty="0" smtClean="0"/>
              <a:t>m 16:35 uur</a:t>
            </a:r>
          </a:p>
          <a:p>
            <a:pPr marL="285750" indent="-285750">
              <a:buFont typeface="Arial"/>
              <a:buChar char="•"/>
            </a:pPr>
            <a:r>
              <a:rPr lang="nl-NL" dirty="0"/>
              <a:t>o</a:t>
            </a:r>
            <a:r>
              <a:rPr lang="nl-NL" dirty="0" smtClean="0"/>
              <a:t>p de </a:t>
            </a:r>
            <a:r>
              <a:rPr lang="nl-NL" sz="1600" dirty="0" err="1" smtClean="0"/>
              <a:t>Reguliersbreestraat</a:t>
            </a:r>
            <a:r>
              <a:rPr lang="nl-NL" sz="1600" dirty="0" smtClean="0"/>
              <a:t> 22-A</a:t>
            </a:r>
            <a:endParaRPr lang="nl-NL" dirty="0" smtClean="0"/>
          </a:p>
          <a:p>
            <a:pPr marL="285750" indent="-285750">
              <a:buFont typeface="Arial"/>
              <a:buChar char="•"/>
            </a:pPr>
            <a:r>
              <a:rPr lang="nl-NL" dirty="0" smtClean="0"/>
              <a:t>In Amsterdam</a:t>
            </a:r>
          </a:p>
          <a:p>
            <a:pPr marL="285750" indent="-285750">
              <a:buFont typeface="Arial"/>
              <a:buChar char="•"/>
            </a:pPr>
            <a:r>
              <a:rPr lang="nl-NL" dirty="0" smtClean="0"/>
              <a:t>een pak biologische yoghurt</a:t>
            </a:r>
          </a:p>
          <a:p>
            <a:pPr marL="285750" indent="-285750">
              <a:buFont typeface="Arial"/>
              <a:buChar char="•"/>
            </a:pPr>
            <a:r>
              <a:rPr lang="nl-NL" dirty="0"/>
              <a:t>p</a:t>
            </a:r>
            <a:r>
              <a:rPr lang="nl-NL" dirty="0" smtClean="0"/>
              <a:t>lus</a:t>
            </a:r>
          </a:p>
          <a:p>
            <a:pPr marL="285750" indent="-285750">
              <a:buFont typeface="Arial"/>
              <a:buChar char="•"/>
            </a:pPr>
            <a:r>
              <a:rPr lang="nl-NL" dirty="0" smtClean="0"/>
              <a:t>……</a:t>
            </a:r>
          </a:p>
          <a:p>
            <a:endParaRPr lang="nl-NL" dirty="0"/>
          </a:p>
        </p:txBody>
      </p:sp>
      <p:sp>
        <p:nvSpPr>
          <p:cNvPr id="20" name="Rectangle 19"/>
          <p:cNvSpPr/>
          <p:nvPr/>
        </p:nvSpPr>
        <p:spPr>
          <a:xfrm>
            <a:off x="174273" y="3028086"/>
            <a:ext cx="2336800" cy="35958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1" name="Rectangle 20"/>
          <p:cNvSpPr/>
          <p:nvPr/>
        </p:nvSpPr>
        <p:spPr>
          <a:xfrm>
            <a:off x="2959100" y="2997200"/>
            <a:ext cx="3222967" cy="35958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22" name="Rectangle 21"/>
          <p:cNvSpPr/>
          <p:nvPr/>
        </p:nvSpPr>
        <p:spPr>
          <a:xfrm>
            <a:off x="6718300" y="2959100"/>
            <a:ext cx="2336800" cy="359582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1472" y="3121177"/>
            <a:ext cx="672360" cy="625323"/>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754824">
            <a:off x="4907681" y="3062759"/>
            <a:ext cx="397902" cy="1155923"/>
          </a:xfrm>
          <a:prstGeom prst="rect">
            <a:avLst/>
          </a:prstGeom>
        </p:spPr>
      </p:pic>
      <p:sp>
        <p:nvSpPr>
          <p:cNvPr id="7" name="TextBox 6"/>
          <p:cNvSpPr txBox="1"/>
          <p:nvPr/>
        </p:nvSpPr>
        <p:spPr>
          <a:xfrm>
            <a:off x="4630280" y="3279301"/>
            <a:ext cx="300082" cy="369332"/>
          </a:xfrm>
          <a:prstGeom prst="rect">
            <a:avLst/>
          </a:prstGeom>
          <a:noFill/>
        </p:spPr>
        <p:txBody>
          <a:bodyPr wrap="none" rtlCol="0">
            <a:spAutoFit/>
          </a:bodyPr>
          <a:lstStyle/>
          <a:p>
            <a:r>
              <a:rPr lang="nl-NL" dirty="0" smtClean="0"/>
              <a:t>+</a:t>
            </a:r>
            <a:endParaRPr lang="nl-NL" dirty="0"/>
          </a:p>
        </p:txBody>
      </p:sp>
      <p:sp>
        <p:nvSpPr>
          <p:cNvPr id="8" name="Slide Number Placeholder 7"/>
          <p:cNvSpPr>
            <a:spLocks noGrp="1"/>
          </p:cNvSpPr>
          <p:nvPr>
            <p:ph type="sldNum" sz="quarter" idx="12"/>
          </p:nvPr>
        </p:nvSpPr>
        <p:spPr/>
        <p:txBody>
          <a:bodyPr/>
          <a:lstStyle/>
          <a:p>
            <a:fld id="{BC2902A8-8A0F-5943-97C6-DA18478EFB64}" type="slidenum">
              <a:rPr lang="en-GB" smtClean="0"/>
              <a:t>10</a:t>
            </a:fld>
            <a:endParaRPr lang="en-GB"/>
          </a:p>
        </p:txBody>
      </p:sp>
    </p:spTree>
    <p:extLst>
      <p:ext uri="{BB962C8B-B14F-4D97-AF65-F5344CB8AC3E}">
        <p14:creationId xmlns:p14="http://schemas.microsoft.com/office/powerpoint/2010/main" val="16663878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GB" dirty="0" smtClean="0"/>
              <a:t> </a:t>
            </a:r>
            <a:r>
              <a:rPr lang="en-GB" dirty="0" err="1" smtClean="0"/>
              <a:t>Toepassing</a:t>
            </a:r>
            <a:r>
              <a:rPr lang="en-GB" dirty="0" smtClean="0"/>
              <a:t>: </a:t>
            </a:r>
            <a:r>
              <a:rPr lang="en-GB" dirty="0" err="1"/>
              <a:t>P</a:t>
            </a:r>
            <a:r>
              <a:rPr lang="en-GB" dirty="0" err="1" smtClean="0"/>
              <a:t>ersoonlijke</a:t>
            </a:r>
            <a:r>
              <a:rPr lang="en-GB" dirty="0" smtClean="0"/>
              <a:t> </a:t>
            </a:r>
            <a:r>
              <a:rPr lang="en-GB" dirty="0" err="1"/>
              <a:t>A</a:t>
            </a:r>
            <a:r>
              <a:rPr lang="en-GB" dirty="0" err="1" smtClean="0"/>
              <a:t>anbiedingen</a:t>
            </a:r>
            <a:endParaRPr lang="en-GB" dirty="0"/>
          </a:p>
        </p:txBody>
      </p:sp>
      <p:pic>
        <p:nvPicPr>
          <p:cNvPr id="5" name="Picture 4" descr="Screen Shot 2013-12-22 at 10.15.10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1200" y="1804000"/>
            <a:ext cx="5434748" cy="3941762"/>
          </a:xfrm>
          <a:prstGeom prst="rect">
            <a:avLst/>
          </a:prstGeom>
        </p:spPr>
      </p:pic>
      <p:sp>
        <p:nvSpPr>
          <p:cNvPr id="6" name="TextBox 5"/>
          <p:cNvSpPr txBox="1"/>
          <p:nvPr/>
        </p:nvSpPr>
        <p:spPr>
          <a:xfrm>
            <a:off x="3098800" y="6070600"/>
            <a:ext cx="3813865" cy="369332"/>
          </a:xfrm>
          <a:prstGeom prst="rect">
            <a:avLst/>
          </a:prstGeom>
          <a:noFill/>
        </p:spPr>
        <p:txBody>
          <a:bodyPr wrap="none" rtlCol="0">
            <a:spAutoFit/>
          </a:bodyPr>
          <a:lstStyle/>
          <a:p>
            <a:pPr marL="285750" indent="-285750">
              <a:buFont typeface="Arial"/>
              <a:buChar char="•"/>
            </a:pPr>
            <a:r>
              <a:rPr lang="nl-NL" dirty="0" smtClean="0"/>
              <a:t>Aanbiedingen op persoonlijk niveau</a:t>
            </a:r>
            <a:endParaRPr lang="nl-NL" dirty="0"/>
          </a:p>
        </p:txBody>
      </p:sp>
      <p:sp>
        <p:nvSpPr>
          <p:cNvPr id="3" name="Slide Number Placeholder 2"/>
          <p:cNvSpPr>
            <a:spLocks noGrp="1"/>
          </p:cNvSpPr>
          <p:nvPr>
            <p:ph type="sldNum" sz="quarter" idx="12"/>
          </p:nvPr>
        </p:nvSpPr>
        <p:spPr/>
        <p:txBody>
          <a:bodyPr/>
          <a:lstStyle/>
          <a:p>
            <a:fld id="{BC2902A8-8A0F-5943-97C6-DA18478EFB64}" type="slidenum">
              <a:rPr lang="en-GB" smtClean="0"/>
              <a:t>11</a:t>
            </a:fld>
            <a:endParaRPr lang="en-GB"/>
          </a:p>
        </p:txBody>
      </p:sp>
    </p:spTree>
    <p:extLst>
      <p:ext uri="{BB962C8B-B14F-4D97-AF65-F5344CB8AC3E}">
        <p14:creationId xmlns:p14="http://schemas.microsoft.com/office/powerpoint/2010/main" val="6440257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smtClean="0"/>
              <a:t>Het allersimpelste </a:t>
            </a:r>
            <a:br>
              <a:rPr lang="nl-NL" dirty="0" smtClean="0"/>
            </a:br>
            <a:r>
              <a:rPr lang="nl-NL" dirty="0" smtClean="0"/>
              <a:t>machine learning algoritme</a:t>
            </a:r>
            <a:endParaRPr lang="nl-NL"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5958" y="2239346"/>
            <a:ext cx="2622384" cy="1888405"/>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21241678">
            <a:off x="5574011" y="2284271"/>
            <a:ext cx="579730" cy="168414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0112480">
            <a:off x="6562419" y="2218230"/>
            <a:ext cx="734119" cy="1700201"/>
          </a:xfrm>
          <a:prstGeom prst="rect">
            <a:avLst/>
          </a:prstGeom>
        </p:spPr>
      </p:pic>
      <p:pic>
        <p:nvPicPr>
          <p:cNvPr id="11" name="Picture 10"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337241" y="3357690"/>
            <a:ext cx="304800" cy="203200"/>
          </a:xfrm>
          <a:prstGeom prst="rect">
            <a:avLst/>
          </a:prstGeom>
        </p:spPr>
      </p:pic>
      <p:pic>
        <p:nvPicPr>
          <p:cNvPr id="12" name="Picture 11" descr="latex-image-1.pd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239780" y="3306890"/>
            <a:ext cx="304800" cy="203200"/>
          </a:xfrm>
          <a:prstGeom prst="rect">
            <a:avLst/>
          </a:prstGeom>
        </p:spPr>
      </p:pic>
      <p:sp>
        <p:nvSpPr>
          <p:cNvPr id="13" name="TextBox 12"/>
          <p:cNvSpPr txBox="1"/>
          <p:nvPr/>
        </p:nvSpPr>
        <p:spPr>
          <a:xfrm>
            <a:off x="2337241" y="4445229"/>
            <a:ext cx="4185761" cy="2031325"/>
          </a:xfrm>
          <a:prstGeom prst="rect">
            <a:avLst/>
          </a:prstGeom>
          <a:noFill/>
        </p:spPr>
        <p:txBody>
          <a:bodyPr wrap="none" rtlCol="0">
            <a:spAutoFit/>
          </a:bodyPr>
          <a:lstStyle/>
          <a:p>
            <a:pPr marL="285750" indent="-285750">
              <a:buFont typeface="Arial"/>
              <a:buChar char="•"/>
            </a:pPr>
            <a:r>
              <a:rPr lang="nl-NL" dirty="0" smtClean="0"/>
              <a:t>Gerard Joling lijkt op Gordon </a:t>
            </a:r>
          </a:p>
          <a:p>
            <a:endParaRPr lang="nl-NL" dirty="0"/>
          </a:p>
          <a:p>
            <a:pPr marL="285750" indent="-285750">
              <a:buFont typeface="Arial"/>
              <a:buChar char="•"/>
            </a:pPr>
            <a:r>
              <a:rPr lang="nl-NL" dirty="0" smtClean="0"/>
              <a:t>Gerard heeft al </a:t>
            </a:r>
            <a:r>
              <a:rPr lang="nl-NL" dirty="0"/>
              <a:t>v</a:t>
            </a:r>
            <a:r>
              <a:rPr lang="nl-NL" dirty="0" smtClean="0"/>
              <a:t>anillevla gekocht </a:t>
            </a:r>
          </a:p>
          <a:p>
            <a:pPr marL="285750" indent="-285750">
              <a:buFont typeface="Arial"/>
              <a:buChar char="•"/>
            </a:pPr>
            <a:endParaRPr lang="nl-NL" dirty="0"/>
          </a:p>
          <a:p>
            <a:pPr marL="285750" indent="-285750">
              <a:buFont typeface="Arial"/>
              <a:buChar char="•"/>
            </a:pPr>
            <a:r>
              <a:rPr lang="nl-NL" dirty="0" smtClean="0"/>
              <a:t>Vanillevla lijkt op yoghurt</a:t>
            </a:r>
          </a:p>
          <a:p>
            <a:pPr marL="285750" indent="-285750">
              <a:buFont typeface="Arial"/>
              <a:buChar char="•"/>
            </a:pPr>
            <a:endParaRPr lang="nl-NL" dirty="0"/>
          </a:p>
          <a:p>
            <a:pPr marL="285750" indent="-285750">
              <a:buFont typeface="Arial"/>
              <a:buChar char="•"/>
            </a:pPr>
            <a:r>
              <a:rPr lang="nl-NL" dirty="0" smtClean="0"/>
              <a:t>Gerard Joling vindt waarschijnlijk lekker</a:t>
            </a:r>
          </a:p>
        </p:txBody>
      </p:sp>
      <p:sp>
        <p:nvSpPr>
          <p:cNvPr id="3" name="Slide Number Placeholder 2"/>
          <p:cNvSpPr>
            <a:spLocks noGrp="1"/>
          </p:cNvSpPr>
          <p:nvPr>
            <p:ph type="sldNum" sz="quarter" idx="12"/>
          </p:nvPr>
        </p:nvSpPr>
        <p:spPr/>
        <p:txBody>
          <a:bodyPr/>
          <a:lstStyle/>
          <a:p>
            <a:fld id="{BC2902A8-8A0F-5943-97C6-DA18478EFB64}" type="slidenum">
              <a:rPr lang="en-GB" smtClean="0"/>
              <a:t>12</a:t>
            </a:fld>
            <a:endParaRPr lang="en-GB"/>
          </a:p>
        </p:txBody>
      </p:sp>
    </p:spTree>
    <p:extLst>
      <p:ext uri="{BB962C8B-B14F-4D97-AF65-F5344CB8AC3E}">
        <p14:creationId xmlns:p14="http://schemas.microsoft.com/office/powerpoint/2010/main" val="31985211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smtClean="0"/>
              <a:t>Het alleringewikkelste </a:t>
            </a:r>
            <a:br>
              <a:rPr lang="nl-NL" smtClean="0"/>
            </a:br>
            <a:r>
              <a:rPr lang="nl-NL" smtClean="0"/>
              <a:t>machine learning algoritme</a:t>
            </a:r>
            <a:endParaRPr lang="nl-NL"/>
          </a:p>
        </p:txBody>
      </p:sp>
      <p:pic>
        <p:nvPicPr>
          <p:cNvPr id="3" name="Picture 2"/>
          <p:cNvPicPr>
            <a:picLocks noChangeAspect="1"/>
          </p:cNvPicPr>
          <p:nvPr/>
        </p:nvPicPr>
        <p:blipFill>
          <a:blip r:embed="rId3"/>
          <a:stretch>
            <a:fillRect/>
          </a:stretch>
        </p:blipFill>
        <p:spPr>
          <a:xfrm>
            <a:off x="2117022" y="1804846"/>
            <a:ext cx="5529863" cy="3325598"/>
          </a:xfrm>
          <a:prstGeom prst="rect">
            <a:avLst/>
          </a:prstGeom>
        </p:spPr>
      </p:pic>
      <p:sp>
        <p:nvSpPr>
          <p:cNvPr id="4" name="TextBox 3"/>
          <p:cNvSpPr txBox="1"/>
          <p:nvPr/>
        </p:nvSpPr>
        <p:spPr>
          <a:xfrm>
            <a:off x="820544" y="5542586"/>
            <a:ext cx="7994496" cy="1200329"/>
          </a:xfrm>
          <a:prstGeom prst="rect">
            <a:avLst/>
          </a:prstGeom>
          <a:noFill/>
        </p:spPr>
        <p:txBody>
          <a:bodyPr wrap="none" rtlCol="0">
            <a:spAutoFit/>
          </a:bodyPr>
          <a:lstStyle/>
          <a:p>
            <a:pPr marL="285750" indent="-285750">
              <a:buFont typeface="Arial"/>
              <a:buChar char="•"/>
            </a:pPr>
            <a:r>
              <a:rPr lang="nl-NL" dirty="0" smtClean="0"/>
              <a:t>Een neuraal netwerk getraind bij Google met vele duizenden computers, op vele</a:t>
            </a:r>
          </a:p>
          <a:p>
            <a:r>
              <a:rPr lang="nl-NL" dirty="0"/>
              <a:t> </a:t>
            </a:r>
            <a:r>
              <a:rPr lang="nl-NL" dirty="0" smtClean="0"/>
              <a:t>     miljoenen </a:t>
            </a:r>
            <a:r>
              <a:rPr lang="nl-NL" dirty="0" err="1"/>
              <a:t>Y</a:t>
            </a:r>
            <a:r>
              <a:rPr lang="nl-NL" dirty="0" err="1" smtClean="0"/>
              <a:t>outube</a:t>
            </a:r>
            <a:r>
              <a:rPr lang="nl-NL" dirty="0" smtClean="0"/>
              <a:t> </a:t>
            </a:r>
            <a:r>
              <a:rPr lang="nl-NL" dirty="0" err="1" smtClean="0"/>
              <a:t>videos</a:t>
            </a:r>
            <a:r>
              <a:rPr lang="nl-NL" dirty="0" smtClean="0"/>
              <a:t>.</a:t>
            </a:r>
          </a:p>
          <a:p>
            <a:endParaRPr lang="nl-NL" dirty="0" smtClean="0"/>
          </a:p>
          <a:p>
            <a:pPr marL="285750" indent="-285750">
              <a:buFont typeface="Arial"/>
              <a:buChar char="•"/>
            </a:pPr>
            <a:r>
              <a:rPr lang="nl-NL" dirty="0" smtClean="0"/>
              <a:t>Resultaat: een model met 10 miljard “vrijheidsgarden” (parameters).</a:t>
            </a:r>
            <a:endParaRPr lang="nl-NL" dirty="0"/>
          </a:p>
        </p:txBody>
      </p:sp>
      <p:sp>
        <p:nvSpPr>
          <p:cNvPr id="5" name="Slide Number Placeholder 4"/>
          <p:cNvSpPr>
            <a:spLocks noGrp="1"/>
          </p:cNvSpPr>
          <p:nvPr>
            <p:ph type="sldNum" sz="quarter" idx="12"/>
          </p:nvPr>
        </p:nvSpPr>
        <p:spPr/>
        <p:txBody>
          <a:bodyPr/>
          <a:lstStyle/>
          <a:p>
            <a:fld id="{BC2902A8-8A0F-5943-97C6-DA18478EFB64}" type="slidenum">
              <a:rPr lang="en-GB" smtClean="0"/>
              <a:t>13</a:t>
            </a:fld>
            <a:endParaRPr lang="en-GB"/>
          </a:p>
        </p:txBody>
      </p:sp>
    </p:spTree>
    <p:extLst>
      <p:ext uri="{BB962C8B-B14F-4D97-AF65-F5344CB8AC3E}">
        <p14:creationId xmlns:p14="http://schemas.microsoft.com/office/powerpoint/2010/main" val="9530057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xpGrowthNN.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59074" y="1574131"/>
            <a:ext cx="6012934" cy="5103518"/>
          </a:xfrm>
          <a:prstGeom prst="rect">
            <a:avLst/>
          </a:prstGeom>
        </p:spPr>
      </p:pic>
      <p:sp>
        <p:nvSpPr>
          <p:cNvPr id="43" name="Rectangle 42"/>
          <p:cNvSpPr/>
          <p:nvPr/>
        </p:nvSpPr>
        <p:spPr>
          <a:xfrm>
            <a:off x="3149131" y="1471206"/>
            <a:ext cx="2154367" cy="417950"/>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1" y="107437"/>
            <a:ext cx="9144000" cy="949938"/>
          </a:xfrm>
        </p:spPr>
        <p:txBody>
          <a:bodyPr/>
          <a:lstStyle/>
          <a:p>
            <a:r>
              <a:rPr lang="en-GB" dirty="0" smtClean="0"/>
              <a:t>Steeds </a:t>
            </a:r>
            <a:r>
              <a:rPr lang="en-GB" dirty="0" err="1" smtClean="0"/>
              <a:t>complexere</a:t>
            </a:r>
            <a:r>
              <a:rPr lang="en-GB" dirty="0" smtClean="0"/>
              <a:t> </a:t>
            </a:r>
            <a:r>
              <a:rPr lang="en-GB" dirty="0" err="1" smtClean="0"/>
              <a:t>modellen</a:t>
            </a:r>
            <a:r>
              <a:rPr lang="en-GB" dirty="0" smtClean="0"/>
              <a:t>  </a:t>
            </a:r>
            <a:endParaRPr lang="en-GB" dirty="0"/>
          </a:p>
        </p:txBody>
      </p:sp>
      <p:sp>
        <p:nvSpPr>
          <p:cNvPr id="13" name="TextBox 12"/>
          <p:cNvSpPr txBox="1"/>
          <p:nvPr/>
        </p:nvSpPr>
        <p:spPr>
          <a:xfrm>
            <a:off x="1862941" y="4300407"/>
            <a:ext cx="1507344" cy="584776"/>
          </a:xfrm>
          <a:prstGeom prst="rect">
            <a:avLst/>
          </a:prstGeom>
          <a:noFill/>
        </p:spPr>
        <p:txBody>
          <a:bodyPr wrap="none" rtlCol="0">
            <a:spAutoFit/>
          </a:bodyPr>
          <a:lstStyle/>
          <a:p>
            <a:r>
              <a:rPr lang="en-GB" sz="1600" dirty="0" smtClean="0"/>
              <a:t>1943: First NN</a:t>
            </a:r>
          </a:p>
          <a:p>
            <a:r>
              <a:rPr lang="en-GB" sz="1600" dirty="0" smtClean="0"/>
              <a:t>(+/- N=10)</a:t>
            </a:r>
            <a:endParaRPr lang="en-GB" sz="1600" dirty="0"/>
          </a:p>
        </p:txBody>
      </p:sp>
      <p:sp>
        <p:nvSpPr>
          <p:cNvPr id="14" name="TextBox 13"/>
          <p:cNvSpPr txBox="1"/>
          <p:nvPr/>
        </p:nvSpPr>
        <p:spPr>
          <a:xfrm>
            <a:off x="4258470" y="5345282"/>
            <a:ext cx="1454244" cy="584776"/>
          </a:xfrm>
          <a:prstGeom prst="rect">
            <a:avLst/>
          </a:prstGeom>
          <a:noFill/>
        </p:spPr>
        <p:txBody>
          <a:bodyPr wrap="none" rtlCol="0">
            <a:spAutoFit/>
          </a:bodyPr>
          <a:lstStyle/>
          <a:p>
            <a:r>
              <a:rPr lang="en-GB" sz="1600" dirty="0" smtClean="0"/>
              <a:t>1988: </a:t>
            </a:r>
            <a:r>
              <a:rPr lang="en-GB" sz="1600" dirty="0" err="1" smtClean="0"/>
              <a:t>NetTalk</a:t>
            </a:r>
            <a:endParaRPr lang="en-GB" sz="1600" dirty="0" smtClean="0"/>
          </a:p>
          <a:p>
            <a:r>
              <a:rPr lang="en-GB" sz="1600" dirty="0" smtClean="0"/>
              <a:t>(+/- N=20K)</a:t>
            </a:r>
            <a:endParaRPr lang="en-GB" sz="1600" dirty="0"/>
          </a:p>
        </p:txBody>
      </p:sp>
      <p:sp>
        <p:nvSpPr>
          <p:cNvPr id="15" name="TextBox 14"/>
          <p:cNvSpPr txBox="1"/>
          <p:nvPr/>
        </p:nvSpPr>
        <p:spPr>
          <a:xfrm>
            <a:off x="1782555" y="3126931"/>
            <a:ext cx="2986815" cy="584776"/>
          </a:xfrm>
          <a:prstGeom prst="rect">
            <a:avLst/>
          </a:prstGeom>
          <a:noFill/>
        </p:spPr>
        <p:txBody>
          <a:bodyPr wrap="none" rtlCol="0">
            <a:spAutoFit/>
          </a:bodyPr>
          <a:lstStyle/>
          <a:p>
            <a:r>
              <a:rPr lang="en-GB" sz="1600" dirty="0" smtClean="0"/>
              <a:t>2009: Hinton’s Deep Belief Net</a:t>
            </a:r>
          </a:p>
          <a:p>
            <a:r>
              <a:rPr lang="en-GB" sz="1600" dirty="0" smtClean="0"/>
              <a:t>(+/- N=10M)</a:t>
            </a:r>
            <a:endParaRPr lang="en-GB" sz="1600" dirty="0"/>
          </a:p>
        </p:txBody>
      </p:sp>
      <p:sp>
        <p:nvSpPr>
          <p:cNvPr id="16" name="TextBox 15"/>
          <p:cNvSpPr txBox="1"/>
          <p:nvPr/>
        </p:nvSpPr>
        <p:spPr>
          <a:xfrm>
            <a:off x="5239189" y="3480582"/>
            <a:ext cx="1667644" cy="584776"/>
          </a:xfrm>
          <a:prstGeom prst="rect">
            <a:avLst/>
          </a:prstGeom>
          <a:noFill/>
        </p:spPr>
        <p:txBody>
          <a:bodyPr wrap="none" rtlCol="0">
            <a:spAutoFit/>
          </a:bodyPr>
          <a:lstStyle/>
          <a:p>
            <a:r>
              <a:rPr lang="en-GB" sz="1600" dirty="0" smtClean="0"/>
              <a:t>2013: Google/Y! </a:t>
            </a:r>
          </a:p>
          <a:p>
            <a:r>
              <a:rPr lang="en-GB" sz="1600" dirty="0" smtClean="0"/>
              <a:t>(N=+/- 10B)</a:t>
            </a:r>
            <a:endParaRPr lang="en-GB" sz="1600" dirty="0"/>
          </a:p>
        </p:txBody>
      </p:sp>
      <p:sp>
        <p:nvSpPr>
          <p:cNvPr id="17" name="TextBox 16"/>
          <p:cNvSpPr txBox="1"/>
          <p:nvPr/>
        </p:nvSpPr>
        <p:spPr>
          <a:xfrm>
            <a:off x="5210342" y="892505"/>
            <a:ext cx="2401218" cy="584776"/>
          </a:xfrm>
          <a:prstGeom prst="rect">
            <a:avLst/>
          </a:prstGeom>
          <a:noFill/>
        </p:spPr>
        <p:txBody>
          <a:bodyPr wrap="none" rtlCol="0">
            <a:spAutoFit/>
          </a:bodyPr>
          <a:lstStyle/>
          <a:p>
            <a:r>
              <a:rPr lang="en-GB" sz="1600" dirty="0" smtClean="0"/>
              <a:t>2020-2050 </a:t>
            </a:r>
            <a:r>
              <a:rPr lang="en-GB" sz="1600" dirty="0" err="1" smtClean="0"/>
              <a:t>menselijk</a:t>
            </a:r>
            <a:r>
              <a:rPr lang="en-GB" sz="1600" dirty="0" smtClean="0"/>
              <a:t> </a:t>
            </a:r>
            <a:r>
              <a:rPr lang="en-GB" sz="1600" dirty="0" err="1" smtClean="0"/>
              <a:t>brein</a:t>
            </a:r>
            <a:endParaRPr lang="en-GB" sz="1600" dirty="0" smtClean="0"/>
          </a:p>
          <a:p>
            <a:r>
              <a:rPr lang="en-GB" sz="1600" dirty="0" smtClean="0"/>
              <a:t>(N=+/- 100T)</a:t>
            </a:r>
            <a:endParaRPr lang="en-GB" sz="1600" dirty="0"/>
          </a:p>
        </p:txBody>
      </p:sp>
      <p:cxnSp>
        <p:nvCxnSpPr>
          <p:cNvPr id="19" name="Straight Arrow Connector 18"/>
          <p:cNvCxnSpPr/>
          <p:nvPr/>
        </p:nvCxnSpPr>
        <p:spPr>
          <a:xfrm flipH="1">
            <a:off x="1798634" y="4911257"/>
            <a:ext cx="321546" cy="70730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677779" y="1495006"/>
            <a:ext cx="185223" cy="32985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5255266" y="3287681"/>
            <a:ext cx="64310" cy="30542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323724" y="3526103"/>
            <a:ext cx="352757" cy="436729"/>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4064203" y="5006457"/>
            <a:ext cx="371117" cy="3549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171676" y="1358681"/>
            <a:ext cx="401934" cy="646331"/>
          </a:xfrm>
          <a:prstGeom prst="rect">
            <a:avLst/>
          </a:prstGeom>
          <a:noFill/>
        </p:spPr>
        <p:txBody>
          <a:bodyPr wrap="square" rtlCol="0">
            <a:spAutoFit/>
          </a:bodyPr>
          <a:lstStyle/>
          <a:p>
            <a:r>
              <a:rPr lang="en-GB" sz="3600" dirty="0">
                <a:solidFill>
                  <a:srgbClr val="0000FF"/>
                </a:solidFill>
              </a:rPr>
              <a:t>?</a:t>
            </a:r>
          </a:p>
        </p:txBody>
      </p:sp>
      <p:cxnSp>
        <p:nvCxnSpPr>
          <p:cNvPr id="33" name="Straight Arrow Connector 32"/>
          <p:cNvCxnSpPr/>
          <p:nvPr/>
        </p:nvCxnSpPr>
        <p:spPr>
          <a:xfrm flipH="1">
            <a:off x="5641124" y="1487281"/>
            <a:ext cx="450165" cy="4340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1652587" y="1389465"/>
            <a:ext cx="3666989" cy="369332"/>
          </a:xfrm>
          <a:prstGeom prst="rect">
            <a:avLst/>
          </a:prstGeom>
          <a:noFill/>
        </p:spPr>
        <p:txBody>
          <a:bodyPr wrap="none" rtlCol="0">
            <a:spAutoFit/>
          </a:bodyPr>
          <a:lstStyle/>
          <a:p>
            <a:r>
              <a:rPr lang="en-GB" dirty="0" err="1" smtClean="0"/>
              <a:t>Groei</a:t>
            </a:r>
            <a:r>
              <a:rPr lang="en-GB" dirty="0" smtClean="0"/>
              <a:t> van de </a:t>
            </a:r>
            <a:r>
              <a:rPr lang="en-GB" dirty="0" err="1" smtClean="0"/>
              <a:t>capaciteit</a:t>
            </a:r>
            <a:r>
              <a:rPr lang="en-GB" dirty="0" smtClean="0"/>
              <a:t> van </a:t>
            </a:r>
            <a:r>
              <a:rPr lang="en-GB" dirty="0" err="1" smtClean="0"/>
              <a:t>modellen</a:t>
            </a:r>
            <a:r>
              <a:rPr lang="en-GB" dirty="0" smtClean="0"/>
              <a:t> </a:t>
            </a:r>
            <a:endParaRPr lang="en-GB"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2747" y="4093520"/>
            <a:ext cx="1254932" cy="75470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42236" y="1378017"/>
            <a:ext cx="1740939" cy="978591"/>
          </a:xfrm>
          <a:prstGeom prst="rect">
            <a:avLst/>
          </a:prstGeom>
        </p:spPr>
      </p:pic>
      <p:sp>
        <p:nvSpPr>
          <p:cNvPr id="4" name="TextBox 3"/>
          <p:cNvSpPr txBox="1"/>
          <p:nvPr/>
        </p:nvSpPr>
        <p:spPr>
          <a:xfrm>
            <a:off x="7485632" y="5745392"/>
            <a:ext cx="1291602" cy="369332"/>
          </a:xfrm>
          <a:prstGeom prst="rect">
            <a:avLst/>
          </a:prstGeom>
          <a:noFill/>
        </p:spPr>
        <p:txBody>
          <a:bodyPr wrap="none" rtlCol="0">
            <a:spAutoFit/>
          </a:bodyPr>
          <a:lstStyle/>
          <a:p>
            <a:r>
              <a:rPr lang="nl-NL" dirty="0" smtClean="0"/>
              <a:t>Log-log plot</a:t>
            </a:r>
            <a:endParaRPr lang="nl-NL" dirty="0"/>
          </a:p>
        </p:txBody>
      </p:sp>
      <p:sp>
        <p:nvSpPr>
          <p:cNvPr id="5" name="Slide Number Placeholder 4"/>
          <p:cNvSpPr>
            <a:spLocks noGrp="1"/>
          </p:cNvSpPr>
          <p:nvPr>
            <p:ph type="sldNum" sz="quarter" idx="12"/>
          </p:nvPr>
        </p:nvSpPr>
        <p:spPr/>
        <p:txBody>
          <a:bodyPr/>
          <a:lstStyle/>
          <a:p>
            <a:fld id="{BC2902A8-8A0F-5943-97C6-DA18478EFB64}" type="slidenum">
              <a:rPr lang="en-GB" smtClean="0"/>
              <a:t>14</a:t>
            </a:fld>
            <a:endParaRPr lang="en-GB"/>
          </a:p>
        </p:txBody>
      </p:sp>
    </p:spTree>
    <p:extLst>
      <p:ext uri="{BB962C8B-B14F-4D97-AF65-F5344CB8AC3E}">
        <p14:creationId xmlns:p14="http://schemas.microsoft.com/office/powerpoint/2010/main" val="148861228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Exponentiële</a:t>
            </a:r>
            <a:r>
              <a:rPr lang="en-GB" dirty="0" smtClean="0"/>
              <a:t> </a:t>
            </a:r>
            <a:r>
              <a:rPr lang="en-GB" dirty="0" err="1"/>
              <a:t>g</a:t>
            </a:r>
            <a:r>
              <a:rPr lang="en-GB" dirty="0" err="1" smtClean="0"/>
              <a:t>roei</a:t>
            </a:r>
            <a:endParaRPr lang="en-GB" dirty="0"/>
          </a:p>
        </p:txBody>
      </p:sp>
      <p:sp>
        <p:nvSpPr>
          <p:cNvPr id="4" name="TextBox 3"/>
          <p:cNvSpPr txBox="1"/>
          <p:nvPr/>
        </p:nvSpPr>
        <p:spPr>
          <a:xfrm>
            <a:off x="617391" y="1599720"/>
            <a:ext cx="7457803" cy="646331"/>
          </a:xfrm>
          <a:prstGeom prst="rect">
            <a:avLst/>
          </a:prstGeom>
          <a:noFill/>
        </p:spPr>
        <p:txBody>
          <a:bodyPr wrap="none" rtlCol="0">
            <a:spAutoFit/>
          </a:bodyPr>
          <a:lstStyle/>
          <a:p>
            <a:r>
              <a:rPr lang="nl-NL" dirty="0" smtClean="0"/>
              <a:t>Hoe vaak moet je een krant van 0.1 mm dik vouwen om een stapel te creëren </a:t>
            </a:r>
          </a:p>
          <a:p>
            <a:r>
              <a:rPr lang="nl-NL" dirty="0"/>
              <a:t> </a:t>
            </a:r>
            <a:r>
              <a:rPr lang="nl-NL" dirty="0" smtClean="0"/>
              <a:t>die even groot is als de doorsnede van het gehele universum?</a:t>
            </a:r>
            <a:endParaRPr lang="nl-NL" dirty="0"/>
          </a:p>
        </p:txBody>
      </p:sp>
      <p:pic>
        <p:nvPicPr>
          <p:cNvPr id="5" name="Picture 4"/>
          <p:cNvPicPr>
            <a:picLocks noChangeAspect="1"/>
          </p:cNvPicPr>
          <p:nvPr/>
        </p:nvPicPr>
        <p:blipFill>
          <a:blip r:embed="rId2"/>
          <a:stretch>
            <a:fillRect/>
          </a:stretch>
        </p:blipFill>
        <p:spPr>
          <a:xfrm>
            <a:off x="1187112" y="2814057"/>
            <a:ext cx="2997200" cy="1155700"/>
          </a:xfrm>
          <a:prstGeom prst="rect">
            <a:avLst/>
          </a:prstGeom>
        </p:spPr>
      </p:pic>
      <p:sp>
        <p:nvSpPr>
          <p:cNvPr id="8" name="TextBox 7"/>
          <p:cNvSpPr txBox="1"/>
          <p:nvPr/>
        </p:nvSpPr>
        <p:spPr>
          <a:xfrm>
            <a:off x="2412612" y="5297263"/>
            <a:ext cx="1473627"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103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keer</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TextBox 8"/>
          <p:cNvSpPr txBox="1"/>
          <p:nvPr/>
        </p:nvSpPr>
        <p:spPr>
          <a:xfrm>
            <a:off x="1187112" y="5297263"/>
            <a:ext cx="1188810" cy="369332"/>
          </a:xfrm>
          <a:prstGeom prst="rect">
            <a:avLst/>
          </a:prstGeom>
          <a:noFill/>
        </p:spPr>
        <p:txBody>
          <a:bodyPr wrap="none" rtlCol="0">
            <a:spAutoFit/>
          </a:bodyPr>
          <a:lstStyle/>
          <a:p>
            <a:r>
              <a:rPr lang="en-US" dirty="0" err="1" smtClean="0"/>
              <a:t>Antwoord</a:t>
            </a:r>
            <a:r>
              <a:rPr lang="en-US" dirty="0" smtClean="0"/>
              <a:t>:</a:t>
            </a:r>
            <a:endParaRPr lang="en-US" dirty="0"/>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8375" y="3588675"/>
            <a:ext cx="4154821" cy="3103522"/>
          </a:xfrm>
          <a:prstGeom prst="rect">
            <a:avLst/>
          </a:prstGeom>
        </p:spPr>
      </p:pic>
      <p:cxnSp>
        <p:nvCxnSpPr>
          <p:cNvPr id="12" name="Straight Arrow Connector 11"/>
          <p:cNvCxnSpPr/>
          <p:nvPr/>
        </p:nvCxnSpPr>
        <p:spPr>
          <a:xfrm flipV="1">
            <a:off x="8370839" y="4128031"/>
            <a:ext cx="184435" cy="2192419"/>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C2902A8-8A0F-5943-97C6-DA18478EFB64}" type="slidenum">
              <a:rPr lang="en-GB" smtClean="0"/>
              <a:t>15</a:t>
            </a:fld>
            <a:endParaRPr lang="en-GB"/>
          </a:p>
        </p:txBody>
      </p:sp>
    </p:spTree>
    <p:extLst>
      <p:ext uri="{BB962C8B-B14F-4D97-AF65-F5344CB8AC3E}">
        <p14:creationId xmlns:p14="http://schemas.microsoft.com/office/powerpoint/2010/main" val="3457181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707"/>
            <a:ext cx="8229600" cy="1143000"/>
          </a:xfrm>
        </p:spPr>
        <p:txBody>
          <a:bodyPr/>
          <a:lstStyle/>
          <a:p>
            <a:r>
              <a:rPr lang="en-GB" dirty="0" smtClean="0"/>
              <a:t>De </a:t>
            </a:r>
            <a:r>
              <a:rPr lang="en-GB" dirty="0" err="1"/>
              <a:t>D</a:t>
            </a:r>
            <a:r>
              <a:rPr lang="en-GB" dirty="0" err="1" smtClean="0"/>
              <a:t>rie</a:t>
            </a:r>
            <a:r>
              <a:rPr lang="en-GB" dirty="0" smtClean="0"/>
              <a:t> </a:t>
            </a:r>
            <a:r>
              <a:rPr lang="en-GB" dirty="0" err="1"/>
              <a:t>E</a:t>
            </a:r>
            <a:r>
              <a:rPr lang="en-GB" dirty="0" err="1" smtClean="0"/>
              <a:t>xplosieve</a:t>
            </a:r>
            <a:r>
              <a:rPr lang="en-GB" dirty="0" smtClean="0"/>
              <a:t> </a:t>
            </a:r>
            <a:r>
              <a:rPr lang="en-GB" dirty="0" err="1"/>
              <a:t>G</a:t>
            </a:r>
            <a:r>
              <a:rPr lang="en-GB" dirty="0" err="1" smtClean="0"/>
              <a:t>roeiwetten</a:t>
            </a:r>
            <a:endParaRPr lang="en-GB" dirty="0"/>
          </a:p>
        </p:txBody>
      </p:sp>
      <p:pic>
        <p:nvPicPr>
          <p:cNvPr id="4" name="Picture 3" descr="Transparent-Explosion.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66" y="2134108"/>
            <a:ext cx="806880" cy="830163"/>
          </a:xfrm>
          <a:prstGeom prst="rect">
            <a:avLst/>
          </a:prstGeom>
        </p:spPr>
      </p:pic>
      <p:pic>
        <p:nvPicPr>
          <p:cNvPr id="12" name="Picture 11" descr="Moores-law-chart.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4657" y="1660488"/>
            <a:ext cx="2164876" cy="1623657"/>
          </a:xfrm>
          <a:prstGeom prst="rect">
            <a:avLst/>
          </a:prstGeom>
        </p:spPr>
      </p:pic>
      <p:sp>
        <p:nvSpPr>
          <p:cNvPr id="13" name="TextBox 12"/>
          <p:cNvSpPr txBox="1"/>
          <p:nvPr/>
        </p:nvSpPr>
        <p:spPr>
          <a:xfrm>
            <a:off x="1766970" y="2310212"/>
            <a:ext cx="3352200" cy="369332"/>
          </a:xfrm>
          <a:prstGeom prst="rect">
            <a:avLst/>
          </a:prstGeom>
          <a:noFill/>
        </p:spPr>
        <p:txBody>
          <a:bodyPr wrap="none" rtlCol="0">
            <a:spAutoFit/>
          </a:bodyPr>
          <a:lstStyle/>
          <a:p>
            <a:pPr marL="285750" indent="-285750">
              <a:buFont typeface="Arial"/>
              <a:buChar char="•"/>
            </a:pPr>
            <a:r>
              <a:rPr lang="nl-NL" dirty="0" smtClean="0"/>
              <a:t>Computerkracht (</a:t>
            </a:r>
            <a:r>
              <a:rPr lang="nl-NL" dirty="0" err="1" smtClean="0"/>
              <a:t>Moore’s</a:t>
            </a:r>
            <a:r>
              <a:rPr lang="nl-NL" dirty="0" smtClean="0"/>
              <a:t> </a:t>
            </a:r>
            <a:r>
              <a:rPr lang="nl-NL" dirty="0" err="1" smtClean="0"/>
              <a:t>law</a:t>
            </a:r>
            <a:r>
              <a:rPr lang="nl-NL" dirty="0" smtClean="0"/>
              <a:t>)</a:t>
            </a:r>
            <a:endParaRPr lang="nl-NL" dirty="0"/>
          </a:p>
        </p:txBody>
      </p:sp>
      <p:pic>
        <p:nvPicPr>
          <p:cNvPr id="14" name="Picture 13" descr="Transparent-Explosion.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766" y="3552053"/>
            <a:ext cx="806880" cy="830163"/>
          </a:xfrm>
          <a:prstGeom prst="rect">
            <a:avLst/>
          </a:prstGeom>
        </p:spPr>
      </p:pic>
      <p:pic>
        <p:nvPicPr>
          <p:cNvPr id="15" name="Picture 14" descr="Transparent-Explosion.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311" y="5045909"/>
            <a:ext cx="806880" cy="830163"/>
          </a:xfrm>
          <a:prstGeom prst="rect">
            <a:avLst/>
          </a:prstGeom>
        </p:spPr>
      </p:pic>
      <p:sp>
        <p:nvSpPr>
          <p:cNvPr id="16" name="TextBox 15"/>
          <p:cNvSpPr txBox="1"/>
          <p:nvPr/>
        </p:nvSpPr>
        <p:spPr>
          <a:xfrm>
            <a:off x="1883933" y="3764955"/>
            <a:ext cx="2621230" cy="369332"/>
          </a:xfrm>
          <a:prstGeom prst="rect">
            <a:avLst/>
          </a:prstGeom>
          <a:noFill/>
        </p:spPr>
        <p:txBody>
          <a:bodyPr wrap="none" rtlCol="0">
            <a:spAutoFit/>
          </a:bodyPr>
          <a:lstStyle/>
          <a:p>
            <a:pPr marL="285750" indent="-285750">
              <a:buFont typeface="Arial"/>
              <a:buChar char="•"/>
            </a:pPr>
            <a:r>
              <a:rPr lang="nl-NL" dirty="0" smtClean="0"/>
              <a:t>Datavolume (Big Data)</a:t>
            </a:r>
            <a:endParaRPr lang="nl-NL" dirty="0"/>
          </a:p>
        </p:txBody>
      </p:sp>
      <p:sp>
        <p:nvSpPr>
          <p:cNvPr id="17" name="TextBox 16"/>
          <p:cNvSpPr txBox="1"/>
          <p:nvPr/>
        </p:nvSpPr>
        <p:spPr>
          <a:xfrm>
            <a:off x="1883933" y="5285706"/>
            <a:ext cx="3813865" cy="369332"/>
          </a:xfrm>
          <a:prstGeom prst="rect">
            <a:avLst/>
          </a:prstGeom>
          <a:noFill/>
        </p:spPr>
        <p:txBody>
          <a:bodyPr wrap="none" rtlCol="0">
            <a:spAutoFit/>
          </a:bodyPr>
          <a:lstStyle/>
          <a:p>
            <a:pPr marL="285750" indent="-285750">
              <a:buFont typeface="Arial"/>
              <a:buChar char="•"/>
            </a:pPr>
            <a:r>
              <a:rPr lang="nl-NL" dirty="0" smtClean="0"/>
              <a:t>Modellencapaciteit (</a:t>
            </a:r>
            <a:r>
              <a:rPr lang="nl-NL" dirty="0" err="1" smtClean="0"/>
              <a:t>Deep</a:t>
            </a:r>
            <a:r>
              <a:rPr lang="nl-NL" dirty="0" smtClean="0"/>
              <a:t> Learning)</a:t>
            </a:r>
            <a:endParaRPr lang="nl-NL"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48299" y="3549801"/>
            <a:ext cx="1168972" cy="1168972"/>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38583" y="4997453"/>
            <a:ext cx="2110355" cy="1269144"/>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3766" y="5077005"/>
            <a:ext cx="898950" cy="799067"/>
          </a:xfrm>
          <a:prstGeom prst="rect">
            <a:avLst/>
          </a:prstGeom>
        </p:spPr>
      </p:pic>
      <p:cxnSp>
        <p:nvCxnSpPr>
          <p:cNvPr id="21" name="Straight Arrow Connector 20"/>
          <p:cNvCxnSpPr/>
          <p:nvPr/>
        </p:nvCxnSpPr>
        <p:spPr>
          <a:xfrm>
            <a:off x="1167206" y="4382216"/>
            <a:ext cx="2983" cy="5877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63766" y="2962019"/>
            <a:ext cx="0" cy="200797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BC2902A8-8A0F-5943-97C6-DA18478EFB64}" type="slidenum">
              <a:rPr lang="en-GB" smtClean="0"/>
              <a:t>16</a:t>
            </a:fld>
            <a:endParaRPr lang="en-GB"/>
          </a:p>
        </p:txBody>
      </p:sp>
    </p:spTree>
    <p:extLst>
      <p:ext uri="{BB962C8B-B14F-4D97-AF65-F5344CB8AC3E}">
        <p14:creationId xmlns:p14="http://schemas.microsoft.com/office/powerpoint/2010/main" val="14984852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81554" cy="1143000"/>
          </a:xfrm>
        </p:spPr>
        <p:txBody>
          <a:bodyPr/>
          <a:lstStyle/>
          <a:p>
            <a:r>
              <a:rPr lang="en-GB" dirty="0" smtClean="0"/>
              <a:t>Is de Silo </a:t>
            </a:r>
            <a:r>
              <a:rPr lang="en-GB" dirty="0" err="1" smtClean="0"/>
              <a:t>te</a:t>
            </a:r>
            <a:r>
              <a:rPr lang="en-GB" dirty="0" smtClean="0"/>
              <a:t> Groot?</a:t>
            </a:r>
            <a:endParaRPr lang="en-GB"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38754" y="320148"/>
            <a:ext cx="2848046" cy="6013027"/>
          </a:xfrm>
          <a:prstGeom prst="rect">
            <a:avLst/>
          </a:prstGeom>
        </p:spPr>
      </p:pic>
      <p:pic>
        <p:nvPicPr>
          <p:cNvPr id="4" name="Picture 3"/>
          <p:cNvPicPr>
            <a:picLocks noChangeAspect="1"/>
          </p:cNvPicPr>
          <p:nvPr/>
        </p:nvPicPr>
        <p:blipFill>
          <a:blip r:embed="rId4"/>
          <a:stretch>
            <a:fillRect/>
          </a:stretch>
        </p:blipFill>
        <p:spPr>
          <a:xfrm>
            <a:off x="1026504" y="2452118"/>
            <a:ext cx="2048907" cy="2103545"/>
          </a:xfrm>
          <a:prstGeom prst="rect">
            <a:avLst/>
          </a:prstGeom>
        </p:spPr>
      </p:pic>
      <p:cxnSp>
        <p:nvCxnSpPr>
          <p:cNvPr id="6" name="Straight Arrow Connector 5"/>
          <p:cNvCxnSpPr/>
          <p:nvPr/>
        </p:nvCxnSpPr>
        <p:spPr>
          <a:xfrm>
            <a:off x="2951933" y="3422385"/>
            <a:ext cx="28868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89237" y="1905245"/>
            <a:ext cx="1016769" cy="1371600"/>
          </a:xfrm>
          <a:prstGeom prst="rect">
            <a:avLst/>
          </a:prstGeom>
        </p:spPr>
      </p:pic>
      <p:sp>
        <p:nvSpPr>
          <p:cNvPr id="5" name="Slide Number Placeholder 4"/>
          <p:cNvSpPr>
            <a:spLocks noGrp="1"/>
          </p:cNvSpPr>
          <p:nvPr>
            <p:ph type="sldNum" sz="quarter" idx="12"/>
          </p:nvPr>
        </p:nvSpPr>
        <p:spPr/>
        <p:txBody>
          <a:bodyPr/>
          <a:lstStyle/>
          <a:p>
            <a:fld id="{BC2902A8-8A0F-5943-97C6-DA18478EFB64}" type="slidenum">
              <a:rPr lang="en-GB" smtClean="0"/>
              <a:t>17</a:t>
            </a:fld>
            <a:endParaRPr lang="en-GB"/>
          </a:p>
        </p:txBody>
      </p:sp>
    </p:spTree>
    <p:extLst>
      <p:ext uri="{BB962C8B-B14F-4D97-AF65-F5344CB8AC3E}">
        <p14:creationId xmlns:p14="http://schemas.microsoft.com/office/powerpoint/2010/main" val="9911653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13228"/>
          </a:xfrm>
        </p:spPr>
        <p:txBody>
          <a:bodyPr>
            <a:normAutofit/>
          </a:bodyPr>
          <a:lstStyle/>
          <a:p>
            <a:r>
              <a:rPr lang="en-GB" dirty="0" err="1"/>
              <a:t>I</a:t>
            </a:r>
            <a:r>
              <a:rPr lang="en-GB" dirty="0" err="1" smtClean="0"/>
              <a:t>nformatie</a:t>
            </a:r>
            <a:endParaRPr lang="en-GB" dirty="0"/>
          </a:p>
        </p:txBody>
      </p:sp>
      <p:pic>
        <p:nvPicPr>
          <p:cNvPr id="3" name="Picture 2"/>
          <p:cNvPicPr/>
          <p:nvPr/>
        </p:nvPicPr>
        <p:blipFill>
          <a:blip r:embed="rId3" cstate="print">
            <a:extLst>
              <a:ext uri="{28A0092B-C50C-407E-A947-70E740481C1C}">
                <a14:useLocalDpi xmlns:a14="http://schemas.microsoft.com/office/drawing/2010/main"/>
              </a:ext>
            </a:extLst>
          </a:blip>
          <a:stretch>
            <a:fillRect/>
          </a:stretch>
        </p:blipFill>
        <p:spPr>
          <a:xfrm>
            <a:off x="926887" y="2487176"/>
            <a:ext cx="1709420" cy="1206500"/>
          </a:xfrm>
          <a:prstGeom prst="rect">
            <a:avLst/>
          </a:prstGeom>
        </p:spPr>
      </p:pic>
      <p:pic>
        <p:nvPicPr>
          <p:cNvPr id="4" name="Picture 3"/>
          <p:cNvPicPr/>
          <p:nvPr/>
        </p:nvPicPr>
        <p:blipFill>
          <a:blip r:embed="rId4" cstate="print">
            <a:extLst>
              <a:ext uri="{28A0092B-C50C-407E-A947-70E740481C1C}">
                <a14:useLocalDpi xmlns:a14="http://schemas.microsoft.com/office/drawing/2010/main"/>
              </a:ext>
            </a:extLst>
          </a:blip>
          <a:stretch>
            <a:fillRect/>
          </a:stretch>
        </p:blipFill>
        <p:spPr>
          <a:xfrm>
            <a:off x="3736221" y="2487176"/>
            <a:ext cx="1704975" cy="1204595"/>
          </a:xfrm>
          <a:prstGeom prst="rect">
            <a:avLst/>
          </a:prstGeom>
        </p:spPr>
      </p:pic>
      <p:pic>
        <p:nvPicPr>
          <p:cNvPr id="5" name="Picture 4"/>
          <p:cNvPicPr/>
          <p:nvPr/>
        </p:nvPicPr>
        <p:blipFill>
          <a:blip r:embed="rId5">
            <a:extLst>
              <a:ext uri="{28A0092B-C50C-407E-A947-70E740481C1C}">
                <a14:useLocalDpi xmlns:a14="http://schemas.microsoft.com/office/drawing/2010/main"/>
              </a:ext>
            </a:extLst>
          </a:blip>
          <a:stretch>
            <a:fillRect/>
          </a:stretch>
        </p:blipFill>
        <p:spPr>
          <a:xfrm>
            <a:off x="6409458" y="2487176"/>
            <a:ext cx="1709420" cy="1206500"/>
          </a:xfrm>
          <a:prstGeom prst="rect">
            <a:avLst/>
          </a:prstGeom>
        </p:spPr>
      </p:pic>
      <p:pic>
        <p:nvPicPr>
          <p:cNvPr id="7" name="Picture 6"/>
          <p:cNvPicPr>
            <a:picLocks noChangeAspect="1"/>
          </p:cNvPicPr>
          <p:nvPr/>
        </p:nvPicPr>
        <p:blipFill>
          <a:blip r:embed="rId6"/>
          <a:stretch>
            <a:fillRect/>
          </a:stretch>
        </p:blipFill>
        <p:spPr>
          <a:xfrm>
            <a:off x="3997782" y="4250574"/>
            <a:ext cx="1443414" cy="1987100"/>
          </a:xfrm>
          <a:prstGeom prst="rect">
            <a:avLst/>
          </a:prstGeom>
        </p:spPr>
      </p:pic>
      <p:sp>
        <p:nvSpPr>
          <p:cNvPr id="8" name="TextBox 7"/>
          <p:cNvSpPr txBox="1"/>
          <p:nvPr/>
        </p:nvSpPr>
        <p:spPr>
          <a:xfrm>
            <a:off x="3909874" y="6272775"/>
            <a:ext cx="1704350" cy="369332"/>
          </a:xfrm>
          <a:prstGeom prst="rect">
            <a:avLst/>
          </a:prstGeom>
          <a:noFill/>
        </p:spPr>
        <p:txBody>
          <a:bodyPr wrap="none" rtlCol="0">
            <a:spAutoFit/>
          </a:bodyPr>
          <a:lstStyle/>
          <a:p>
            <a:r>
              <a:rPr lang="nl-NL" dirty="0" smtClean="0"/>
              <a:t>Claude Shannon</a:t>
            </a:r>
            <a:endParaRPr lang="nl-NL" dirty="0"/>
          </a:p>
        </p:txBody>
      </p:sp>
      <p:cxnSp>
        <p:nvCxnSpPr>
          <p:cNvPr id="10" name="Straight Arrow Connector 9"/>
          <p:cNvCxnSpPr/>
          <p:nvPr/>
        </p:nvCxnSpPr>
        <p:spPr>
          <a:xfrm flipH="1" flipV="1">
            <a:off x="2168455" y="3994060"/>
            <a:ext cx="1567766" cy="7854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614224" y="3994060"/>
            <a:ext cx="1437006" cy="7854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487101" y="4619906"/>
            <a:ext cx="1837913" cy="369332"/>
          </a:xfrm>
          <a:prstGeom prst="rect">
            <a:avLst/>
          </a:prstGeom>
          <a:noFill/>
        </p:spPr>
        <p:txBody>
          <a:bodyPr wrap="none" rtlCol="0">
            <a:spAutoFit/>
          </a:bodyPr>
          <a:lstStyle/>
          <a:p>
            <a:r>
              <a:rPr lang="nl-NL" dirty="0"/>
              <a:t>w</a:t>
            </a:r>
            <a:r>
              <a:rPr lang="nl-NL" dirty="0" smtClean="0"/>
              <a:t>einig informatie</a:t>
            </a:r>
            <a:endParaRPr lang="nl-NL" dirty="0"/>
          </a:p>
        </p:txBody>
      </p:sp>
      <p:sp>
        <p:nvSpPr>
          <p:cNvPr id="18" name="TextBox 17"/>
          <p:cNvSpPr txBox="1"/>
          <p:nvPr/>
        </p:nvSpPr>
        <p:spPr>
          <a:xfrm>
            <a:off x="6409458" y="4584805"/>
            <a:ext cx="1609109" cy="369332"/>
          </a:xfrm>
          <a:prstGeom prst="rect">
            <a:avLst/>
          </a:prstGeom>
          <a:noFill/>
        </p:spPr>
        <p:txBody>
          <a:bodyPr wrap="none" rtlCol="0">
            <a:spAutoFit/>
          </a:bodyPr>
          <a:lstStyle/>
          <a:p>
            <a:r>
              <a:rPr lang="nl-NL" dirty="0"/>
              <a:t>v</a:t>
            </a:r>
            <a:r>
              <a:rPr lang="nl-NL" dirty="0" smtClean="0"/>
              <a:t>eel informatie</a:t>
            </a:r>
            <a:endParaRPr lang="nl-NL" dirty="0"/>
          </a:p>
        </p:txBody>
      </p:sp>
      <p:sp>
        <p:nvSpPr>
          <p:cNvPr id="6" name="Slide Number Placeholder 5"/>
          <p:cNvSpPr>
            <a:spLocks noGrp="1"/>
          </p:cNvSpPr>
          <p:nvPr>
            <p:ph type="sldNum" sz="quarter" idx="12"/>
          </p:nvPr>
        </p:nvSpPr>
        <p:spPr/>
        <p:txBody>
          <a:bodyPr/>
          <a:lstStyle/>
          <a:p>
            <a:fld id="{BC2902A8-8A0F-5943-97C6-DA18478EFB64}" type="slidenum">
              <a:rPr lang="en-GB" smtClean="0"/>
              <a:t>18</a:t>
            </a:fld>
            <a:endParaRPr lang="en-GB"/>
          </a:p>
        </p:txBody>
      </p:sp>
    </p:spTree>
    <p:extLst>
      <p:ext uri="{BB962C8B-B14F-4D97-AF65-F5344CB8AC3E}">
        <p14:creationId xmlns:p14="http://schemas.microsoft.com/office/powerpoint/2010/main" val="34900100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13228"/>
          </a:xfrm>
        </p:spPr>
        <p:txBody>
          <a:bodyPr>
            <a:normAutofit/>
          </a:bodyPr>
          <a:lstStyle/>
          <a:p>
            <a:r>
              <a:rPr lang="en-GB" dirty="0" err="1"/>
              <a:t>N</a:t>
            </a:r>
            <a:r>
              <a:rPr lang="en-GB" dirty="0" err="1" smtClean="0"/>
              <a:t>uttige</a:t>
            </a:r>
            <a:r>
              <a:rPr lang="en-GB" dirty="0" smtClean="0"/>
              <a:t> </a:t>
            </a:r>
            <a:r>
              <a:rPr lang="en-GB" dirty="0" err="1"/>
              <a:t>I</a:t>
            </a:r>
            <a:r>
              <a:rPr lang="en-GB" dirty="0" err="1" smtClean="0"/>
              <a:t>nformatie</a:t>
            </a:r>
            <a:endParaRPr lang="en-GB" dirty="0"/>
          </a:p>
        </p:txBody>
      </p:sp>
      <p:pic>
        <p:nvPicPr>
          <p:cNvPr id="3" name="Picture 2"/>
          <p:cNvPicPr/>
          <p:nvPr/>
        </p:nvPicPr>
        <p:blipFill>
          <a:blip r:embed="rId3" cstate="print">
            <a:extLst>
              <a:ext uri="{28A0092B-C50C-407E-A947-70E740481C1C}">
                <a14:useLocalDpi xmlns:a14="http://schemas.microsoft.com/office/drawing/2010/main"/>
              </a:ext>
            </a:extLst>
          </a:blip>
          <a:stretch>
            <a:fillRect/>
          </a:stretch>
        </p:blipFill>
        <p:spPr>
          <a:xfrm>
            <a:off x="926887" y="3994243"/>
            <a:ext cx="1709420" cy="1206500"/>
          </a:xfrm>
          <a:prstGeom prst="rect">
            <a:avLst/>
          </a:prstGeom>
        </p:spPr>
      </p:pic>
      <p:pic>
        <p:nvPicPr>
          <p:cNvPr id="4" name="Picture 3"/>
          <p:cNvPicPr/>
          <p:nvPr/>
        </p:nvPicPr>
        <p:blipFill>
          <a:blip r:embed="rId4" cstate="print">
            <a:extLst>
              <a:ext uri="{28A0092B-C50C-407E-A947-70E740481C1C}">
                <a14:useLocalDpi xmlns:a14="http://schemas.microsoft.com/office/drawing/2010/main"/>
              </a:ext>
            </a:extLst>
          </a:blip>
          <a:stretch>
            <a:fillRect/>
          </a:stretch>
        </p:blipFill>
        <p:spPr>
          <a:xfrm>
            <a:off x="3736221" y="3994243"/>
            <a:ext cx="1704975" cy="1204595"/>
          </a:xfrm>
          <a:prstGeom prst="rect">
            <a:avLst/>
          </a:prstGeom>
        </p:spPr>
      </p:pic>
      <p:pic>
        <p:nvPicPr>
          <p:cNvPr id="5" name="Picture 4"/>
          <p:cNvPicPr/>
          <p:nvPr/>
        </p:nvPicPr>
        <p:blipFill>
          <a:blip r:embed="rId5">
            <a:extLst>
              <a:ext uri="{28A0092B-C50C-407E-A947-70E740481C1C}">
                <a14:useLocalDpi xmlns:a14="http://schemas.microsoft.com/office/drawing/2010/main"/>
              </a:ext>
            </a:extLst>
          </a:blip>
          <a:stretch>
            <a:fillRect/>
          </a:stretch>
        </p:blipFill>
        <p:spPr>
          <a:xfrm>
            <a:off x="6409458" y="3994243"/>
            <a:ext cx="1709420" cy="1206500"/>
          </a:xfrm>
          <a:prstGeom prst="rect">
            <a:avLst/>
          </a:prstGeom>
        </p:spPr>
      </p:pic>
      <p:sp>
        <p:nvSpPr>
          <p:cNvPr id="17" name="TextBox 16"/>
          <p:cNvSpPr txBox="1"/>
          <p:nvPr/>
        </p:nvSpPr>
        <p:spPr>
          <a:xfrm>
            <a:off x="457200" y="6294089"/>
            <a:ext cx="2553741" cy="369332"/>
          </a:xfrm>
          <a:prstGeom prst="rect">
            <a:avLst/>
          </a:prstGeom>
          <a:noFill/>
        </p:spPr>
        <p:txBody>
          <a:bodyPr wrap="none" rtlCol="0">
            <a:spAutoFit/>
          </a:bodyPr>
          <a:lstStyle/>
          <a:p>
            <a:r>
              <a:rPr lang="nl-NL" dirty="0"/>
              <a:t>w</a:t>
            </a:r>
            <a:r>
              <a:rPr lang="nl-NL" dirty="0" smtClean="0"/>
              <a:t>einig nuttige informatie</a:t>
            </a:r>
            <a:endParaRPr lang="nl-NL" dirty="0"/>
          </a:p>
        </p:txBody>
      </p:sp>
      <p:sp>
        <p:nvSpPr>
          <p:cNvPr id="18" name="TextBox 17"/>
          <p:cNvSpPr txBox="1"/>
          <p:nvPr/>
        </p:nvSpPr>
        <p:spPr>
          <a:xfrm>
            <a:off x="3385129" y="6299931"/>
            <a:ext cx="2324938" cy="369332"/>
          </a:xfrm>
          <a:prstGeom prst="rect">
            <a:avLst/>
          </a:prstGeom>
          <a:noFill/>
        </p:spPr>
        <p:txBody>
          <a:bodyPr wrap="none" rtlCol="0">
            <a:spAutoFit/>
          </a:bodyPr>
          <a:lstStyle/>
          <a:p>
            <a:r>
              <a:rPr lang="nl-NL" dirty="0"/>
              <a:t>v</a:t>
            </a:r>
            <a:r>
              <a:rPr lang="nl-NL" dirty="0" smtClean="0"/>
              <a:t>eel nuttige informatie</a:t>
            </a:r>
            <a:endParaRPr lang="nl-NL" dirty="0"/>
          </a:p>
        </p:txBody>
      </p:sp>
      <p:sp>
        <p:nvSpPr>
          <p:cNvPr id="6" name="TextBox 5"/>
          <p:cNvSpPr txBox="1"/>
          <p:nvPr/>
        </p:nvSpPr>
        <p:spPr>
          <a:xfrm>
            <a:off x="6133059" y="6301969"/>
            <a:ext cx="2553741" cy="369332"/>
          </a:xfrm>
          <a:prstGeom prst="rect">
            <a:avLst/>
          </a:prstGeom>
          <a:noFill/>
        </p:spPr>
        <p:txBody>
          <a:bodyPr wrap="none" rtlCol="0">
            <a:spAutoFit/>
          </a:bodyPr>
          <a:lstStyle/>
          <a:p>
            <a:r>
              <a:rPr lang="nl-NL" dirty="0"/>
              <a:t>w</a:t>
            </a:r>
            <a:r>
              <a:rPr lang="nl-NL" dirty="0" smtClean="0"/>
              <a:t>einig nuttige informatie</a:t>
            </a:r>
            <a:endParaRPr lang="nl-NL" dirty="0"/>
          </a:p>
        </p:txBody>
      </p:sp>
      <p:sp>
        <p:nvSpPr>
          <p:cNvPr id="7" name="TextBox 6"/>
          <p:cNvSpPr txBox="1"/>
          <p:nvPr/>
        </p:nvSpPr>
        <p:spPr>
          <a:xfrm>
            <a:off x="2252133" y="2082799"/>
            <a:ext cx="4398259" cy="923330"/>
          </a:xfrm>
          <a:prstGeom prst="rect">
            <a:avLst/>
          </a:prstGeom>
          <a:noFill/>
        </p:spPr>
        <p:txBody>
          <a:bodyPr wrap="none" rtlCol="0">
            <a:spAutoFit/>
          </a:bodyPr>
          <a:lstStyle/>
          <a:p>
            <a:pPr algn="ctr"/>
            <a:r>
              <a:rPr lang="nl-NL" b="1" dirty="0" smtClean="0"/>
              <a:t>Nuttige informatie</a:t>
            </a:r>
            <a:r>
              <a:rPr lang="nl-NL" dirty="0" smtClean="0"/>
              <a:t>: </a:t>
            </a:r>
          </a:p>
          <a:p>
            <a:pPr algn="ctr"/>
            <a:endParaRPr lang="nl-NL" dirty="0" smtClean="0"/>
          </a:p>
          <a:p>
            <a:pPr algn="ctr"/>
            <a:r>
              <a:rPr lang="nl-NL" dirty="0" smtClean="0"/>
              <a:t>Informatie waar we mee kunnen voorspellen</a:t>
            </a:r>
            <a:endParaRPr lang="nl-NL" dirty="0"/>
          </a:p>
        </p:txBody>
      </p:sp>
      <p:sp>
        <p:nvSpPr>
          <p:cNvPr id="8" name="Rectangle 7"/>
          <p:cNvSpPr/>
          <p:nvPr/>
        </p:nvSpPr>
        <p:spPr>
          <a:xfrm>
            <a:off x="1710267" y="1811867"/>
            <a:ext cx="5774266" cy="15240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139191" y="5267932"/>
            <a:ext cx="1082172" cy="1026157"/>
          </a:xfrm>
          <a:prstGeom prst="rect">
            <a:avLst/>
          </a:prstGeom>
        </p:spPr>
      </p:pic>
      <p:sp>
        <p:nvSpPr>
          <p:cNvPr id="9" name="Slide Number Placeholder 8"/>
          <p:cNvSpPr>
            <a:spLocks noGrp="1"/>
          </p:cNvSpPr>
          <p:nvPr>
            <p:ph type="sldNum" sz="quarter" idx="12"/>
          </p:nvPr>
        </p:nvSpPr>
        <p:spPr/>
        <p:txBody>
          <a:bodyPr/>
          <a:lstStyle/>
          <a:p>
            <a:fld id="{BC2902A8-8A0F-5943-97C6-DA18478EFB64}" type="slidenum">
              <a:rPr lang="en-GB" smtClean="0"/>
              <a:t>19</a:t>
            </a:fld>
            <a:endParaRPr lang="en-GB"/>
          </a:p>
        </p:txBody>
      </p:sp>
    </p:spTree>
    <p:extLst>
      <p:ext uri="{BB962C8B-B14F-4D97-AF65-F5344CB8AC3E}">
        <p14:creationId xmlns:p14="http://schemas.microsoft.com/office/powerpoint/2010/main" val="35945887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20" y="153537"/>
            <a:ext cx="8229600" cy="1143000"/>
          </a:xfrm>
        </p:spPr>
        <p:txBody>
          <a:bodyPr/>
          <a:lstStyle/>
          <a:p>
            <a:r>
              <a:rPr lang="en-GB" dirty="0" smtClean="0"/>
              <a:t>Big Data</a:t>
            </a:r>
            <a:endParaRPr lang="en-GB" dirty="0"/>
          </a:p>
        </p:txBody>
      </p:sp>
      <p:pic>
        <p:nvPicPr>
          <p:cNvPr id="5" name="Picture 4"/>
          <p:cNvPicPr>
            <a:picLocks noChangeAspect="1"/>
          </p:cNvPicPr>
          <p:nvPr/>
        </p:nvPicPr>
        <p:blipFill>
          <a:blip r:embed="rId3"/>
          <a:stretch>
            <a:fillRect/>
          </a:stretch>
        </p:blipFill>
        <p:spPr>
          <a:xfrm rot="20012028">
            <a:off x="357179" y="1858841"/>
            <a:ext cx="2557988" cy="15347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44452" y="1609368"/>
            <a:ext cx="1729962" cy="169536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58665">
            <a:off x="5683328" y="1740360"/>
            <a:ext cx="2963541" cy="1666992"/>
          </a:xfrm>
          <a:prstGeom prst="rect">
            <a:avLst/>
          </a:prstGeom>
        </p:spPr>
      </p:pic>
      <p:pic>
        <p:nvPicPr>
          <p:cNvPr id="7" name="Picture 6"/>
          <p:cNvPicPr>
            <a:picLocks noChangeAspect="1"/>
          </p:cNvPicPr>
          <p:nvPr/>
        </p:nvPicPr>
        <p:blipFill>
          <a:blip r:embed="rId6"/>
          <a:stretch>
            <a:fillRect/>
          </a:stretch>
        </p:blipFill>
        <p:spPr>
          <a:xfrm>
            <a:off x="4790274" y="2327994"/>
            <a:ext cx="1671726" cy="167172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25634" y="725037"/>
            <a:ext cx="2615131" cy="1385202"/>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91384" y="3313430"/>
            <a:ext cx="1873061" cy="68629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2937" y="4843173"/>
            <a:ext cx="3123131" cy="97316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9545895">
            <a:off x="1789268" y="5085189"/>
            <a:ext cx="3113602" cy="982046"/>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320513" y="4329279"/>
            <a:ext cx="2553901" cy="700420"/>
          </a:xfrm>
          <a:prstGeom prst="rect">
            <a:avLst/>
          </a:prstGeom>
        </p:spPr>
      </p:pic>
      <p:pic>
        <p:nvPicPr>
          <p:cNvPr id="13" name="Picture 12"/>
          <p:cNvPicPr>
            <a:picLocks noChangeAspect="1"/>
          </p:cNvPicPr>
          <p:nvPr/>
        </p:nvPicPr>
        <p:blipFill>
          <a:blip r:embed="rId12"/>
          <a:stretch>
            <a:fillRect/>
          </a:stretch>
        </p:blipFill>
        <p:spPr>
          <a:xfrm>
            <a:off x="6330071" y="4497653"/>
            <a:ext cx="2813929" cy="1064091"/>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9596428">
            <a:off x="7500467" y="5432668"/>
            <a:ext cx="1561235" cy="767348"/>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462000" y="5141664"/>
            <a:ext cx="1138561" cy="1424648"/>
          </a:xfrm>
          <a:prstGeom prst="rect">
            <a:avLst/>
          </a:prstGeom>
        </p:spPr>
      </p:pic>
      <p:sp>
        <p:nvSpPr>
          <p:cNvPr id="6" name="Slide Number Placeholder 5"/>
          <p:cNvSpPr>
            <a:spLocks noGrp="1"/>
          </p:cNvSpPr>
          <p:nvPr>
            <p:ph type="sldNum" sz="quarter" idx="12"/>
          </p:nvPr>
        </p:nvSpPr>
        <p:spPr/>
        <p:txBody>
          <a:bodyPr/>
          <a:lstStyle/>
          <a:p>
            <a:fld id="{BC2902A8-8A0F-5943-97C6-DA18478EFB64}" type="slidenum">
              <a:rPr lang="en-GB" smtClean="0"/>
              <a:t>2</a:t>
            </a:fld>
            <a:endParaRPr lang="en-GB"/>
          </a:p>
        </p:txBody>
      </p:sp>
    </p:spTree>
    <p:extLst>
      <p:ext uri="{BB962C8B-B14F-4D97-AF65-F5344CB8AC3E}">
        <p14:creationId xmlns:p14="http://schemas.microsoft.com/office/powerpoint/2010/main" val="19497561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a:t>I</a:t>
            </a:r>
            <a:r>
              <a:rPr lang="en-GB" dirty="0" err="1" smtClean="0"/>
              <a:t>nformatie</a:t>
            </a:r>
            <a:r>
              <a:rPr lang="en-GB" dirty="0" smtClean="0"/>
              <a:t> </a:t>
            </a:r>
            <a:r>
              <a:rPr lang="en-GB" dirty="0" err="1"/>
              <a:t>Z</a:t>
            </a:r>
            <a:r>
              <a:rPr lang="en-GB" dirty="0" err="1" smtClean="0"/>
              <a:t>eef</a:t>
            </a:r>
            <a:endParaRPr lang="en-GB" dirty="0"/>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1520519" y="1640181"/>
            <a:ext cx="6466383" cy="497759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876" y="1411989"/>
            <a:ext cx="1480304" cy="10633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88518" y="5637626"/>
            <a:ext cx="1525468" cy="1220374"/>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4971" y="5637626"/>
            <a:ext cx="1241826" cy="1177547"/>
          </a:xfrm>
          <a:prstGeom prst="rect">
            <a:avLst/>
          </a:prstGeom>
        </p:spPr>
      </p:pic>
      <p:sp>
        <p:nvSpPr>
          <p:cNvPr id="3" name="Slide Number Placeholder 2"/>
          <p:cNvSpPr>
            <a:spLocks noGrp="1"/>
          </p:cNvSpPr>
          <p:nvPr>
            <p:ph type="sldNum" sz="quarter" idx="12"/>
          </p:nvPr>
        </p:nvSpPr>
        <p:spPr/>
        <p:txBody>
          <a:bodyPr/>
          <a:lstStyle/>
          <a:p>
            <a:fld id="{BC2902A8-8A0F-5943-97C6-DA18478EFB64}" type="slidenum">
              <a:rPr lang="en-GB" smtClean="0"/>
              <a:t>20</a:t>
            </a:fld>
            <a:endParaRPr lang="en-GB"/>
          </a:p>
        </p:txBody>
      </p:sp>
    </p:spTree>
    <p:extLst>
      <p:ext uri="{BB962C8B-B14F-4D97-AF65-F5344CB8AC3E}">
        <p14:creationId xmlns:p14="http://schemas.microsoft.com/office/powerpoint/2010/main" val="20148613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46"/>
            <a:ext cx="8229600" cy="1143000"/>
          </a:xfrm>
        </p:spPr>
        <p:txBody>
          <a:bodyPr/>
          <a:lstStyle/>
          <a:p>
            <a:r>
              <a:rPr lang="en-GB" dirty="0" smtClean="0"/>
              <a:t>De </a:t>
            </a:r>
            <a:r>
              <a:rPr lang="en-GB" dirty="0" err="1"/>
              <a:t>I</a:t>
            </a:r>
            <a:r>
              <a:rPr lang="en-GB" dirty="0" err="1" smtClean="0"/>
              <a:t>nformatie</a:t>
            </a:r>
            <a:r>
              <a:rPr lang="en-GB" dirty="0" smtClean="0"/>
              <a:t> </a:t>
            </a:r>
            <a:r>
              <a:rPr lang="en-GB" dirty="0" err="1"/>
              <a:t>Z</a:t>
            </a:r>
            <a:r>
              <a:rPr lang="en-GB" dirty="0" err="1" smtClean="0"/>
              <a:t>eef</a:t>
            </a:r>
            <a:endParaRPr lang="en-GB" dirty="0"/>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2573187" y="1504039"/>
            <a:ext cx="4277504" cy="34091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159" y="5230495"/>
            <a:ext cx="2244028" cy="134953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52468" y="4983081"/>
            <a:ext cx="1134332" cy="1757938"/>
          </a:xfrm>
          <a:prstGeom prst="rect">
            <a:avLst/>
          </a:prstGeom>
        </p:spPr>
      </p:pic>
      <p:cxnSp>
        <p:nvCxnSpPr>
          <p:cNvPr id="7" name="Straight Arrow Connector 6"/>
          <p:cNvCxnSpPr/>
          <p:nvPr/>
        </p:nvCxnSpPr>
        <p:spPr>
          <a:xfrm flipH="1">
            <a:off x="2038498" y="4612386"/>
            <a:ext cx="534689" cy="6181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700309" y="4764786"/>
            <a:ext cx="852159" cy="4657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08096" y="4106342"/>
            <a:ext cx="850896" cy="8068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88518" y="4106341"/>
            <a:ext cx="1095924" cy="876739"/>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51663" y="1504039"/>
            <a:ext cx="1014657" cy="728853"/>
          </a:xfrm>
          <a:prstGeom prst="rect">
            <a:avLst/>
          </a:prstGeom>
        </p:spPr>
      </p:pic>
      <p:sp>
        <p:nvSpPr>
          <p:cNvPr id="5" name="Slide Number Placeholder 4"/>
          <p:cNvSpPr>
            <a:spLocks noGrp="1"/>
          </p:cNvSpPr>
          <p:nvPr>
            <p:ph type="sldNum" sz="quarter" idx="12"/>
          </p:nvPr>
        </p:nvSpPr>
        <p:spPr/>
        <p:txBody>
          <a:bodyPr/>
          <a:lstStyle/>
          <a:p>
            <a:fld id="{BC2902A8-8A0F-5943-97C6-DA18478EFB64}" type="slidenum">
              <a:rPr lang="en-GB" smtClean="0"/>
              <a:t>21</a:t>
            </a:fld>
            <a:endParaRPr lang="en-GB"/>
          </a:p>
        </p:txBody>
      </p:sp>
    </p:spTree>
    <p:extLst>
      <p:ext uri="{BB962C8B-B14F-4D97-AF65-F5344CB8AC3E}">
        <p14:creationId xmlns:p14="http://schemas.microsoft.com/office/powerpoint/2010/main" val="31861799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2902A8-8A0F-5943-97C6-DA18478EFB64}" type="slidenum">
              <a:rPr lang="en-GB" smtClean="0"/>
              <a:t>22</a:t>
            </a:fld>
            <a:endParaRPr lang="en-GB"/>
          </a:p>
        </p:txBody>
      </p:sp>
      <p:pic>
        <p:nvPicPr>
          <p:cNvPr id="9" name="Picture 8"/>
          <p:cNvPicPr>
            <a:picLocks noChangeAspect="1"/>
          </p:cNvPicPr>
          <p:nvPr/>
        </p:nvPicPr>
        <p:blipFill>
          <a:blip r:embed="rId2"/>
          <a:stretch>
            <a:fillRect/>
          </a:stretch>
        </p:blipFill>
        <p:spPr>
          <a:xfrm>
            <a:off x="2503408" y="1770527"/>
            <a:ext cx="4234973" cy="3484383"/>
          </a:xfrm>
          <a:prstGeom prst="rect">
            <a:avLst/>
          </a:prstGeom>
        </p:spPr>
      </p:pic>
      <p:sp>
        <p:nvSpPr>
          <p:cNvPr id="2" name="Title 1"/>
          <p:cNvSpPr>
            <a:spLocks noGrp="1"/>
          </p:cNvSpPr>
          <p:nvPr>
            <p:ph type="title"/>
          </p:nvPr>
        </p:nvSpPr>
        <p:spPr/>
        <p:txBody>
          <a:bodyPr/>
          <a:lstStyle/>
          <a:p>
            <a:r>
              <a:rPr lang="nl-NL" dirty="0" smtClean="0"/>
              <a:t>Wat is dit?</a:t>
            </a:r>
            <a:endParaRPr lang="nl-NL" dirty="0"/>
          </a:p>
        </p:txBody>
      </p:sp>
    </p:spTree>
    <p:extLst>
      <p:ext uri="{BB962C8B-B14F-4D97-AF65-F5344CB8AC3E}">
        <p14:creationId xmlns:p14="http://schemas.microsoft.com/office/powerpoint/2010/main" val="36033558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2902A8-8A0F-5943-97C6-DA18478EFB64}" type="slidenum">
              <a:rPr lang="en-GB" smtClean="0"/>
              <a:t>23</a:t>
            </a:fld>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6389" y="2103599"/>
            <a:ext cx="2435717" cy="2004020"/>
          </a:xfrm>
          <a:prstGeom prst="rect">
            <a:avLst/>
          </a:prstGeom>
        </p:spPr>
      </p:pic>
      <p:sp>
        <p:nvSpPr>
          <p:cNvPr id="2" name="Title 1"/>
          <p:cNvSpPr>
            <a:spLocks noGrp="1"/>
          </p:cNvSpPr>
          <p:nvPr>
            <p:ph type="title"/>
          </p:nvPr>
        </p:nvSpPr>
        <p:spPr/>
        <p:txBody>
          <a:bodyPr/>
          <a:lstStyle/>
          <a:p>
            <a:r>
              <a:rPr lang="nl-NL" dirty="0" smtClean="0"/>
              <a:t>“Weten = Vergeten”</a:t>
            </a:r>
            <a:endParaRPr lang="nl-NL" dirty="0"/>
          </a:p>
        </p:txBody>
      </p:sp>
      <p:grpSp>
        <p:nvGrpSpPr>
          <p:cNvPr id="23" name="Group 22"/>
          <p:cNvGrpSpPr/>
          <p:nvPr/>
        </p:nvGrpSpPr>
        <p:grpSpPr>
          <a:xfrm>
            <a:off x="6636366" y="2103599"/>
            <a:ext cx="1537941" cy="2040003"/>
            <a:chOff x="2677957" y="4022184"/>
            <a:chExt cx="1537941" cy="2040003"/>
          </a:xfrm>
        </p:grpSpPr>
        <p:cxnSp>
          <p:nvCxnSpPr>
            <p:cNvPr id="15" name="Straight Connector 14"/>
            <p:cNvCxnSpPr/>
            <p:nvPr/>
          </p:nvCxnSpPr>
          <p:spPr>
            <a:xfrm>
              <a:off x="2677957" y="5221782"/>
              <a:ext cx="1379183" cy="176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998756" y="5221783"/>
              <a:ext cx="299875" cy="8404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045079" y="4022184"/>
              <a:ext cx="170819" cy="12172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886421" y="5237952"/>
              <a:ext cx="170719" cy="82423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6687431" y="2341764"/>
            <a:ext cx="1139217" cy="646331"/>
          </a:xfrm>
          <a:prstGeom prst="rect">
            <a:avLst/>
          </a:prstGeom>
          <a:noFill/>
        </p:spPr>
        <p:txBody>
          <a:bodyPr wrap="none" rtlCol="0">
            <a:spAutoFit/>
          </a:bodyPr>
          <a:lstStyle/>
          <a:p>
            <a:r>
              <a:rPr lang="en-GB" dirty="0" err="1" smtClean="0"/>
              <a:t>Abstractie</a:t>
            </a:r>
            <a:endParaRPr lang="en-GB" dirty="0" smtClean="0"/>
          </a:p>
          <a:p>
            <a:r>
              <a:rPr lang="en-GB" dirty="0" smtClean="0"/>
              <a:t>= </a:t>
            </a:r>
            <a:r>
              <a:rPr lang="en-GB" dirty="0" err="1" smtClean="0"/>
              <a:t>Essentie</a:t>
            </a:r>
            <a:endParaRPr lang="en-GB" dirty="0"/>
          </a:p>
        </p:txBody>
      </p:sp>
      <p:sp>
        <p:nvSpPr>
          <p:cNvPr id="25" name="TextBox 24"/>
          <p:cNvSpPr txBox="1"/>
          <p:nvPr/>
        </p:nvSpPr>
        <p:spPr>
          <a:xfrm>
            <a:off x="1116265" y="5568889"/>
            <a:ext cx="7391767" cy="646331"/>
          </a:xfrm>
          <a:prstGeom prst="rect">
            <a:avLst/>
          </a:prstGeom>
          <a:noFill/>
        </p:spPr>
        <p:txBody>
          <a:bodyPr wrap="none" rtlCol="0">
            <a:spAutoFit/>
          </a:bodyPr>
          <a:lstStyle/>
          <a:p>
            <a:pPr marL="285750" indent="-285750">
              <a:buFont typeface="Arial"/>
              <a:buChar char="•"/>
            </a:pPr>
            <a:r>
              <a:rPr lang="en-GB" dirty="0" smtClean="0"/>
              <a:t>Om </a:t>
            </a:r>
            <a:r>
              <a:rPr lang="en-GB" dirty="0" err="1" smtClean="0"/>
              <a:t>te</a:t>
            </a:r>
            <a:r>
              <a:rPr lang="en-GB" dirty="0" smtClean="0"/>
              <a:t> </a:t>
            </a:r>
            <a:r>
              <a:rPr lang="en-GB" dirty="0" err="1" smtClean="0"/>
              <a:t>generaliseren</a:t>
            </a:r>
            <a:r>
              <a:rPr lang="en-GB" dirty="0" smtClean="0"/>
              <a:t> </a:t>
            </a:r>
            <a:r>
              <a:rPr lang="en-GB" dirty="0" err="1" smtClean="0"/>
              <a:t>moet</a:t>
            </a:r>
            <a:r>
              <a:rPr lang="en-GB" dirty="0" smtClean="0"/>
              <a:t> u de details </a:t>
            </a:r>
            <a:r>
              <a:rPr lang="en-GB" dirty="0" err="1" smtClean="0"/>
              <a:t>vergetenen</a:t>
            </a:r>
            <a:r>
              <a:rPr lang="en-GB" dirty="0" smtClean="0"/>
              <a:t> de </a:t>
            </a:r>
            <a:r>
              <a:rPr lang="en-GB" dirty="0" err="1" smtClean="0"/>
              <a:t>essentie</a:t>
            </a:r>
            <a:r>
              <a:rPr lang="en-GB" dirty="0" smtClean="0"/>
              <a:t> </a:t>
            </a:r>
            <a:r>
              <a:rPr lang="en-GB" dirty="0" err="1" smtClean="0"/>
              <a:t>onthouden</a:t>
            </a:r>
            <a:r>
              <a:rPr lang="en-GB" dirty="0" smtClean="0"/>
              <a:t>.</a:t>
            </a:r>
          </a:p>
          <a:p>
            <a:endParaRPr lang="en-GB"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22947" b="24256"/>
          <a:stretch/>
        </p:blipFill>
        <p:spPr>
          <a:xfrm rot="15415957">
            <a:off x="3848924" y="2572922"/>
            <a:ext cx="1866352" cy="985371"/>
          </a:xfrm>
          <a:prstGeom prst="rect">
            <a:avLst/>
          </a:prstGeom>
        </p:spPr>
      </p:pic>
      <p:cxnSp>
        <p:nvCxnSpPr>
          <p:cNvPr id="6" name="Straight Arrow Connector 5"/>
          <p:cNvCxnSpPr/>
          <p:nvPr/>
        </p:nvCxnSpPr>
        <p:spPr>
          <a:xfrm>
            <a:off x="3404470" y="3320839"/>
            <a:ext cx="102310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186083" y="3301128"/>
            <a:ext cx="1210785"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7580" y="4428614"/>
            <a:ext cx="451020" cy="698971"/>
          </a:xfrm>
          <a:prstGeom prst="rect">
            <a:avLst/>
          </a:prstGeom>
        </p:spPr>
      </p:pic>
      <p:cxnSp>
        <p:nvCxnSpPr>
          <p:cNvPr id="21" name="Straight Arrow Connector 20"/>
          <p:cNvCxnSpPr/>
          <p:nvPr/>
        </p:nvCxnSpPr>
        <p:spPr>
          <a:xfrm>
            <a:off x="4733090" y="3858590"/>
            <a:ext cx="0" cy="5700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0071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Verminderde</a:t>
            </a:r>
            <a:r>
              <a:rPr lang="en-GB" dirty="0" smtClean="0"/>
              <a:t> </a:t>
            </a:r>
            <a:r>
              <a:rPr lang="en-GB" dirty="0" err="1"/>
              <a:t>M</a:t>
            </a:r>
            <a:r>
              <a:rPr lang="en-GB" dirty="0" err="1" smtClean="0"/>
              <a:t>eerwaarde</a:t>
            </a:r>
            <a:endParaRPr lang="en-GB" dirty="0"/>
          </a:p>
        </p:txBody>
      </p:sp>
      <p:sp>
        <p:nvSpPr>
          <p:cNvPr id="4" name="Rectangle 3"/>
          <p:cNvSpPr/>
          <p:nvPr/>
        </p:nvSpPr>
        <p:spPr>
          <a:xfrm>
            <a:off x="935704" y="4345001"/>
            <a:ext cx="7510473" cy="18951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81867" y="1649632"/>
            <a:ext cx="3470820" cy="2312768"/>
          </a:xfrm>
          <a:prstGeom prst="rect">
            <a:avLst/>
          </a:prstGeom>
        </p:spPr>
      </p:pic>
      <p:sp>
        <p:nvSpPr>
          <p:cNvPr id="5" name="TextBox 4"/>
          <p:cNvSpPr txBox="1"/>
          <p:nvPr/>
        </p:nvSpPr>
        <p:spPr>
          <a:xfrm>
            <a:off x="1439333" y="4961466"/>
            <a:ext cx="6703991" cy="646331"/>
          </a:xfrm>
          <a:prstGeom prst="rect">
            <a:avLst/>
          </a:prstGeom>
          <a:noFill/>
        </p:spPr>
        <p:txBody>
          <a:bodyPr wrap="none" rtlCol="0">
            <a:spAutoFit/>
          </a:bodyPr>
          <a:lstStyle/>
          <a:p>
            <a:pPr algn="ctr"/>
            <a:r>
              <a:rPr lang="nl-NL" dirty="0" smtClean="0"/>
              <a:t>Hoe langer je graaft in dezelfde goudmijn, des te moeilijker het wordt </a:t>
            </a:r>
          </a:p>
          <a:p>
            <a:pPr algn="ctr"/>
            <a:r>
              <a:rPr lang="nl-NL" dirty="0"/>
              <a:t> </a:t>
            </a:r>
            <a:r>
              <a:rPr lang="nl-NL" dirty="0" smtClean="0"/>
              <a:t>om het goud te vinden.</a:t>
            </a:r>
            <a:endParaRPr lang="nl-NL" dirty="0"/>
          </a:p>
        </p:txBody>
      </p:sp>
      <p:sp>
        <p:nvSpPr>
          <p:cNvPr id="3" name="Slide Number Placeholder 2"/>
          <p:cNvSpPr>
            <a:spLocks noGrp="1"/>
          </p:cNvSpPr>
          <p:nvPr>
            <p:ph type="sldNum" sz="quarter" idx="12"/>
          </p:nvPr>
        </p:nvSpPr>
        <p:spPr/>
        <p:txBody>
          <a:bodyPr/>
          <a:lstStyle/>
          <a:p>
            <a:fld id="{BC2902A8-8A0F-5943-97C6-DA18478EFB64}" type="slidenum">
              <a:rPr lang="en-GB" smtClean="0"/>
              <a:t>24</a:t>
            </a:fld>
            <a:endParaRPr lang="en-GB"/>
          </a:p>
        </p:txBody>
      </p:sp>
    </p:spTree>
    <p:extLst>
      <p:ext uri="{BB962C8B-B14F-4D97-AF65-F5344CB8AC3E}">
        <p14:creationId xmlns:p14="http://schemas.microsoft.com/office/powerpoint/2010/main" val="27053703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Verminderde</a:t>
            </a:r>
            <a:r>
              <a:rPr lang="en-GB" dirty="0" smtClean="0"/>
              <a:t> </a:t>
            </a:r>
            <a:r>
              <a:rPr lang="en-GB" dirty="0" err="1" smtClean="0"/>
              <a:t>meerwaarde</a:t>
            </a:r>
            <a:endParaRPr lang="en-GB" dirty="0"/>
          </a:p>
        </p:txBody>
      </p:sp>
      <p:sp>
        <p:nvSpPr>
          <p:cNvPr id="3" name="TextBox 2"/>
          <p:cNvSpPr txBox="1"/>
          <p:nvPr/>
        </p:nvSpPr>
        <p:spPr>
          <a:xfrm>
            <a:off x="640072" y="4612385"/>
            <a:ext cx="8047283" cy="1477328"/>
          </a:xfrm>
          <a:prstGeom prst="rect">
            <a:avLst/>
          </a:prstGeom>
          <a:noFill/>
        </p:spPr>
        <p:txBody>
          <a:bodyPr wrap="none" rtlCol="0">
            <a:spAutoFit/>
          </a:bodyPr>
          <a:lstStyle/>
          <a:p>
            <a:pPr algn="ctr"/>
            <a:r>
              <a:rPr lang="nl-NL" b="1" i="1" dirty="0" smtClean="0"/>
              <a:t>De wet van de verminderde meerwaarde van data:</a:t>
            </a:r>
          </a:p>
          <a:p>
            <a:pPr algn="ctr"/>
            <a:endParaRPr lang="nl-NL" b="1" i="1" dirty="0"/>
          </a:p>
          <a:p>
            <a:pPr algn="ctr"/>
            <a:r>
              <a:rPr lang="nl-NL" dirty="0" smtClean="0"/>
              <a:t>Hoe meer data je hebt van één bron, hoe minder </a:t>
            </a:r>
            <a:r>
              <a:rPr lang="nl-NL" i="1" dirty="0" smtClean="0"/>
              <a:t>extra</a:t>
            </a:r>
            <a:r>
              <a:rPr lang="nl-NL" dirty="0" smtClean="0"/>
              <a:t> nuttige informatie die bevat.</a:t>
            </a:r>
          </a:p>
          <a:p>
            <a:pPr marL="285750" indent="-285750" algn="ctr">
              <a:buFont typeface="Arial"/>
              <a:buChar char="•"/>
            </a:pPr>
            <a:endParaRPr lang="nl-NL" dirty="0"/>
          </a:p>
          <a:p>
            <a:r>
              <a:rPr lang="nl-NL" dirty="0" smtClean="0"/>
              <a:t> </a:t>
            </a:r>
            <a:endParaRPr lang="nl-NL" dirty="0"/>
          </a:p>
        </p:txBody>
      </p:sp>
      <p:sp>
        <p:nvSpPr>
          <p:cNvPr id="4" name="Rectangle 3"/>
          <p:cNvSpPr/>
          <p:nvPr/>
        </p:nvSpPr>
        <p:spPr>
          <a:xfrm>
            <a:off x="640072" y="4345001"/>
            <a:ext cx="8047283" cy="18951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56731" y="1625944"/>
            <a:ext cx="3765134" cy="2234423"/>
          </a:xfrm>
          <a:prstGeom prst="rect">
            <a:avLst/>
          </a:prstGeom>
        </p:spPr>
      </p:pic>
      <p:sp>
        <p:nvSpPr>
          <p:cNvPr id="5" name="Slide Number Placeholder 4"/>
          <p:cNvSpPr>
            <a:spLocks noGrp="1"/>
          </p:cNvSpPr>
          <p:nvPr>
            <p:ph type="sldNum" sz="quarter" idx="12"/>
          </p:nvPr>
        </p:nvSpPr>
        <p:spPr/>
        <p:txBody>
          <a:bodyPr/>
          <a:lstStyle/>
          <a:p>
            <a:fld id="{BC2902A8-8A0F-5943-97C6-DA18478EFB64}" type="slidenum">
              <a:rPr lang="en-GB" smtClean="0"/>
              <a:t>25</a:t>
            </a:fld>
            <a:endParaRPr lang="en-GB"/>
          </a:p>
        </p:txBody>
      </p:sp>
    </p:spTree>
    <p:extLst>
      <p:ext uri="{BB962C8B-B14F-4D97-AF65-F5344CB8AC3E}">
        <p14:creationId xmlns:p14="http://schemas.microsoft.com/office/powerpoint/2010/main" val="28400599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Paradox</a:t>
            </a:r>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63804" y="1568042"/>
            <a:ext cx="3018272" cy="2505615"/>
          </a:xfrm>
          <a:prstGeom prst="rect">
            <a:avLst/>
          </a:prstGeom>
        </p:spPr>
      </p:pic>
      <p:sp>
        <p:nvSpPr>
          <p:cNvPr id="7" name="TextBox 6"/>
          <p:cNvSpPr txBox="1"/>
          <p:nvPr/>
        </p:nvSpPr>
        <p:spPr>
          <a:xfrm>
            <a:off x="1587355" y="4810022"/>
            <a:ext cx="6750566" cy="1200329"/>
          </a:xfrm>
          <a:prstGeom prst="rect">
            <a:avLst/>
          </a:prstGeom>
          <a:noFill/>
        </p:spPr>
        <p:txBody>
          <a:bodyPr wrap="none" rtlCol="0">
            <a:spAutoFit/>
          </a:bodyPr>
          <a:lstStyle/>
          <a:p>
            <a:pPr marL="285750" indent="-285750">
              <a:buFont typeface="Arial"/>
              <a:buChar char="•"/>
            </a:pPr>
            <a:r>
              <a:rPr lang="nl-NL" dirty="0" smtClean="0"/>
              <a:t>Er is niet genoeg </a:t>
            </a:r>
            <a:r>
              <a:rPr lang="nl-NL" i="1" dirty="0" smtClean="0"/>
              <a:t>nuttige </a:t>
            </a:r>
            <a:r>
              <a:rPr lang="nl-NL" dirty="0" smtClean="0"/>
              <a:t>informatie in exponentieel groeiende data </a:t>
            </a:r>
          </a:p>
          <a:p>
            <a:r>
              <a:rPr lang="nl-NL" dirty="0"/>
              <a:t> </a:t>
            </a:r>
            <a:r>
              <a:rPr lang="nl-NL" dirty="0" smtClean="0"/>
              <a:t>     om de exponentieel groeiende model capaciteit mee te vullen.</a:t>
            </a:r>
          </a:p>
          <a:p>
            <a:endParaRPr lang="nl-NL" dirty="0"/>
          </a:p>
          <a:p>
            <a:pPr marL="285750" indent="-285750">
              <a:buFont typeface="Arial"/>
              <a:buChar char="•"/>
            </a:pPr>
            <a:r>
              <a:rPr lang="nl-NL" dirty="0" smtClean="0"/>
              <a:t>Gevaar: de extra capaciteit wordt gevuld met ruis: </a:t>
            </a:r>
            <a:r>
              <a:rPr lang="nl-NL" i="1" dirty="0" err="1" smtClean="0">
                <a:solidFill>
                  <a:srgbClr val="FF0000"/>
                </a:solidFill>
              </a:rPr>
              <a:t>overfitting</a:t>
            </a:r>
            <a:endParaRPr lang="nl-NL" i="1" dirty="0">
              <a:solidFill>
                <a:srgbClr val="FF0000"/>
              </a:solidFill>
            </a:endParaRPr>
          </a:p>
        </p:txBody>
      </p:sp>
      <p:sp>
        <p:nvSpPr>
          <p:cNvPr id="3" name="Slide Number Placeholder 2"/>
          <p:cNvSpPr>
            <a:spLocks noGrp="1"/>
          </p:cNvSpPr>
          <p:nvPr>
            <p:ph type="sldNum" sz="quarter" idx="12"/>
          </p:nvPr>
        </p:nvSpPr>
        <p:spPr/>
        <p:txBody>
          <a:bodyPr/>
          <a:lstStyle/>
          <a:p>
            <a:fld id="{BC2902A8-8A0F-5943-97C6-DA18478EFB64}" type="slidenum">
              <a:rPr lang="en-GB" smtClean="0"/>
              <a:t>26</a:t>
            </a:fld>
            <a:endParaRPr lang="en-GB"/>
          </a:p>
        </p:txBody>
      </p:sp>
    </p:spTree>
    <p:extLst>
      <p:ext uri="{BB962C8B-B14F-4D97-AF65-F5344CB8AC3E}">
        <p14:creationId xmlns:p14="http://schemas.microsoft.com/office/powerpoint/2010/main" val="29818264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cstate="print">
            <a:extLst>
              <a:ext uri="{28A0092B-C50C-407E-A947-70E740481C1C}">
                <a14:useLocalDpi xmlns:a14="http://schemas.microsoft.com/office/drawing/2010/main"/>
              </a:ext>
            </a:extLst>
          </a:blip>
          <a:srcRect/>
          <a:stretch/>
        </p:blipFill>
        <p:spPr bwMode="auto">
          <a:xfrm>
            <a:off x="1871408" y="1871693"/>
            <a:ext cx="5112953" cy="4194598"/>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cstate="print">
            <a:extLst>
              <a:ext uri="{28A0092B-C50C-407E-A947-70E740481C1C}">
                <a14:useLocalDpi xmlns:a14="http://schemas.microsoft.com/office/drawing/2010/main"/>
              </a:ext>
            </a:extLst>
          </a:blip>
          <a:srcRect/>
          <a:stretch/>
        </p:blipFill>
        <p:spPr bwMode="auto">
          <a:xfrm>
            <a:off x="1871408" y="1871693"/>
            <a:ext cx="5112953" cy="419459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5" cstate="print">
            <a:extLst>
              <a:ext uri="{28A0092B-C50C-407E-A947-70E740481C1C}">
                <a14:useLocalDpi xmlns:a14="http://schemas.microsoft.com/office/drawing/2010/main"/>
              </a:ext>
            </a:extLst>
          </a:blip>
          <a:srcRect/>
          <a:stretch/>
        </p:blipFill>
        <p:spPr bwMode="auto">
          <a:xfrm>
            <a:off x="1871408" y="1871693"/>
            <a:ext cx="5112953" cy="419459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cstate="print">
            <a:extLst>
              <a:ext uri="{28A0092B-C50C-407E-A947-70E740481C1C}">
                <a14:useLocalDpi xmlns:a14="http://schemas.microsoft.com/office/drawing/2010/main"/>
              </a:ext>
            </a:extLst>
          </a:blip>
          <a:srcRect/>
          <a:stretch/>
        </p:blipFill>
        <p:spPr bwMode="auto">
          <a:xfrm>
            <a:off x="1871408" y="1871693"/>
            <a:ext cx="5112953" cy="4194598"/>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GB" dirty="0" smtClean="0"/>
              <a:t> </a:t>
            </a:r>
            <a:endParaRPr lang="en-GB" dirty="0"/>
          </a:p>
        </p:txBody>
      </p:sp>
      <p:sp>
        <p:nvSpPr>
          <p:cNvPr id="10"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err="1" smtClean="0"/>
              <a:t>Overfitting</a:t>
            </a:r>
            <a:r>
              <a:rPr lang="en-GB" dirty="0" smtClean="0"/>
              <a:t>: </a:t>
            </a:r>
            <a:r>
              <a:rPr lang="en-GB" dirty="0" err="1" smtClean="0"/>
              <a:t>Een</a:t>
            </a:r>
            <a:r>
              <a:rPr lang="en-GB" dirty="0" smtClean="0"/>
              <a:t> Experiment</a:t>
            </a:r>
            <a:endParaRPr lang="en-GB" dirty="0"/>
          </a:p>
        </p:txBody>
      </p:sp>
      <p:sp>
        <p:nvSpPr>
          <p:cNvPr id="7" name="Slide Number Placeholder 6"/>
          <p:cNvSpPr>
            <a:spLocks noGrp="1"/>
          </p:cNvSpPr>
          <p:nvPr>
            <p:ph type="sldNum" sz="quarter" idx="12"/>
          </p:nvPr>
        </p:nvSpPr>
        <p:spPr/>
        <p:txBody>
          <a:bodyPr/>
          <a:lstStyle/>
          <a:p>
            <a:fld id="{BC2902A8-8A0F-5943-97C6-DA18478EFB64}" type="slidenum">
              <a:rPr lang="en-GB" smtClean="0"/>
              <a:t>27</a:t>
            </a:fld>
            <a:endParaRPr lang="en-GB"/>
          </a:p>
        </p:txBody>
      </p:sp>
    </p:spTree>
    <p:extLst>
      <p:ext uri="{BB962C8B-B14F-4D97-AF65-F5344CB8AC3E}">
        <p14:creationId xmlns:p14="http://schemas.microsoft.com/office/powerpoint/2010/main" val="1041419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smtClean="0"/>
              <a:t>Stelling</a:t>
            </a:r>
            <a:r>
              <a:rPr lang="en-GB" dirty="0" smtClean="0"/>
              <a:t> van Welling”</a:t>
            </a:r>
            <a:endParaRPr lang="en-GB" dirty="0"/>
          </a:p>
        </p:txBody>
      </p:sp>
      <p:sp>
        <p:nvSpPr>
          <p:cNvPr id="4" name="TextBox 3"/>
          <p:cNvSpPr txBox="1"/>
          <p:nvPr/>
        </p:nvSpPr>
        <p:spPr>
          <a:xfrm>
            <a:off x="1981199" y="4799461"/>
            <a:ext cx="5070619" cy="369332"/>
          </a:xfrm>
          <a:prstGeom prst="rect">
            <a:avLst/>
          </a:prstGeom>
          <a:noFill/>
        </p:spPr>
        <p:txBody>
          <a:bodyPr wrap="none" rtlCol="0">
            <a:spAutoFit/>
          </a:bodyPr>
          <a:lstStyle/>
          <a:p>
            <a:r>
              <a:rPr lang="nl-NL" i="1" dirty="0" smtClean="0"/>
              <a:t>Big Data + Complexe Modellen </a:t>
            </a:r>
            <a:r>
              <a:rPr lang="nl-NL" i="1" dirty="0" smtClean="0">
                <a:sym typeface="Wingdings"/>
              </a:rPr>
              <a:t> Meer </a:t>
            </a:r>
            <a:r>
              <a:rPr lang="nl-NL" i="1" dirty="0" err="1" smtClean="0">
                <a:sym typeface="Wingdings"/>
              </a:rPr>
              <a:t>Overfitting</a:t>
            </a:r>
            <a:endParaRPr lang="nl-NL" i="1" dirty="0"/>
          </a:p>
        </p:txBody>
      </p:sp>
      <p:sp>
        <p:nvSpPr>
          <p:cNvPr id="5" name="Rectangle 4"/>
          <p:cNvSpPr/>
          <p:nvPr/>
        </p:nvSpPr>
        <p:spPr>
          <a:xfrm>
            <a:off x="1226752" y="2406134"/>
            <a:ext cx="6477915" cy="3146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0933" y="2953265"/>
            <a:ext cx="1032933" cy="1032933"/>
          </a:xfrm>
          <a:prstGeom prst="rect">
            <a:avLst/>
          </a:prstGeom>
        </p:spPr>
      </p:pic>
      <p:sp>
        <p:nvSpPr>
          <p:cNvPr id="8" name="TextBox 7"/>
          <p:cNvSpPr txBox="1"/>
          <p:nvPr/>
        </p:nvSpPr>
        <p:spPr>
          <a:xfrm>
            <a:off x="3018851" y="3234266"/>
            <a:ext cx="300082" cy="369332"/>
          </a:xfrm>
          <a:prstGeom prst="rect">
            <a:avLst/>
          </a:prstGeom>
          <a:noFill/>
        </p:spPr>
        <p:txBody>
          <a:bodyPr wrap="none" rtlCol="0">
            <a:spAutoFit/>
          </a:bodyPr>
          <a:lstStyle/>
          <a:p>
            <a:r>
              <a:rPr lang="nl-NL" dirty="0" smtClean="0"/>
              <a:t>+</a:t>
            </a:r>
            <a:endParaRPr lang="nl-NL" dirty="0"/>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22489" y="2803114"/>
            <a:ext cx="1967253" cy="1183084"/>
          </a:xfrm>
          <a:prstGeom prst="rect">
            <a:avLst/>
          </a:prstGeom>
        </p:spPr>
      </p:pic>
      <p:sp>
        <p:nvSpPr>
          <p:cNvPr id="10" name="TextBox 9"/>
          <p:cNvSpPr txBox="1"/>
          <p:nvPr/>
        </p:nvSpPr>
        <p:spPr>
          <a:xfrm>
            <a:off x="5469467" y="3185067"/>
            <a:ext cx="410764" cy="369332"/>
          </a:xfrm>
          <a:prstGeom prst="rect">
            <a:avLst/>
          </a:prstGeom>
          <a:noFill/>
        </p:spPr>
        <p:txBody>
          <a:bodyPr wrap="none" rtlCol="0">
            <a:spAutoFit/>
          </a:bodyPr>
          <a:lstStyle/>
          <a:p>
            <a:r>
              <a:rPr lang="nl-NL" dirty="0" smtClean="0">
                <a:sym typeface="Wingdings"/>
              </a:rPr>
              <a:t></a:t>
            </a:r>
            <a:endParaRPr lang="nl-NL" dirty="0"/>
          </a:p>
        </p:txBody>
      </p:sp>
      <p:pic>
        <p:nvPicPr>
          <p:cNvPr id="11" name="Picture 10"/>
          <p:cNvPicPr/>
          <p:nvPr/>
        </p:nvPicPr>
        <p:blipFill rotWithShape="1">
          <a:blip r:embed="rId5" cstate="print">
            <a:extLst>
              <a:ext uri="{28A0092B-C50C-407E-A947-70E740481C1C}">
                <a14:useLocalDpi xmlns:a14="http://schemas.microsoft.com/office/drawing/2010/main"/>
              </a:ext>
            </a:extLst>
          </a:blip>
          <a:srcRect/>
          <a:stretch/>
        </p:blipFill>
        <p:spPr bwMode="auto">
          <a:xfrm>
            <a:off x="6020075" y="2803114"/>
            <a:ext cx="1447525" cy="1336036"/>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BC2902A8-8A0F-5943-97C6-DA18478EFB64}" type="slidenum">
              <a:rPr lang="en-GB" smtClean="0"/>
              <a:t>28</a:t>
            </a:fld>
            <a:endParaRPr lang="en-GB"/>
          </a:p>
        </p:txBody>
      </p:sp>
    </p:spTree>
    <p:extLst>
      <p:ext uri="{BB962C8B-B14F-4D97-AF65-F5344CB8AC3E}">
        <p14:creationId xmlns:p14="http://schemas.microsoft.com/office/powerpoint/2010/main" val="24948150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0"/>
            <a:ext cx="8839199" cy="1143000"/>
          </a:xfrm>
        </p:spPr>
        <p:txBody>
          <a:bodyPr>
            <a:normAutofit/>
          </a:bodyPr>
          <a:lstStyle/>
          <a:p>
            <a:r>
              <a:rPr lang="en-GB" dirty="0" err="1" smtClean="0"/>
              <a:t>Resolutie</a:t>
            </a:r>
            <a:r>
              <a:rPr lang="en-GB" dirty="0" smtClean="0"/>
              <a:t>: </a:t>
            </a:r>
            <a:r>
              <a:rPr lang="en-GB" dirty="0" err="1" smtClean="0"/>
              <a:t>Verklein</a:t>
            </a:r>
            <a:r>
              <a:rPr lang="en-GB" dirty="0"/>
              <a:t> </a:t>
            </a:r>
            <a:r>
              <a:rPr lang="en-GB" dirty="0" err="1" smtClean="0"/>
              <a:t>Modelcapaciteit</a:t>
            </a:r>
            <a:r>
              <a:rPr lang="en-GB" dirty="0" smtClean="0"/>
              <a:t> </a:t>
            </a:r>
            <a:endParaRPr lang="en-GB" sz="3600" i="1" dirty="0"/>
          </a:p>
        </p:txBody>
      </p:sp>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2573187" y="1355631"/>
            <a:ext cx="4277504" cy="34091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9159" y="5230495"/>
            <a:ext cx="2244028" cy="134953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52468" y="4983081"/>
            <a:ext cx="1134332" cy="1757938"/>
          </a:xfrm>
          <a:prstGeom prst="rect">
            <a:avLst/>
          </a:prstGeom>
        </p:spPr>
      </p:pic>
      <p:cxnSp>
        <p:nvCxnSpPr>
          <p:cNvPr id="7" name="Straight Arrow Connector 6"/>
          <p:cNvCxnSpPr/>
          <p:nvPr/>
        </p:nvCxnSpPr>
        <p:spPr>
          <a:xfrm flipH="1">
            <a:off x="2038498" y="4612386"/>
            <a:ext cx="534689" cy="6181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700309" y="4764786"/>
            <a:ext cx="852159" cy="4657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2743201" y="4913194"/>
            <a:ext cx="2150532" cy="979606"/>
            <a:chOff x="2743201" y="4913194"/>
            <a:chExt cx="2150532" cy="979606"/>
          </a:xfrm>
        </p:grpSpPr>
        <p:cxnSp>
          <p:nvCxnSpPr>
            <p:cNvPr id="9" name="Straight Arrow Connector 8"/>
            <p:cNvCxnSpPr/>
            <p:nvPr/>
          </p:nvCxnSpPr>
          <p:spPr>
            <a:xfrm flipH="1">
              <a:off x="2743201" y="4913194"/>
              <a:ext cx="2150532" cy="9796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664357" y="5105399"/>
              <a:ext cx="519793" cy="524933"/>
            </a:xfrm>
            <a:prstGeom prst="rect">
              <a:avLst/>
            </a:prstGeom>
          </p:spPr>
        </p:pic>
      </p:grpSp>
      <p:sp>
        <p:nvSpPr>
          <p:cNvPr id="10" name="Slide Number Placeholder 9"/>
          <p:cNvSpPr>
            <a:spLocks noGrp="1"/>
          </p:cNvSpPr>
          <p:nvPr>
            <p:ph type="sldNum" sz="quarter" idx="12"/>
          </p:nvPr>
        </p:nvSpPr>
        <p:spPr/>
        <p:txBody>
          <a:bodyPr/>
          <a:lstStyle/>
          <a:p>
            <a:fld id="{BC2902A8-8A0F-5943-97C6-DA18478EFB64}" type="slidenum">
              <a:rPr lang="en-GB" smtClean="0"/>
              <a:t>29</a:t>
            </a:fld>
            <a:endParaRPr lang="en-GB"/>
          </a:p>
        </p:txBody>
      </p:sp>
    </p:spTree>
    <p:extLst>
      <p:ext uri="{BB962C8B-B14F-4D97-AF65-F5344CB8AC3E}">
        <p14:creationId xmlns:p14="http://schemas.microsoft.com/office/powerpoint/2010/main" val="243807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5" presetClass="exit" presetSubtype="0" fill="hold" nodeType="clickEffect">
                                  <p:stCondLst>
                                    <p:cond delay="0"/>
                                  </p:stCondLst>
                                  <p:childTnLst>
                                    <p:anim calcmode="lin" valueType="num">
                                      <p:cBhvr>
                                        <p:cTn id="10" dur="1000"/>
                                        <p:tgtEl>
                                          <p:spTgt spid="5"/>
                                        </p:tgtEl>
                                        <p:attrNameLst>
                                          <p:attrName>ppt_w</p:attrName>
                                        </p:attrNameLst>
                                      </p:cBhvr>
                                      <p:tavLst>
                                        <p:tav tm="0">
                                          <p:val>
                                            <p:strVal val="ppt_w"/>
                                          </p:val>
                                        </p:tav>
                                        <p:tav tm="100000">
                                          <p:val>
                                            <p:fltVal val="0"/>
                                          </p:val>
                                        </p:tav>
                                      </p:tavLst>
                                    </p:anim>
                                    <p:anim calcmode="lin" valueType="num">
                                      <p:cBhvr>
                                        <p:cTn id="11" dur="1000"/>
                                        <p:tgtEl>
                                          <p:spTgt spid="5"/>
                                        </p:tgtEl>
                                        <p:attrNameLst>
                                          <p:attrName>ppt_h</p:attrName>
                                        </p:attrNameLst>
                                      </p:cBhvr>
                                      <p:tavLst>
                                        <p:tav tm="0">
                                          <p:val>
                                            <p:strVal val="ppt_h"/>
                                          </p:val>
                                        </p:tav>
                                        <p:tav tm="100000">
                                          <p:val>
                                            <p:fltVal val="0"/>
                                          </p:val>
                                        </p:tav>
                                      </p:tavLst>
                                    </p:anim>
                                    <p:anim calcmode="lin" valueType="num">
                                      <p:cBhvr>
                                        <p:cTn id="12"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3"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Hoeveel</a:t>
            </a:r>
            <a:r>
              <a:rPr lang="en-GB" dirty="0" smtClean="0"/>
              <a:t> Data = Big Data?</a:t>
            </a:r>
            <a:endParaRPr lang="en-GB" dirty="0"/>
          </a:p>
        </p:txBody>
      </p:sp>
      <p:sp>
        <p:nvSpPr>
          <p:cNvPr id="4" name="TextBox 3"/>
          <p:cNvSpPr txBox="1"/>
          <p:nvPr/>
        </p:nvSpPr>
        <p:spPr>
          <a:xfrm>
            <a:off x="225084" y="1881169"/>
            <a:ext cx="9081295" cy="1477328"/>
          </a:xfrm>
          <a:prstGeom prst="rect">
            <a:avLst/>
          </a:prstGeom>
          <a:noFill/>
        </p:spPr>
        <p:txBody>
          <a:bodyPr wrap="none" rtlCol="0">
            <a:spAutoFit/>
          </a:bodyPr>
          <a:lstStyle/>
          <a:p>
            <a:r>
              <a:rPr lang="nl-NL" dirty="0" smtClean="0"/>
              <a:t>Totale hoeveelheid data door de mens gegenereerd: </a:t>
            </a:r>
          </a:p>
          <a:p>
            <a:r>
              <a:rPr lang="nl-NL" dirty="0"/>
              <a:t> </a:t>
            </a:r>
            <a:r>
              <a:rPr lang="nl-NL" dirty="0" smtClean="0"/>
              <a:t>                                                                         4 </a:t>
            </a:r>
            <a:r>
              <a:rPr lang="nl-NL" dirty="0" err="1" smtClean="0"/>
              <a:t>zettabyte</a:t>
            </a:r>
            <a:r>
              <a:rPr lang="nl-NL" dirty="0" smtClean="0"/>
              <a:t> = 4,000,000,000,000,000,000,000 byte.</a:t>
            </a:r>
          </a:p>
          <a:p>
            <a:endParaRPr lang="nl-NL" dirty="0"/>
          </a:p>
          <a:p>
            <a:r>
              <a:rPr lang="nl-NL" dirty="0" smtClean="0"/>
              <a:t>Dat is 8 miljard harde schijven met data </a:t>
            </a:r>
          </a:p>
          <a:p>
            <a:r>
              <a:rPr lang="nl-NL" dirty="0"/>
              <a:t> </a:t>
            </a:r>
            <a:r>
              <a:rPr lang="nl-NL" dirty="0" smtClean="0"/>
              <a:t>                                                      = een stapel van de aarde tot de maan als elke schijf 5 cm dik is. </a:t>
            </a:r>
            <a:endParaRPr lang="nl-NL" dirty="0"/>
          </a:p>
        </p:txBody>
      </p:sp>
      <p:pic>
        <p:nvPicPr>
          <p:cNvPr id="6" name="Picture 5"/>
          <p:cNvPicPr>
            <a:picLocks noChangeAspect="1"/>
          </p:cNvPicPr>
          <p:nvPr/>
        </p:nvPicPr>
        <p:blipFill>
          <a:blip r:embed="rId3"/>
          <a:stretch>
            <a:fillRect/>
          </a:stretch>
        </p:blipFill>
        <p:spPr>
          <a:xfrm>
            <a:off x="3129196" y="3560228"/>
            <a:ext cx="2594345" cy="3040572"/>
          </a:xfrm>
          <a:prstGeom prst="rect">
            <a:avLst/>
          </a:prstGeom>
        </p:spPr>
      </p:pic>
      <p:sp>
        <p:nvSpPr>
          <p:cNvPr id="3" name="Slide Number Placeholder 2"/>
          <p:cNvSpPr>
            <a:spLocks noGrp="1"/>
          </p:cNvSpPr>
          <p:nvPr>
            <p:ph type="sldNum" sz="quarter" idx="12"/>
          </p:nvPr>
        </p:nvSpPr>
        <p:spPr/>
        <p:txBody>
          <a:bodyPr/>
          <a:lstStyle/>
          <a:p>
            <a:fld id="{BC2902A8-8A0F-5943-97C6-DA18478EFB64}" type="slidenum">
              <a:rPr lang="en-GB" smtClean="0"/>
              <a:t>3</a:t>
            </a:fld>
            <a:endParaRPr lang="en-GB"/>
          </a:p>
        </p:txBody>
      </p:sp>
    </p:spTree>
    <p:extLst>
      <p:ext uri="{BB962C8B-B14F-4D97-AF65-F5344CB8AC3E}">
        <p14:creationId xmlns:p14="http://schemas.microsoft.com/office/powerpoint/2010/main" val="12026682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De wijsheid van de menigte</a:t>
            </a:r>
            <a:endParaRPr lang="nl-NL" dirty="0"/>
          </a:p>
        </p:txBody>
      </p:sp>
      <p:pic>
        <p:nvPicPr>
          <p:cNvPr id="3" name="Picture 2"/>
          <p:cNvPicPr/>
          <p:nvPr/>
        </p:nvPicPr>
        <p:blipFill>
          <a:blip r:embed="rId3">
            <a:extLst>
              <a:ext uri="{28A0092B-C50C-407E-A947-70E740481C1C}">
                <a14:useLocalDpi xmlns:a14="http://schemas.microsoft.com/office/drawing/2010/main"/>
              </a:ext>
            </a:extLst>
          </a:blip>
          <a:stretch>
            <a:fillRect/>
          </a:stretch>
        </p:blipFill>
        <p:spPr>
          <a:xfrm>
            <a:off x="3421687" y="2658904"/>
            <a:ext cx="2628744" cy="2121850"/>
          </a:xfrm>
          <a:prstGeom prst="rect">
            <a:avLst/>
          </a:prstGeom>
        </p:spPr>
      </p:pic>
      <p:sp>
        <p:nvSpPr>
          <p:cNvPr id="4" name="Slide Number Placeholder 3"/>
          <p:cNvSpPr>
            <a:spLocks noGrp="1"/>
          </p:cNvSpPr>
          <p:nvPr>
            <p:ph type="sldNum" sz="quarter" idx="12"/>
          </p:nvPr>
        </p:nvSpPr>
        <p:spPr/>
        <p:txBody>
          <a:bodyPr/>
          <a:lstStyle/>
          <a:p>
            <a:fld id="{BC2902A8-8A0F-5943-97C6-DA18478EFB64}" type="slidenum">
              <a:rPr lang="en-GB" smtClean="0"/>
              <a:t>30</a:t>
            </a:fld>
            <a:endParaRPr lang="en-GB"/>
          </a:p>
        </p:txBody>
      </p:sp>
    </p:spTree>
    <p:extLst>
      <p:ext uri="{BB962C8B-B14F-4D97-AF65-F5344CB8AC3E}">
        <p14:creationId xmlns:p14="http://schemas.microsoft.com/office/powerpoint/2010/main" val="18610656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059"/>
            <a:ext cx="8229600" cy="1143000"/>
          </a:xfrm>
        </p:spPr>
        <p:txBody>
          <a:bodyPr/>
          <a:lstStyle/>
          <a:p>
            <a:r>
              <a:rPr lang="en-US" dirty="0" err="1" smtClean="0"/>
              <a:t>Een</a:t>
            </a:r>
            <a:r>
              <a:rPr lang="en-US" dirty="0" smtClean="0"/>
              <a:t> Experiment</a:t>
            </a:r>
            <a:endParaRPr lang="en-US" dirty="0"/>
          </a:p>
        </p:txBody>
      </p:sp>
      <p:sp>
        <p:nvSpPr>
          <p:cNvPr id="6" name="TextBox 5"/>
          <p:cNvSpPr txBox="1"/>
          <p:nvPr/>
        </p:nvSpPr>
        <p:spPr>
          <a:xfrm>
            <a:off x="3606102" y="2078775"/>
            <a:ext cx="4519186" cy="2308324"/>
          </a:xfrm>
          <a:prstGeom prst="rect">
            <a:avLst/>
          </a:prstGeom>
          <a:noFill/>
        </p:spPr>
        <p:txBody>
          <a:bodyPr wrap="none" rtlCol="0">
            <a:spAutoFit/>
          </a:bodyPr>
          <a:lstStyle/>
          <a:p>
            <a:pPr marL="285750" indent="-285750">
              <a:buFont typeface="Arial"/>
              <a:buChar char="•"/>
            </a:pPr>
            <a:r>
              <a:rPr lang="en-US" dirty="0" err="1" smtClean="0"/>
              <a:t>Schat</a:t>
            </a:r>
            <a:r>
              <a:rPr lang="en-US" dirty="0" smtClean="0"/>
              <a:t> het </a:t>
            </a:r>
            <a:r>
              <a:rPr lang="en-US" dirty="0" err="1" smtClean="0"/>
              <a:t>gewicht</a:t>
            </a:r>
            <a:r>
              <a:rPr lang="en-US" dirty="0" smtClean="0"/>
              <a:t> van de Eiffel </a:t>
            </a:r>
            <a:r>
              <a:rPr lang="en-US" dirty="0" err="1" smtClean="0"/>
              <a:t>toren</a:t>
            </a:r>
            <a:r>
              <a:rPr lang="en-US" dirty="0" smtClean="0"/>
              <a:t> (in kg)</a:t>
            </a:r>
          </a:p>
          <a:p>
            <a:r>
              <a:rPr lang="en-US" dirty="0"/>
              <a:t> </a:t>
            </a:r>
            <a:r>
              <a:rPr lang="en-US" dirty="0" smtClean="0"/>
              <a:t>     (u mag </a:t>
            </a:r>
            <a:r>
              <a:rPr lang="en-US" dirty="0" err="1" smtClean="0"/>
              <a:t>niet</a:t>
            </a:r>
            <a:r>
              <a:rPr lang="en-US" dirty="0" smtClean="0"/>
              <a:t> </a:t>
            </a:r>
            <a:r>
              <a:rPr lang="en-US" dirty="0" err="1" smtClean="0"/>
              <a:t>afkijken</a:t>
            </a:r>
            <a:r>
              <a:rPr lang="en-US" dirty="0" smtClean="0"/>
              <a:t>!)</a:t>
            </a:r>
          </a:p>
          <a:p>
            <a:endParaRPr lang="en-US" dirty="0"/>
          </a:p>
          <a:p>
            <a:pPr marL="285750" indent="-285750">
              <a:buFont typeface="Arial"/>
              <a:buChar char="•"/>
            </a:pPr>
            <a:r>
              <a:rPr lang="en-US" dirty="0" err="1" smtClean="0"/>
              <a:t>Sorteer</a:t>
            </a:r>
            <a:r>
              <a:rPr lang="en-US" dirty="0" smtClean="0"/>
              <a:t> de </a:t>
            </a:r>
            <a:r>
              <a:rPr lang="en-US" dirty="0" err="1" smtClean="0"/>
              <a:t>schattingen</a:t>
            </a:r>
            <a:r>
              <a:rPr lang="en-US" dirty="0" smtClean="0"/>
              <a:t>.</a:t>
            </a:r>
          </a:p>
          <a:p>
            <a:endParaRPr lang="en-US" dirty="0"/>
          </a:p>
          <a:p>
            <a:pPr marL="285750" indent="-285750">
              <a:buFont typeface="Arial"/>
              <a:buChar char="•"/>
            </a:pPr>
            <a:r>
              <a:rPr lang="en-US" dirty="0" err="1" smtClean="0"/>
              <a:t>Neem</a:t>
            </a:r>
            <a:r>
              <a:rPr lang="en-US" dirty="0" smtClean="0"/>
              <a:t> het </a:t>
            </a:r>
            <a:r>
              <a:rPr lang="nl-NL" dirty="0" smtClean="0"/>
              <a:t>middelste</a:t>
            </a:r>
            <a:r>
              <a:rPr lang="en-US" dirty="0" smtClean="0"/>
              <a:t> </a:t>
            </a:r>
            <a:r>
              <a:rPr lang="en-US" dirty="0" err="1" smtClean="0"/>
              <a:t>getal</a:t>
            </a:r>
            <a:r>
              <a:rPr lang="en-US" dirty="0" smtClean="0"/>
              <a:t>: (1,2,</a:t>
            </a:r>
            <a:r>
              <a:rPr lang="en-US" dirty="0" smtClean="0">
                <a:solidFill>
                  <a:srgbClr val="FF0000"/>
                </a:solidFill>
              </a:rPr>
              <a:t>3</a:t>
            </a:r>
            <a:r>
              <a:rPr lang="en-US" dirty="0" smtClean="0"/>
              <a:t>,4,5)</a:t>
            </a:r>
          </a:p>
          <a:p>
            <a:pPr marL="285750" indent="-285750">
              <a:buFont typeface="Arial"/>
              <a:buChar char="•"/>
            </a:pPr>
            <a:endParaRPr lang="en-US" dirty="0" smtClean="0"/>
          </a:p>
          <a:p>
            <a:pPr marL="285750" indent="-285750">
              <a:buFont typeface="Arial"/>
              <a:buChar char="•"/>
            </a:pPr>
            <a:r>
              <a:rPr lang="en-US" dirty="0" err="1" smtClean="0"/>
              <a:t>Fouten</a:t>
            </a:r>
            <a:r>
              <a:rPr lang="en-US" dirty="0"/>
              <a:t> </a:t>
            </a:r>
            <a:r>
              <a:rPr lang="en-US" dirty="0" err="1" smtClean="0"/>
              <a:t>annuleren</a:t>
            </a:r>
            <a:r>
              <a:rPr lang="en-US" dirty="0" smtClean="0"/>
              <a:t> </a:t>
            </a:r>
            <a:r>
              <a:rPr lang="en-US" dirty="0" err="1" smtClean="0"/>
              <a:t>elkaar</a:t>
            </a:r>
            <a:r>
              <a:rPr lang="en-US" dirty="0" smtClean="0"/>
              <a:t>.  </a:t>
            </a:r>
            <a:endParaRPr lang="en-US" dirty="0"/>
          </a:p>
        </p:txBody>
      </p:sp>
      <p:sp>
        <p:nvSpPr>
          <p:cNvPr id="3" name="TextBox 2"/>
          <p:cNvSpPr txBox="1"/>
          <p:nvPr/>
        </p:nvSpPr>
        <p:spPr>
          <a:xfrm>
            <a:off x="5711243" y="5297263"/>
            <a:ext cx="1473627"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9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miljoen</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kg</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4" name="TextBox 3"/>
          <p:cNvSpPr txBox="1"/>
          <p:nvPr/>
        </p:nvSpPr>
        <p:spPr>
          <a:xfrm>
            <a:off x="4485743" y="5297263"/>
            <a:ext cx="1188810" cy="369332"/>
          </a:xfrm>
          <a:prstGeom prst="rect">
            <a:avLst/>
          </a:prstGeom>
          <a:noFill/>
        </p:spPr>
        <p:txBody>
          <a:bodyPr wrap="none" rtlCol="0">
            <a:spAutoFit/>
          </a:bodyPr>
          <a:lstStyle/>
          <a:p>
            <a:r>
              <a:rPr lang="en-US" dirty="0" err="1" smtClean="0"/>
              <a:t>Antwoord</a:t>
            </a:r>
            <a:r>
              <a:rPr lang="en-US" dirty="0" smtClean="0"/>
              <a:t>:</a:t>
            </a:r>
            <a:endParaRPr lang="en-US" dirty="0"/>
          </a:p>
        </p:txBody>
      </p:sp>
      <p:sp>
        <p:nvSpPr>
          <p:cNvPr id="7" name="Slide Number Placeholder 6"/>
          <p:cNvSpPr>
            <a:spLocks noGrp="1"/>
          </p:cNvSpPr>
          <p:nvPr>
            <p:ph type="sldNum" sz="quarter" idx="12"/>
          </p:nvPr>
        </p:nvSpPr>
        <p:spPr/>
        <p:txBody>
          <a:bodyPr/>
          <a:lstStyle/>
          <a:p>
            <a:fld id="{AE7B3479-618E-EA4E-9786-AC5BA25DF73F}" type="slidenum">
              <a:rPr lang="en-US" smtClean="0"/>
              <a:t>31</a:t>
            </a:fld>
            <a:endParaRPr lang="en-US"/>
          </a:p>
        </p:txBody>
      </p:sp>
      <p:pic>
        <p:nvPicPr>
          <p:cNvPr id="8" name="Picture 7"/>
          <p:cNvPicPr>
            <a:picLocks noChangeAspect="1"/>
          </p:cNvPicPr>
          <p:nvPr/>
        </p:nvPicPr>
        <p:blipFill>
          <a:blip r:embed="rId3"/>
          <a:stretch>
            <a:fillRect/>
          </a:stretch>
        </p:blipFill>
        <p:spPr>
          <a:xfrm>
            <a:off x="203201" y="1197059"/>
            <a:ext cx="2890108" cy="5346700"/>
          </a:xfrm>
          <a:prstGeom prst="rect">
            <a:avLst/>
          </a:prstGeom>
        </p:spPr>
      </p:pic>
    </p:spTree>
    <p:extLst>
      <p:ext uri="{BB962C8B-B14F-4D97-AF65-F5344CB8AC3E}">
        <p14:creationId xmlns:p14="http://schemas.microsoft.com/office/powerpoint/2010/main" val="3369544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Ensembles van </a:t>
            </a:r>
            <a:r>
              <a:rPr lang="en-GB" dirty="0" err="1" smtClean="0"/>
              <a:t>Lijnen</a:t>
            </a: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16300" y="2523023"/>
            <a:ext cx="4127700" cy="2929207"/>
          </a:xfrm>
          <a:prstGeom prst="rect">
            <a:avLst/>
          </a:prstGeom>
        </p:spPr>
      </p:pic>
      <p:grpSp>
        <p:nvGrpSpPr>
          <p:cNvPr id="6" name="Group 5"/>
          <p:cNvGrpSpPr/>
          <p:nvPr/>
        </p:nvGrpSpPr>
        <p:grpSpPr>
          <a:xfrm>
            <a:off x="229317" y="2399534"/>
            <a:ext cx="4220090" cy="3157432"/>
            <a:chOff x="229317" y="2399534"/>
            <a:chExt cx="4220090" cy="3157432"/>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t="-3125"/>
            <a:stretch/>
          </p:blipFill>
          <p:spPr>
            <a:xfrm>
              <a:off x="229317" y="2399534"/>
              <a:ext cx="4220090" cy="3157432"/>
            </a:xfrm>
            <a:prstGeom prst="rect">
              <a:avLst/>
            </a:prstGeom>
          </p:spPr>
        </p:pic>
        <p:sp>
          <p:nvSpPr>
            <p:cNvPr id="5" name="Rectangle 4"/>
            <p:cNvSpPr/>
            <p:nvPr/>
          </p:nvSpPr>
          <p:spPr>
            <a:xfrm>
              <a:off x="2416644" y="2910791"/>
              <a:ext cx="1605217" cy="688005"/>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cxnSp>
        <p:nvCxnSpPr>
          <p:cNvPr id="8" name="Straight Arrow Connector 7"/>
          <p:cNvCxnSpPr/>
          <p:nvPr/>
        </p:nvCxnSpPr>
        <p:spPr>
          <a:xfrm flipV="1">
            <a:off x="4021861" y="4128031"/>
            <a:ext cx="1569936" cy="176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BC2902A8-8A0F-5943-97C6-DA18478EFB64}" type="slidenum">
              <a:rPr lang="en-GB" smtClean="0"/>
              <a:t>32</a:t>
            </a:fld>
            <a:endParaRPr lang="en-GB"/>
          </a:p>
        </p:txBody>
      </p:sp>
    </p:spTree>
    <p:extLst>
      <p:ext uri="{BB962C8B-B14F-4D97-AF65-F5344CB8AC3E}">
        <p14:creationId xmlns:p14="http://schemas.microsoft.com/office/powerpoint/2010/main" val="25749186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Een</a:t>
            </a:r>
            <a:r>
              <a:rPr lang="en-GB" dirty="0" smtClean="0"/>
              <a:t> </a:t>
            </a:r>
            <a:r>
              <a:rPr lang="en-GB" dirty="0" err="1" smtClean="0"/>
              <a:t>Analogie</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854980"/>
            <a:ext cx="3740936" cy="37409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5865" y="1854980"/>
            <a:ext cx="3740936" cy="3740936"/>
          </a:xfrm>
          <a:prstGeom prst="rect">
            <a:avLst/>
          </a:prstGeom>
        </p:spPr>
      </p:pic>
      <p:sp>
        <p:nvSpPr>
          <p:cNvPr id="6" name="Multiply 5"/>
          <p:cNvSpPr/>
          <p:nvPr/>
        </p:nvSpPr>
        <p:spPr>
          <a:xfrm>
            <a:off x="935704" y="2332038"/>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7" name="Multiply 6"/>
          <p:cNvSpPr/>
          <p:nvPr/>
        </p:nvSpPr>
        <p:spPr>
          <a:xfrm>
            <a:off x="1347093" y="2007380"/>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Multiply 7"/>
          <p:cNvSpPr/>
          <p:nvPr/>
        </p:nvSpPr>
        <p:spPr>
          <a:xfrm>
            <a:off x="1606082" y="2294450"/>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Multiply 8"/>
          <p:cNvSpPr/>
          <p:nvPr/>
        </p:nvSpPr>
        <p:spPr>
          <a:xfrm>
            <a:off x="1182021" y="1768851"/>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0" name="Multiply 9"/>
          <p:cNvSpPr/>
          <p:nvPr/>
        </p:nvSpPr>
        <p:spPr>
          <a:xfrm>
            <a:off x="1606082" y="1854980"/>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1" name="Multiply 10"/>
          <p:cNvSpPr/>
          <p:nvPr/>
        </p:nvSpPr>
        <p:spPr>
          <a:xfrm>
            <a:off x="935704" y="2055921"/>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Multiply 13"/>
          <p:cNvSpPr/>
          <p:nvPr/>
        </p:nvSpPr>
        <p:spPr>
          <a:xfrm>
            <a:off x="1298984" y="2332038"/>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5" name="Multiply 14"/>
          <p:cNvSpPr/>
          <p:nvPr/>
        </p:nvSpPr>
        <p:spPr>
          <a:xfrm>
            <a:off x="5373962" y="3682893"/>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Multiply 16"/>
          <p:cNvSpPr/>
          <p:nvPr/>
        </p:nvSpPr>
        <p:spPr>
          <a:xfrm>
            <a:off x="7740304" y="4077005"/>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8" name="Multiply 17"/>
          <p:cNvSpPr/>
          <p:nvPr/>
        </p:nvSpPr>
        <p:spPr>
          <a:xfrm>
            <a:off x="7192382" y="3444364"/>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19" name="Multiply 18"/>
          <p:cNvSpPr/>
          <p:nvPr/>
        </p:nvSpPr>
        <p:spPr>
          <a:xfrm>
            <a:off x="5891941" y="2722967"/>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Multiply 19"/>
          <p:cNvSpPr/>
          <p:nvPr/>
        </p:nvSpPr>
        <p:spPr>
          <a:xfrm>
            <a:off x="6754192" y="4712378"/>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1" name="Multiply 20"/>
          <p:cNvSpPr/>
          <p:nvPr/>
        </p:nvSpPr>
        <p:spPr>
          <a:xfrm>
            <a:off x="6236213" y="4171483"/>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2" name="Multiply 21"/>
          <p:cNvSpPr/>
          <p:nvPr/>
        </p:nvSpPr>
        <p:spPr>
          <a:xfrm>
            <a:off x="6674403" y="3682893"/>
            <a:ext cx="517979" cy="477058"/>
          </a:xfrm>
          <a:prstGeom prst="mathMultiply">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Multiply 22"/>
          <p:cNvSpPr/>
          <p:nvPr/>
        </p:nvSpPr>
        <p:spPr>
          <a:xfrm>
            <a:off x="1298984" y="2093509"/>
            <a:ext cx="517979" cy="477058"/>
          </a:xfrm>
          <a:prstGeom prst="mathMultiply">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TextBox 23"/>
          <p:cNvSpPr txBox="1"/>
          <p:nvPr/>
        </p:nvSpPr>
        <p:spPr>
          <a:xfrm>
            <a:off x="1347093" y="5932598"/>
            <a:ext cx="1888633" cy="369332"/>
          </a:xfrm>
          <a:prstGeom prst="rect">
            <a:avLst/>
          </a:prstGeom>
          <a:noFill/>
        </p:spPr>
        <p:txBody>
          <a:bodyPr wrap="none" rtlCol="0">
            <a:spAutoFit/>
          </a:bodyPr>
          <a:lstStyle/>
          <a:p>
            <a:r>
              <a:rPr lang="nl-NL" dirty="0" smtClean="0"/>
              <a:t>model is te simpel</a:t>
            </a:r>
            <a:endParaRPr lang="nl-NL" dirty="0"/>
          </a:p>
        </p:txBody>
      </p:sp>
      <p:sp>
        <p:nvSpPr>
          <p:cNvPr id="25" name="TextBox 24"/>
          <p:cNvSpPr txBox="1"/>
          <p:nvPr/>
        </p:nvSpPr>
        <p:spPr>
          <a:xfrm>
            <a:off x="5543883" y="5917564"/>
            <a:ext cx="2883872" cy="646331"/>
          </a:xfrm>
          <a:prstGeom prst="rect">
            <a:avLst/>
          </a:prstGeom>
          <a:noFill/>
        </p:spPr>
        <p:txBody>
          <a:bodyPr wrap="none" rtlCol="0">
            <a:spAutoFit/>
          </a:bodyPr>
          <a:lstStyle/>
          <a:p>
            <a:r>
              <a:rPr lang="nl-NL" dirty="0"/>
              <a:t>m</a:t>
            </a:r>
            <a:r>
              <a:rPr lang="nl-NL" dirty="0" smtClean="0"/>
              <a:t>odel is te complex,</a:t>
            </a:r>
          </a:p>
          <a:p>
            <a:r>
              <a:rPr lang="nl-NL" dirty="0"/>
              <a:t>m</a:t>
            </a:r>
            <a:r>
              <a:rPr lang="nl-NL" dirty="0" smtClean="0"/>
              <a:t>aar gemiddelde is accuraat</a:t>
            </a:r>
            <a:endParaRPr lang="nl-NL" dirty="0"/>
          </a:p>
        </p:txBody>
      </p:sp>
      <p:pic>
        <p:nvPicPr>
          <p:cNvPr id="29" name="Picture 2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45426" y="1244870"/>
            <a:ext cx="1561766" cy="1220220"/>
          </a:xfrm>
          <a:prstGeom prst="rect">
            <a:avLst/>
          </a:prstGeom>
        </p:spPr>
      </p:pic>
      <p:sp>
        <p:nvSpPr>
          <p:cNvPr id="16" name="Multiply 15"/>
          <p:cNvSpPr/>
          <p:nvPr/>
        </p:nvSpPr>
        <p:spPr>
          <a:xfrm>
            <a:off x="6985819" y="2274728"/>
            <a:ext cx="517979" cy="477058"/>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 name="Slide Number Placeholder 3"/>
          <p:cNvSpPr>
            <a:spLocks noGrp="1"/>
          </p:cNvSpPr>
          <p:nvPr>
            <p:ph type="sldNum" sz="quarter" idx="12"/>
          </p:nvPr>
        </p:nvSpPr>
        <p:spPr/>
        <p:txBody>
          <a:bodyPr/>
          <a:lstStyle/>
          <a:p>
            <a:fld id="{BC2902A8-8A0F-5943-97C6-DA18478EFB64}" type="slidenum">
              <a:rPr lang="en-GB" smtClean="0"/>
              <a:t>33</a:t>
            </a:fld>
            <a:endParaRPr lang="en-GB"/>
          </a:p>
        </p:txBody>
      </p:sp>
    </p:spTree>
    <p:extLst>
      <p:ext uri="{BB962C8B-B14F-4D97-AF65-F5344CB8AC3E}">
        <p14:creationId xmlns:p14="http://schemas.microsoft.com/office/powerpoint/2010/main" val="184056836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2519"/>
            <a:ext cx="8229600" cy="1143000"/>
          </a:xfrm>
        </p:spPr>
        <p:txBody>
          <a:bodyPr>
            <a:normAutofit/>
          </a:bodyPr>
          <a:lstStyle/>
          <a:p>
            <a:r>
              <a:rPr lang="en-GB" dirty="0" err="1" smtClean="0"/>
              <a:t>Samenvattend</a:t>
            </a:r>
            <a:endParaRPr lang="en-GB" dirty="0"/>
          </a:p>
        </p:txBody>
      </p:sp>
      <p:pic>
        <p:nvPicPr>
          <p:cNvPr id="5" name="Picture 4"/>
          <p:cNvPicPr>
            <a:picLocks noChangeAspect="1"/>
          </p:cNvPicPr>
          <p:nvPr/>
        </p:nvPicPr>
        <p:blipFill>
          <a:blip r:embed="rId3"/>
          <a:stretch>
            <a:fillRect/>
          </a:stretch>
        </p:blipFill>
        <p:spPr>
          <a:xfrm>
            <a:off x="2790514" y="1374784"/>
            <a:ext cx="3465374" cy="4987259"/>
          </a:xfrm>
          <a:prstGeom prst="rect">
            <a:avLst/>
          </a:prstGeom>
        </p:spPr>
      </p:pic>
      <p:pic>
        <p:nvPicPr>
          <p:cNvPr id="6" name="Picture 5" descr="Transparent-Explosion.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12116" y="3331237"/>
            <a:ext cx="806880" cy="830163"/>
          </a:xfrm>
          <a:prstGeom prst="rect">
            <a:avLst/>
          </a:prstGeom>
        </p:spPr>
      </p:pic>
      <p:pic>
        <p:nvPicPr>
          <p:cNvPr id="7" name="Picture 6" descr="Transparent-Explosion.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44211" y="3331237"/>
            <a:ext cx="806880" cy="830163"/>
          </a:xfrm>
          <a:prstGeom prst="rect">
            <a:avLst/>
          </a:prstGeom>
        </p:spPr>
      </p:pic>
      <p:pic>
        <p:nvPicPr>
          <p:cNvPr id="8" name="Picture 7" descr="Transparent-Explosion.gi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31935" y="5531880"/>
            <a:ext cx="806880" cy="830163"/>
          </a:xfrm>
          <a:prstGeom prst="rect">
            <a:avLst/>
          </a:prstGeom>
        </p:spPr>
      </p:pic>
      <p:sp>
        <p:nvSpPr>
          <p:cNvPr id="9" name="TextBox 8"/>
          <p:cNvSpPr txBox="1"/>
          <p:nvPr/>
        </p:nvSpPr>
        <p:spPr>
          <a:xfrm>
            <a:off x="6255888" y="3515585"/>
            <a:ext cx="1153644" cy="369332"/>
          </a:xfrm>
          <a:prstGeom prst="rect">
            <a:avLst/>
          </a:prstGeom>
          <a:noFill/>
        </p:spPr>
        <p:txBody>
          <a:bodyPr wrap="none" rtlCol="0">
            <a:spAutoFit/>
          </a:bodyPr>
          <a:lstStyle/>
          <a:p>
            <a:r>
              <a:rPr lang="nl-NL" dirty="0" smtClean="0"/>
              <a:t>“Big Data”</a:t>
            </a:r>
            <a:endParaRPr lang="nl-NL" dirty="0"/>
          </a:p>
        </p:txBody>
      </p:sp>
      <p:sp>
        <p:nvSpPr>
          <p:cNvPr id="10" name="TextBox 9"/>
          <p:cNvSpPr txBox="1"/>
          <p:nvPr/>
        </p:nvSpPr>
        <p:spPr>
          <a:xfrm>
            <a:off x="1207892" y="3534354"/>
            <a:ext cx="1582622" cy="369332"/>
          </a:xfrm>
          <a:prstGeom prst="rect">
            <a:avLst/>
          </a:prstGeom>
          <a:noFill/>
        </p:spPr>
        <p:txBody>
          <a:bodyPr wrap="none" rtlCol="0">
            <a:spAutoFit/>
          </a:bodyPr>
          <a:lstStyle/>
          <a:p>
            <a:r>
              <a:rPr lang="nl-NL" dirty="0" smtClean="0"/>
              <a:t>“</a:t>
            </a:r>
            <a:r>
              <a:rPr lang="nl-NL" dirty="0" err="1" smtClean="0"/>
              <a:t>Moore’s</a:t>
            </a:r>
            <a:r>
              <a:rPr lang="nl-NL" dirty="0" smtClean="0"/>
              <a:t> </a:t>
            </a:r>
            <a:r>
              <a:rPr lang="nl-NL" dirty="0" err="1" smtClean="0"/>
              <a:t>Law</a:t>
            </a:r>
            <a:r>
              <a:rPr lang="nl-NL" dirty="0" smtClean="0"/>
              <a:t>”</a:t>
            </a:r>
            <a:endParaRPr lang="nl-NL" dirty="0"/>
          </a:p>
        </p:txBody>
      </p:sp>
      <p:sp>
        <p:nvSpPr>
          <p:cNvPr id="11" name="TextBox 10"/>
          <p:cNvSpPr txBox="1"/>
          <p:nvPr/>
        </p:nvSpPr>
        <p:spPr>
          <a:xfrm>
            <a:off x="3850816" y="6389063"/>
            <a:ext cx="1726104" cy="369332"/>
          </a:xfrm>
          <a:prstGeom prst="rect">
            <a:avLst/>
          </a:prstGeom>
          <a:noFill/>
        </p:spPr>
        <p:txBody>
          <a:bodyPr wrap="none" rtlCol="0">
            <a:spAutoFit/>
          </a:bodyPr>
          <a:lstStyle/>
          <a:p>
            <a:r>
              <a:rPr lang="nl-NL" dirty="0" smtClean="0"/>
              <a:t>“</a:t>
            </a:r>
            <a:r>
              <a:rPr lang="nl-NL" dirty="0" err="1" smtClean="0"/>
              <a:t>Deep</a:t>
            </a:r>
            <a:r>
              <a:rPr lang="nl-NL" dirty="0" smtClean="0"/>
              <a:t> Learning”</a:t>
            </a:r>
            <a:endParaRPr lang="nl-NL" dirty="0"/>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31935" y="4161400"/>
            <a:ext cx="806880" cy="610079"/>
          </a:xfrm>
          <a:prstGeom prst="rect">
            <a:avLst/>
          </a:prstGeom>
        </p:spPr>
      </p:pic>
      <p:sp>
        <p:nvSpPr>
          <p:cNvPr id="2" name="Slide Number Placeholder 1"/>
          <p:cNvSpPr>
            <a:spLocks noGrp="1"/>
          </p:cNvSpPr>
          <p:nvPr>
            <p:ph type="sldNum" sz="quarter" idx="12"/>
          </p:nvPr>
        </p:nvSpPr>
        <p:spPr/>
        <p:txBody>
          <a:bodyPr/>
          <a:lstStyle/>
          <a:p>
            <a:fld id="{BC2902A8-8A0F-5943-97C6-DA18478EFB64}" type="slidenum">
              <a:rPr lang="en-GB" smtClean="0"/>
              <a:t>34</a:t>
            </a:fld>
            <a:endParaRPr lang="en-GB"/>
          </a:p>
        </p:txBody>
      </p:sp>
    </p:spTree>
    <p:extLst>
      <p:ext uri="{BB962C8B-B14F-4D97-AF65-F5344CB8AC3E}">
        <p14:creationId xmlns:p14="http://schemas.microsoft.com/office/powerpoint/2010/main" val="1155135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12-27 at 8.35.36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0460" y="1798479"/>
            <a:ext cx="3358773" cy="821382"/>
          </a:xfrm>
          <a:prstGeom prst="rect">
            <a:avLst/>
          </a:prstGeom>
        </p:spPr>
      </p:pic>
      <p:sp>
        <p:nvSpPr>
          <p:cNvPr id="4" name="Title 3"/>
          <p:cNvSpPr>
            <a:spLocks noGrp="1"/>
          </p:cNvSpPr>
          <p:nvPr>
            <p:ph type="title"/>
          </p:nvPr>
        </p:nvSpPr>
        <p:spPr/>
        <p:txBody>
          <a:bodyPr/>
          <a:lstStyle/>
          <a:p>
            <a:r>
              <a:rPr lang="en-GB" dirty="0" smtClean="0"/>
              <a:t>Industry is Deeply Interested</a:t>
            </a:r>
            <a:endParaRPr lang="en-GB"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281" y="2348065"/>
            <a:ext cx="4688539" cy="3501752"/>
          </a:xfrm>
          <a:prstGeom prst="rect">
            <a:avLst/>
          </a:prstGeom>
        </p:spPr>
      </p:pic>
      <p:sp>
        <p:nvSpPr>
          <p:cNvPr id="8" name="Cloud Callout 7"/>
          <p:cNvSpPr/>
          <p:nvPr/>
        </p:nvSpPr>
        <p:spPr>
          <a:xfrm flipH="1">
            <a:off x="2918513" y="2348065"/>
            <a:ext cx="2752570" cy="1403971"/>
          </a:xfrm>
          <a:prstGeom prst="cloudCallou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85978" y="2619861"/>
            <a:ext cx="1775467" cy="717103"/>
          </a:xfrm>
          <a:prstGeom prst="rect">
            <a:avLst/>
          </a:prstGeom>
        </p:spPr>
      </p:pic>
      <p:sp>
        <p:nvSpPr>
          <p:cNvPr id="10" name="Cloud Callout 9"/>
          <p:cNvSpPr/>
          <p:nvPr/>
        </p:nvSpPr>
        <p:spPr>
          <a:xfrm>
            <a:off x="6391430" y="1798479"/>
            <a:ext cx="2752570" cy="1403971"/>
          </a:xfrm>
          <a:prstGeom prst="cloudCallou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1" name="Picture 10" descr="Screen Shot 2013-12-27 at 8.32.52 A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876764" y="2132429"/>
            <a:ext cx="1810036" cy="580928"/>
          </a:xfrm>
          <a:prstGeom prst="rect">
            <a:avLst/>
          </a:prstGeom>
        </p:spPr>
      </p:pic>
      <p:pic>
        <p:nvPicPr>
          <p:cNvPr id="14" name="Picture 13" descr="Screen Shot 2013-12-27 at 8.36.44 A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15267" y="5955429"/>
            <a:ext cx="4946178" cy="545334"/>
          </a:xfrm>
          <a:prstGeom prst="rect">
            <a:avLst/>
          </a:prstGeom>
        </p:spPr>
      </p:pic>
      <p:pic>
        <p:nvPicPr>
          <p:cNvPr id="15" name="Picture 14" descr="Screen Shot 2013-12-27 at 8.39.04 A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5267" y="3839493"/>
            <a:ext cx="4175096" cy="708759"/>
          </a:xfrm>
          <a:prstGeom prst="rect">
            <a:avLst/>
          </a:prstGeom>
        </p:spPr>
      </p:pic>
      <p:pic>
        <p:nvPicPr>
          <p:cNvPr id="16" name="Picture 15" descr="Screen Shot 2013-12-27 at 8.40.50 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5267" y="4919666"/>
            <a:ext cx="4796631" cy="515074"/>
          </a:xfrm>
          <a:prstGeom prst="rect">
            <a:avLst/>
          </a:prstGeom>
        </p:spPr>
      </p:pic>
      <p:pic>
        <p:nvPicPr>
          <p:cNvPr id="17" name="Picture 16" descr="Screen Shot 2013-12-27 at 8.43.03 A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996738" y="5293789"/>
            <a:ext cx="1799337" cy="1323279"/>
          </a:xfrm>
          <a:prstGeom prst="rect">
            <a:avLst/>
          </a:prstGeom>
        </p:spPr>
      </p:pic>
      <p:sp>
        <p:nvSpPr>
          <p:cNvPr id="2" name="Slide Number Placeholder 1"/>
          <p:cNvSpPr>
            <a:spLocks noGrp="1"/>
          </p:cNvSpPr>
          <p:nvPr>
            <p:ph type="sldNum" sz="quarter" idx="12"/>
          </p:nvPr>
        </p:nvSpPr>
        <p:spPr/>
        <p:txBody>
          <a:bodyPr/>
          <a:lstStyle/>
          <a:p>
            <a:fld id="{BC2902A8-8A0F-5943-97C6-DA18478EFB64}" type="slidenum">
              <a:rPr lang="en-GB" smtClean="0"/>
              <a:t>35</a:t>
            </a:fld>
            <a:endParaRPr lang="en-GB"/>
          </a:p>
        </p:txBody>
      </p:sp>
    </p:spTree>
    <p:extLst>
      <p:ext uri="{BB962C8B-B14F-4D97-AF65-F5344CB8AC3E}">
        <p14:creationId xmlns:p14="http://schemas.microsoft.com/office/powerpoint/2010/main" val="13940997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Vers</a:t>
            </a:r>
            <a:r>
              <a:rPr lang="en-GB" dirty="0" smtClean="0"/>
              <a:t> van de </a:t>
            </a:r>
            <a:r>
              <a:rPr lang="en-GB" dirty="0" err="1" smtClean="0"/>
              <a:t>Pers</a:t>
            </a:r>
            <a:endParaRPr lang="en-GB" dirty="0"/>
          </a:p>
        </p:txBody>
      </p:sp>
      <p:pic>
        <p:nvPicPr>
          <p:cNvPr id="5" name="Picture 4"/>
          <p:cNvPicPr>
            <a:picLocks noChangeAspect="1"/>
          </p:cNvPicPr>
          <p:nvPr/>
        </p:nvPicPr>
        <p:blipFill rotWithShape="1">
          <a:blip r:embed="rId2"/>
          <a:srcRect l="24517" r="26732"/>
          <a:stretch/>
        </p:blipFill>
        <p:spPr>
          <a:xfrm>
            <a:off x="3097135" y="1541996"/>
            <a:ext cx="2953994" cy="3048819"/>
          </a:xfrm>
          <a:prstGeom prst="rect">
            <a:avLst/>
          </a:prstGeom>
        </p:spPr>
      </p:pic>
      <p:pic>
        <p:nvPicPr>
          <p:cNvPr id="9" name="Picture 8" descr="Screen Shot 2014-01-28 at 7.06.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714" y="5003884"/>
            <a:ext cx="7292117" cy="1672705"/>
          </a:xfrm>
          <a:prstGeom prst="rect">
            <a:avLst/>
          </a:prstGeom>
        </p:spPr>
      </p:pic>
    </p:spTree>
    <p:extLst>
      <p:ext uri="{BB962C8B-B14F-4D97-AF65-F5344CB8AC3E}">
        <p14:creationId xmlns:p14="http://schemas.microsoft.com/office/powerpoint/2010/main" val="8562369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003"/>
            <a:ext cx="8229600" cy="1143000"/>
          </a:xfrm>
        </p:spPr>
        <p:txBody>
          <a:bodyPr/>
          <a:lstStyle/>
          <a:p>
            <a:r>
              <a:rPr lang="en-US" dirty="0" smtClean="0"/>
              <a:t>Het </a:t>
            </a:r>
            <a:r>
              <a:rPr lang="en-US" dirty="0" err="1" smtClean="0"/>
              <a:t>Opleiden</a:t>
            </a:r>
            <a:r>
              <a:rPr lang="en-US" dirty="0" smtClean="0"/>
              <a:t> van de </a:t>
            </a:r>
            <a:r>
              <a:rPr lang="en-US" dirty="0" err="1" smtClean="0"/>
              <a:t>Menigte</a:t>
            </a:r>
            <a:endParaRPr lang="en-US" dirty="0"/>
          </a:p>
        </p:txBody>
      </p:sp>
      <p:pic>
        <p:nvPicPr>
          <p:cNvPr id="4" name="Picture 3" descr="Screen shot 2012-04-22 at 9.26.1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3093" y="1672023"/>
            <a:ext cx="4312935" cy="2710858"/>
          </a:xfrm>
          <a:prstGeom prst="rect">
            <a:avLst/>
          </a:prstGeom>
        </p:spPr>
      </p:pic>
      <p:sp>
        <p:nvSpPr>
          <p:cNvPr id="5" name="Slide Number Placeholder 4"/>
          <p:cNvSpPr>
            <a:spLocks noGrp="1"/>
          </p:cNvSpPr>
          <p:nvPr>
            <p:ph type="sldNum" sz="quarter" idx="12"/>
          </p:nvPr>
        </p:nvSpPr>
        <p:spPr/>
        <p:txBody>
          <a:bodyPr/>
          <a:lstStyle/>
          <a:p>
            <a:fld id="{AE7B3479-618E-EA4E-9786-AC5BA25DF73F}" type="slidenum">
              <a:rPr lang="en-US" smtClean="0"/>
              <a:t>37</a:t>
            </a:fld>
            <a:endParaRPr lang="en-US"/>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29413" y="1469374"/>
            <a:ext cx="2555895" cy="45907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36944" y="2067108"/>
            <a:ext cx="977900" cy="1066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42362" y="3356530"/>
            <a:ext cx="1236575" cy="823702"/>
          </a:xfrm>
          <a:prstGeom prst="rect">
            <a:avLst/>
          </a:prstGeom>
        </p:spPr>
      </p:pic>
      <p:sp>
        <p:nvSpPr>
          <p:cNvPr id="9" name="TextBox 8"/>
          <p:cNvSpPr txBox="1"/>
          <p:nvPr/>
        </p:nvSpPr>
        <p:spPr>
          <a:xfrm>
            <a:off x="871840" y="5399514"/>
            <a:ext cx="7814960" cy="1200329"/>
          </a:xfrm>
          <a:prstGeom prst="rect">
            <a:avLst/>
          </a:prstGeom>
          <a:noFill/>
        </p:spPr>
        <p:txBody>
          <a:bodyPr wrap="none" rtlCol="0">
            <a:spAutoFit/>
          </a:bodyPr>
          <a:lstStyle/>
          <a:p>
            <a:pPr marL="285750" indent="-285750">
              <a:buFont typeface="Arial"/>
              <a:buChar char="•"/>
            </a:pPr>
            <a:r>
              <a:rPr lang="nl-NL" dirty="0" smtClean="0"/>
              <a:t>“Massive Open Online Courses” (MOOC) zijn voor iedereen gratis toegankelijk.</a:t>
            </a:r>
          </a:p>
          <a:p>
            <a:pPr marL="285750" indent="-285750">
              <a:buFont typeface="Arial"/>
              <a:buChar char="•"/>
            </a:pPr>
            <a:endParaRPr lang="nl-NL" dirty="0"/>
          </a:p>
          <a:p>
            <a:pPr marL="285750" indent="-285750">
              <a:buFont typeface="Arial"/>
              <a:buChar char="•"/>
            </a:pPr>
            <a:r>
              <a:rPr lang="nl-NL" dirty="0" smtClean="0"/>
              <a:t>100,000 studenten over de hele wereld volgen soms samen één cursus</a:t>
            </a:r>
          </a:p>
          <a:p>
            <a:r>
              <a:rPr lang="nl-NL" dirty="0" smtClean="0"/>
              <a:t>  </a:t>
            </a:r>
            <a:endParaRPr lang="nl-NL" dirty="0"/>
          </a:p>
        </p:txBody>
      </p:sp>
    </p:spTree>
    <p:extLst>
      <p:ext uri="{BB962C8B-B14F-4D97-AF65-F5344CB8AC3E}">
        <p14:creationId xmlns:p14="http://schemas.microsoft.com/office/powerpoint/2010/main" val="107996146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Iedereen</a:t>
            </a:r>
            <a:r>
              <a:rPr lang="en-GB" dirty="0" smtClean="0"/>
              <a:t> </a:t>
            </a:r>
            <a:r>
              <a:rPr lang="en-GB" dirty="0" err="1"/>
              <a:t>k</a:t>
            </a:r>
            <a:r>
              <a:rPr lang="en-GB" dirty="0" err="1" smtClean="0"/>
              <a:t>an</a:t>
            </a:r>
            <a:r>
              <a:rPr lang="en-GB" dirty="0" smtClean="0"/>
              <a:t> </a:t>
            </a:r>
            <a:r>
              <a:rPr lang="en-GB" dirty="0" err="1" smtClean="0"/>
              <a:t>meedoen</a:t>
            </a:r>
            <a:r>
              <a:rPr lang="en-GB" dirty="0" smtClean="0"/>
              <a:t>…</a:t>
            </a:r>
            <a:endParaRPr lang="en-GB" dirty="0"/>
          </a:p>
        </p:txBody>
      </p:sp>
      <p:pic>
        <p:nvPicPr>
          <p:cNvPr id="3" name="Picture 2"/>
          <p:cNvPicPr>
            <a:picLocks noChangeAspect="1"/>
          </p:cNvPicPr>
          <p:nvPr/>
        </p:nvPicPr>
        <p:blipFill>
          <a:blip r:embed="rId3"/>
          <a:stretch>
            <a:fillRect/>
          </a:stretch>
        </p:blipFill>
        <p:spPr>
          <a:xfrm>
            <a:off x="1437056" y="1729277"/>
            <a:ext cx="6625843" cy="4431032"/>
          </a:xfrm>
          <a:prstGeom prst="rect">
            <a:avLst/>
          </a:prstGeom>
        </p:spPr>
      </p:pic>
      <p:sp>
        <p:nvSpPr>
          <p:cNvPr id="4" name="Cloud Callout 3"/>
          <p:cNvSpPr/>
          <p:nvPr/>
        </p:nvSpPr>
        <p:spPr>
          <a:xfrm>
            <a:off x="3931886" y="2377755"/>
            <a:ext cx="2580723" cy="1661726"/>
          </a:xfrm>
          <a:prstGeom prst="cloudCallou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2105" y="2675057"/>
            <a:ext cx="977900" cy="1066800"/>
          </a:xfrm>
          <a:prstGeom prst="rect">
            <a:avLst/>
          </a:prstGeom>
        </p:spPr>
      </p:pic>
      <p:sp>
        <p:nvSpPr>
          <p:cNvPr id="6" name="Slide Number Placeholder 5"/>
          <p:cNvSpPr>
            <a:spLocks noGrp="1"/>
          </p:cNvSpPr>
          <p:nvPr>
            <p:ph type="sldNum" sz="quarter" idx="12"/>
          </p:nvPr>
        </p:nvSpPr>
        <p:spPr/>
        <p:txBody>
          <a:bodyPr/>
          <a:lstStyle/>
          <a:p>
            <a:fld id="{BC2902A8-8A0F-5943-97C6-DA18478EFB64}" type="slidenum">
              <a:rPr lang="en-GB" smtClean="0"/>
              <a:t>38</a:t>
            </a:fld>
            <a:endParaRPr lang="en-GB"/>
          </a:p>
        </p:txBody>
      </p:sp>
    </p:spTree>
    <p:extLst>
      <p:ext uri="{BB962C8B-B14F-4D97-AF65-F5344CB8AC3E}">
        <p14:creationId xmlns:p14="http://schemas.microsoft.com/office/powerpoint/2010/main" val="20016625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smtClean="0"/>
              <a:t>Crowdsourcing</a:t>
            </a:r>
            <a:r>
              <a:rPr lang="nl-NL" dirty="0" smtClean="0"/>
              <a:t>:</a:t>
            </a:r>
            <a:br>
              <a:rPr lang="nl-NL" dirty="0" smtClean="0"/>
            </a:br>
            <a:r>
              <a:rPr lang="nl-NL" dirty="0" smtClean="0"/>
              <a:t>Participatie in de Wetenschap</a:t>
            </a:r>
            <a:endParaRPr lang="nl-NL"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1385" y="1823214"/>
            <a:ext cx="4854511" cy="4858560"/>
          </a:xfrm>
          <a:prstGeom prst="rect">
            <a:avLst/>
          </a:prstGeom>
        </p:spPr>
      </p:pic>
      <p:sp>
        <p:nvSpPr>
          <p:cNvPr id="4" name="Slide Number Placeholder 3"/>
          <p:cNvSpPr>
            <a:spLocks noGrp="1"/>
          </p:cNvSpPr>
          <p:nvPr>
            <p:ph type="sldNum" sz="quarter" idx="12"/>
          </p:nvPr>
        </p:nvSpPr>
        <p:spPr/>
        <p:txBody>
          <a:bodyPr/>
          <a:lstStyle/>
          <a:p>
            <a:fld id="{BC2902A8-8A0F-5943-97C6-DA18478EFB64}" type="slidenum">
              <a:rPr lang="en-GB" smtClean="0"/>
              <a:t>39</a:t>
            </a:fld>
            <a:endParaRPr lang="en-GB"/>
          </a:p>
        </p:txBody>
      </p:sp>
    </p:spTree>
    <p:extLst>
      <p:ext uri="{BB962C8B-B14F-4D97-AF65-F5344CB8AC3E}">
        <p14:creationId xmlns:p14="http://schemas.microsoft.com/office/powerpoint/2010/main" val="3270047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De Big Data </a:t>
            </a:r>
            <a:r>
              <a:rPr lang="en-GB" dirty="0" err="1" smtClean="0"/>
              <a:t>Kampioen</a:t>
            </a:r>
            <a:endParaRPr lang="en-GB" dirty="0"/>
          </a:p>
        </p:txBody>
      </p:sp>
      <p:sp>
        <p:nvSpPr>
          <p:cNvPr id="5" name="TextBox 4"/>
          <p:cNvSpPr txBox="1"/>
          <p:nvPr/>
        </p:nvSpPr>
        <p:spPr>
          <a:xfrm>
            <a:off x="268065" y="1450574"/>
            <a:ext cx="8875935" cy="646331"/>
          </a:xfrm>
          <a:prstGeom prst="rect">
            <a:avLst/>
          </a:prstGeom>
          <a:noFill/>
        </p:spPr>
        <p:txBody>
          <a:bodyPr wrap="none" rtlCol="0">
            <a:spAutoFit/>
          </a:bodyPr>
          <a:lstStyle/>
          <a:p>
            <a:r>
              <a:rPr lang="nl-NL" dirty="0" smtClean="0"/>
              <a:t>Astronomen zijn de kampioen in het produceren van big data:</a:t>
            </a:r>
          </a:p>
          <a:p>
            <a:r>
              <a:rPr lang="nl-NL" dirty="0" smtClean="0"/>
              <a:t>               In 2024 ongeveer 1 </a:t>
            </a:r>
            <a:r>
              <a:rPr lang="nl-NL" dirty="0" err="1" smtClean="0"/>
              <a:t>exabyte</a:t>
            </a:r>
            <a:r>
              <a:rPr lang="nl-NL" dirty="0" smtClean="0"/>
              <a:t> per dag = evenveel als alle data tot nu toe in 10 jaar tijd.</a:t>
            </a:r>
            <a:endParaRPr lang="nl-NL"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7404" y="3214144"/>
            <a:ext cx="3456633" cy="194435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58899" y="4177278"/>
            <a:ext cx="3488788" cy="1962443"/>
          </a:xfrm>
          <a:prstGeom prst="rect">
            <a:avLst/>
          </a:prstGeom>
        </p:spPr>
      </p:pic>
      <p:sp>
        <p:nvSpPr>
          <p:cNvPr id="2" name="Slide Number Placeholder 1"/>
          <p:cNvSpPr>
            <a:spLocks noGrp="1"/>
          </p:cNvSpPr>
          <p:nvPr>
            <p:ph type="sldNum" sz="quarter" idx="12"/>
          </p:nvPr>
        </p:nvSpPr>
        <p:spPr/>
        <p:txBody>
          <a:bodyPr/>
          <a:lstStyle/>
          <a:p>
            <a:fld id="{BC2902A8-8A0F-5943-97C6-DA18478EFB64}" type="slidenum">
              <a:rPr lang="en-GB" smtClean="0"/>
              <a:t>4</a:t>
            </a:fld>
            <a:endParaRPr lang="en-GB"/>
          </a:p>
        </p:txBody>
      </p:sp>
    </p:spTree>
    <p:extLst>
      <p:ext uri="{BB962C8B-B14F-4D97-AF65-F5344CB8AC3E}">
        <p14:creationId xmlns:p14="http://schemas.microsoft.com/office/powerpoint/2010/main" val="30717364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19" y="6345"/>
            <a:ext cx="8736721" cy="1143000"/>
          </a:xfrm>
        </p:spPr>
        <p:txBody>
          <a:bodyPr>
            <a:normAutofit/>
          </a:bodyPr>
          <a:lstStyle/>
          <a:p>
            <a:r>
              <a:rPr lang="nl-NL" sz="3600" dirty="0" smtClean="0"/>
              <a:t>De Menselijke Computer</a:t>
            </a:r>
            <a:endParaRPr lang="nl-NL" sz="3600" dirty="0"/>
          </a:p>
        </p:txBody>
      </p:sp>
      <p:pic>
        <p:nvPicPr>
          <p:cNvPr id="7" name="Picture 6"/>
          <p:cNvPicPr>
            <a:picLocks noChangeAspect="1"/>
          </p:cNvPicPr>
          <p:nvPr/>
        </p:nvPicPr>
        <p:blipFill>
          <a:blip r:embed="rId2"/>
          <a:stretch>
            <a:fillRect/>
          </a:stretch>
        </p:blipFill>
        <p:spPr>
          <a:xfrm>
            <a:off x="508000" y="1516282"/>
            <a:ext cx="8128000" cy="4483100"/>
          </a:xfrm>
          <a:prstGeom prst="rect">
            <a:avLst/>
          </a:prstGeom>
        </p:spPr>
      </p:pic>
      <p:sp>
        <p:nvSpPr>
          <p:cNvPr id="3" name="Slide Number Placeholder 2"/>
          <p:cNvSpPr>
            <a:spLocks noGrp="1"/>
          </p:cNvSpPr>
          <p:nvPr>
            <p:ph type="sldNum" sz="quarter" idx="12"/>
          </p:nvPr>
        </p:nvSpPr>
        <p:spPr/>
        <p:txBody>
          <a:bodyPr/>
          <a:lstStyle/>
          <a:p>
            <a:fld id="{BC2902A8-8A0F-5943-97C6-DA18478EFB64}" type="slidenum">
              <a:rPr lang="en-GB" smtClean="0"/>
              <a:t>40</a:t>
            </a:fld>
            <a:endParaRPr lang="en-GB"/>
          </a:p>
        </p:txBody>
      </p:sp>
    </p:spTree>
    <p:extLst>
      <p:ext uri="{BB962C8B-B14F-4D97-AF65-F5344CB8AC3E}">
        <p14:creationId xmlns:p14="http://schemas.microsoft.com/office/powerpoint/2010/main" val="12189054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19" y="6345"/>
            <a:ext cx="8736721" cy="1143000"/>
          </a:xfrm>
        </p:spPr>
        <p:txBody>
          <a:bodyPr>
            <a:normAutofit/>
          </a:bodyPr>
          <a:lstStyle/>
          <a:p>
            <a:r>
              <a:rPr lang="nl-NL" sz="3600" dirty="0" smtClean="0"/>
              <a:t>Het Nuttige met het </a:t>
            </a:r>
            <a:r>
              <a:rPr lang="nl-NL" sz="3600" smtClean="0"/>
              <a:t>Aangename Combineren</a:t>
            </a:r>
            <a:endParaRPr lang="nl-NL" sz="3600" dirty="0"/>
          </a:p>
        </p:txBody>
      </p:sp>
      <p:pic>
        <p:nvPicPr>
          <p:cNvPr id="3" name="Picture 2"/>
          <p:cNvPicPr>
            <a:picLocks noChangeAspect="1"/>
          </p:cNvPicPr>
          <p:nvPr/>
        </p:nvPicPr>
        <p:blipFill>
          <a:blip r:embed="rId2"/>
          <a:stretch>
            <a:fillRect/>
          </a:stretch>
        </p:blipFill>
        <p:spPr>
          <a:xfrm>
            <a:off x="154519" y="1693552"/>
            <a:ext cx="4166629" cy="3135344"/>
          </a:xfrm>
          <a:prstGeom prst="rect">
            <a:avLst/>
          </a:prstGeom>
        </p:spPr>
      </p:pic>
      <p:pic>
        <p:nvPicPr>
          <p:cNvPr id="4" name="Picture 3"/>
          <p:cNvPicPr>
            <a:picLocks noChangeAspect="1"/>
          </p:cNvPicPr>
          <p:nvPr/>
        </p:nvPicPr>
        <p:blipFill>
          <a:blip r:embed="rId3"/>
          <a:stretch>
            <a:fillRect/>
          </a:stretch>
        </p:blipFill>
        <p:spPr>
          <a:xfrm>
            <a:off x="4580142" y="3475308"/>
            <a:ext cx="4311098" cy="3135344"/>
          </a:xfrm>
          <a:prstGeom prst="rect">
            <a:avLst/>
          </a:prstGeom>
        </p:spPr>
      </p:pic>
      <p:sp>
        <p:nvSpPr>
          <p:cNvPr id="7" name="TextBox 6"/>
          <p:cNvSpPr txBox="1"/>
          <p:nvPr/>
        </p:nvSpPr>
        <p:spPr>
          <a:xfrm>
            <a:off x="5168444" y="1534781"/>
            <a:ext cx="1535622" cy="369332"/>
          </a:xfrm>
          <a:prstGeom prst="rect">
            <a:avLst/>
          </a:prstGeom>
          <a:noFill/>
        </p:spPr>
        <p:txBody>
          <a:bodyPr wrap="none" rtlCol="0">
            <a:spAutoFit/>
          </a:bodyPr>
          <a:lstStyle/>
          <a:p>
            <a:r>
              <a:rPr lang="en-GB" dirty="0" smtClean="0"/>
              <a:t>Het “ESP” </a:t>
            </a:r>
            <a:r>
              <a:rPr lang="en-GB" dirty="0" err="1" smtClean="0"/>
              <a:t>spel</a:t>
            </a:r>
            <a:r>
              <a:rPr lang="en-GB" dirty="0" smtClean="0"/>
              <a:t> </a:t>
            </a:r>
            <a:endParaRPr lang="en-GB" dirty="0"/>
          </a:p>
        </p:txBody>
      </p:sp>
      <p:sp>
        <p:nvSpPr>
          <p:cNvPr id="8" name="TextBox 7"/>
          <p:cNvSpPr txBox="1"/>
          <p:nvPr/>
        </p:nvSpPr>
        <p:spPr>
          <a:xfrm>
            <a:off x="2660562" y="6015635"/>
            <a:ext cx="1289573" cy="369332"/>
          </a:xfrm>
          <a:prstGeom prst="rect">
            <a:avLst/>
          </a:prstGeom>
          <a:noFill/>
        </p:spPr>
        <p:txBody>
          <a:bodyPr wrap="none" rtlCol="0">
            <a:spAutoFit/>
          </a:bodyPr>
          <a:lstStyle/>
          <a:p>
            <a:r>
              <a:rPr lang="en-GB" dirty="0" err="1" smtClean="0"/>
              <a:t>reCaptcha’s</a:t>
            </a:r>
            <a:endParaRPr lang="en-GB" dirty="0"/>
          </a:p>
        </p:txBody>
      </p:sp>
      <p:sp>
        <p:nvSpPr>
          <p:cNvPr id="5" name="Slide Number Placeholder 4"/>
          <p:cNvSpPr>
            <a:spLocks noGrp="1"/>
          </p:cNvSpPr>
          <p:nvPr>
            <p:ph type="sldNum" sz="quarter" idx="12"/>
          </p:nvPr>
        </p:nvSpPr>
        <p:spPr/>
        <p:txBody>
          <a:bodyPr/>
          <a:lstStyle/>
          <a:p>
            <a:fld id="{BC2902A8-8A0F-5943-97C6-DA18478EFB64}" type="slidenum">
              <a:rPr lang="en-GB" smtClean="0"/>
              <a:t>41</a:t>
            </a:fld>
            <a:endParaRPr lang="en-GB"/>
          </a:p>
        </p:txBody>
      </p:sp>
    </p:spTree>
    <p:extLst>
      <p:ext uri="{BB962C8B-B14F-4D97-AF65-F5344CB8AC3E}">
        <p14:creationId xmlns:p14="http://schemas.microsoft.com/office/powerpoint/2010/main" val="300433327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217557"/>
            <a:ext cx="8754533" cy="1143000"/>
          </a:xfrm>
        </p:spPr>
        <p:txBody>
          <a:bodyPr>
            <a:normAutofit/>
          </a:bodyPr>
          <a:lstStyle/>
          <a:p>
            <a:r>
              <a:rPr lang="nl-NL" dirty="0" smtClean="0"/>
              <a:t>Online Competities</a:t>
            </a:r>
            <a:endParaRPr lang="nl-NL" dirty="0"/>
          </a:p>
        </p:txBody>
      </p:sp>
      <p:pic>
        <p:nvPicPr>
          <p:cNvPr id="3" name="Picture 2" descr="Screen shot 2012-04-22 at 8.45.4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4700" y="1360557"/>
            <a:ext cx="5473700" cy="5082184"/>
          </a:xfrm>
          <a:prstGeom prst="rect">
            <a:avLst/>
          </a:prstGeom>
        </p:spPr>
      </p:pic>
      <p:sp>
        <p:nvSpPr>
          <p:cNvPr id="4" name="Oval 3"/>
          <p:cNvSpPr/>
          <p:nvPr/>
        </p:nvSpPr>
        <p:spPr>
          <a:xfrm>
            <a:off x="6421432" y="2045390"/>
            <a:ext cx="789598" cy="2616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Slide Number Placeholder 4"/>
          <p:cNvSpPr>
            <a:spLocks noGrp="1"/>
          </p:cNvSpPr>
          <p:nvPr>
            <p:ph type="sldNum" sz="quarter" idx="12"/>
          </p:nvPr>
        </p:nvSpPr>
        <p:spPr/>
        <p:txBody>
          <a:bodyPr/>
          <a:lstStyle/>
          <a:p>
            <a:fld id="{BC2902A8-8A0F-5943-97C6-DA18478EFB64}" type="slidenum">
              <a:rPr lang="en-GB" smtClean="0"/>
              <a:t>42</a:t>
            </a:fld>
            <a:endParaRPr lang="en-GB"/>
          </a:p>
        </p:txBody>
      </p:sp>
    </p:spTree>
    <p:extLst>
      <p:ext uri="{BB962C8B-B14F-4D97-AF65-F5344CB8AC3E}">
        <p14:creationId xmlns:p14="http://schemas.microsoft.com/office/powerpoint/2010/main" val="399695271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Iedereen</a:t>
            </a:r>
            <a:r>
              <a:rPr lang="en-GB" dirty="0" smtClean="0"/>
              <a:t> </a:t>
            </a:r>
            <a:r>
              <a:rPr lang="en-GB" dirty="0" err="1"/>
              <a:t>k</a:t>
            </a:r>
            <a:r>
              <a:rPr lang="en-GB" dirty="0" err="1" smtClean="0"/>
              <a:t>an</a:t>
            </a:r>
            <a:r>
              <a:rPr lang="en-GB" dirty="0" smtClean="0"/>
              <a:t> </a:t>
            </a:r>
            <a:r>
              <a:rPr lang="en-GB" dirty="0" err="1" smtClean="0"/>
              <a:t>winnen</a:t>
            </a:r>
            <a:r>
              <a:rPr lang="en-GB" dirty="0" smtClean="0"/>
              <a:t>…</a:t>
            </a:r>
            <a:endParaRPr lang="en-GB" dirty="0"/>
          </a:p>
        </p:txBody>
      </p:sp>
      <p:pic>
        <p:nvPicPr>
          <p:cNvPr id="3" name="Picture 2"/>
          <p:cNvPicPr>
            <a:picLocks noChangeAspect="1"/>
          </p:cNvPicPr>
          <p:nvPr/>
        </p:nvPicPr>
        <p:blipFill>
          <a:blip r:embed="rId3"/>
          <a:stretch>
            <a:fillRect/>
          </a:stretch>
        </p:blipFill>
        <p:spPr>
          <a:xfrm>
            <a:off x="1437056" y="1729277"/>
            <a:ext cx="6625843" cy="4431032"/>
          </a:xfrm>
          <a:prstGeom prst="rect">
            <a:avLst/>
          </a:prstGeom>
        </p:spPr>
      </p:pic>
      <p:sp>
        <p:nvSpPr>
          <p:cNvPr id="4" name="Oval Callout 3"/>
          <p:cNvSpPr/>
          <p:nvPr/>
        </p:nvSpPr>
        <p:spPr>
          <a:xfrm>
            <a:off x="3985932" y="2310205"/>
            <a:ext cx="2391559" cy="1842055"/>
          </a:xfrm>
          <a:prstGeom prst="wedgeEllipseCallout">
            <a:avLst/>
          </a:prstGeom>
          <a:solidFill>
            <a:srgbClr val="C3D6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7316" y="2525833"/>
            <a:ext cx="1017571" cy="1340799"/>
          </a:xfrm>
          <a:prstGeom prst="rect">
            <a:avLst/>
          </a:prstGeom>
        </p:spPr>
      </p:pic>
      <p:sp>
        <p:nvSpPr>
          <p:cNvPr id="6" name="Slide Number Placeholder 5"/>
          <p:cNvSpPr>
            <a:spLocks noGrp="1"/>
          </p:cNvSpPr>
          <p:nvPr>
            <p:ph type="sldNum" sz="quarter" idx="12"/>
          </p:nvPr>
        </p:nvSpPr>
        <p:spPr/>
        <p:txBody>
          <a:bodyPr/>
          <a:lstStyle/>
          <a:p>
            <a:fld id="{BC2902A8-8A0F-5943-97C6-DA18478EFB64}" type="slidenum">
              <a:rPr lang="en-GB" smtClean="0"/>
              <a:t>43</a:t>
            </a:fld>
            <a:endParaRPr lang="en-GB"/>
          </a:p>
        </p:txBody>
      </p:sp>
    </p:spTree>
    <p:extLst>
      <p:ext uri="{BB962C8B-B14F-4D97-AF65-F5344CB8AC3E}">
        <p14:creationId xmlns:p14="http://schemas.microsoft.com/office/powerpoint/2010/main" val="20616265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96"/>
            <a:ext cx="8229600" cy="1143000"/>
          </a:xfrm>
        </p:spPr>
        <p:txBody>
          <a:bodyPr/>
          <a:lstStyle/>
          <a:p>
            <a:r>
              <a:rPr lang="en-GB" dirty="0" smtClean="0"/>
              <a:t>Data Science</a:t>
            </a:r>
            <a:endParaRPr lang="en-GB" dirty="0"/>
          </a:p>
        </p:txBody>
      </p:sp>
      <p:sp>
        <p:nvSpPr>
          <p:cNvPr id="3" name="Slide Number Placeholder 2"/>
          <p:cNvSpPr>
            <a:spLocks noGrp="1"/>
          </p:cNvSpPr>
          <p:nvPr>
            <p:ph type="sldNum" sz="quarter" idx="12"/>
          </p:nvPr>
        </p:nvSpPr>
        <p:spPr/>
        <p:txBody>
          <a:bodyPr/>
          <a:lstStyle/>
          <a:p>
            <a:fld id="{BC2902A8-8A0F-5943-97C6-DA18478EFB64}" type="slidenum">
              <a:rPr lang="en-GB" smtClean="0"/>
              <a:t>44</a:t>
            </a:fld>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8318" y="1294150"/>
            <a:ext cx="2943019" cy="3193050"/>
          </a:xfrm>
          <a:prstGeom prst="rect">
            <a:avLst/>
          </a:prstGeom>
        </p:spPr>
      </p:pic>
      <p:pic>
        <p:nvPicPr>
          <p:cNvPr id="5" name="Picture 4"/>
          <p:cNvPicPr>
            <a:picLocks noChangeAspect="1"/>
          </p:cNvPicPr>
          <p:nvPr/>
        </p:nvPicPr>
        <p:blipFill>
          <a:blip r:embed="rId3"/>
          <a:stretch>
            <a:fillRect/>
          </a:stretch>
        </p:blipFill>
        <p:spPr>
          <a:xfrm>
            <a:off x="4638154" y="1098356"/>
            <a:ext cx="4048646" cy="5623119"/>
          </a:xfrm>
          <a:prstGeom prst="rect">
            <a:avLst/>
          </a:prstGeom>
        </p:spPr>
      </p:pic>
      <p:pic>
        <p:nvPicPr>
          <p:cNvPr id="6" name="Picture 5" descr="Screen Shot 2014-01-26 at 9.52.09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9213616">
            <a:off x="905243" y="4220802"/>
            <a:ext cx="4411955" cy="1231949"/>
          </a:xfrm>
          <a:prstGeom prst="rect">
            <a:avLst/>
          </a:prstGeom>
        </p:spPr>
      </p:pic>
    </p:spTree>
    <p:extLst>
      <p:ext uri="{BB962C8B-B14F-4D97-AF65-F5344CB8AC3E}">
        <p14:creationId xmlns:p14="http://schemas.microsoft.com/office/powerpoint/2010/main" val="93032800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252215"/>
            <a:ext cx="8229600" cy="738633"/>
          </a:xfrm>
          <a:prstGeom prst="rect">
            <a:avLst/>
          </a:prstGeom>
        </p:spPr>
        <p:txBody>
          <a:bodyPr lIns="91425" tIns="91425" rIns="91425" bIns="91425" anchor="b" anchorCtr="0">
            <a:spAutoFit/>
          </a:bodyPr>
          <a:lstStyle/>
          <a:p>
            <a:pPr algn="ctr">
              <a:buNone/>
            </a:pPr>
            <a:r>
              <a:rPr lang="nl-NL" b="0" dirty="0" smtClean="0">
                <a:latin typeface="+mj-lt"/>
              </a:rPr>
              <a:t>Machine Learning bruist van het leven!</a:t>
            </a:r>
            <a:endParaRPr lang="nl-NL" b="0" dirty="0">
              <a:latin typeface="+mj-lt"/>
            </a:endParaRPr>
          </a:p>
        </p:txBody>
      </p:sp>
      <p:pic>
        <p:nvPicPr>
          <p:cNvPr id="4" name="Picture 3"/>
          <p:cNvPicPr>
            <a:picLocks noChangeAspect="1"/>
          </p:cNvPicPr>
          <p:nvPr/>
        </p:nvPicPr>
        <p:blipFill>
          <a:blip r:embed="rId3"/>
          <a:stretch>
            <a:fillRect/>
          </a:stretch>
        </p:blipFill>
        <p:spPr>
          <a:xfrm>
            <a:off x="935831" y="1842425"/>
            <a:ext cx="7272338" cy="4306084"/>
          </a:xfrm>
          <a:prstGeom prst="rect">
            <a:avLst/>
          </a:prstGeom>
        </p:spPr>
      </p:pic>
      <p:sp>
        <p:nvSpPr>
          <p:cNvPr id="2" name="TextBox 1"/>
          <p:cNvSpPr txBox="1"/>
          <p:nvPr/>
        </p:nvSpPr>
        <p:spPr>
          <a:xfrm>
            <a:off x="2487202" y="6148509"/>
            <a:ext cx="3739625" cy="369332"/>
          </a:xfrm>
          <a:prstGeom prst="rect">
            <a:avLst/>
          </a:prstGeom>
          <a:noFill/>
        </p:spPr>
        <p:txBody>
          <a:bodyPr wrap="square" rtlCol="0">
            <a:spAutoFit/>
          </a:bodyPr>
          <a:lstStyle/>
          <a:p>
            <a:r>
              <a:rPr lang="nl-NL" dirty="0"/>
              <a:t>Exponentiele Groei Bezoekers </a:t>
            </a:r>
            <a:r>
              <a:rPr lang="nl-NL" dirty="0" smtClean="0"/>
              <a:t>op NIPS</a:t>
            </a:r>
            <a:endParaRPr lang="en-GB" dirty="0"/>
          </a:p>
        </p:txBody>
      </p:sp>
    </p:spTree>
    <p:extLst>
      <p:ext uri="{BB962C8B-B14F-4D97-AF65-F5344CB8AC3E}">
        <p14:creationId xmlns:p14="http://schemas.microsoft.com/office/powerpoint/2010/main" val="8288578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Beloften</a:t>
            </a:r>
            <a:r>
              <a:rPr lang="en-GB" dirty="0" smtClean="0"/>
              <a:t> en </a:t>
            </a:r>
            <a:r>
              <a:rPr lang="en-GB" dirty="0" err="1" smtClean="0"/>
              <a:t>Gevaren</a:t>
            </a:r>
            <a:endParaRPr lang="en-GB"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54" y="2804336"/>
            <a:ext cx="1576623" cy="156715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5631" y="2832264"/>
            <a:ext cx="1511294" cy="1539228"/>
          </a:xfrm>
          <a:prstGeom prst="rect">
            <a:avLst/>
          </a:prstGeom>
        </p:spPr>
      </p:pic>
      <p:sp>
        <p:nvSpPr>
          <p:cNvPr id="6" name="TextBox 5"/>
          <p:cNvSpPr txBox="1"/>
          <p:nvPr/>
        </p:nvSpPr>
        <p:spPr>
          <a:xfrm>
            <a:off x="457200" y="4717745"/>
            <a:ext cx="3159839" cy="1754327"/>
          </a:xfrm>
          <a:prstGeom prst="rect">
            <a:avLst/>
          </a:prstGeom>
          <a:noFill/>
        </p:spPr>
        <p:txBody>
          <a:bodyPr wrap="none" rtlCol="0">
            <a:spAutoFit/>
          </a:bodyPr>
          <a:lstStyle/>
          <a:p>
            <a:pPr marL="285750" indent="-285750">
              <a:buFont typeface="Arial"/>
              <a:buChar char="•"/>
            </a:pPr>
            <a:r>
              <a:rPr lang="en-GB" dirty="0" err="1" smtClean="0"/>
              <a:t>Verbeterde</a:t>
            </a:r>
            <a:r>
              <a:rPr lang="en-GB" dirty="0" smtClean="0"/>
              <a:t> </a:t>
            </a:r>
            <a:r>
              <a:rPr lang="en-GB" dirty="0" err="1" smtClean="0"/>
              <a:t>gezondheidszorg</a:t>
            </a:r>
            <a:endParaRPr lang="en-GB" dirty="0" smtClean="0"/>
          </a:p>
          <a:p>
            <a:endParaRPr lang="en-GB" dirty="0" smtClean="0"/>
          </a:p>
          <a:p>
            <a:pPr marL="285750" indent="-285750">
              <a:buFont typeface="Arial"/>
              <a:buChar char="•"/>
            </a:pPr>
            <a:r>
              <a:rPr lang="en-GB" dirty="0" err="1" smtClean="0"/>
              <a:t>Een</a:t>
            </a:r>
            <a:r>
              <a:rPr lang="en-GB" dirty="0" smtClean="0"/>
              <a:t> </a:t>
            </a:r>
            <a:r>
              <a:rPr lang="en-GB" dirty="0" err="1" smtClean="0"/>
              <a:t>veiliger</a:t>
            </a:r>
            <a:r>
              <a:rPr lang="en-GB" dirty="0" smtClean="0"/>
              <a:t> </a:t>
            </a:r>
            <a:r>
              <a:rPr lang="en-GB" dirty="0" err="1" smtClean="0"/>
              <a:t>samenleving</a:t>
            </a:r>
            <a:endParaRPr lang="en-GB" dirty="0" smtClean="0"/>
          </a:p>
          <a:p>
            <a:pPr marL="285750" indent="-285750">
              <a:buFont typeface="Arial"/>
              <a:buChar char="•"/>
            </a:pPr>
            <a:endParaRPr lang="en-GB" dirty="0" smtClean="0"/>
          </a:p>
          <a:p>
            <a:pPr marL="285750" indent="-285750">
              <a:buFont typeface="Arial"/>
              <a:buChar char="•"/>
            </a:pPr>
            <a:r>
              <a:rPr lang="en-GB" dirty="0" smtClean="0"/>
              <a:t>Meer </a:t>
            </a:r>
            <a:r>
              <a:rPr lang="en-GB" dirty="0" err="1" smtClean="0"/>
              <a:t>gemak</a:t>
            </a:r>
            <a:endParaRPr lang="en-GB" dirty="0" smtClean="0"/>
          </a:p>
          <a:p>
            <a:pPr marL="285750" indent="-285750">
              <a:buFont typeface="Arial"/>
              <a:buChar char="•"/>
            </a:pPr>
            <a:endParaRPr lang="en-GB" dirty="0"/>
          </a:p>
        </p:txBody>
      </p:sp>
      <p:sp>
        <p:nvSpPr>
          <p:cNvPr id="7" name="TextBox 6"/>
          <p:cNvSpPr txBox="1"/>
          <p:nvPr/>
        </p:nvSpPr>
        <p:spPr>
          <a:xfrm>
            <a:off x="6533727" y="4717745"/>
            <a:ext cx="2364750" cy="1477328"/>
          </a:xfrm>
          <a:prstGeom prst="rect">
            <a:avLst/>
          </a:prstGeom>
          <a:noFill/>
        </p:spPr>
        <p:txBody>
          <a:bodyPr wrap="none" rtlCol="0">
            <a:spAutoFit/>
          </a:bodyPr>
          <a:lstStyle/>
          <a:p>
            <a:pPr marL="285750" indent="-285750">
              <a:buFont typeface="Arial"/>
              <a:buChar char="•"/>
            </a:pPr>
            <a:r>
              <a:rPr lang="en-GB" dirty="0" smtClean="0"/>
              <a:t>Privacy </a:t>
            </a:r>
            <a:r>
              <a:rPr lang="en-GB" dirty="0" err="1" smtClean="0"/>
              <a:t>schendingen</a:t>
            </a:r>
            <a:endParaRPr lang="en-GB" dirty="0" smtClean="0"/>
          </a:p>
          <a:p>
            <a:pPr marL="285750" indent="-285750">
              <a:buFont typeface="Arial"/>
              <a:buChar char="•"/>
            </a:pPr>
            <a:endParaRPr lang="en-GB" dirty="0"/>
          </a:p>
          <a:p>
            <a:pPr marL="285750" indent="-285750">
              <a:buFont typeface="Arial"/>
              <a:buChar char="•"/>
            </a:pPr>
            <a:r>
              <a:rPr lang="en-GB" dirty="0" err="1" smtClean="0"/>
              <a:t>Misbruik</a:t>
            </a:r>
            <a:r>
              <a:rPr lang="en-GB" dirty="0" smtClean="0"/>
              <a:t> </a:t>
            </a:r>
          </a:p>
          <a:p>
            <a:pPr marL="285750" indent="-285750">
              <a:buFont typeface="Arial"/>
              <a:buChar char="•"/>
            </a:pPr>
            <a:endParaRPr lang="en-GB" dirty="0"/>
          </a:p>
          <a:p>
            <a:pPr marL="285750" indent="-285750">
              <a:buFont typeface="Arial"/>
              <a:buChar char="•"/>
            </a:pPr>
            <a:r>
              <a:rPr lang="en-GB" dirty="0" err="1" smtClean="0"/>
              <a:t>Werkeloosheid</a:t>
            </a:r>
            <a:endParaRPr lang="en-GB"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41234" y="1417638"/>
            <a:ext cx="3402162" cy="2551622"/>
          </a:xfrm>
          <a:prstGeom prst="rect">
            <a:avLst/>
          </a:prstGeom>
        </p:spPr>
      </p:pic>
      <p:sp>
        <p:nvSpPr>
          <p:cNvPr id="8" name="Slide Number Placeholder 7"/>
          <p:cNvSpPr>
            <a:spLocks noGrp="1"/>
          </p:cNvSpPr>
          <p:nvPr>
            <p:ph type="sldNum" sz="quarter" idx="12"/>
          </p:nvPr>
        </p:nvSpPr>
        <p:spPr/>
        <p:txBody>
          <a:bodyPr/>
          <a:lstStyle/>
          <a:p>
            <a:fld id="{BC2902A8-8A0F-5943-97C6-DA18478EFB64}" type="slidenum">
              <a:rPr lang="en-GB" smtClean="0"/>
              <a:t>46</a:t>
            </a:fld>
            <a:endParaRPr lang="en-GB"/>
          </a:p>
        </p:txBody>
      </p:sp>
    </p:spTree>
    <p:extLst>
      <p:ext uri="{BB962C8B-B14F-4D97-AF65-F5344CB8AC3E}">
        <p14:creationId xmlns:p14="http://schemas.microsoft.com/office/powerpoint/2010/main" val="240414658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C2902A8-8A0F-5943-97C6-DA18478EFB64}" type="slidenum">
              <a:rPr lang="en-GB" smtClean="0"/>
              <a:t>47</a:t>
            </a:fld>
            <a:endParaRPr lang="en-GB"/>
          </a:p>
        </p:txBody>
      </p:sp>
      <p:pic>
        <p:nvPicPr>
          <p:cNvPr id="4" name="Picture 3"/>
          <p:cNvPicPr>
            <a:picLocks noChangeAspect="1"/>
          </p:cNvPicPr>
          <p:nvPr/>
        </p:nvPicPr>
        <p:blipFill>
          <a:blip r:embed="rId2"/>
          <a:stretch>
            <a:fillRect/>
          </a:stretch>
        </p:blipFill>
        <p:spPr>
          <a:xfrm>
            <a:off x="1600200" y="1752600"/>
            <a:ext cx="5943600" cy="3352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280552">
            <a:off x="6354620" y="1387517"/>
            <a:ext cx="2248548" cy="1141138"/>
          </a:xfrm>
          <a:prstGeom prst="rect">
            <a:avLst/>
          </a:prstGeom>
        </p:spPr>
      </p:pic>
      <p:pic>
        <p:nvPicPr>
          <p:cNvPr id="6" name="Picture 5"/>
          <p:cNvPicPr>
            <a:picLocks noChangeAspect="1"/>
          </p:cNvPicPr>
          <p:nvPr/>
        </p:nvPicPr>
        <p:blipFill>
          <a:blip r:embed="rId4"/>
          <a:stretch>
            <a:fillRect/>
          </a:stretch>
        </p:blipFill>
        <p:spPr>
          <a:xfrm rot="19314702">
            <a:off x="903177" y="1006615"/>
            <a:ext cx="2150182" cy="1562958"/>
          </a:xfrm>
          <a:prstGeom prst="rect">
            <a:avLst/>
          </a:prstGeom>
        </p:spPr>
      </p:pic>
      <p:pic>
        <p:nvPicPr>
          <p:cNvPr id="7" name="Picture 6"/>
          <p:cNvPicPr>
            <a:picLocks noChangeAspect="1"/>
          </p:cNvPicPr>
          <p:nvPr/>
        </p:nvPicPr>
        <p:blipFill>
          <a:blip r:embed="rId5"/>
          <a:stretch>
            <a:fillRect/>
          </a:stretch>
        </p:blipFill>
        <p:spPr>
          <a:xfrm rot="19525876">
            <a:off x="5491342" y="4728567"/>
            <a:ext cx="3147704" cy="805934"/>
          </a:xfrm>
          <a:prstGeom prst="rect">
            <a:avLst/>
          </a:prstGeom>
        </p:spPr>
      </p:pic>
      <p:pic>
        <p:nvPicPr>
          <p:cNvPr id="9" name="Picture 8" descr="Screen Shot 2014-01-27 at 7.23.01 P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0917" y="4742321"/>
            <a:ext cx="2372233" cy="1234695"/>
          </a:xfrm>
          <a:prstGeom prst="rect">
            <a:avLst/>
          </a:prstGeom>
        </p:spPr>
      </p:pic>
      <p:sp>
        <p:nvSpPr>
          <p:cNvPr id="2" name="Title 1"/>
          <p:cNvSpPr>
            <a:spLocks noGrp="1"/>
          </p:cNvSpPr>
          <p:nvPr>
            <p:ph type="title"/>
          </p:nvPr>
        </p:nvSpPr>
        <p:spPr>
          <a:xfrm>
            <a:off x="0" y="98225"/>
            <a:ext cx="9144000" cy="1143000"/>
          </a:xfrm>
        </p:spPr>
        <p:txBody>
          <a:bodyPr>
            <a:normAutofit fontScale="90000"/>
          </a:bodyPr>
          <a:lstStyle/>
          <a:p>
            <a:r>
              <a:rPr lang="en-GB" dirty="0" smtClean="0"/>
              <a:t>Het </a:t>
            </a:r>
            <a:r>
              <a:rPr lang="en-GB" dirty="0" err="1" smtClean="0"/>
              <a:t>Nederlandse</a:t>
            </a:r>
            <a:r>
              <a:rPr lang="en-GB" dirty="0" smtClean="0"/>
              <a:t> </a:t>
            </a:r>
            <a:r>
              <a:rPr lang="en-GB" dirty="0" err="1" smtClean="0"/>
              <a:t>Academische</a:t>
            </a:r>
            <a:r>
              <a:rPr lang="en-GB" dirty="0" smtClean="0"/>
              <a:t> </a:t>
            </a:r>
            <a:r>
              <a:rPr lang="en-GB" dirty="0" err="1" smtClean="0"/>
              <a:t>Systeem</a:t>
            </a:r>
            <a:endParaRPr lang="en-GB" dirty="0"/>
          </a:p>
        </p:txBody>
      </p:sp>
    </p:spTree>
    <p:extLst>
      <p:ext uri="{BB962C8B-B14F-4D97-AF65-F5344CB8AC3E}">
        <p14:creationId xmlns:p14="http://schemas.microsoft.com/office/powerpoint/2010/main" val="323686064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71500"/>
            <a:ext cx="9144000" cy="5715000"/>
          </a:xfrm>
          <a:prstGeom prst="rect">
            <a:avLst/>
          </a:prstGeom>
        </p:spPr>
      </p:pic>
      <p:sp>
        <p:nvSpPr>
          <p:cNvPr id="3" name="Slide Number Placeholder 2"/>
          <p:cNvSpPr>
            <a:spLocks noGrp="1"/>
          </p:cNvSpPr>
          <p:nvPr>
            <p:ph type="sldNum" sz="quarter" idx="12"/>
          </p:nvPr>
        </p:nvSpPr>
        <p:spPr/>
        <p:txBody>
          <a:bodyPr/>
          <a:lstStyle/>
          <a:p>
            <a:fld id="{BC2902A8-8A0F-5943-97C6-DA18478EFB64}" type="slidenum">
              <a:rPr lang="en-GB" smtClean="0"/>
              <a:t>48</a:t>
            </a:fld>
            <a:endParaRPr lang="en-GB"/>
          </a:p>
        </p:txBody>
      </p:sp>
    </p:spTree>
    <p:extLst>
      <p:ext uri="{BB962C8B-B14F-4D97-AF65-F5344CB8AC3E}">
        <p14:creationId xmlns:p14="http://schemas.microsoft.com/office/powerpoint/2010/main" val="1857939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Ten </a:t>
            </a:r>
            <a:r>
              <a:rPr lang="en-GB" dirty="0" err="1" smtClean="0"/>
              <a:t>Slotte</a:t>
            </a:r>
            <a:endParaRPr lang="en-GB" dirty="0"/>
          </a:p>
        </p:txBody>
      </p:sp>
      <p:pic>
        <p:nvPicPr>
          <p:cNvPr id="3" name="Picture 2" descr="b53_08_corr_b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456" y="2107951"/>
            <a:ext cx="3965370" cy="2624864"/>
          </a:xfrm>
          <a:prstGeom prst="rect">
            <a:avLst/>
          </a:prstGeom>
        </p:spPr>
      </p:pic>
      <p:sp>
        <p:nvSpPr>
          <p:cNvPr id="4" name="TextBox 3"/>
          <p:cNvSpPr txBox="1"/>
          <p:nvPr/>
        </p:nvSpPr>
        <p:spPr>
          <a:xfrm>
            <a:off x="3382227" y="5390511"/>
            <a:ext cx="2269935" cy="523220"/>
          </a:xfrm>
          <a:prstGeom prst="rect">
            <a:avLst/>
          </a:prstGeom>
          <a:noFill/>
        </p:spPr>
        <p:txBody>
          <a:bodyPr wrap="none" rtlCol="0">
            <a:spAutoFit/>
          </a:bodyPr>
          <a:lstStyle/>
          <a:p>
            <a:r>
              <a:rPr lang="en-GB" sz="2800" i="1" dirty="0" err="1" smtClean="0"/>
              <a:t>Ik</a:t>
            </a:r>
            <a:r>
              <a:rPr lang="en-GB" sz="2800" i="1" dirty="0" smtClean="0"/>
              <a:t> </a:t>
            </a:r>
            <a:r>
              <a:rPr lang="en-GB" sz="2800" i="1" dirty="0" err="1" smtClean="0"/>
              <a:t>heb</a:t>
            </a:r>
            <a:r>
              <a:rPr lang="en-GB" sz="2800" i="1" dirty="0" smtClean="0"/>
              <a:t> </a:t>
            </a:r>
            <a:r>
              <a:rPr lang="en-GB" sz="2800" i="1" dirty="0" err="1" smtClean="0"/>
              <a:t>gezegd</a:t>
            </a:r>
            <a:endParaRPr lang="en-GB" sz="2800" i="1" dirty="0"/>
          </a:p>
        </p:txBody>
      </p:sp>
    </p:spTree>
    <p:extLst>
      <p:ext uri="{BB962C8B-B14F-4D97-AF65-F5344CB8AC3E}">
        <p14:creationId xmlns:p14="http://schemas.microsoft.com/office/powerpoint/2010/main" val="10734350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a:t>B</a:t>
            </a:r>
            <a:r>
              <a:rPr lang="en-GB" dirty="0" err="1" smtClean="0"/>
              <a:t>eloften</a:t>
            </a:r>
            <a:endParaRPr lang="en-GB" dirty="0"/>
          </a:p>
        </p:txBody>
      </p:sp>
      <p:sp>
        <p:nvSpPr>
          <p:cNvPr id="3" name="TextBox 2"/>
          <p:cNvSpPr txBox="1"/>
          <p:nvPr/>
        </p:nvSpPr>
        <p:spPr>
          <a:xfrm>
            <a:off x="1157570" y="1623576"/>
            <a:ext cx="4891083" cy="4247317"/>
          </a:xfrm>
          <a:prstGeom prst="rect">
            <a:avLst/>
          </a:prstGeom>
          <a:noFill/>
        </p:spPr>
        <p:txBody>
          <a:bodyPr wrap="none" rtlCol="0">
            <a:spAutoFit/>
          </a:bodyPr>
          <a:lstStyle/>
          <a:p>
            <a:r>
              <a:rPr lang="nl-NL" dirty="0" smtClean="0"/>
              <a:t>Een veiligere samenleving:</a:t>
            </a:r>
          </a:p>
          <a:p>
            <a:pPr marL="285750" indent="-285750">
              <a:buFont typeface="Arial"/>
              <a:buChar char="•"/>
            </a:pPr>
            <a:r>
              <a:rPr lang="nl-NL" dirty="0" smtClean="0"/>
              <a:t>Bestrijding van cybercriminaliteit en terrorisme</a:t>
            </a:r>
          </a:p>
          <a:p>
            <a:endParaRPr lang="nl-NL" dirty="0" smtClean="0"/>
          </a:p>
          <a:p>
            <a:endParaRPr lang="nl-NL" dirty="0"/>
          </a:p>
          <a:p>
            <a:r>
              <a:rPr lang="nl-NL" dirty="0" smtClean="0"/>
              <a:t>Een eerlijkere samenleving:</a:t>
            </a:r>
          </a:p>
          <a:p>
            <a:pPr marL="285750" indent="-285750">
              <a:buFont typeface="Arial"/>
              <a:buChar char="•"/>
            </a:pPr>
            <a:r>
              <a:rPr lang="nl-NL" dirty="0" smtClean="0"/>
              <a:t>De elektronische advocaat</a:t>
            </a:r>
          </a:p>
          <a:p>
            <a:endParaRPr lang="nl-NL" dirty="0" smtClean="0"/>
          </a:p>
          <a:p>
            <a:endParaRPr lang="nl-NL" dirty="0"/>
          </a:p>
          <a:p>
            <a:r>
              <a:rPr lang="nl-NL" dirty="0" smtClean="0"/>
              <a:t>Verbeterde gezondheidszorg:</a:t>
            </a:r>
          </a:p>
          <a:p>
            <a:pPr marL="285750" indent="-285750">
              <a:buFont typeface="Arial"/>
              <a:buChar char="•"/>
            </a:pPr>
            <a:r>
              <a:rPr lang="nl-NL" dirty="0" smtClean="0"/>
              <a:t>Persoonlijke afstemming medicatie </a:t>
            </a:r>
          </a:p>
          <a:p>
            <a:pPr marL="285750" indent="-285750">
              <a:buFont typeface="Arial"/>
              <a:buChar char="•"/>
            </a:pPr>
            <a:endParaRPr lang="nl-NL" dirty="0" smtClean="0"/>
          </a:p>
          <a:p>
            <a:endParaRPr lang="nl-NL" dirty="0"/>
          </a:p>
          <a:p>
            <a:r>
              <a:rPr lang="nl-NL" dirty="0" smtClean="0"/>
              <a:t>Meer gemak:</a:t>
            </a:r>
          </a:p>
          <a:p>
            <a:pPr marL="285750" indent="-285750">
              <a:buFont typeface="Arial"/>
              <a:buChar char="•"/>
            </a:pPr>
            <a:r>
              <a:rPr lang="nl-NL" dirty="0" smtClean="0"/>
              <a:t>Anticipatie van behoeften</a:t>
            </a:r>
          </a:p>
          <a:p>
            <a:endParaRPr lang="nl-NL" dirty="0"/>
          </a:p>
        </p:txBody>
      </p:sp>
      <p:pic>
        <p:nvPicPr>
          <p:cNvPr id="4" name="Picture 3"/>
          <p:cNvPicPr>
            <a:picLocks noChangeAspect="1"/>
          </p:cNvPicPr>
          <p:nvPr/>
        </p:nvPicPr>
        <p:blipFill>
          <a:blip r:embed="rId3"/>
          <a:stretch>
            <a:fillRect/>
          </a:stretch>
        </p:blipFill>
        <p:spPr>
          <a:xfrm>
            <a:off x="5489729" y="3224490"/>
            <a:ext cx="1646362" cy="16847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04473" y="2218350"/>
            <a:ext cx="1863235" cy="1327640"/>
          </a:xfrm>
          <a:prstGeom prst="rect">
            <a:avLst/>
          </a:prstGeom>
        </p:spPr>
      </p:pic>
      <p:pic>
        <p:nvPicPr>
          <p:cNvPr id="6" name="Picture 5"/>
          <p:cNvPicPr>
            <a:picLocks noChangeAspect="1"/>
          </p:cNvPicPr>
          <p:nvPr/>
        </p:nvPicPr>
        <p:blipFill>
          <a:blip r:embed="rId5"/>
          <a:stretch>
            <a:fillRect/>
          </a:stretch>
        </p:blipFill>
        <p:spPr>
          <a:xfrm>
            <a:off x="6876331" y="832432"/>
            <a:ext cx="1773763" cy="117694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68096" y="4909287"/>
            <a:ext cx="2489765" cy="1745765"/>
          </a:xfrm>
          <a:prstGeom prst="rect">
            <a:avLst/>
          </a:prstGeom>
        </p:spPr>
      </p:pic>
      <p:sp>
        <p:nvSpPr>
          <p:cNvPr id="8" name="Slide Number Placeholder 7"/>
          <p:cNvSpPr>
            <a:spLocks noGrp="1"/>
          </p:cNvSpPr>
          <p:nvPr>
            <p:ph type="sldNum" sz="quarter" idx="12"/>
          </p:nvPr>
        </p:nvSpPr>
        <p:spPr/>
        <p:txBody>
          <a:bodyPr/>
          <a:lstStyle/>
          <a:p>
            <a:fld id="{BC2902A8-8A0F-5943-97C6-DA18478EFB64}" type="slidenum">
              <a:rPr lang="en-GB" smtClean="0"/>
              <a:t>5</a:t>
            </a:fld>
            <a:endParaRPr lang="en-GB"/>
          </a:p>
        </p:txBody>
      </p:sp>
    </p:spTree>
    <p:extLst>
      <p:ext uri="{BB962C8B-B14F-4D97-AF65-F5344CB8AC3E}">
        <p14:creationId xmlns:p14="http://schemas.microsoft.com/office/powerpoint/2010/main" val="427183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a:t>G</a:t>
            </a:r>
            <a:r>
              <a:rPr lang="en-GB" dirty="0" err="1" smtClean="0"/>
              <a:t>evaren</a:t>
            </a:r>
            <a:endParaRPr lang="en-GB" dirty="0"/>
          </a:p>
        </p:txBody>
      </p:sp>
      <p:sp>
        <p:nvSpPr>
          <p:cNvPr id="3" name="TextBox 2"/>
          <p:cNvSpPr txBox="1"/>
          <p:nvPr/>
        </p:nvSpPr>
        <p:spPr>
          <a:xfrm>
            <a:off x="743600" y="1575351"/>
            <a:ext cx="6345269" cy="4801315"/>
          </a:xfrm>
          <a:prstGeom prst="rect">
            <a:avLst/>
          </a:prstGeom>
          <a:noFill/>
        </p:spPr>
        <p:txBody>
          <a:bodyPr wrap="none" rtlCol="0">
            <a:spAutoFit/>
          </a:bodyPr>
          <a:lstStyle/>
          <a:p>
            <a:r>
              <a:rPr lang="nl-NL" dirty="0" smtClean="0"/>
              <a:t>Privacy schendingen:</a:t>
            </a:r>
          </a:p>
          <a:p>
            <a:pPr marL="285750" indent="-285750">
              <a:buFont typeface="Arial"/>
              <a:buChar char="•"/>
            </a:pPr>
            <a:r>
              <a:rPr lang="nl-NL" dirty="0" smtClean="0"/>
              <a:t>Hoe ver mag de AIVD gaan: balans privacy / veiligheid</a:t>
            </a:r>
          </a:p>
          <a:p>
            <a:pPr marL="285750" indent="-285750">
              <a:buFont typeface="Arial"/>
              <a:buChar char="•"/>
            </a:pPr>
            <a:r>
              <a:rPr lang="nl-NL" dirty="0" smtClean="0"/>
              <a:t>Wat mag Google met onze data doen?</a:t>
            </a:r>
          </a:p>
          <a:p>
            <a:endParaRPr lang="nl-NL" dirty="0"/>
          </a:p>
          <a:p>
            <a:endParaRPr lang="nl-NL" dirty="0" smtClean="0"/>
          </a:p>
          <a:p>
            <a:r>
              <a:rPr lang="nl-NL" dirty="0" smtClean="0"/>
              <a:t>Misbruik politiek: (Big </a:t>
            </a:r>
            <a:r>
              <a:rPr lang="nl-NL" dirty="0" err="1" smtClean="0"/>
              <a:t>Brother</a:t>
            </a:r>
            <a:r>
              <a:rPr lang="nl-NL" dirty="0" smtClean="0"/>
              <a:t>)</a:t>
            </a:r>
          </a:p>
          <a:p>
            <a:pPr marL="285750" indent="-285750">
              <a:buFont typeface="Arial"/>
              <a:buChar char="•"/>
            </a:pPr>
            <a:r>
              <a:rPr lang="nl-NL" dirty="0" smtClean="0"/>
              <a:t>Chantage politieke tegenstanders</a:t>
            </a:r>
          </a:p>
          <a:p>
            <a:endParaRPr lang="nl-NL" dirty="0" smtClean="0"/>
          </a:p>
          <a:p>
            <a:endParaRPr lang="nl-NL" dirty="0"/>
          </a:p>
          <a:p>
            <a:r>
              <a:rPr lang="nl-NL" dirty="0" smtClean="0"/>
              <a:t>Misbruik verzekering:</a:t>
            </a:r>
          </a:p>
          <a:p>
            <a:pPr marL="285750" indent="-285750">
              <a:buFont typeface="Arial"/>
              <a:buChar char="•"/>
            </a:pPr>
            <a:r>
              <a:rPr lang="nl-NL" dirty="0" smtClean="0"/>
              <a:t>“De kans dat u kanker ontwikkeld voor </a:t>
            </a:r>
          </a:p>
          <a:p>
            <a:r>
              <a:rPr lang="nl-NL" dirty="0"/>
              <a:t> </a:t>
            </a:r>
            <a:r>
              <a:rPr lang="nl-NL" dirty="0" smtClean="0"/>
              <a:t>      uw 50</a:t>
            </a:r>
            <a:r>
              <a:rPr lang="nl-NL" baseline="30000" dirty="0" smtClean="0"/>
              <a:t>e</a:t>
            </a:r>
            <a:r>
              <a:rPr lang="nl-NL" dirty="0" smtClean="0"/>
              <a:t> is 70 procent, dus we hebben uw polis wat verhoogd.”  </a:t>
            </a:r>
          </a:p>
          <a:p>
            <a:endParaRPr lang="nl-NL" dirty="0"/>
          </a:p>
          <a:p>
            <a:endParaRPr lang="nl-NL" dirty="0" smtClean="0"/>
          </a:p>
          <a:p>
            <a:r>
              <a:rPr lang="nl-NL" dirty="0" smtClean="0"/>
              <a:t>Werkeloosheid:</a:t>
            </a:r>
          </a:p>
          <a:p>
            <a:pPr marL="285750" indent="-285750">
              <a:buFont typeface="Arial"/>
              <a:buChar char="•"/>
            </a:pPr>
            <a:r>
              <a:rPr lang="nl-NL" dirty="0" smtClean="0"/>
              <a:t>Zelfrijdende auto’s vervangen alle vrachtwagenchauffeurs.</a:t>
            </a:r>
          </a:p>
          <a:p>
            <a:pPr marL="285750" indent="-285750">
              <a:buFont typeface="Arial"/>
              <a:buChar char="•"/>
            </a:pPr>
            <a:r>
              <a:rPr lang="nl-NL" dirty="0" smtClean="0"/>
              <a:t>Computers vervangen artsen, advocaten etc.</a:t>
            </a:r>
            <a:endParaRPr lang="nl-NL"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3206" y="1350831"/>
            <a:ext cx="1993593" cy="132906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1661" y="2792418"/>
            <a:ext cx="2130855" cy="1267678"/>
          </a:xfrm>
          <a:prstGeom prst="rect">
            <a:avLst/>
          </a:prstGeom>
        </p:spPr>
      </p:pic>
      <p:pic>
        <p:nvPicPr>
          <p:cNvPr id="6" name="Picture 5"/>
          <p:cNvPicPr>
            <a:picLocks noChangeAspect="1"/>
          </p:cNvPicPr>
          <p:nvPr/>
        </p:nvPicPr>
        <p:blipFill>
          <a:blip r:embed="rId5"/>
          <a:stretch>
            <a:fillRect/>
          </a:stretch>
        </p:blipFill>
        <p:spPr>
          <a:xfrm>
            <a:off x="7088869" y="3947571"/>
            <a:ext cx="1938410" cy="128619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32516" y="5464649"/>
            <a:ext cx="2054283" cy="1161954"/>
          </a:xfrm>
          <a:prstGeom prst="rect">
            <a:avLst/>
          </a:prstGeom>
        </p:spPr>
      </p:pic>
      <p:sp>
        <p:nvSpPr>
          <p:cNvPr id="8" name="Slide Number Placeholder 7"/>
          <p:cNvSpPr>
            <a:spLocks noGrp="1"/>
          </p:cNvSpPr>
          <p:nvPr>
            <p:ph type="sldNum" sz="quarter" idx="12"/>
          </p:nvPr>
        </p:nvSpPr>
        <p:spPr/>
        <p:txBody>
          <a:bodyPr/>
          <a:lstStyle/>
          <a:p>
            <a:fld id="{BC2902A8-8A0F-5943-97C6-DA18478EFB64}" type="slidenum">
              <a:rPr lang="en-GB" smtClean="0"/>
              <a:t>6</a:t>
            </a:fld>
            <a:endParaRPr lang="en-GB"/>
          </a:p>
        </p:txBody>
      </p:sp>
    </p:spTree>
    <p:extLst>
      <p:ext uri="{BB962C8B-B14F-4D97-AF65-F5344CB8AC3E}">
        <p14:creationId xmlns:p14="http://schemas.microsoft.com/office/powerpoint/2010/main" val="9004291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63342"/>
            <a:ext cx="9025466" cy="1143000"/>
          </a:xfrm>
        </p:spPr>
        <p:txBody>
          <a:bodyPr>
            <a:noAutofit/>
          </a:bodyPr>
          <a:lstStyle/>
          <a:p>
            <a:r>
              <a:rPr lang="en-GB" sz="3200" dirty="0" err="1" smtClean="0"/>
              <a:t>Datamining</a:t>
            </a:r>
            <a:r>
              <a:rPr lang="en-GB" sz="3200" dirty="0" smtClean="0"/>
              <a:t>: Het </a:t>
            </a:r>
            <a:r>
              <a:rPr lang="en-GB" sz="3200" dirty="0" err="1" smtClean="0"/>
              <a:t>Ontsluiten</a:t>
            </a:r>
            <a:r>
              <a:rPr lang="en-GB" sz="3200" dirty="0" smtClean="0"/>
              <a:t> van </a:t>
            </a:r>
            <a:r>
              <a:rPr lang="en-GB" sz="3200" dirty="0" err="1" smtClean="0"/>
              <a:t>Informatie</a:t>
            </a:r>
            <a:r>
              <a:rPr lang="en-GB" sz="3200" dirty="0" smtClean="0"/>
              <a:t> </a:t>
            </a:r>
            <a:r>
              <a:rPr lang="en-GB" sz="3200" dirty="0" err="1" smtClean="0"/>
              <a:t>uit</a:t>
            </a:r>
            <a:r>
              <a:rPr lang="en-GB" sz="3200" dirty="0" smtClean="0"/>
              <a:t> Data</a:t>
            </a:r>
            <a:endParaRPr lang="en-GB" sz="3200" dirty="0"/>
          </a:p>
        </p:txBody>
      </p:sp>
      <p:pic>
        <p:nvPicPr>
          <p:cNvPr id="5" name="Picture 4"/>
          <p:cNvPicPr>
            <a:picLocks noChangeAspect="1"/>
          </p:cNvPicPr>
          <p:nvPr/>
        </p:nvPicPr>
        <p:blipFill>
          <a:blip r:embed="rId3"/>
          <a:stretch>
            <a:fillRect/>
          </a:stretch>
        </p:blipFill>
        <p:spPr>
          <a:xfrm>
            <a:off x="2173824" y="1582497"/>
            <a:ext cx="5270146" cy="3511742"/>
          </a:xfrm>
          <a:prstGeom prst="rect">
            <a:avLst/>
          </a:prstGeom>
        </p:spPr>
      </p:pic>
      <p:sp>
        <p:nvSpPr>
          <p:cNvPr id="3" name="TextBox 2"/>
          <p:cNvSpPr txBox="1"/>
          <p:nvPr/>
        </p:nvSpPr>
        <p:spPr>
          <a:xfrm>
            <a:off x="2511451" y="5473659"/>
            <a:ext cx="4206763" cy="923330"/>
          </a:xfrm>
          <a:prstGeom prst="rect">
            <a:avLst/>
          </a:prstGeom>
          <a:noFill/>
        </p:spPr>
        <p:txBody>
          <a:bodyPr wrap="none" rtlCol="0">
            <a:spAutoFit/>
          </a:bodyPr>
          <a:lstStyle/>
          <a:p>
            <a:pPr algn="ctr"/>
            <a:r>
              <a:rPr lang="nl-NL" dirty="0"/>
              <a:t>d</a:t>
            </a:r>
            <a:r>
              <a:rPr lang="nl-NL" dirty="0" smtClean="0"/>
              <a:t>ata = gouderts</a:t>
            </a:r>
          </a:p>
          <a:p>
            <a:pPr algn="ctr"/>
            <a:r>
              <a:rPr lang="nl-NL" dirty="0"/>
              <a:t>n</a:t>
            </a:r>
            <a:r>
              <a:rPr lang="nl-NL" dirty="0" smtClean="0"/>
              <a:t>uttige informatie = goud</a:t>
            </a:r>
          </a:p>
          <a:p>
            <a:pPr algn="ctr"/>
            <a:r>
              <a:rPr lang="nl-NL" dirty="0"/>
              <a:t>m</a:t>
            </a:r>
            <a:r>
              <a:rPr lang="nl-NL" dirty="0" smtClean="0"/>
              <a:t>achine learning = drilboor en pikhouweel</a:t>
            </a:r>
            <a:endParaRPr lang="nl-NL" dirty="0"/>
          </a:p>
        </p:txBody>
      </p:sp>
      <p:sp>
        <p:nvSpPr>
          <p:cNvPr id="4" name="Slide Number Placeholder 3"/>
          <p:cNvSpPr>
            <a:spLocks noGrp="1"/>
          </p:cNvSpPr>
          <p:nvPr>
            <p:ph type="sldNum" sz="quarter" idx="12"/>
          </p:nvPr>
        </p:nvSpPr>
        <p:spPr/>
        <p:txBody>
          <a:bodyPr/>
          <a:lstStyle/>
          <a:p>
            <a:fld id="{BC2902A8-8A0F-5943-97C6-DA18478EFB64}" type="slidenum">
              <a:rPr lang="en-GB" smtClean="0"/>
              <a:t>7</a:t>
            </a:fld>
            <a:endParaRPr lang="en-GB"/>
          </a:p>
        </p:txBody>
      </p:sp>
    </p:spTree>
    <p:extLst>
      <p:ext uri="{BB962C8B-B14F-4D97-AF65-F5344CB8AC3E}">
        <p14:creationId xmlns:p14="http://schemas.microsoft.com/office/powerpoint/2010/main" val="32304010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 </a:t>
            </a:r>
            <a:r>
              <a:rPr lang="en-GB" dirty="0" err="1" smtClean="0"/>
              <a:t>Datascope</a:t>
            </a:r>
            <a:endParaRPr lang="en-GB" dirty="0"/>
          </a:p>
        </p:txBody>
      </p:sp>
      <p:sp>
        <p:nvSpPr>
          <p:cNvPr id="3" name="TextBox 2"/>
          <p:cNvSpPr txBox="1"/>
          <p:nvPr/>
        </p:nvSpPr>
        <p:spPr>
          <a:xfrm>
            <a:off x="176851" y="4484142"/>
            <a:ext cx="8671766" cy="1200329"/>
          </a:xfrm>
          <a:prstGeom prst="rect">
            <a:avLst/>
          </a:prstGeom>
          <a:noFill/>
        </p:spPr>
        <p:txBody>
          <a:bodyPr wrap="square" rtlCol="0">
            <a:spAutoFit/>
          </a:bodyPr>
          <a:lstStyle/>
          <a:p>
            <a:pPr algn="ctr"/>
            <a:r>
              <a:rPr lang="nl-NL" b="1" i="1" dirty="0" smtClean="0"/>
              <a:t>De datascope: </a:t>
            </a:r>
          </a:p>
          <a:p>
            <a:endParaRPr lang="nl-NL" dirty="0"/>
          </a:p>
          <a:p>
            <a:r>
              <a:rPr lang="nl-NL" dirty="0" smtClean="0"/>
              <a:t>De computer algoritmen waarmee we de materie van nullen en enen kunnen analyseren.</a:t>
            </a:r>
          </a:p>
          <a:p>
            <a:endParaRPr lang="nl-NL"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6851" y="1779482"/>
            <a:ext cx="1590152" cy="15901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45609" y="1739715"/>
            <a:ext cx="1697923" cy="1697923"/>
          </a:xfrm>
          <a:prstGeom prst="rect">
            <a:avLst/>
          </a:prstGeom>
        </p:spPr>
      </p:pic>
      <p:sp>
        <p:nvSpPr>
          <p:cNvPr id="7" name="TextBox 6"/>
          <p:cNvSpPr txBox="1"/>
          <p:nvPr/>
        </p:nvSpPr>
        <p:spPr>
          <a:xfrm>
            <a:off x="1719305" y="2350410"/>
            <a:ext cx="300082" cy="369332"/>
          </a:xfrm>
          <a:prstGeom prst="rect">
            <a:avLst/>
          </a:prstGeom>
          <a:noFill/>
        </p:spPr>
        <p:txBody>
          <a:bodyPr wrap="none" rtlCol="0">
            <a:spAutoFit/>
          </a:bodyPr>
          <a:lstStyle/>
          <a:p>
            <a:r>
              <a:rPr lang="nl-NL" dirty="0" smtClean="0"/>
              <a:t>+</a:t>
            </a:r>
            <a:endParaRPr lang="nl-NL" dirty="0"/>
          </a:p>
        </p:txBody>
      </p:sp>
      <p:sp>
        <p:nvSpPr>
          <p:cNvPr id="8" name="TextBox 7"/>
          <p:cNvSpPr txBox="1"/>
          <p:nvPr/>
        </p:nvSpPr>
        <p:spPr>
          <a:xfrm>
            <a:off x="3838488" y="2318144"/>
            <a:ext cx="299631" cy="369332"/>
          </a:xfrm>
          <a:prstGeom prst="rect">
            <a:avLst/>
          </a:prstGeom>
          <a:noFill/>
        </p:spPr>
        <p:txBody>
          <a:bodyPr wrap="none" rtlCol="0">
            <a:spAutoFit/>
          </a:bodyPr>
          <a:lstStyle/>
          <a:p>
            <a:r>
              <a:rPr lang="nl-NL" dirty="0"/>
              <a:t>=</a:t>
            </a:r>
          </a:p>
        </p:txBody>
      </p:sp>
      <p:pic>
        <p:nvPicPr>
          <p:cNvPr id="9" name="Picture 8"/>
          <p:cNvPicPr>
            <a:picLocks noChangeAspect="1"/>
          </p:cNvPicPr>
          <p:nvPr/>
        </p:nvPicPr>
        <p:blipFill>
          <a:blip r:embed="rId5"/>
          <a:stretch>
            <a:fillRect/>
          </a:stretch>
        </p:blipFill>
        <p:spPr>
          <a:xfrm>
            <a:off x="4321423" y="1633375"/>
            <a:ext cx="1934625" cy="1901498"/>
          </a:xfrm>
          <a:prstGeom prst="rect">
            <a:avLst/>
          </a:prstGeom>
        </p:spPr>
      </p:pic>
      <p:sp>
        <p:nvSpPr>
          <p:cNvPr id="10" name="TextBox 9"/>
          <p:cNvSpPr txBox="1"/>
          <p:nvPr/>
        </p:nvSpPr>
        <p:spPr>
          <a:xfrm>
            <a:off x="6426943" y="2312860"/>
            <a:ext cx="300082" cy="369332"/>
          </a:xfrm>
          <a:prstGeom prst="rect">
            <a:avLst/>
          </a:prstGeom>
          <a:noFill/>
        </p:spPr>
        <p:txBody>
          <a:bodyPr wrap="none" rtlCol="0">
            <a:spAutoFit/>
          </a:bodyPr>
          <a:lstStyle/>
          <a:p>
            <a:r>
              <a:rPr lang="nl-NL" dirty="0" smtClean="0"/>
              <a:t>+</a:t>
            </a:r>
            <a:endParaRPr lang="nl-NL"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25760" y="2009376"/>
            <a:ext cx="1612728" cy="1225673"/>
          </a:xfrm>
          <a:prstGeom prst="rect">
            <a:avLst/>
          </a:prstGeom>
        </p:spPr>
      </p:pic>
      <p:sp>
        <p:nvSpPr>
          <p:cNvPr id="5" name="Slide Number Placeholder 4"/>
          <p:cNvSpPr>
            <a:spLocks noGrp="1"/>
          </p:cNvSpPr>
          <p:nvPr>
            <p:ph type="sldNum" sz="quarter" idx="12"/>
          </p:nvPr>
        </p:nvSpPr>
        <p:spPr/>
        <p:txBody>
          <a:bodyPr/>
          <a:lstStyle/>
          <a:p>
            <a:fld id="{BC2902A8-8A0F-5943-97C6-DA18478EFB64}" type="slidenum">
              <a:rPr lang="en-GB" smtClean="0"/>
              <a:t>8</a:t>
            </a:fld>
            <a:endParaRPr lang="en-GB"/>
          </a:p>
        </p:txBody>
      </p:sp>
    </p:spTree>
    <p:extLst>
      <p:ext uri="{BB962C8B-B14F-4D97-AF65-F5344CB8AC3E}">
        <p14:creationId xmlns:p14="http://schemas.microsoft.com/office/powerpoint/2010/main" val="8991622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Machine Learning + Big Data</a:t>
            </a:r>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70641" y="1445998"/>
            <a:ext cx="1154271" cy="1154271"/>
          </a:xfrm>
          <a:prstGeom prst="rect">
            <a:avLst/>
          </a:prstGeom>
        </p:spPr>
      </p:pic>
      <p:pic>
        <p:nvPicPr>
          <p:cNvPr id="4" name="Picture 3"/>
          <p:cNvPicPr>
            <a:picLocks noChangeAspect="1"/>
          </p:cNvPicPr>
          <p:nvPr/>
        </p:nvPicPr>
        <p:blipFill>
          <a:blip r:embed="rId4"/>
          <a:stretch>
            <a:fillRect/>
          </a:stretch>
        </p:blipFill>
        <p:spPr>
          <a:xfrm>
            <a:off x="2235480" y="1417638"/>
            <a:ext cx="1269386" cy="1247650"/>
          </a:xfrm>
          <a:prstGeom prst="rect">
            <a:avLst/>
          </a:prstGeom>
        </p:spPr>
      </p:pic>
      <p:sp>
        <p:nvSpPr>
          <p:cNvPr id="5" name="TextBox 4"/>
          <p:cNvSpPr txBox="1"/>
          <p:nvPr/>
        </p:nvSpPr>
        <p:spPr>
          <a:xfrm>
            <a:off x="4460160" y="1758862"/>
            <a:ext cx="300082" cy="369332"/>
          </a:xfrm>
          <a:prstGeom prst="rect">
            <a:avLst/>
          </a:prstGeom>
          <a:noFill/>
        </p:spPr>
        <p:txBody>
          <a:bodyPr wrap="none" rtlCol="0">
            <a:spAutoFit/>
          </a:bodyPr>
          <a:lstStyle/>
          <a:p>
            <a:r>
              <a:rPr lang="nl-NL" dirty="0" smtClean="0"/>
              <a:t>+</a:t>
            </a:r>
            <a:endParaRPr lang="nl-NL" dirty="0"/>
          </a:p>
        </p:txBody>
      </p:sp>
      <p:sp>
        <p:nvSpPr>
          <p:cNvPr id="8" name="TextBox 7"/>
          <p:cNvSpPr txBox="1"/>
          <p:nvPr/>
        </p:nvSpPr>
        <p:spPr>
          <a:xfrm>
            <a:off x="457200" y="5140400"/>
            <a:ext cx="8396349" cy="923330"/>
          </a:xfrm>
          <a:prstGeom prst="rect">
            <a:avLst/>
          </a:prstGeom>
          <a:noFill/>
        </p:spPr>
        <p:txBody>
          <a:bodyPr wrap="none" rtlCol="0">
            <a:spAutoFit/>
          </a:bodyPr>
          <a:lstStyle/>
          <a:p>
            <a:r>
              <a:rPr lang="nl-NL" dirty="0" smtClean="0"/>
              <a:t>10 miljoen klanten x 2 bezoekjes per week x 52 weken x 10 boodschappen per bezoek =</a:t>
            </a:r>
          </a:p>
          <a:p>
            <a:endParaRPr lang="nl-NL" dirty="0"/>
          </a:p>
          <a:p>
            <a:pPr algn="ctr"/>
            <a:r>
              <a:rPr lang="nl-NL" dirty="0" smtClean="0"/>
              <a:t>                                    ± </a:t>
            </a:r>
            <a:r>
              <a:rPr lang="nl-NL" i="1" dirty="0" smtClean="0"/>
              <a:t>10 miljard boodschappen per jaar !</a:t>
            </a:r>
            <a:endParaRPr lang="nl-NL" i="1" dirty="0"/>
          </a:p>
        </p:txBody>
      </p:sp>
      <p:pic>
        <p:nvPicPr>
          <p:cNvPr id="9" name="Picture 8"/>
          <p:cNvPicPr>
            <a:picLocks noChangeAspect="1"/>
          </p:cNvPicPr>
          <p:nvPr/>
        </p:nvPicPr>
        <p:blipFill>
          <a:blip r:embed="rId5"/>
          <a:stretch>
            <a:fillRect/>
          </a:stretch>
        </p:blipFill>
        <p:spPr>
          <a:xfrm>
            <a:off x="5635226" y="3571093"/>
            <a:ext cx="1689686" cy="1013812"/>
          </a:xfrm>
          <a:prstGeom prst="rect">
            <a:avLst/>
          </a:prstGeom>
        </p:spPr>
      </p:pic>
      <p:sp>
        <p:nvSpPr>
          <p:cNvPr id="10" name="TextBox 9"/>
          <p:cNvSpPr txBox="1"/>
          <p:nvPr/>
        </p:nvSpPr>
        <p:spPr>
          <a:xfrm>
            <a:off x="830298" y="3716161"/>
            <a:ext cx="3929944" cy="646331"/>
          </a:xfrm>
          <a:prstGeom prst="rect">
            <a:avLst/>
          </a:prstGeom>
          <a:noFill/>
        </p:spPr>
        <p:txBody>
          <a:bodyPr wrap="none" rtlCol="0">
            <a:spAutoFit/>
          </a:bodyPr>
          <a:lstStyle/>
          <a:p>
            <a:r>
              <a:rPr lang="nl-NL" dirty="0" smtClean="0"/>
              <a:t>Een voorbeeld uit de dagelijkse praktijk:</a:t>
            </a:r>
          </a:p>
          <a:p>
            <a:r>
              <a:rPr lang="nl-NL" dirty="0"/>
              <a:t> </a:t>
            </a:r>
            <a:r>
              <a:rPr lang="nl-NL" dirty="0" smtClean="0"/>
              <a:t>             “shoppen bij Appie” </a:t>
            </a:r>
            <a:endParaRPr lang="nl-NL" dirty="0"/>
          </a:p>
        </p:txBody>
      </p:sp>
      <p:cxnSp>
        <p:nvCxnSpPr>
          <p:cNvPr id="12" name="Straight Arrow Connector 11"/>
          <p:cNvCxnSpPr/>
          <p:nvPr/>
        </p:nvCxnSpPr>
        <p:spPr>
          <a:xfrm flipV="1">
            <a:off x="6720338" y="2665289"/>
            <a:ext cx="1" cy="7908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fld id="{BC2902A8-8A0F-5943-97C6-DA18478EFB64}" type="slidenum">
              <a:rPr lang="en-GB" smtClean="0"/>
              <a:t>9</a:t>
            </a:fld>
            <a:endParaRPr lang="en-GB"/>
          </a:p>
        </p:txBody>
      </p:sp>
    </p:spTree>
    <p:extLst>
      <p:ext uri="{BB962C8B-B14F-4D97-AF65-F5344CB8AC3E}">
        <p14:creationId xmlns:p14="http://schemas.microsoft.com/office/powerpoint/2010/main" val="32631990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TotalTime>
  <Words>4536</Words>
  <Application>Microsoft Macintosh PowerPoint</Application>
  <PresentationFormat>On-screen Show (4:3)</PresentationFormat>
  <Paragraphs>502</Paragraphs>
  <Slides>49</Slides>
  <Notes>39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Van veel data,  snelle computers  en complexe modellen   tot zelflerende machines</vt:lpstr>
      <vt:lpstr>Big Data</vt:lpstr>
      <vt:lpstr>Hoeveel Data = Big Data?</vt:lpstr>
      <vt:lpstr>De Big Data Kampioen</vt:lpstr>
      <vt:lpstr>De Beloften</vt:lpstr>
      <vt:lpstr>De Gevaren</vt:lpstr>
      <vt:lpstr>Datamining: Het Ontsluiten van Informatie uit Data</vt:lpstr>
      <vt:lpstr>De Datascope</vt:lpstr>
      <vt:lpstr>Machine Learning + Big Data</vt:lpstr>
      <vt:lpstr>Gordon bij de  Appie </vt:lpstr>
      <vt:lpstr> Toepassing: Persoonlijke Aanbiedingen</vt:lpstr>
      <vt:lpstr>Het allersimpelste  machine learning algoritme</vt:lpstr>
      <vt:lpstr>Het alleringewikkelste  machine learning algoritme</vt:lpstr>
      <vt:lpstr>Steeds complexere modellen  </vt:lpstr>
      <vt:lpstr>Exponentiële groei</vt:lpstr>
      <vt:lpstr>De Drie Explosieve Groeiwetten</vt:lpstr>
      <vt:lpstr>Is de Silo te Groot?</vt:lpstr>
      <vt:lpstr>Informatie</vt:lpstr>
      <vt:lpstr>Nuttige Informatie</vt:lpstr>
      <vt:lpstr>De Informatie Zeef</vt:lpstr>
      <vt:lpstr>De Informatie Zeef</vt:lpstr>
      <vt:lpstr>Wat is dit?</vt:lpstr>
      <vt:lpstr>“Weten = Vergeten”</vt:lpstr>
      <vt:lpstr>Verminderde Meerwaarde</vt:lpstr>
      <vt:lpstr>Verminderde meerwaarde</vt:lpstr>
      <vt:lpstr>De Paradox</vt:lpstr>
      <vt:lpstr> </vt:lpstr>
      <vt:lpstr>De “Stelling van Welling”</vt:lpstr>
      <vt:lpstr>Resolutie: Verklein Modelcapaciteit </vt:lpstr>
      <vt:lpstr>De wijsheid van de menigte</vt:lpstr>
      <vt:lpstr>Een Experiment</vt:lpstr>
      <vt:lpstr>Ensembles van Lijnen</vt:lpstr>
      <vt:lpstr>Een Analogie</vt:lpstr>
      <vt:lpstr>Samenvattend</vt:lpstr>
      <vt:lpstr>Industry is Deeply Interested</vt:lpstr>
      <vt:lpstr>Vers van de Pers</vt:lpstr>
      <vt:lpstr>Het Opleiden van de Menigte</vt:lpstr>
      <vt:lpstr>Iedereen kan meedoen…</vt:lpstr>
      <vt:lpstr>Crowdsourcing: Participatie in de Wetenschap</vt:lpstr>
      <vt:lpstr>De Menselijke Computer</vt:lpstr>
      <vt:lpstr>Het Nuttige met het Aangename Combineren</vt:lpstr>
      <vt:lpstr>Online Competities</vt:lpstr>
      <vt:lpstr>Iedereen kan winnen…</vt:lpstr>
      <vt:lpstr>Data Science</vt:lpstr>
      <vt:lpstr>Machine Learning bruist van het leven!</vt:lpstr>
      <vt:lpstr>Beloften en Gevaren</vt:lpstr>
      <vt:lpstr>Het Nederlandse Academische Systeem</vt:lpstr>
      <vt:lpstr>PowerPoint Presentation</vt:lpstr>
      <vt:lpstr>Ten Slotte</vt:lpstr>
    </vt:vector>
  </TitlesOfParts>
  <Company>UCI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veel data,  snelle computers  en complexe modellen   tot zelflerende machines</dc:title>
  <dc:creator>Max Welling</dc:creator>
  <cp:lastModifiedBy>Max Welling</cp:lastModifiedBy>
  <cp:revision>8</cp:revision>
  <dcterms:created xsi:type="dcterms:W3CDTF">2014-01-28T09:24:17Z</dcterms:created>
  <dcterms:modified xsi:type="dcterms:W3CDTF">2014-01-29T11:17:57Z</dcterms:modified>
</cp:coreProperties>
</file>